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 Overview of ROI per Genre"/>
          <p:cNvSpPr txBox="1"/>
          <p:nvPr/>
        </p:nvSpPr>
        <p:spPr>
          <a:xfrm>
            <a:off x="4089426" y="1056380"/>
            <a:ext cx="157460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 Overview of ROI per Genre</a:t>
            </a:r>
          </a:p>
        </p:txBody>
      </p:sp>
      <p:pic>
        <p:nvPicPr>
          <p:cNvPr id="152" name="ROI:Genre.png" descr="ROI:Gen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3361" y="2051984"/>
            <a:ext cx="11440871" cy="961203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s such, before Microsoft allocates any of its resources into funding of a new studio, it’s best to understand the current state of the market and genre trends."/>
          <p:cNvSpPr txBox="1"/>
          <p:nvPr/>
        </p:nvSpPr>
        <p:spPr>
          <a:xfrm>
            <a:off x="2424836" y="5206797"/>
            <a:ext cx="5346557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As such, before Microsoft allocates any of its resources into funding of a new studio, it’s best to understand the current state of the market and genre trends. </a:t>
            </a:r>
          </a:p>
        </p:txBody>
      </p:sp>
      <p:sp>
        <p:nvSpPr>
          <p:cNvPr id="154" name="While there is further research to be done on the proliferation and profitability of Action/Adventure tentpole films (e.g., comic book movies, franchises, etc.), our analysis based strictly on ROI per genre suggests smaller, more inclusive films will net"/>
          <p:cNvSpPr txBox="1"/>
          <p:nvPr/>
        </p:nvSpPr>
        <p:spPr>
          <a:xfrm>
            <a:off x="2424836" y="7998874"/>
            <a:ext cx="5346557" cy="303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While there is further research to be done on the proliferation and profitability of Action/Adventure tentpole films (e.g., comic book movies, franchises, etc.), our analysis based strictly on ROI per genre suggests smaller, more inclusive films will net a higher return. </a:t>
            </a:r>
          </a:p>
        </p:txBody>
      </p:sp>
      <p:sp>
        <p:nvSpPr>
          <p:cNvPr id="155" name="Fully aware an initial foray into a new field for a specialized company requires tight margins and an understanding of risks, our analysis of the pre-COVID19 film market anchors itself on dollar use and high returns."/>
          <p:cNvSpPr txBox="1"/>
          <p:nvPr/>
        </p:nvSpPr>
        <p:spPr>
          <a:xfrm>
            <a:off x="2424836" y="1712737"/>
            <a:ext cx="5346557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Fully aware an initial foray into a new field for a specialized company requires tight margins and an understanding of risks, our analysis of the pre-COVID19 film market anchors itself on dollar use and high returns.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 Further Breakdown of ROI per Genre"/>
          <p:cNvSpPr txBox="1"/>
          <p:nvPr/>
        </p:nvSpPr>
        <p:spPr>
          <a:xfrm>
            <a:off x="4089426" y="1056380"/>
            <a:ext cx="157460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Further Breakdown of ROI per Genre</a:t>
            </a:r>
          </a:p>
        </p:txBody>
      </p:sp>
      <p:sp>
        <p:nvSpPr>
          <p:cNvPr id="158" name="While the aforementioned tentpole films often have a 200% or more ROI, other genre films double or triple those amounts."/>
          <p:cNvSpPr txBox="1"/>
          <p:nvPr/>
        </p:nvSpPr>
        <p:spPr>
          <a:xfrm>
            <a:off x="2424836" y="5390947"/>
            <a:ext cx="5346557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While the aforementioned tentpole films often have a 200% or more ROI, other genre films double or triple those amounts.</a:t>
            </a:r>
          </a:p>
        </p:txBody>
      </p:sp>
      <p:sp>
        <p:nvSpPr>
          <p:cNvPr id="159" name="Based on the prior two visualizations, we decided to take a closer look at four genres: Horror, Mystery, Romance, Drama, and Romance."/>
          <p:cNvSpPr txBox="1"/>
          <p:nvPr/>
        </p:nvSpPr>
        <p:spPr>
          <a:xfrm>
            <a:off x="2424836" y="8735474"/>
            <a:ext cx="5346557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Based on the prior two visualizations, we decided to take a closer look at four genres: Horror, Mystery, Romance, Drama, and Romance.</a:t>
            </a:r>
          </a:p>
        </p:txBody>
      </p:sp>
      <p:sp>
        <p:nvSpPr>
          <p:cNvPr id="160" name="As the last slide illustrated, smaller budgeted and more inclusive (per subject matter) films resulted in a a higher ROI."/>
          <p:cNvSpPr txBox="1"/>
          <p:nvPr/>
        </p:nvSpPr>
        <p:spPr>
          <a:xfrm>
            <a:off x="2424836" y="2081037"/>
            <a:ext cx="5346557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As the last slide illustrated, smaller budgeted and more inclusive (per subject matter) films resulted in a a higher ROI. </a:t>
            </a:r>
          </a:p>
        </p:txBody>
      </p:sp>
      <p:pic>
        <p:nvPicPr>
          <p:cNvPr id="161" name="Reoriented distribution of genre.png" descr="Reoriented distribution of gen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2396" y="3597769"/>
            <a:ext cx="14776647" cy="7337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udget Breakdown and Yearly Trends"/>
          <p:cNvSpPr txBox="1"/>
          <p:nvPr/>
        </p:nvSpPr>
        <p:spPr>
          <a:xfrm>
            <a:off x="4089426" y="1056380"/>
            <a:ext cx="157460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Budget Breakdown and Yearly Trends</a:t>
            </a:r>
          </a:p>
        </p:txBody>
      </p:sp>
      <p:sp>
        <p:nvSpPr>
          <p:cNvPr id="164" name="Further confirming our initial suspicions, our genres chosen for analysis show a low financial investment with a high return rate."/>
          <p:cNvSpPr txBox="1"/>
          <p:nvPr/>
        </p:nvSpPr>
        <p:spPr>
          <a:xfrm>
            <a:off x="3387620" y="10642799"/>
            <a:ext cx="5346557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Further confirming our initial suspicions, our genres chosen for analysis show a low financial investment with a high return rate. </a:t>
            </a:r>
          </a:p>
        </p:txBody>
      </p:sp>
      <p:pic>
        <p:nvPicPr>
          <p:cNvPr id="165" name="Production budget Genre.png" descr="Production budget Gen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648" y="1823854"/>
            <a:ext cx="9334501" cy="76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ROI genre line.png" descr="ROI genre l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3165" y="1779404"/>
            <a:ext cx="9461501" cy="775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econstructing the data over a ten year period, we can see our selected genres do well over an extended period of time, eliminating the need to search for outliers misconstruing our data."/>
          <p:cNvSpPr txBox="1"/>
          <p:nvPr/>
        </p:nvSpPr>
        <p:spPr>
          <a:xfrm>
            <a:off x="15930637" y="10274499"/>
            <a:ext cx="5346557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Deconstructing the data over a ten year period, we can see our selected genres do well over an extended period of time, eliminating the need to search for outliers misconstruing our data.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