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56" r:id="rId5"/>
    <p:sldId id="262" r:id="rId6"/>
    <p:sldId id="371" r:id="rId7"/>
    <p:sldId id="372" r:id="rId8"/>
    <p:sldId id="373" r:id="rId9"/>
    <p:sldId id="375" r:id="rId10"/>
    <p:sldId id="378" r:id="rId11"/>
    <p:sldId id="382" r:id="rId12"/>
    <p:sldId id="412" r:id="rId13"/>
    <p:sldId id="388" r:id="rId14"/>
    <p:sldId id="413" r:id="rId15"/>
    <p:sldId id="414" r:id="rId16"/>
    <p:sldId id="415" r:id="rId17"/>
    <p:sldId id="416" r:id="rId18"/>
    <p:sldId id="307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2" r:id="rId34"/>
    <p:sldId id="433" r:id="rId35"/>
    <p:sldId id="43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5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3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3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4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6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75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42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1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03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53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4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6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4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64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440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285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8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9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31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72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0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83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9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5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6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13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1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11/07/2023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11/07/2023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11/07/2023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nl-BE" sz="4400" dirty="0">
                <a:solidFill>
                  <a:schemeClr val="accent1"/>
                </a:solidFill>
              </a:rPr>
              <a:t>Models of evolution</a:t>
            </a:r>
            <a:endParaRPr lang="en-US" sz="4400" i="1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Accounting for transitions/transversions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The Kimura 2 parameter (K2P or K80) model states:</a:t>
            </a:r>
          </a:p>
          <a:p>
            <a:pPr lvl="1"/>
            <a:r>
              <a:rPr lang="nl-BE" sz="2400" dirty="0"/>
              <a:t>Transitions and transversions have different rates</a:t>
            </a:r>
          </a:p>
          <a:p>
            <a:pPr lvl="2"/>
            <a:r>
              <a:rPr lang="nl-BE" sz="2400" dirty="0"/>
              <a:t>P = transition proportion (sites with transitions / length of alignment)</a:t>
            </a:r>
          </a:p>
          <a:p>
            <a:pPr lvl="2"/>
            <a:r>
              <a:rPr lang="nl-BE" sz="2400" dirty="0"/>
              <a:t>Q = transversion proprotion (sites with transversions / length of alignment)</a:t>
            </a:r>
          </a:p>
          <a:p>
            <a:pPr lvl="1"/>
            <a:r>
              <a:rPr lang="nl-BE" sz="2400" dirty="0"/>
              <a:t>All base frequencies are the same</a:t>
            </a:r>
          </a:p>
          <a:p>
            <a:pPr lvl="2"/>
            <a:r>
              <a:rPr lang="en-US" sz="2400" dirty="0"/>
              <a:t>π</a:t>
            </a:r>
            <a:r>
              <a:rPr lang="nl-BE" sz="2400" baseline="-25000" dirty="0"/>
              <a:t>a</a:t>
            </a:r>
            <a:r>
              <a:rPr lang="nl-BE" sz="2400" dirty="0"/>
              <a:t>=</a:t>
            </a:r>
            <a:r>
              <a:rPr lang="en-US" sz="2400" dirty="0"/>
              <a:t> π</a:t>
            </a:r>
            <a:r>
              <a:rPr lang="nl-BE" sz="2400" baseline="-25000" dirty="0"/>
              <a:t>c</a:t>
            </a:r>
            <a:r>
              <a:rPr lang="en-US" sz="2400" dirty="0"/>
              <a:t> =π</a:t>
            </a:r>
            <a:r>
              <a:rPr lang="nl-BE" sz="2400" baseline="-25000" dirty="0"/>
              <a:t>g</a:t>
            </a:r>
            <a:r>
              <a:rPr lang="en-US" sz="2400" dirty="0"/>
              <a:t> =π</a:t>
            </a:r>
            <a:r>
              <a:rPr lang="nl-BE" sz="2400" baseline="-25000" dirty="0"/>
              <a:t>t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k2p</a:t>
            </a:r>
            <a:r>
              <a:rPr lang="nl-BE" sz="2800" dirty="0"/>
              <a:t>=  -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2</a:t>
            </a:r>
            <a:r>
              <a:rPr lang="nl-BE" sz="2800" dirty="0"/>
              <a:t>ln[1-2P-Q] - 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ln[1-2Q]</a:t>
            </a:r>
          </a:p>
          <a:p>
            <a:pPr lvl="1"/>
            <a:r>
              <a:rPr lang="nl-BE" sz="2400" dirty="0"/>
              <a:t>d</a:t>
            </a:r>
            <a:r>
              <a:rPr lang="nl-BE" sz="2400" baseline="-25000" dirty="0"/>
              <a:t>k2p </a:t>
            </a:r>
            <a:r>
              <a:rPr lang="nl-BE" sz="2400" dirty="0"/>
              <a:t>is the corrected distance</a:t>
            </a:r>
          </a:p>
        </p:txBody>
      </p:sp>
    </p:spTree>
    <p:extLst>
      <p:ext uri="{BB962C8B-B14F-4D97-AF65-F5344CB8AC3E}">
        <p14:creationId xmlns:p14="http://schemas.microsoft.com/office/powerpoint/2010/main" val="28684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K2P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Correcting distances between S2 and S3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k2p</a:t>
            </a:r>
            <a:r>
              <a:rPr lang="nl-BE" sz="2800" dirty="0"/>
              <a:t>=  -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2</a:t>
            </a:r>
            <a:r>
              <a:rPr lang="nl-BE" sz="2800" dirty="0"/>
              <a:t>ln[1-2P-Q] - 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ln[1-2Q]</a:t>
            </a:r>
          </a:p>
          <a:p>
            <a:endParaRPr lang="nl-BE" sz="2800" dirty="0"/>
          </a:p>
          <a:p>
            <a:r>
              <a:rPr lang="nl-BE" sz="2800" dirty="0"/>
              <a:t>P= 1/5 (C/T)</a:t>
            </a:r>
          </a:p>
          <a:p>
            <a:r>
              <a:rPr lang="nl-BE" sz="2800" dirty="0"/>
              <a:t>Q= 1/5 (G/T)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k2p</a:t>
            </a:r>
            <a:r>
              <a:rPr lang="nl-BE" sz="2800" dirty="0"/>
              <a:t>= -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2</a:t>
            </a:r>
            <a:r>
              <a:rPr lang="nl-BE" sz="2800" dirty="0"/>
              <a:t>ln[1-2*0.2-0.2] - </a:t>
            </a:r>
            <a:r>
              <a:rPr lang="nl-BE" sz="2800" baseline="30000" dirty="0"/>
              <a:t>1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ln[1-2*0.2]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k2p</a:t>
            </a:r>
            <a:r>
              <a:rPr lang="nl-BE" sz="2800" dirty="0"/>
              <a:t>=</a:t>
            </a:r>
            <a:r>
              <a:rPr lang="hr-HR" sz="2800" dirty="0"/>
              <a:t> </a:t>
            </a:r>
            <a:r>
              <a:rPr lang="en-GB" sz="2800" dirty="0"/>
              <a:t>0.58585177187 </a:t>
            </a:r>
            <a:endParaRPr lang="nl-BE" sz="2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6B899B1-70E9-E7D8-8B03-DA22D6E489DB}"/>
              </a:ext>
            </a:extLst>
          </p:cNvPr>
          <p:cNvSpPr txBox="1">
            <a:spLocks/>
          </p:cNvSpPr>
          <p:nvPr/>
        </p:nvSpPr>
        <p:spPr bwMode="auto">
          <a:xfrm>
            <a:off x="8775700" y="2363609"/>
            <a:ext cx="2540000" cy="36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S1: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S2: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S3: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S4: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S5: 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71950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Accounting for base </a:t>
            </a:r>
            <a:r>
              <a:rPr lang="en-US" dirty="0" err="1">
                <a:solidFill>
                  <a:schemeClr val="accent1"/>
                </a:solidFill>
              </a:rPr>
              <a:t>frequences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The F81 model states:</a:t>
            </a:r>
          </a:p>
          <a:p>
            <a:pPr lvl="1"/>
            <a:r>
              <a:rPr lang="nl-BE" sz="2400" dirty="0"/>
              <a:t>all nucleotide changes have equal probabilities </a:t>
            </a:r>
          </a:p>
          <a:p>
            <a:pPr lvl="2"/>
            <a:r>
              <a:rPr lang="nl-BE" sz="2400" dirty="0"/>
              <a:t>(A-&gt;C/G/T = 0.25)</a:t>
            </a:r>
          </a:p>
          <a:p>
            <a:pPr lvl="1"/>
            <a:r>
              <a:rPr lang="nl-BE" sz="2400" dirty="0"/>
              <a:t>Base frequencies (</a:t>
            </a:r>
            <a:r>
              <a:rPr lang="en-US" sz="2400" dirty="0"/>
              <a:t>π)</a:t>
            </a:r>
            <a:r>
              <a:rPr lang="nl-BE" sz="2400" dirty="0"/>
              <a:t> are different</a:t>
            </a:r>
          </a:p>
          <a:p>
            <a:pPr lvl="2"/>
            <a:r>
              <a:rPr lang="en-GB" sz="2400" dirty="0"/>
              <a:t>Derived from the empirical data (alignment)</a:t>
            </a:r>
            <a:endParaRPr lang="nl-BE" sz="2400" dirty="0"/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f81</a:t>
            </a:r>
            <a:r>
              <a:rPr lang="nl-BE" sz="2800" dirty="0"/>
              <a:t>=-Bln(1-(D/B))</a:t>
            </a:r>
          </a:p>
          <a:p>
            <a:pPr lvl="1"/>
            <a:r>
              <a:rPr lang="nl-BE" sz="2400" dirty="0"/>
              <a:t>d</a:t>
            </a:r>
            <a:r>
              <a:rPr lang="nl-BE" sz="2400" baseline="-25000" dirty="0"/>
              <a:t>f81 </a:t>
            </a:r>
            <a:r>
              <a:rPr lang="nl-BE" sz="2400" dirty="0"/>
              <a:t>is the corrected distance</a:t>
            </a:r>
          </a:p>
          <a:p>
            <a:pPr lvl="1"/>
            <a:r>
              <a:rPr lang="en-GB" sz="2400" dirty="0"/>
              <a:t>B = 1- (</a:t>
            </a:r>
            <a:r>
              <a:rPr lang="en-US" sz="2400" dirty="0"/>
              <a:t>π</a:t>
            </a:r>
            <a:r>
              <a:rPr lang="nl-BE" sz="2400" baseline="-25000" dirty="0"/>
              <a:t>a</a:t>
            </a:r>
            <a:r>
              <a:rPr lang="nl-BE" sz="2400" baseline="30000" dirty="0"/>
              <a:t>2</a:t>
            </a:r>
            <a:r>
              <a:rPr lang="en-US" sz="2400" dirty="0"/>
              <a:t> + π</a:t>
            </a:r>
            <a:r>
              <a:rPr lang="nl-BE" sz="2400" baseline="-25000" dirty="0"/>
              <a:t>c</a:t>
            </a:r>
            <a:r>
              <a:rPr lang="nl-BE" sz="2400" baseline="30000" dirty="0"/>
              <a:t>2 </a:t>
            </a:r>
            <a:r>
              <a:rPr lang="nl-BE" sz="2400" dirty="0"/>
              <a:t>+ </a:t>
            </a:r>
            <a:r>
              <a:rPr lang="en-US" sz="2400" dirty="0"/>
              <a:t>π</a:t>
            </a:r>
            <a:r>
              <a:rPr lang="nl-BE" sz="2400" baseline="-25000" dirty="0"/>
              <a:t>g</a:t>
            </a:r>
            <a:r>
              <a:rPr lang="nl-BE" sz="2400" baseline="30000" dirty="0"/>
              <a:t>2 </a:t>
            </a:r>
            <a:r>
              <a:rPr lang="nl-BE" sz="2400" dirty="0"/>
              <a:t>+ </a:t>
            </a:r>
            <a:r>
              <a:rPr lang="en-US" sz="2400" dirty="0"/>
              <a:t>π</a:t>
            </a:r>
            <a:r>
              <a:rPr lang="nl-BE" sz="2400" baseline="-25000" dirty="0"/>
              <a:t>t</a:t>
            </a:r>
            <a:r>
              <a:rPr lang="nl-BE" sz="2400" baseline="30000" dirty="0"/>
              <a:t>2</a:t>
            </a:r>
            <a:r>
              <a:rPr lang="nl-BE" sz="2400" dirty="0"/>
              <a:t>)</a:t>
            </a:r>
          </a:p>
          <a:p>
            <a:pPr lvl="1"/>
            <a:r>
              <a:rPr lang="nl-BE" sz="2400" dirty="0"/>
              <a:t>D is the original (uncorrected) distance</a:t>
            </a:r>
          </a:p>
        </p:txBody>
      </p:sp>
    </p:spTree>
    <p:extLst>
      <p:ext uri="{BB962C8B-B14F-4D97-AF65-F5344CB8AC3E}">
        <p14:creationId xmlns:p14="http://schemas.microsoft.com/office/powerpoint/2010/main" val="372472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F81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Correcting distances between S2 and S3</a:t>
            </a:r>
          </a:p>
          <a:p>
            <a:r>
              <a:rPr lang="nl-BE" sz="2800" dirty="0"/>
              <a:t>Frequencies:</a:t>
            </a:r>
          </a:p>
          <a:p>
            <a:pPr lvl="1"/>
            <a:r>
              <a:rPr lang="en-US" sz="2400" dirty="0"/>
              <a:t>π</a:t>
            </a:r>
            <a:r>
              <a:rPr lang="nl-BE" sz="2400" baseline="-25000" dirty="0"/>
              <a:t>a</a:t>
            </a:r>
            <a:r>
              <a:rPr lang="nl-BE" sz="2400" dirty="0"/>
              <a:t>=</a:t>
            </a:r>
            <a:r>
              <a:rPr lang="en-US" sz="2400" dirty="0">
                <a:cs typeface="Courier"/>
              </a:rPr>
              <a:t>0; </a:t>
            </a:r>
            <a:r>
              <a:rPr lang="en-US" sz="2400" dirty="0"/>
              <a:t>π</a:t>
            </a:r>
            <a:r>
              <a:rPr lang="nl-BE" sz="2400" baseline="-25000" dirty="0"/>
              <a:t>c</a:t>
            </a:r>
            <a:r>
              <a:rPr lang="en-US" sz="2400" dirty="0">
                <a:cs typeface="Courier"/>
              </a:rPr>
              <a:t>=0.1; </a:t>
            </a:r>
            <a:r>
              <a:rPr lang="en-US" sz="2400" dirty="0"/>
              <a:t>π</a:t>
            </a:r>
            <a:r>
              <a:rPr lang="nl-BE" sz="2400" baseline="-25000" dirty="0"/>
              <a:t>g</a:t>
            </a:r>
            <a:r>
              <a:rPr lang="en-US" sz="2400" dirty="0">
                <a:cs typeface="Courier"/>
              </a:rPr>
              <a:t>=0.3; </a:t>
            </a:r>
            <a:r>
              <a:rPr lang="en-US" sz="2400" dirty="0"/>
              <a:t>π</a:t>
            </a:r>
            <a:r>
              <a:rPr lang="nl-BE" sz="2400" baseline="-25000" dirty="0"/>
              <a:t>t</a:t>
            </a:r>
            <a:r>
              <a:rPr lang="nl-BE" sz="2400" dirty="0"/>
              <a:t>=0.</a:t>
            </a:r>
            <a:r>
              <a:rPr lang="en-US" sz="2400" dirty="0"/>
              <a:t>6</a:t>
            </a:r>
            <a:endParaRPr lang="nl-BE" sz="2800" dirty="0"/>
          </a:p>
          <a:p>
            <a:endParaRPr lang="nl-BE" sz="3100" dirty="0"/>
          </a:p>
          <a:p>
            <a:r>
              <a:rPr lang="nl-BE" sz="3100" dirty="0"/>
              <a:t>B= </a:t>
            </a:r>
            <a:r>
              <a:rPr lang="en-GB" sz="3100" dirty="0"/>
              <a:t>1- (</a:t>
            </a:r>
            <a:r>
              <a:rPr lang="nl-BE" sz="3100" dirty="0"/>
              <a:t>0</a:t>
            </a:r>
            <a:r>
              <a:rPr lang="nl-BE" sz="3100" baseline="30000" dirty="0"/>
              <a:t>2</a:t>
            </a:r>
            <a:r>
              <a:rPr lang="en-US" sz="3100" dirty="0"/>
              <a:t> + </a:t>
            </a:r>
            <a:r>
              <a:rPr lang="nl-BE" sz="3100" dirty="0"/>
              <a:t>0.1</a:t>
            </a:r>
            <a:r>
              <a:rPr lang="nl-BE" sz="3100" baseline="30000" dirty="0"/>
              <a:t>2 </a:t>
            </a:r>
            <a:r>
              <a:rPr lang="nl-BE" sz="3100" dirty="0"/>
              <a:t>+ 0.3</a:t>
            </a:r>
            <a:r>
              <a:rPr lang="nl-BE" sz="3100" baseline="30000" dirty="0"/>
              <a:t>2 </a:t>
            </a:r>
            <a:r>
              <a:rPr lang="nl-BE" sz="3100" dirty="0"/>
              <a:t>+ 0.6</a:t>
            </a:r>
            <a:r>
              <a:rPr lang="nl-BE" sz="3100" baseline="30000" dirty="0"/>
              <a:t>2</a:t>
            </a:r>
            <a:r>
              <a:rPr lang="nl-BE" sz="3100" dirty="0"/>
              <a:t>)</a:t>
            </a:r>
          </a:p>
          <a:p>
            <a:r>
              <a:rPr lang="nl-BE" sz="2800" dirty="0"/>
              <a:t>B= </a:t>
            </a:r>
            <a:r>
              <a:rPr lang="en-GB" sz="2800" dirty="0"/>
              <a:t>0.54</a:t>
            </a:r>
            <a:endParaRPr lang="nl-BE" sz="2800" dirty="0"/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f81</a:t>
            </a:r>
            <a:r>
              <a:rPr lang="nl-BE" sz="2800" dirty="0"/>
              <a:t>= -Bln(1-(D/B))</a:t>
            </a:r>
          </a:p>
          <a:p>
            <a:r>
              <a:rPr lang="nl-BE" sz="2800" dirty="0"/>
              <a:t>d</a:t>
            </a:r>
            <a:r>
              <a:rPr lang="nl-BE" sz="2800" baseline="-25000" dirty="0"/>
              <a:t>f81</a:t>
            </a:r>
            <a:r>
              <a:rPr lang="nl-BE" sz="2800" dirty="0"/>
              <a:t>= -0.54*ln(1-(0.4/0.54))</a:t>
            </a:r>
          </a:p>
          <a:p>
            <a:r>
              <a:rPr lang="nl-BE" sz="2800" dirty="0"/>
              <a:t>d</a:t>
            </a:r>
            <a:r>
              <a:rPr lang="nl-BE" sz="2800" baseline="-25000" dirty="0"/>
              <a:t>f81</a:t>
            </a:r>
            <a:r>
              <a:rPr lang="nl-BE" sz="2800" dirty="0"/>
              <a:t>=</a:t>
            </a:r>
            <a:r>
              <a:rPr lang="hr-HR" sz="2800" dirty="0"/>
              <a:t> </a:t>
            </a:r>
            <a:r>
              <a:rPr lang="en-GB" sz="2800" dirty="0"/>
              <a:t>0.72896042715 </a:t>
            </a:r>
            <a:endParaRPr lang="nl-BE" sz="2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6B899B1-70E9-E7D8-8B03-DA22D6E489DB}"/>
              </a:ext>
            </a:extLst>
          </p:cNvPr>
          <p:cNvSpPr txBox="1">
            <a:spLocks/>
          </p:cNvSpPr>
          <p:nvPr/>
        </p:nvSpPr>
        <p:spPr bwMode="auto">
          <a:xfrm>
            <a:off x="8775700" y="2363609"/>
            <a:ext cx="2540000" cy="36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S1: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S2: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S3: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S4: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S5: 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444983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/>
          </a:bodyPr>
          <a:lstStyle/>
          <a:p>
            <a:endParaRPr lang="nl-BE" sz="2800" dirty="0"/>
          </a:p>
          <a:p>
            <a:r>
              <a:rPr lang="nl-BE" sz="2800" dirty="0"/>
              <a:t>If a uncorrected distance between two sequences is 0.3, what is the d</a:t>
            </a:r>
            <a:r>
              <a:rPr lang="nl-BE" sz="2800" baseline="-25000" dirty="0"/>
              <a:t>jc</a:t>
            </a:r>
            <a:r>
              <a:rPr lang="nl-BE" sz="2800" dirty="0"/>
              <a:t>? </a:t>
            </a:r>
          </a:p>
          <a:p>
            <a:pPr marL="0" indent="0">
              <a:buNone/>
            </a:pP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7869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Substitution matrices (models of evolution)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Parametric approaches (e.g. ML) calculate column by column, not sequence pairs</a:t>
            </a:r>
          </a:p>
          <a:p>
            <a:pPr lvl="1"/>
            <a:r>
              <a:rPr lang="nl-BE" sz="2200" dirty="0"/>
              <a:t>Cannot correct distance</a:t>
            </a:r>
          </a:p>
          <a:p>
            <a:r>
              <a:rPr lang="nl-BE" sz="2400" dirty="0"/>
              <a:t>A substitution model represents the rate that one nucleotide transitions to another</a:t>
            </a:r>
          </a:p>
          <a:p>
            <a:pPr lvl="1"/>
            <a:r>
              <a:rPr lang="nl-BE" dirty="0"/>
              <a:t>Rate matrix (Q)</a:t>
            </a:r>
          </a:p>
          <a:p>
            <a:r>
              <a:rPr lang="nl-BE" sz="2400" dirty="0"/>
              <a:t>This can incorporate the factors we have seen before</a:t>
            </a:r>
          </a:p>
          <a:p>
            <a:pPr lvl="1"/>
            <a:r>
              <a:rPr lang="nl-BE" dirty="0"/>
              <a:t>Chemical properties</a:t>
            </a:r>
          </a:p>
          <a:p>
            <a:pPr lvl="2"/>
            <a:r>
              <a:rPr lang="nl-BE" dirty="0"/>
              <a:t>E.g. Transition vs transversion</a:t>
            </a:r>
          </a:p>
          <a:p>
            <a:pPr lvl="1"/>
            <a:r>
              <a:rPr lang="nl-BE" dirty="0"/>
              <a:t>The relative frequencies of each base over time</a:t>
            </a:r>
          </a:p>
          <a:p>
            <a:pPr lvl="2"/>
            <a:r>
              <a:rPr lang="nl-BE" dirty="0"/>
              <a:t>Equilibruim frequencies (</a:t>
            </a:r>
            <a:r>
              <a:rPr lang="en-US" dirty="0"/>
              <a:t>π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Positional variability</a:t>
            </a:r>
          </a:p>
          <a:p>
            <a:pPr lvl="2"/>
            <a:r>
              <a:rPr lang="nl-BE" dirty="0"/>
              <a:t>Rate heterogeneity/site-specific variation (γ)</a:t>
            </a:r>
          </a:p>
        </p:txBody>
      </p:sp>
    </p:spTree>
    <p:extLst>
      <p:ext uri="{BB962C8B-B14F-4D97-AF65-F5344CB8AC3E}">
        <p14:creationId xmlns:p14="http://schemas.microsoft.com/office/powerpoint/2010/main" val="3411307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Models of evolution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sz="2000" dirty="0"/>
              <a:t>Jukes-Cantor (often called JC69)</a:t>
            </a:r>
          </a:p>
          <a:p>
            <a:pPr lvl="1"/>
            <a:r>
              <a:rPr lang="nl-BE" sz="1800" dirty="0"/>
              <a:t>Rates are the same</a:t>
            </a:r>
          </a:p>
          <a:p>
            <a:pPr lvl="1"/>
            <a:r>
              <a:rPr lang="nl-BE" sz="1800" dirty="0"/>
              <a:t>Frequencies are the same</a:t>
            </a:r>
            <a:endParaRPr lang="nl-BE" sz="2000" dirty="0"/>
          </a:p>
          <a:p>
            <a:r>
              <a:rPr lang="nl-BE" sz="2000" dirty="0"/>
              <a:t>K80 (also called Kimura 2 parameter (K2P))</a:t>
            </a:r>
          </a:p>
          <a:p>
            <a:pPr lvl="1"/>
            <a:r>
              <a:rPr lang="nl-BE" sz="1800" dirty="0"/>
              <a:t>Transitions (A-G or C-T) different rate to transversions</a:t>
            </a:r>
          </a:p>
          <a:p>
            <a:pPr lvl="1"/>
            <a:r>
              <a:rPr lang="nl-BE" sz="1800" dirty="0"/>
              <a:t>Frequencies are the same</a:t>
            </a:r>
          </a:p>
          <a:p>
            <a:r>
              <a:rPr lang="nl-BE" sz="2000" dirty="0"/>
              <a:t>F81</a:t>
            </a:r>
          </a:p>
          <a:p>
            <a:pPr lvl="1"/>
            <a:r>
              <a:rPr lang="nl-BE" sz="1800" dirty="0"/>
              <a:t>Rates are the same</a:t>
            </a:r>
          </a:p>
          <a:p>
            <a:pPr lvl="1"/>
            <a:r>
              <a:rPr lang="nl-BE" sz="1800" dirty="0"/>
              <a:t>Frequencies can vary from 0.25 (as they are in JC69)</a:t>
            </a:r>
          </a:p>
          <a:p>
            <a:r>
              <a:rPr lang="nl-BE" sz="2000" dirty="0"/>
              <a:t>HKY85</a:t>
            </a:r>
          </a:p>
          <a:p>
            <a:pPr lvl="1"/>
            <a:r>
              <a:rPr lang="nl-BE" sz="1800" dirty="0"/>
              <a:t>Combination of the above</a:t>
            </a:r>
          </a:p>
          <a:p>
            <a:r>
              <a:rPr lang="nl-BE" sz="2000" dirty="0"/>
              <a:t>GTR</a:t>
            </a:r>
          </a:p>
          <a:p>
            <a:pPr lvl="1"/>
            <a:r>
              <a:rPr lang="nl-BE" sz="1800" dirty="0"/>
              <a:t>All rates and frequencies free to vary (the general Q matrix a few slides back)</a:t>
            </a:r>
          </a:p>
          <a:p>
            <a:pPr lvl="1"/>
            <a:r>
              <a:rPr lang="nl-BE" sz="1800" dirty="0"/>
              <a:t>Most general model (GTR: generalised time-reversible)</a:t>
            </a:r>
          </a:p>
          <a:p>
            <a:pPr lvl="1"/>
            <a:r>
              <a:rPr lang="nl-BE" sz="1800" dirty="0"/>
              <a:t>All above models are submodels of the GTR</a:t>
            </a:r>
          </a:p>
        </p:txBody>
      </p:sp>
    </p:spTree>
    <p:extLst>
      <p:ext uri="{BB962C8B-B14F-4D97-AF65-F5344CB8AC3E}">
        <p14:creationId xmlns:p14="http://schemas.microsoft.com/office/powerpoint/2010/main" val="327950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GTR Q (rate) matrix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923112"/>
            <a:ext cx="10553262" cy="1702274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 err="1"/>
              <a:t>μ</a:t>
            </a:r>
            <a:r>
              <a:rPr lang="en-US" sz="1600" dirty="0"/>
              <a:t>= mean instantaneous substitution rate</a:t>
            </a:r>
          </a:p>
          <a:p>
            <a:pPr lvl="1"/>
            <a:r>
              <a:rPr lang="en-US" sz="1400" dirty="0"/>
              <a:t>If measuring as substitutions </a:t>
            </a:r>
            <a:r>
              <a:rPr lang="en-US" sz="1400" dirty="0" err="1"/>
              <a:t>μ</a:t>
            </a:r>
            <a:r>
              <a:rPr lang="en-US" sz="1400" dirty="0"/>
              <a:t>=1 </a:t>
            </a:r>
          </a:p>
          <a:p>
            <a:pPr lvl="1"/>
            <a:r>
              <a:rPr lang="en-US" sz="1400" dirty="0"/>
              <a:t>If measuring as time, this is the mutation rate</a:t>
            </a:r>
          </a:p>
          <a:p>
            <a:r>
              <a:rPr lang="en-US" sz="1600" dirty="0" err="1"/>
              <a:t>a,b,c</a:t>
            </a:r>
            <a:r>
              <a:rPr lang="en-US" sz="1600" dirty="0"/>
              <a:t>,...l = rate parameter for each possible transformation of one base to another </a:t>
            </a:r>
          </a:p>
          <a:p>
            <a:r>
              <a:rPr lang="en-US" sz="1600" dirty="0"/>
              <a:t>π</a:t>
            </a:r>
            <a:r>
              <a:rPr lang="en-US" sz="1600" baseline="-25000" dirty="0"/>
              <a:t>A</a:t>
            </a:r>
            <a:r>
              <a:rPr lang="en-US" sz="1600" dirty="0"/>
              <a:t>= frequency of bases A, C, G, T </a:t>
            </a:r>
          </a:p>
          <a:p>
            <a:r>
              <a:rPr lang="en-US" sz="1600" dirty="0"/>
              <a:t>Transitions are in bold</a:t>
            </a:r>
          </a:p>
          <a:p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32627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(aπ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+b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+c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μa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μb</a:t>
                      </a:r>
                      <a:r>
                        <a:rPr lang="en-GB" sz="18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μcπ</a:t>
                      </a:r>
                      <a:r>
                        <a:rPr lang="en-GB" sz="1800" u="none" strike="noStrike" baseline="-250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μg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(gπ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+d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+e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μd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μe</a:t>
                      </a:r>
                      <a:r>
                        <a:rPr lang="en-GB" sz="18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μh</a:t>
                      </a:r>
                      <a:r>
                        <a:rPr lang="en-GB" sz="18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μj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(hπ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+j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+f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μf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μiπ</a:t>
                      </a:r>
                      <a:r>
                        <a:rPr lang="en-GB" sz="1800" u="none" strike="noStrike" baseline="-2500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μk</a:t>
                      </a:r>
                      <a:r>
                        <a:rPr lang="en-GB" sz="18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μl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+k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+l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8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416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Jukes Cantor Q (rate)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923112"/>
            <a:ext cx="10553262" cy="1702274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a=b=c..=1</a:t>
            </a:r>
          </a:p>
          <a:p>
            <a:r>
              <a:rPr lang="en-US" sz="1800" dirty="0"/>
              <a:t>π</a:t>
            </a:r>
            <a:r>
              <a:rPr lang="en-US" sz="1800" baseline="-25000" dirty="0"/>
              <a:t>A</a:t>
            </a:r>
            <a:r>
              <a:rPr lang="en-US" sz="1800" dirty="0"/>
              <a:t>= π</a:t>
            </a:r>
            <a:r>
              <a:rPr lang="en-US" sz="1800" baseline="-25000" dirty="0"/>
              <a:t>C</a:t>
            </a:r>
            <a:r>
              <a:rPr lang="en-US" sz="1800" dirty="0"/>
              <a:t>= π</a:t>
            </a:r>
            <a:r>
              <a:rPr lang="en-US" sz="1800" baseline="-25000" dirty="0"/>
              <a:t>G</a:t>
            </a:r>
            <a:r>
              <a:rPr lang="en-US" sz="1800" dirty="0"/>
              <a:t>= π</a:t>
            </a:r>
            <a:r>
              <a:rPr lang="en-US" sz="1800" baseline="-25000" dirty="0"/>
              <a:t>T</a:t>
            </a:r>
            <a:r>
              <a:rPr lang="en-US" sz="1800" dirty="0"/>
              <a:t>=1/4</a:t>
            </a:r>
            <a:endParaRPr lang="nl-BE" sz="1800" dirty="0"/>
          </a:p>
          <a:p>
            <a:pPr lvl="1">
              <a:buNone/>
            </a:pPr>
            <a:endParaRPr lang="nl-BE" sz="1600" dirty="0"/>
          </a:p>
          <a:p>
            <a:endParaRPr lang="en-US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06134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(3/4)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(3/4)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(3/4)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/4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8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8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(3/4) 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2700" marR="12700" marT="1270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54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Calculate corrected distances using different models of evolution</a:t>
            </a:r>
          </a:p>
          <a:p>
            <a:endParaRPr lang="nl-BE" sz="2800" dirty="0"/>
          </a:p>
          <a:p>
            <a:r>
              <a:rPr lang="nl-BE" sz="2800" dirty="0"/>
              <a:t>Explain a rate matrix</a:t>
            </a:r>
          </a:p>
          <a:p>
            <a:endParaRPr lang="nl-BE" sz="2800" dirty="0"/>
          </a:p>
          <a:p>
            <a:r>
              <a:rPr lang="nl-BE" sz="2800" dirty="0"/>
              <a:t>Describe how site heterogeneity is modelled</a:t>
            </a:r>
          </a:p>
          <a:p>
            <a:endParaRPr lang="nl-BE" sz="2800" dirty="0"/>
          </a:p>
          <a:p>
            <a:r>
              <a:rPr lang="nl-BE" sz="2800" dirty="0"/>
              <a:t>Define ascertainment bias and its effect on phylogenetics</a:t>
            </a:r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Creating a HKY85-based Q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923112"/>
            <a:ext cx="10553262" cy="1702274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π</a:t>
            </a:r>
            <a:r>
              <a:rPr lang="en-US" sz="2400" baseline="-25000" dirty="0"/>
              <a:t>A</a:t>
            </a:r>
            <a:r>
              <a:rPr lang="en-GB" sz="2400" dirty="0"/>
              <a:t>≠</a:t>
            </a:r>
            <a:r>
              <a:rPr lang="en-US" sz="2400" dirty="0"/>
              <a:t>π</a:t>
            </a:r>
            <a:r>
              <a:rPr lang="en-US" sz="2400" baseline="-25000" dirty="0"/>
              <a:t>C</a:t>
            </a:r>
            <a:r>
              <a:rPr lang="en-GB" sz="2400" dirty="0"/>
              <a:t>≠</a:t>
            </a:r>
            <a:r>
              <a:rPr lang="en-US" sz="2400" dirty="0"/>
              <a:t>π</a:t>
            </a:r>
            <a:r>
              <a:rPr lang="en-US" sz="2400" baseline="-25000" dirty="0"/>
              <a:t>G</a:t>
            </a:r>
            <a:r>
              <a:rPr lang="en-GB" sz="2400" dirty="0"/>
              <a:t>≠</a:t>
            </a:r>
            <a:r>
              <a:rPr lang="en-US" sz="2400" dirty="0"/>
              <a:t>π</a:t>
            </a:r>
            <a:r>
              <a:rPr lang="en-US" sz="2400" baseline="-25000" dirty="0"/>
              <a:t>T</a:t>
            </a:r>
            <a:endParaRPr lang="en-US" sz="2400" dirty="0"/>
          </a:p>
          <a:p>
            <a:r>
              <a:rPr lang="nl-BE" sz="2400" dirty="0"/>
              <a:t>Transitions: </a:t>
            </a:r>
            <a:r>
              <a:rPr lang="el-GR" sz="2400" dirty="0"/>
              <a:t>α</a:t>
            </a:r>
            <a:endParaRPr lang="nl-BE" sz="2400" dirty="0"/>
          </a:p>
          <a:p>
            <a:pPr lvl="1"/>
            <a:r>
              <a:rPr lang="nl-BE" sz="1400" dirty="0"/>
              <a:t>(b, e, h, k in GTR)</a:t>
            </a:r>
          </a:p>
          <a:p>
            <a:r>
              <a:rPr lang="nl-BE" sz="2400" dirty="0"/>
              <a:t>Transversions: </a:t>
            </a:r>
            <a:r>
              <a:rPr lang="el-GR" sz="2400" dirty="0"/>
              <a:t>β</a:t>
            </a:r>
            <a:endParaRPr lang="en-GB" sz="2400" dirty="0"/>
          </a:p>
          <a:p>
            <a:pPr lvl="1"/>
            <a:r>
              <a:rPr lang="nl-BE" sz="1400" dirty="0"/>
              <a:t>(a, c, f, g, d, i, j, l in GTR)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04267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 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b="1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1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2811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Creating a HKY85-based Q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279900"/>
            <a:ext cx="1549401" cy="2345486"/>
          </a:xfrm>
        </p:spPr>
        <p:txBody>
          <a:bodyPr>
            <a:normAutofit/>
          </a:bodyPr>
          <a:lstStyle/>
          <a:p>
            <a:r>
              <a:rPr lang="el-GR" sz="2000" dirty="0">
                <a:latin typeface="Calibri" charset="0"/>
                <a:ea typeface="Calibri" charset="0"/>
                <a:cs typeface="Calibri" charset="0"/>
              </a:rPr>
              <a:t>μ</a:t>
            </a:r>
            <a:r>
              <a:rPr lang="en-GB" sz="2000" dirty="0">
                <a:latin typeface="Calibri" charset="0"/>
                <a:ea typeface="Calibri" charset="0"/>
                <a:cs typeface="Calibri" charset="0"/>
              </a:rPr>
              <a:t>=1</a:t>
            </a:r>
            <a:endParaRPr lang="en-US" sz="2000" dirty="0"/>
          </a:p>
          <a:p>
            <a:r>
              <a:rPr lang="en-US" sz="2000" dirty="0"/>
              <a:t>π</a:t>
            </a:r>
            <a:r>
              <a:rPr lang="en-US" sz="2000" baseline="-25000" dirty="0"/>
              <a:t>A</a:t>
            </a:r>
            <a:r>
              <a:rPr lang="en-US" sz="2000" dirty="0"/>
              <a:t>=0.2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C</a:t>
            </a:r>
            <a:r>
              <a:rPr lang="en-US" sz="2000" dirty="0"/>
              <a:t>=0.3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G</a:t>
            </a:r>
            <a:r>
              <a:rPr lang="en-US" sz="2000" dirty="0"/>
              <a:t>=0.4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T</a:t>
            </a:r>
            <a:r>
              <a:rPr lang="en-US" sz="2000" dirty="0"/>
              <a:t>=0.1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/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 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b="0" dirty="0">
                          <a:latin typeface="+mn-lt"/>
                        </a:rPr>
                        <a:t>α</a:t>
                      </a:r>
                      <a:r>
                        <a:rPr lang="en-GB" sz="1500" b="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b="1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b="1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500" u="none" strike="noStrike" dirty="0" err="1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α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+</a:t>
                      </a:r>
                      <a:r>
                        <a:rPr lang="el-GR" sz="1600" dirty="0">
                          <a:latin typeface="+mn-lt"/>
                        </a:rPr>
                        <a:t>β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500" u="none" strike="noStrike" baseline="-25000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500" u="none" strike="noStrike" dirty="0">
                          <a:effectLst/>
                          <a:latin typeface="+mn-lt"/>
                          <a:ea typeface="Calibri" charset="0"/>
                          <a:cs typeface="Calibri" charset="0"/>
                        </a:rPr>
                        <a:t>)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F7E7E511-C860-D1E4-D511-706C1FD9194F}"/>
              </a:ext>
            </a:extLst>
          </p:cNvPr>
          <p:cNvSpPr txBox="1">
            <a:spLocks/>
          </p:cNvSpPr>
          <p:nvPr/>
        </p:nvSpPr>
        <p:spPr>
          <a:xfrm>
            <a:off x="2551487" y="5643142"/>
            <a:ext cx="2998413" cy="97775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Transitions (</a:t>
            </a:r>
            <a:r>
              <a:rPr lang="el-GR" sz="2000" dirty="0"/>
              <a:t>α</a:t>
            </a:r>
            <a:r>
              <a:rPr lang="en-GB" sz="2000" dirty="0"/>
              <a:t>)</a:t>
            </a:r>
            <a:r>
              <a:rPr lang="nl-BE" sz="2000" dirty="0"/>
              <a:t>: 5</a:t>
            </a:r>
          </a:p>
          <a:p>
            <a:r>
              <a:rPr lang="nl-BE" sz="2000" dirty="0"/>
              <a:t>Transversions (</a:t>
            </a:r>
            <a:r>
              <a:rPr lang="el-GR" sz="2000" dirty="0"/>
              <a:t>β</a:t>
            </a:r>
            <a:r>
              <a:rPr lang="en-GB" sz="2000" dirty="0"/>
              <a:t>)</a:t>
            </a:r>
            <a:r>
              <a:rPr lang="nl-BE" sz="2000" dirty="0"/>
              <a:t>: 1 </a:t>
            </a:r>
          </a:p>
        </p:txBody>
      </p:sp>
    </p:spTree>
    <p:extLst>
      <p:ext uri="{BB962C8B-B14F-4D97-AF65-F5344CB8AC3E}">
        <p14:creationId xmlns:p14="http://schemas.microsoft.com/office/powerpoint/2010/main" val="1948999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Creating a HKY85-based Q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279900"/>
            <a:ext cx="1549401" cy="2345486"/>
          </a:xfrm>
        </p:spPr>
        <p:txBody>
          <a:bodyPr>
            <a:normAutofit/>
          </a:bodyPr>
          <a:lstStyle/>
          <a:p>
            <a:r>
              <a:rPr lang="el-GR" sz="2000" dirty="0">
                <a:latin typeface="Calibri" charset="0"/>
                <a:ea typeface="Calibri" charset="0"/>
                <a:cs typeface="Calibri" charset="0"/>
              </a:rPr>
              <a:t>μ</a:t>
            </a:r>
            <a:r>
              <a:rPr lang="en-GB" sz="2000" dirty="0">
                <a:latin typeface="Calibri" charset="0"/>
                <a:ea typeface="Calibri" charset="0"/>
                <a:cs typeface="Calibri" charset="0"/>
              </a:rPr>
              <a:t>=1</a:t>
            </a:r>
            <a:endParaRPr lang="en-US" sz="2000" dirty="0"/>
          </a:p>
          <a:p>
            <a:r>
              <a:rPr lang="en-US" sz="2000" dirty="0"/>
              <a:t>π</a:t>
            </a:r>
            <a:r>
              <a:rPr lang="en-US" sz="2000" baseline="-25000" dirty="0"/>
              <a:t>A</a:t>
            </a:r>
            <a:r>
              <a:rPr lang="en-US" sz="2000" dirty="0"/>
              <a:t>=0.2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C</a:t>
            </a:r>
            <a:r>
              <a:rPr lang="en-US" sz="2000" dirty="0"/>
              <a:t>=0.3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G</a:t>
            </a:r>
            <a:r>
              <a:rPr lang="en-US" sz="2000" dirty="0"/>
              <a:t>=0.4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T</a:t>
            </a:r>
            <a:r>
              <a:rPr lang="en-US" sz="2000" dirty="0"/>
              <a:t>=0.1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57048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2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1((1*0.3)+(5*0.4)+(1*0.1)) 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1*5*0.4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1((1*0.2)+(1*0.4)+(5*0.1))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1*5*0.1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1*5*0.2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1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-1((5*0.2)+(1*0.3)+(1*0.1))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1*5*0.3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1*1*0.4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-1((1*0.2)+(5*0.3)+(1*0.4))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90182C1F-0528-9B81-4B4C-03B6EC31F67A}"/>
              </a:ext>
            </a:extLst>
          </p:cNvPr>
          <p:cNvSpPr txBox="1">
            <a:spLocks/>
          </p:cNvSpPr>
          <p:nvPr/>
        </p:nvSpPr>
        <p:spPr>
          <a:xfrm>
            <a:off x="2551487" y="4923112"/>
            <a:ext cx="2998413" cy="16977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Transitions (</a:t>
            </a:r>
            <a:r>
              <a:rPr lang="el-GR" sz="2000" dirty="0"/>
              <a:t>α</a:t>
            </a:r>
            <a:r>
              <a:rPr lang="en-GB" sz="2000" dirty="0"/>
              <a:t>)</a:t>
            </a:r>
            <a:r>
              <a:rPr lang="nl-BE" sz="2000" dirty="0"/>
              <a:t>: 5</a:t>
            </a:r>
          </a:p>
          <a:p>
            <a:pPr lvl="1"/>
            <a:r>
              <a:rPr lang="nl-BE" sz="1700" dirty="0"/>
              <a:t>(b, e, h, k)</a:t>
            </a:r>
            <a:endParaRPr lang="nl-BE" sz="2000" dirty="0"/>
          </a:p>
          <a:p>
            <a:r>
              <a:rPr lang="nl-BE" sz="2000" dirty="0"/>
              <a:t>Transversions (</a:t>
            </a:r>
            <a:r>
              <a:rPr lang="el-GR" sz="2000" dirty="0"/>
              <a:t>β</a:t>
            </a:r>
            <a:r>
              <a:rPr lang="en-GB" sz="2000" dirty="0"/>
              <a:t>)</a:t>
            </a:r>
            <a:r>
              <a:rPr lang="nl-BE" sz="2000" dirty="0"/>
              <a:t>: 1</a:t>
            </a:r>
          </a:p>
          <a:p>
            <a:pPr lvl="1"/>
            <a:r>
              <a:rPr lang="nl-BE" sz="1700" dirty="0"/>
              <a:t>(a, c, f, g, d, i, j, l)</a:t>
            </a:r>
          </a:p>
          <a:p>
            <a:pPr marL="0" indent="0">
              <a:buNone/>
            </a:pP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6464810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Creating a HKY85-based Q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99" y="4279900"/>
            <a:ext cx="1549401" cy="2345486"/>
          </a:xfrm>
        </p:spPr>
        <p:txBody>
          <a:bodyPr>
            <a:normAutofit/>
          </a:bodyPr>
          <a:lstStyle/>
          <a:p>
            <a:r>
              <a:rPr lang="el-GR" sz="2000" dirty="0">
                <a:latin typeface="Calibri" charset="0"/>
                <a:ea typeface="Calibri" charset="0"/>
                <a:cs typeface="Calibri" charset="0"/>
              </a:rPr>
              <a:t>μ</a:t>
            </a:r>
            <a:r>
              <a:rPr lang="en-GB" sz="2000" dirty="0">
                <a:latin typeface="Calibri" charset="0"/>
                <a:ea typeface="Calibri" charset="0"/>
                <a:cs typeface="Calibri" charset="0"/>
              </a:rPr>
              <a:t>=1</a:t>
            </a:r>
            <a:endParaRPr lang="en-US" sz="2000" dirty="0"/>
          </a:p>
          <a:p>
            <a:r>
              <a:rPr lang="en-US" sz="2000" dirty="0"/>
              <a:t>π</a:t>
            </a:r>
            <a:r>
              <a:rPr lang="en-US" sz="2000" baseline="-25000" dirty="0"/>
              <a:t>A</a:t>
            </a:r>
            <a:r>
              <a:rPr lang="en-US" sz="2000" dirty="0"/>
              <a:t>=0.2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C</a:t>
            </a:r>
            <a:r>
              <a:rPr lang="en-US" sz="2000" dirty="0"/>
              <a:t>=0.3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G</a:t>
            </a:r>
            <a:r>
              <a:rPr lang="en-US" sz="2000" dirty="0"/>
              <a:t>=0.4</a:t>
            </a:r>
          </a:p>
          <a:p>
            <a:r>
              <a:rPr lang="en-US" sz="2000" dirty="0"/>
              <a:t>π</a:t>
            </a:r>
            <a:r>
              <a:rPr lang="en-US" sz="2000" baseline="-25000" dirty="0"/>
              <a:t>T</a:t>
            </a:r>
            <a:r>
              <a:rPr lang="en-US" sz="2000" dirty="0"/>
              <a:t>=0.1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975337-64E2-908C-E4FC-78C5D99E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45815"/>
              </p:ext>
            </p:extLst>
          </p:nvPr>
        </p:nvGraphicFramePr>
        <p:xfrm>
          <a:off x="2551487" y="1214857"/>
          <a:ext cx="7634685" cy="3619671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550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2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7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13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-2.4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0.5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0.3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-1.4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663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0.2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1.5</a:t>
                      </a:r>
                      <a:endParaRPr lang="en-GB" sz="15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0.4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5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-2.1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492" marR="10492" marT="10492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F7E7E511-C860-D1E4-D511-706C1FD9194F}"/>
              </a:ext>
            </a:extLst>
          </p:cNvPr>
          <p:cNvSpPr txBox="1">
            <a:spLocks/>
          </p:cNvSpPr>
          <p:nvPr/>
        </p:nvSpPr>
        <p:spPr>
          <a:xfrm>
            <a:off x="2551487" y="4923112"/>
            <a:ext cx="2998413" cy="1697785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6005B"/>
              </a:buClr>
              <a:buFont typeface="Wingdings" pitchFamily="2" charset="2"/>
              <a:buChar char="§"/>
              <a:defRPr sz="25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6005B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000" dirty="0"/>
              <a:t>Transitions (</a:t>
            </a:r>
            <a:r>
              <a:rPr lang="el-GR" sz="2000" dirty="0"/>
              <a:t>α</a:t>
            </a:r>
            <a:r>
              <a:rPr lang="en-GB" sz="2000" dirty="0"/>
              <a:t>)</a:t>
            </a:r>
            <a:r>
              <a:rPr lang="nl-BE" sz="2000" dirty="0"/>
              <a:t>: 5</a:t>
            </a:r>
          </a:p>
          <a:p>
            <a:pPr lvl="1"/>
            <a:r>
              <a:rPr lang="nl-BE" sz="1700" dirty="0"/>
              <a:t>(b, e, h, k)</a:t>
            </a:r>
            <a:endParaRPr lang="nl-BE" sz="2000" dirty="0"/>
          </a:p>
          <a:p>
            <a:r>
              <a:rPr lang="nl-BE" sz="2000" dirty="0"/>
              <a:t>Transversions (</a:t>
            </a:r>
            <a:r>
              <a:rPr lang="el-GR" sz="2000" dirty="0"/>
              <a:t>β</a:t>
            </a:r>
            <a:r>
              <a:rPr lang="en-GB" sz="2000" dirty="0"/>
              <a:t>)</a:t>
            </a:r>
            <a:r>
              <a:rPr lang="nl-BE" sz="2000" dirty="0"/>
              <a:t>: 1</a:t>
            </a:r>
          </a:p>
          <a:p>
            <a:pPr lvl="1"/>
            <a:r>
              <a:rPr lang="nl-BE" sz="1700" dirty="0"/>
              <a:t>(a, c, f, g, d, i, j, l)</a:t>
            </a:r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BC51C-F570-77DF-2C66-08362D6469D9}"/>
              </a:ext>
            </a:extLst>
          </p:cNvPr>
          <p:cNvSpPr txBox="1"/>
          <p:nvPr/>
        </p:nvSpPr>
        <p:spPr>
          <a:xfrm>
            <a:off x="6043545" y="5458477"/>
            <a:ext cx="505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REMEMBER: rate matrix so more likely is higher rate</a:t>
            </a:r>
          </a:p>
        </p:txBody>
      </p:sp>
    </p:spTree>
    <p:extLst>
      <p:ext uri="{BB962C8B-B14F-4D97-AF65-F5344CB8AC3E}">
        <p14:creationId xmlns:p14="http://schemas.microsoft.com/office/powerpoint/2010/main" val="4556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Rate matrix to transition probability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/>
          </a:bodyPr>
          <a:lstStyle/>
          <a:p>
            <a:r>
              <a:rPr lang="en-GB" sz="2000" dirty="0"/>
              <a:t>The rate matrix (Q) tells us what rate one nucleotide changes to another</a:t>
            </a:r>
          </a:p>
          <a:p>
            <a:endParaRPr lang="en-GB" sz="2000" dirty="0"/>
          </a:p>
          <a:p>
            <a:r>
              <a:rPr lang="en-GB" sz="2000" dirty="0"/>
              <a:t>We often want to know the probability that nucleotide x changes to nucleotide y after a certain evolutionary amount of  time</a:t>
            </a:r>
          </a:p>
          <a:p>
            <a:endParaRPr lang="en-GB" sz="2000" dirty="0"/>
          </a:p>
          <a:p>
            <a:r>
              <a:rPr lang="en-GB" sz="2000" dirty="0"/>
              <a:t>To get this, we do a matrix exponential of the Q matrix</a:t>
            </a:r>
          </a:p>
          <a:p>
            <a:pPr lvl="1"/>
            <a:r>
              <a:rPr lang="en-GB" sz="1800" dirty="0"/>
              <a:t>P(</a:t>
            </a:r>
            <a:r>
              <a:rPr lang="en-GB" sz="1800" i="1" dirty="0"/>
              <a:t>v</a:t>
            </a:r>
            <a:r>
              <a:rPr lang="en-GB" sz="1800" dirty="0"/>
              <a:t>)=</a:t>
            </a:r>
            <a:r>
              <a:rPr lang="en-GB" sz="1800" dirty="0" err="1"/>
              <a:t>e</a:t>
            </a:r>
            <a:r>
              <a:rPr lang="en-GB" sz="1800" baseline="30000" dirty="0" err="1"/>
              <a:t>Q</a:t>
            </a:r>
            <a:r>
              <a:rPr lang="en-GB" sz="1800" i="1" baseline="30000" dirty="0" err="1"/>
              <a:t>v</a:t>
            </a:r>
            <a:endParaRPr lang="en-GB" sz="1800" i="1" baseline="30000" dirty="0"/>
          </a:p>
          <a:p>
            <a:pPr lvl="1"/>
            <a:r>
              <a:rPr lang="en-GB" sz="1800" i="1" dirty="0"/>
              <a:t>v</a:t>
            </a:r>
            <a:r>
              <a:rPr lang="en-GB" sz="1800" dirty="0"/>
              <a:t> is the time (branch length)</a:t>
            </a:r>
          </a:p>
          <a:p>
            <a:pPr lvl="1"/>
            <a:r>
              <a:rPr lang="en-GB" sz="1800" dirty="0"/>
              <a:t>Staying the same (A-&gt;A) is a ‘transition’ over time</a:t>
            </a:r>
          </a:p>
          <a:p>
            <a:pPr lvl="1"/>
            <a:r>
              <a:rPr lang="en-GB" sz="1800" dirty="0"/>
              <a:t>Shorter timeframes increase probability of staying the same</a:t>
            </a:r>
          </a:p>
          <a:p>
            <a:pPr lvl="1"/>
            <a:r>
              <a:rPr lang="en-GB" sz="1800" dirty="0"/>
              <a:t>Longer timeframes mean transitions are based on frequencies</a:t>
            </a:r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1786042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Rate matrix to transition probability matrix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B817C6-351D-8DA4-A005-733D1A47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700" y="1357019"/>
            <a:ext cx="9996180" cy="48935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CCEEFA-A10B-80A4-E8B5-4CB789F1D16D}"/>
              </a:ext>
            </a:extLst>
          </p:cNvPr>
          <p:cNvSpPr txBox="1"/>
          <p:nvPr/>
        </p:nvSpPr>
        <p:spPr>
          <a:xfrm>
            <a:off x="4278536" y="6481293"/>
            <a:ext cx="3674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Mx</a:t>
            </a:r>
            <a:r>
              <a:rPr lang="en-US" sz="1000" dirty="0"/>
              <a:t> calculator: https://</a:t>
            </a:r>
            <a:r>
              <a:rPr lang="en-US" sz="1000" dirty="0" err="1"/>
              <a:t>comnuan.com</a:t>
            </a:r>
            <a:r>
              <a:rPr lang="en-US" sz="1000" dirty="0"/>
              <a:t>/cmnn01015/cmnn01015.php</a:t>
            </a:r>
          </a:p>
        </p:txBody>
      </p:sp>
    </p:spTree>
    <p:extLst>
      <p:ext uri="{BB962C8B-B14F-4D97-AF65-F5344CB8AC3E}">
        <p14:creationId xmlns:p14="http://schemas.microsoft.com/office/powerpoint/2010/main" val="2682328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Site heterogeneity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/>
          </a:bodyPr>
          <a:lstStyle/>
          <a:p>
            <a:r>
              <a:rPr lang="nl-BE" dirty="0"/>
              <a:t>The rate of variation between nucleotides may differ between positions in alignment</a:t>
            </a:r>
          </a:p>
          <a:p>
            <a:endParaRPr lang="nl-BE" dirty="0"/>
          </a:p>
          <a:p>
            <a:r>
              <a:rPr lang="nl-BE" dirty="0"/>
              <a:t>Thus, we may wish to give more/less weight to differences in an area of high/low variation</a:t>
            </a:r>
          </a:p>
          <a:p>
            <a:pPr lvl="1"/>
            <a:r>
              <a:rPr lang="nl-BE" dirty="0"/>
              <a:t>Hypervariable vs structural regions</a:t>
            </a:r>
          </a:p>
          <a:p>
            <a:endParaRPr lang="nl-BE" dirty="0"/>
          </a:p>
          <a:p>
            <a:r>
              <a:rPr lang="nl-BE" dirty="0"/>
              <a:t>In models of evolution, this is often represented as a gamma (γ) parameter</a:t>
            </a:r>
          </a:p>
        </p:txBody>
      </p:sp>
    </p:spTree>
    <p:extLst>
      <p:ext uri="{BB962C8B-B14F-4D97-AF65-F5344CB8AC3E}">
        <p14:creationId xmlns:p14="http://schemas.microsoft.com/office/powerpoint/2010/main" val="2610485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Site heterogeneity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5791200" cy="5140548"/>
          </a:xfrm>
        </p:spPr>
        <p:txBody>
          <a:bodyPr>
            <a:normAutofit fontScale="85000" lnSpcReduction="20000"/>
          </a:bodyPr>
          <a:lstStyle/>
          <a:p>
            <a:r>
              <a:rPr lang="nl-BE" sz="2800" dirty="0"/>
              <a:t>Positions are drawn from a gamma distribution</a:t>
            </a:r>
          </a:p>
          <a:p>
            <a:pPr lvl="1"/>
            <a:r>
              <a:rPr lang="nl-BE" sz="2400" dirty="0"/>
              <a:t>Controlled by an 𝛂 parameter</a:t>
            </a:r>
          </a:p>
          <a:p>
            <a:pPr lvl="2"/>
            <a:r>
              <a:rPr lang="nl-BE" dirty="0"/>
              <a:t>𝛂&lt;1	Most positions evolve slowly, some evolve rapidly</a:t>
            </a:r>
          </a:p>
          <a:p>
            <a:pPr lvl="2"/>
            <a:r>
              <a:rPr lang="nl-BE" dirty="0"/>
              <a:t>𝛂&gt;1	Decreases variation, tends towards equal rates</a:t>
            </a:r>
          </a:p>
          <a:p>
            <a:r>
              <a:rPr lang="nl-BE" sz="2700" dirty="0"/>
              <a:t>For computational purposes, usually split into 4 sections </a:t>
            </a:r>
          </a:p>
          <a:p>
            <a:pPr lvl="1"/>
            <a:r>
              <a:rPr lang="nl-BE" sz="2400" dirty="0"/>
              <a:t>Weights assigned based on which category the position falls into</a:t>
            </a:r>
          </a:p>
          <a:p>
            <a:pPr lvl="1"/>
            <a:r>
              <a:rPr lang="nl-BE" sz="2400" dirty="0"/>
              <a:t>May have a separate category for Invariant sites (I)</a:t>
            </a:r>
          </a:p>
          <a:p>
            <a:r>
              <a:rPr lang="nl-BE" sz="2700" dirty="0"/>
              <a:t>Added to other models</a:t>
            </a:r>
          </a:p>
          <a:p>
            <a:pPr lvl="1"/>
            <a:r>
              <a:rPr lang="nl-BE" dirty="0"/>
              <a:t>E.g.</a:t>
            </a:r>
          </a:p>
          <a:p>
            <a:pPr lvl="1"/>
            <a:r>
              <a:rPr lang="nl-BE" dirty="0"/>
              <a:t>GTR+γ+I (or GTR+G+I)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8B638-86D0-99D2-DAD0-EDE14663B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61" y="2048118"/>
            <a:ext cx="5134339" cy="30908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237462-B707-2A6A-A210-9EF5A0C18604}"/>
              </a:ext>
            </a:extLst>
          </p:cNvPr>
          <p:cNvSpPr txBox="1"/>
          <p:nvPr/>
        </p:nvSpPr>
        <p:spPr>
          <a:xfrm>
            <a:off x="7592664" y="6485139"/>
            <a:ext cx="45993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+mn-lt"/>
              </a:rPr>
              <a:t>http://</a:t>
            </a:r>
            <a:r>
              <a:rPr lang="en-GB" sz="1100" dirty="0" err="1">
                <a:latin typeface="+mn-lt"/>
              </a:rPr>
              <a:t>www.ccg.unam.mx</a:t>
            </a:r>
            <a:r>
              <a:rPr lang="en-GB" sz="1100" dirty="0">
                <a:latin typeface="+mn-lt"/>
              </a:rPr>
              <a:t>/~</a:t>
            </a:r>
            <a:r>
              <a:rPr lang="en-GB" sz="1100" dirty="0" err="1">
                <a:latin typeface="+mn-lt"/>
              </a:rPr>
              <a:t>vinuesa</a:t>
            </a:r>
            <a:r>
              <a:rPr lang="en-GB" sz="1100" dirty="0">
                <a:latin typeface="+mn-lt"/>
              </a:rPr>
              <a:t>/</a:t>
            </a:r>
            <a:r>
              <a:rPr lang="en-GB" sz="1100" dirty="0" err="1">
                <a:latin typeface="+mn-lt"/>
              </a:rPr>
              <a:t>Model_fitting_in_phylogenetics.html</a:t>
            </a:r>
            <a:endParaRPr lang="en-GB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4213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Heterogeneity example (4 categories)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288652-F1D6-726B-DCFA-1129C545A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657696"/>
              </p:ext>
            </p:extLst>
          </p:nvPr>
        </p:nvGraphicFramePr>
        <p:xfrm>
          <a:off x="5593408" y="1897906"/>
          <a:ext cx="6155680" cy="3880594"/>
        </p:xfrm>
        <a:graphic>
          <a:graphicData uri="http://schemas.openxmlformats.org/drawingml/2006/table">
            <a:tbl>
              <a:tblPr firstRow="1" firstCol="1" bandRow="1" bandCol="1">
                <a:tableStyleId>{2D5ABB26-0587-4C30-8999-92F81FD0307C}</a:tableStyleId>
              </a:tblPr>
              <a:tblGrid>
                <a:gridCol w="44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3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1284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 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3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(aπ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+b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+c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μa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μb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μc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93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μg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(gπ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+d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+e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μd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μe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35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μh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μj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(hπ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+j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+f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μf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30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T</a:t>
                      </a:r>
                      <a:endParaRPr lang="en-GB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μi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μk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b="1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b="1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μl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-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μ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(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i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A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+k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C</a:t>
                      </a:r>
                      <a:r>
                        <a:rPr lang="en-GB" sz="1400" u="none" strike="noStrike" dirty="0" err="1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+l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π</a:t>
                      </a:r>
                      <a:r>
                        <a:rPr lang="en-GB" sz="1400" u="none" strike="noStrike" baseline="-25000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G</a:t>
                      </a:r>
                      <a:r>
                        <a:rPr lang="en-GB" sz="1400" u="none" strike="noStrike" dirty="0"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) 𝛾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5501" marR="5501" marT="5501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D11AE271-1581-3DF2-9746-58C7791C1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6888" y="5778500"/>
            <a:ext cx="2521657" cy="926064"/>
          </a:xfrm>
        </p:spPr>
        <p:txBody>
          <a:bodyPr>
            <a:normAutofit lnSpcReduction="10000"/>
          </a:bodyPr>
          <a:lstStyle/>
          <a:p>
            <a:r>
              <a:rPr lang="nl-BE" dirty="0"/>
              <a:t>4 Q matrices</a:t>
            </a:r>
          </a:p>
          <a:p>
            <a:r>
              <a:rPr lang="el-GR" sz="2400" dirty="0"/>
              <a:t>γ</a:t>
            </a:r>
            <a:r>
              <a:rPr lang="el-GR" sz="2400" baseline="-25000" dirty="0"/>
              <a:t>1</a:t>
            </a:r>
            <a:r>
              <a:rPr lang="nl-BE" sz="2400" dirty="0"/>
              <a:t>-γ</a:t>
            </a:r>
            <a:r>
              <a:rPr lang="nl-BE" sz="2400" baseline="-25000" dirty="0"/>
              <a:t>4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7ACFA8-6C66-1661-138B-702DA85ED652}"/>
              </a:ext>
            </a:extLst>
          </p:cNvPr>
          <p:cNvGrpSpPr/>
          <p:nvPr/>
        </p:nvGrpSpPr>
        <p:grpSpPr>
          <a:xfrm>
            <a:off x="0" y="1521098"/>
            <a:ext cx="5454797" cy="4257402"/>
            <a:chOff x="-3305" y="1203598"/>
            <a:chExt cx="3598150" cy="280831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178525-C804-9D2C-D434-E47A8B3D05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0" t="12196" r="5788" b="9756"/>
            <a:stretch/>
          </p:blipFill>
          <p:spPr>
            <a:xfrm>
              <a:off x="-3305" y="1203598"/>
              <a:ext cx="3598150" cy="2808312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308E1C5-4019-BFF0-E35F-142A3EE31AF8}"/>
                </a:ext>
              </a:extLst>
            </p:cNvPr>
            <p:cNvCxnSpPr/>
            <p:nvPr/>
          </p:nvCxnSpPr>
          <p:spPr>
            <a:xfrm>
              <a:off x="1478210" y="2911788"/>
              <a:ext cx="0" cy="7894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DFAFC8D-301F-0681-5EC7-A6A17DBBBB6F}"/>
                </a:ext>
              </a:extLst>
            </p:cNvPr>
            <p:cNvCxnSpPr/>
            <p:nvPr/>
          </p:nvCxnSpPr>
          <p:spPr>
            <a:xfrm>
              <a:off x="1122050" y="2147712"/>
              <a:ext cx="1" cy="15281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C75097-49FE-DFAD-5256-59B718DC5E48}"/>
                </a:ext>
              </a:extLst>
            </p:cNvPr>
            <p:cNvCxnSpPr/>
            <p:nvPr/>
          </p:nvCxnSpPr>
          <p:spPr>
            <a:xfrm>
              <a:off x="744530" y="1419622"/>
              <a:ext cx="1" cy="22815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48B570-948F-9F72-1F9A-898471578593}"/>
                </a:ext>
              </a:extLst>
            </p:cNvPr>
            <p:cNvSpPr txBox="1"/>
            <p:nvPr/>
          </p:nvSpPr>
          <p:spPr>
            <a:xfrm>
              <a:off x="482474" y="3333497"/>
              <a:ext cx="396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/>
                <a:t>γ</a:t>
              </a:r>
              <a:r>
                <a:rPr lang="nl-BE" sz="1400" baseline="-25000" dirty="0"/>
                <a:t>1</a:t>
              </a:r>
            </a:p>
            <a:p>
              <a:endParaRPr lang="en-US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0F6FC9-DE28-2AFA-9E18-D8189D5066FF}"/>
                </a:ext>
              </a:extLst>
            </p:cNvPr>
            <p:cNvSpPr txBox="1"/>
            <p:nvPr/>
          </p:nvSpPr>
          <p:spPr>
            <a:xfrm>
              <a:off x="791468" y="3330930"/>
              <a:ext cx="396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/>
                <a:t>γ</a:t>
              </a:r>
              <a:r>
                <a:rPr lang="nl-BE" sz="1400" baseline="-25000" dirty="0"/>
                <a:t>2</a:t>
              </a:r>
            </a:p>
            <a:p>
              <a:endParaRPr lang="en-US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77D1A0-E04E-B0EC-3FD5-6F22149EC5AE}"/>
                </a:ext>
              </a:extLst>
            </p:cNvPr>
            <p:cNvSpPr txBox="1"/>
            <p:nvPr/>
          </p:nvSpPr>
          <p:spPr>
            <a:xfrm>
              <a:off x="1150229" y="3336892"/>
              <a:ext cx="396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/>
                <a:t>γ</a:t>
              </a:r>
              <a:r>
                <a:rPr lang="nl-BE" sz="1400" baseline="-25000" dirty="0"/>
                <a:t>3</a:t>
              </a:r>
            </a:p>
            <a:p>
              <a:endParaRPr lang="en-US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8C2A4A-8679-B48A-2B32-9A538DAD32C2}"/>
                </a:ext>
              </a:extLst>
            </p:cNvPr>
            <p:cNvSpPr txBox="1"/>
            <p:nvPr/>
          </p:nvSpPr>
          <p:spPr>
            <a:xfrm>
              <a:off x="1492366" y="3333497"/>
              <a:ext cx="3969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1400" dirty="0"/>
                <a:t>γ</a:t>
              </a:r>
              <a:r>
                <a:rPr lang="nl-BE" sz="1400" baseline="-25000" dirty="0"/>
                <a:t>4</a:t>
              </a:r>
            </a:p>
            <a:p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72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Ascertainment bias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 lnSpcReduction="10000"/>
          </a:bodyPr>
          <a:lstStyle/>
          <a:p>
            <a:r>
              <a:rPr lang="nl-BE" dirty="0"/>
              <a:t>SNP data creates an ascertainment bias problem</a:t>
            </a:r>
          </a:p>
          <a:p>
            <a:pPr lvl="1"/>
            <a:r>
              <a:rPr lang="nl-BE" dirty="0"/>
              <a:t>Only selected the variable sites</a:t>
            </a:r>
          </a:p>
          <a:p>
            <a:endParaRPr lang="nl-BE" dirty="0"/>
          </a:p>
          <a:p>
            <a:r>
              <a:rPr lang="nl-BE" dirty="0"/>
              <a:t>Invariant sites affect branch lengths</a:t>
            </a:r>
          </a:p>
          <a:p>
            <a:pPr lvl="1"/>
            <a:r>
              <a:rPr lang="nl-BE" dirty="0"/>
              <a:t>Nucleotide frequencies</a:t>
            </a:r>
          </a:p>
          <a:p>
            <a:pPr lvl="1"/>
            <a:r>
              <a:rPr lang="nl-BE" dirty="0"/>
              <a:t>Change at every position vs change at a few</a:t>
            </a:r>
          </a:p>
          <a:p>
            <a:pPr lvl="1"/>
            <a:r>
              <a:rPr lang="nl-BE" dirty="0"/>
              <a:t>Small branch lengths may change topologies</a:t>
            </a:r>
          </a:p>
          <a:p>
            <a:endParaRPr lang="nl-BE" dirty="0"/>
          </a:p>
          <a:p>
            <a:r>
              <a:rPr lang="nl-BE" dirty="0"/>
              <a:t>Can correct for this with ascertainment bias correction</a:t>
            </a:r>
          </a:p>
          <a:p>
            <a:pPr lvl="1"/>
            <a:r>
              <a:rPr lang="nl-BE" dirty="0"/>
              <a:t>Tell method number of invariant sites</a:t>
            </a:r>
          </a:p>
          <a:p>
            <a:pPr lvl="2"/>
            <a:r>
              <a:rPr lang="nl-BE" dirty="0"/>
              <a:t>Total count</a:t>
            </a:r>
          </a:p>
          <a:p>
            <a:pPr lvl="2"/>
            <a:r>
              <a:rPr lang="nl-BE" dirty="0"/>
              <a:t>Per nucleotide</a:t>
            </a:r>
          </a:p>
        </p:txBody>
      </p:sp>
    </p:spTree>
    <p:extLst>
      <p:ext uri="{BB962C8B-B14F-4D97-AF65-F5344CB8AC3E}">
        <p14:creationId xmlns:p14="http://schemas.microsoft.com/office/powerpoint/2010/main" val="211459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400" dirty="0">
                <a:solidFill>
                  <a:schemeClr val="accent1"/>
                </a:solidFill>
              </a:rPr>
              <a:t>How to read a WGS phylogenetics methods section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b="1" dirty="0"/>
              <a:t>Four decades of transmission of a multidrug-resistant </a:t>
            </a:r>
            <a:r>
              <a:rPr lang="en-US" sz="2800" b="1" i="1" dirty="0"/>
              <a:t>Mycobacterium tuberculosis</a:t>
            </a:r>
            <a:r>
              <a:rPr lang="en-US" sz="2800" b="1" dirty="0"/>
              <a:t> outbreak strain </a:t>
            </a:r>
            <a:r>
              <a:rPr lang="en-US" sz="2800" dirty="0" err="1"/>
              <a:t>Eldholm</a:t>
            </a:r>
            <a:r>
              <a:rPr lang="en-US" sz="2800" dirty="0"/>
              <a:t> </a:t>
            </a:r>
            <a:r>
              <a:rPr lang="en-US" sz="2800" i="1" dirty="0"/>
              <a:t>et al. </a:t>
            </a:r>
            <a:r>
              <a:rPr lang="en-US" sz="2800" dirty="0"/>
              <a:t>Nature Communications (2015)</a:t>
            </a:r>
          </a:p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dirty="0"/>
              <a:t>In BEAST, rates were modelled using the </a:t>
            </a:r>
            <a:r>
              <a:rPr lang="en-US" sz="2800" u="sng" dirty="0">
                <a:highlight>
                  <a:srgbClr val="FFFF00"/>
                </a:highlight>
              </a:rPr>
              <a:t>GTR substitution model of evolution </a:t>
            </a:r>
            <a:r>
              <a:rPr lang="en-US" sz="2800" dirty="0"/>
              <a:t>and </a:t>
            </a:r>
            <a:r>
              <a:rPr lang="en-US" sz="2800" u="sng" dirty="0">
                <a:highlight>
                  <a:srgbClr val="FFFF00"/>
                </a:highlight>
              </a:rPr>
              <a:t>variation among sites </a:t>
            </a:r>
            <a:r>
              <a:rPr lang="en-US" sz="2800" dirty="0"/>
              <a:t>was simulated using a </a:t>
            </a:r>
            <a:r>
              <a:rPr lang="en-US" sz="2800" u="sng" dirty="0">
                <a:highlight>
                  <a:srgbClr val="FFFF00"/>
                </a:highlight>
              </a:rPr>
              <a:t>discrete gamma distribution </a:t>
            </a:r>
            <a:r>
              <a:rPr lang="en-US" sz="2800" dirty="0"/>
              <a:t>with </a:t>
            </a:r>
            <a:r>
              <a:rPr lang="en-US" sz="2800" u="sng" dirty="0">
                <a:highlight>
                  <a:srgbClr val="FFFF00"/>
                </a:highlight>
              </a:rPr>
              <a:t>four rate categories</a:t>
            </a:r>
            <a:r>
              <a:rPr lang="en-US" sz="2800" dirty="0"/>
              <a:t>. We further assumed a </a:t>
            </a:r>
            <a:r>
              <a:rPr lang="en-US" sz="2800" u="sng" dirty="0">
                <a:highlight>
                  <a:srgbClr val="00FFFF"/>
                </a:highlight>
              </a:rPr>
              <a:t>lognormal relaxed clock </a:t>
            </a:r>
            <a:r>
              <a:rPr lang="en-US" sz="2800" dirty="0"/>
              <a:t>to allow variation in rates among branches in the tree. The tree was </a:t>
            </a:r>
            <a:r>
              <a:rPr lang="en-US" sz="2800" u="sng" dirty="0">
                <a:highlight>
                  <a:srgbClr val="00FFFF"/>
                </a:highlight>
              </a:rPr>
              <a:t>calibrated using tip dates</a:t>
            </a:r>
            <a:r>
              <a:rPr lang="en-US" sz="2800" dirty="0">
                <a:highlight>
                  <a:srgbClr val="00FFFF"/>
                </a:highlight>
              </a:rPr>
              <a:t> </a:t>
            </a:r>
            <a:r>
              <a:rPr lang="en-US" sz="2800" dirty="0"/>
              <a:t>only with sample time span ranging from October 1996 to December 2009.</a:t>
            </a:r>
          </a:p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dirty="0"/>
              <a:t>For each analysis we ran four independent chains in which samples were drawn every </a:t>
            </a:r>
            <a:r>
              <a:rPr lang="en-US" sz="2800" u="sng" dirty="0">
                <a:highlight>
                  <a:srgbClr val="00FFFF"/>
                </a:highlight>
              </a:rPr>
              <a:t>5,000 MCMC steps </a:t>
            </a:r>
            <a:r>
              <a:rPr lang="en-US" sz="2800" dirty="0"/>
              <a:t>from a total of 50,000,000 steps, after a discarded burn-in of 5,000,000 steps. </a:t>
            </a:r>
          </a:p>
        </p:txBody>
      </p:sp>
    </p:spTree>
    <p:extLst>
      <p:ext uri="{BB962C8B-B14F-4D97-AF65-F5344CB8AC3E}">
        <p14:creationId xmlns:p14="http://schemas.microsoft.com/office/powerpoint/2010/main" val="72979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400" dirty="0">
                <a:solidFill>
                  <a:schemeClr val="accent1"/>
                </a:solidFill>
              </a:rPr>
              <a:t>Makes more sense now? (blue bits in </a:t>
            </a:r>
            <a:r>
              <a:rPr lang="en-US" sz="4400" dirty="0" err="1">
                <a:solidFill>
                  <a:schemeClr val="accent1"/>
                </a:solidFill>
              </a:rPr>
              <a:t>phylodynamics</a:t>
            </a:r>
            <a:r>
              <a:rPr lang="en-US" sz="4400" dirty="0">
                <a:solidFill>
                  <a:schemeClr val="accent1"/>
                </a:solidFill>
              </a:rPr>
              <a:t> lecture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b="1" dirty="0"/>
              <a:t>Four decades of transmission of a multidrug-resistant </a:t>
            </a:r>
            <a:r>
              <a:rPr lang="en-US" sz="2800" b="1" i="1" dirty="0"/>
              <a:t>Mycobacterium tuberculosis</a:t>
            </a:r>
            <a:r>
              <a:rPr lang="en-US" sz="2800" b="1" dirty="0"/>
              <a:t> outbreak strain </a:t>
            </a:r>
            <a:r>
              <a:rPr lang="en-US" sz="2800" dirty="0" err="1"/>
              <a:t>Eldholm</a:t>
            </a:r>
            <a:r>
              <a:rPr lang="en-US" sz="2800" dirty="0"/>
              <a:t> </a:t>
            </a:r>
            <a:r>
              <a:rPr lang="en-US" sz="2800" i="1" dirty="0"/>
              <a:t>et al. </a:t>
            </a:r>
            <a:r>
              <a:rPr lang="en-US" sz="2800" dirty="0"/>
              <a:t>Nature Communications (2015)</a:t>
            </a:r>
          </a:p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dirty="0"/>
              <a:t>In BEAST, rates were modelled using the </a:t>
            </a:r>
            <a:r>
              <a:rPr lang="en-US" sz="2800" u="sng" dirty="0">
                <a:highlight>
                  <a:srgbClr val="FFFF00"/>
                </a:highlight>
              </a:rPr>
              <a:t>GTR substitution model of evolution </a:t>
            </a:r>
            <a:r>
              <a:rPr lang="en-US" sz="2800" dirty="0"/>
              <a:t>and </a:t>
            </a:r>
            <a:r>
              <a:rPr lang="en-US" sz="2800" u="sng" dirty="0">
                <a:highlight>
                  <a:srgbClr val="FFFF00"/>
                </a:highlight>
              </a:rPr>
              <a:t>variation among sites </a:t>
            </a:r>
            <a:r>
              <a:rPr lang="en-US" sz="2800" dirty="0"/>
              <a:t>was simulated using a </a:t>
            </a:r>
            <a:r>
              <a:rPr lang="en-US" sz="2800" u="sng" dirty="0">
                <a:highlight>
                  <a:srgbClr val="FFFF00"/>
                </a:highlight>
              </a:rPr>
              <a:t>discrete gamma distribution </a:t>
            </a:r>
            <a:r>
              <a:rPr lang="en-US" sz="2800" dirty="0"/>
              <a:t>with </a:t>
            </a:r>
            <a:r>
              <a:rPr lang="en-US" sz="2800" u="sng" dirty="0">
                <a:highlight>
                  <a:srgbClr val="FFFF00"/>
                </a:highlight>
              </a:rPr>
              <a:t>four rate categories</a:t>
            </a:r>
            <a:r>
              <a:rPr lang="en-US" sz="2800" dirty="0"/>
              <a:t>. We further assumed a </a:t>
            </a:r>
            <a:r>
              <a:rPr lang="en-US" sz="2800" u="sng" dirty="0">
                <a:highlight>
                  <a:srgbClr val="00FFFF"/>
                </a:highlight>
              </a:rPr>
              <a:t>lognormal relaxed clock </a:t>
            </a:r>
            <a:r>
              <a:rPr lang="en-US" sz="2800" dirty="0"/>
              <a:t>to allow variation in rates among branches in the tree. The tree was </a:t>
            </a:r>
            <a:r>
              <a:rPr lang="en-US" sz="2800" u="sng" dirty="0">
                <a:highlight>
                  <a:srgbClr val="00FFFF"/>
                </a:highlight>
              </a:rPr>
              <a:t>calibrated using tip dates</a:t>
            </a:r>
            <a:r>
              <a:rPr lang="en-US" sz="2800" dirty="0">
                <a:highlight>
                  <a:srgbClr val="00FFFF"/>
                </a:highlight>
              </a:rPr>
              <a:t> </a:t>
            </a:r>
            <a:r>
              <a:rPr lang="en-US" sz="2800" dirty="0"/>
              <a:t>only with sample time span ranging from October 1996 to December 2009.</a:t>
            </a:r>
          </a:p>
          <a:p>
            <a:pPr marL="457200" lvl="3" indent="-457200" algn="just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2800" dirty="0"/>
              <a:t>For each analysis we ran four independent chains in which samples were drawn every </a:t>
            </a:r>
            <a:r>
              <a:rPr lang="en-US" sz="2800" u="sng" dirty="0">
                <a:highlight>
                  <a:srgbClr val="00FFFF"/>
                </a:highlight>
              </a:rPr>
              <a:t>5,000 MCMC steps </a:t>
            </a:r>
            <a:r>
              <a:rPr lang="en-US" sz="2800" dirty="0"/>
              <a:t>from a total of 50,000,000 steps, after a discarded burn-in of 5,000,000 steps. </a:t>
            </a:r>
          </a:p>
        </p:txBody>
      </p:sp>
    </p:spTree>
    <p:extLst>
      <p:ext uri="{BB962C8B-B14F-4D97-AF65-F5344CB8AC3E}">
        <p14:creationId xmlns:p14="http://schemas.microsoft.com/office/powerpoint/2010/main" val="3374887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4400" dirty="0">
                <a:solidFill>
                  <a:schemeClr val="accent1"/>
                </a:solidFill>
              </a:rPr>
              <a:t>Tasks 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sz="2800" dirty="0"/>
          </a:p>
          <a:p>
            <a:r>
              <a:rPr lang="nl-BE" sz="2800" dirty="0"/>
              <a:t>How do we convert a rate (Q) matrix into a transition (P) matrix?</a:t>
            </a:r>
          </a:p>
          <a:p>
            <a:pPr lvl="1"/>
            <a:r>
              <a:rPr lang="nl-BE" sz="2400" dirty="0"/>
              <a:t>Why?</a:t>
            </a:r>
          </a:p>
          <a:p>
            <a:endParaRPr lang="nl-BE" sz="2800" dirty="0"/>
          </a:p>
          <a:p>
            <a:r>
              <a:rPr lang="nl-BE" sz="2800" dirty="0"/>
              <a:t>What kind of data requires ascertainment bias correction?</a:t>
            </a:r>
          </a:p>
          <a:p>
            <a:pPr lvl="1"/>
            <a:r>
              <a:rPr lang="nl-BE" sz="2400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9609213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Calculate corrected distances using different models of evolution</a:t>
            </a:r>
          </a:p>
          <a:p>
            <a:endParaRPr lang="nl-BE" sz="2800" dirty="0"/>
          </a:p>
          <a:p>
            <a:r>
              <a:rPr lang="nl-BE" sz="2800" dirty="0"/>
              <a:t>Explain a rate matrix</a:t>
            </a:r>
          </a:p>
          <a:p>
            <a:endParaRPr lang="nl-BE" sz="2800" dirty="0"/>
          </a:p>
          <a:p>
            <a:r>
              <a:rPr lang="nl-BE" sz="2800" dirty="0"/>
              <a:t>Describe how site heterogeneity is modelled</a:t>
            </a:r>
          </a:p>
          <a:p>
            <a:endParaRPr lang="nl-BE" sz="2800" dirty="0"/>
          </a:p>
          <a:p>
            <a:r>
              <a:rPr lang="nl-BE" sz="2800" dirty="0"/>
              <a:t>Define ascertainment bias and its effect on phylogenetics</a:t>
            </a:r>
          </a:p>
          <a:p>
            <a:endParaRPr lang="nl-BE" sz="2800" dirty="0"/>
          </a:p>
          <a:p>
            <a:endParaRPr lang="nl-BE" sz="2800" dirty="0"/>
          </a:p>
          <a:p>
            <a:endParaRPr lang="nl-BE" sz="2800" dirty="0"/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9106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>
                <a:solidFill>
                  <a:schemeClr val="accent1"/>
                </a:solidFill>
              </a:rPr>
              <a:t>Models of evolution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518228" cy="5140548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To account for multiple mutations and weight subsitutions based on different factors we need a model of evolution</a:t>
            </a:r>
          </a:p>
          <a:p>
            <a:r>
              <a:rPr lang="nl-BE" sz="2400" dirty="0"/>
              <a:t>These factors include</a:t>
            </a:r>
          </a:p>
          <a:p>
            <a:pPr lvl="1"/>
            <a:r>
              <a:rPr lang="nl-BE" dirty="0"/>
              <a:t>Chemical properties</a:t>
            </a:r>
          </a:p>
          <a:p>
            <a:pPr lvl="2"/>
            <a:r>
              <a:rPr lang="nl-BE" dirty="0"/>
              <a:t>E.g. Transition vs transversion</a:t>
            </a:r>
          </a:p>
          <a:p>
            <a:pPr lvl="1"/>
            <a:r>
              <a:rPr lang="nl-BE" dirty="0"/>
              <a:t>The relative frequencies of each base over time</a:t>
            </a:r>
          </a:p>
          <a:p>
            <a:pPr lvl="2"/>
            <a:r>
              <a:rPr lang="nl-BE" dirty="0"/>
              <a:t>E.g. GC content</a:t>
            </a:r>
          </a:p>
          <a:p>
            <a:pPr lvl="2"/>
            <a:r>
              <a:rPr lang="nl-BE" dirty="0"/>
              <a:t>Equilibruim frequencies (𝛑)</a:t>
            </a:r>
          </a:p>
          <a:p>
            <a:pPr lvl="1"/>
            <a:r>
              <a:rPr lang="nl-BE" dirty="0"/>
              <a:t>Position in the sequence</a:t>
            </a:r>
          </a:p>
          <a:p>
            <a:pPr lvl="2"/>
            <a:r>
              <a:rPr lang="nl-BE" dirty="0"/>
              <a:t>E.g. Hypervariable vs core</a:t>
            </a:r>
          </a:p>
          <a:p>
            <a:pPr lvl="2"/>
            <a:r>
              <a:rPr lang="nl-BE" dirty="0"/>
              <a:t>Rate heterogeneity/site-specific variation (γ)</a:t>
            </a:r>
          </a:p>
          <a:p>
            <a:r>
              <a:rPr lang="nl-BE" dirty="0"/>
              <a:t>For distance approaches (e.g. UPGMA), we need to correct the distance based on these factors</a:t>
            </a:r>
          </a:p>
          <a:p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1422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Transition vs transversion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Ts vs&#10;          Tv">
            <a:extLst>
              <a:ext uri="{FF2B5EF4-FFF2-40B4-BE49-F238E27FC236}">
                <a16:creationId xmlns:a16="http://schemas.microsoft.com/office/drawing/2014/main" id="{7A757C0D-CE9A-0032-8FBB-DCBEE4A2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04" y="1140179"/>
            <a:ext cx="4942893" cy="528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B39CC-6504-0D5B-CC89-B391FFDAC62A}"/>
              </a:ext>
            </a:extLst>
          </p:cNvPr>
          <p:cNvSpPr/>
          <p:nvPr/>
        </p:nvSpPr>
        <p:spPr>
          <a:xfrm>
            <a:off x="3765397" y="642042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dirty="0"/>
              <a:t>https://</a:t>
            </a:r>
            <a:r>
              <a:rPr lang="en-GB" sz="1000" dirty="0" err="1"/>
              <a:t>www.mun.ca</a:t>
            </a:r>
            <a:r>
              <a:rPr lang="en-GB" sz="1000" dirty="0"/>
              <a:t>/biology/</a:t>
            </a:r>
            <a:r>
              <a:rPr lang="en-GB" sz="1000" dirty="0" err="1"/>
              <a:t>scarr</a:t>
            </a:r>
            <a:r>
              <a:rPr lang="en-GB" sz="1000" dirty="0"/>
              <a:t>/</a:t>
            </a:r>
            <a:r>
              <a:rPr lang="en-GB" sz="1000" dirty="0" err="1"/>
              <a:t>Transitions_vs_Transversions.html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63642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Applying weights to rates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900" y="1222626"/>
            <a:ext cx="8762562" cy="5140548"/>
          </a:xfrm>
        </p:spPr>
        <p:txBody>
          <a:bodyPr>
            <a:normAutofit/>
          </a:bodyPr>
          <a:lstStyle/>
          <a:p>
            <a:pPr lvl="0"/>
            <a:endParaRPr lang="en-US" sz="2400" dirty="0">
              <a:latin typeface="+mn-lt"/>
              <a:cs typeface="Courier"/>
            </a:endParaRPr>
          </a:p>
          <a:p>
            <a:pPr lvl="0"/>
            <a:r>
              <a:rPr lang="en-US" sz="2400" dirty="0">
                <a:latin typeface="+mn-lt"/>
                <a:cs typeface="Courier"/>
              </a:rPr>
              <a:t>T-&gt;C is a transition so a different weight than the T-&gt;A/G transversion</a:t>
            </a:r>
          </a:p>
          <a:p>
            <a:pPr lvl="0"/>
            <a:r>
              <a:rPr lang="en-US" sz="2400" dirty="0">
                <a:latin typeface="+mn-lt"/>
                <a:cs typeface="Courier"/>
              </a:rPr>
              <a:t>Frequency:</a:t>
            </a:r>
          </a:p>
          <a:p>
            <a:pPr lvl="1"/>
            <a:r>
              <a:rPr lang="en-US" sz="2000" dirty="0">
                <a:solidFill>
                  <a:srgbClr val="3366FF"/>
                </a:solidFill>
                <a:latin typeface="+mn-lt"/>
                <a:cs typeface="Courier"/>
              </a:rPr>
              <a:t>A	2/18	11%	</a:t>
            </a:r>
          </a:p>
          <a:p>
            <a:pPr lvl="1"/>
            <a:r>
              <a:rPr lang="en-US" sz="2000" dirty="0">
                <a:solidFill>
                  <a:srgbClr val="008000"/>
                </a:solidFill>
                <a:latin typeface="+mn-lt"/>
                <a:cs typeface="Courier"/>
              </a:rPr>
              <a:t>C	7/18	39%</a:t>
            </a:r>
            <a:endParaRPr lang="en-US" sz="2000" dirty="0">
              <a:solidFill>
                <a:srgbClr val="FF9900"/>
              </a:solidFill>
              <a:latin typeface="+mn-lt"/>
              <a:cs typeface="Courier"/>
            </a:endParaRPr>
          </a:p>
          <a:p>
            <a:pPr lvl="1"/>
            <a:r>
              <a:rPr lang="en-US" sz="2000" dirty="0">
                <a:solidFill>
                  <a:srgbClr val="FF9900"/>
                </a:solidFill>
                <a:latin typeface="+mn-lt"/>
                <a:cs typeface="Courier"/>
              </a:rPr>
              <a:t>G	1/18	6%</a:t>
            </a:r>
            <a:endParaRPr lang="en-US" sz="2000" dirty="0">
              <a:latin typeface="+mn-lt"/>
              <a:cs typeface="Courier"/>
            </a:endParaRPr>
          </a:p>
          <a:p>
            <a:pPr lvl="1"/>
            <a:r>
              <a:rPr lang="en-US" sz="2000" dirty="0">
                <a:solidFill>
                  <a:srgbClr val="FF0000"/>
                </a:solidFill>
                <a:latin typeface="+mn-lt"/>
                <a:cs typeface="Courier"/>
              </a:rPr>
              <a:t>T	8/18	44%</a:t>
            </a:r>
          </a:p>
          <a:p>
            <a:pPr lvl="1"/>
            <a:r>
              <a:rPr lang="en-US" sz="2000" dirty="0">
                <a:latin typeface="+mn-lt"/>
                <a:cs typeface="Courier"/>
              </a:rPr>
              <a:t>More likely to change towards a C or a T</a:t>
            </a:r>
          </a:p>
          <a:p>
            <a:pPr lvl="0"/>
            <a:r>
              <a:rPr lang="en-US" sz="2400" dirty="0">
                <a:cs typeface="Courier"/>
              </a:rPr>
              <a:t>Column 3 is quite variable but site 1 is quite invariant</a:t>
            </a:r>
            <a:endParaRPr lang="en-US" sz="2400" dirty="0">
              <a:latin typeface="+mn-lt"/>
              <a:cs typeface="Courier"/>
            </a:endParaRPr>
          </a:p>
          <a:p>
            <a:pPr lvl="0"/>
            <a:endParaRPr lang="nl-BE" sz="2400" dirty="0">
              <a:latin typeface="+mn-lt"/>
              <a:cs typeface="Courier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AF1A219-F0BB-59DD-36A3-91930B06255D}"/>
              </a:ext>
            </a:extLst>
          </p:cNvPr>
          <p:cNvSpPr txBox="1">
            <a:spLocks/>
          </p:cNvSpPr>
          <p:nvPr/>
        </p:nvSpPr>
        <p:spPr bwMode="auto">
          <a:xfrm>
            <a:off x="179512" y="1468800"/>
            <a:ext cx="3577208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S1: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S2: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S3: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S4: 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6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S5: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6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endParaRPr lang="en-US" sz="36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600" kern="0" dirty="0">
                <a:latin typeface="Courier"/>
                <a:cs typeface="Courier"/>
              </a:rPr>
              <a:t>S6: </a:t>
            </a:r>
            <a:r>
              <a:rPr lang="en-US" sz="36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6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6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endParaRPr kumimoji="0" lang="nl-BE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857942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>
                <a:solidFill>
                  <a:schemeClr val="accent1"/>
                </a:solidFill>
              </a:rPr>
              <a:t>Distance matrices and models of evolution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sz="2400" dirty="0"/>
          </a:p>
          <a:p>
            <a:r>
              <a:rPr lang="nl-BE" sz="2400" dirty="0"/>
              <a:t>For distance methods we can directly modify the distance between two sequences</a:t>
            </a:r>
          </a:p>
          <a:p>
            <a:pPr lvl="1"/>
            <a:r>
              <a:rPr lang="nl-BE" sz="2200" dirty="0"/>
              <a:t>Transitions/transversions</a:t>
            </a:r>
          </a:p>
          <a:p>
            <a:pPr lvl="1"/>
            <a:r>
              <a:rPr lang="nl-BE" sz="2200" dirty="0"/>
              <a:t>Base frequency</a:t>
            </a:r>
          </a:p>
          <a:p>
            <a:pPr lvl="1"/>
            <a:r>
              <a:rPr lang="nl-BE" sz="2200" b="1" dirty="0"/>
              <a:t>Cannot</a:t>
            </a:r>
            <a:r>
              <a:rPr lang="nl-BE" sz="2200" dirty="0"/>
              <a:t> incorporate position hetrogeneity in the sequence</a:t>
            </a:r>
          </a:p>
          <a:p>
            <a:endParaRPr lang="nl-BE" sz="2400" dirty="0"/>
          </a:p>
          <a:p>
            <a:r>
              <a:rPr lang="nl-BE" sz="2400" dirty="0"/>
              <a:t>Can only handle simple models</a:t>
            </a:r>
          </a:p>
          <a:p>
            <a:pPr lvl="1"/>
            <a:r>
              <a:rPr lang="nl-BE" sz="2200" dirty="0"/>
              <a:t>Complex models need rate matrices (covered later) and parameteric methods (ML/Bayesian)</a:t>
            </a:r>
          </a:p>
        </p:txBody>
      </p:sp>
    </p:spTree>
    <p:extLst>
      <p:ext uri="{BB962C8B-B14F-4D97-AF65-F5344CB8AC3E}">
        <p14:creationId xmlns:p14="http://schemas.microsoft.com/office/powerpoint/2010/main" val="200779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Simplest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The Jukes Cantor model states:</a:t>
            </a:r>
          </a:p>
          <a:p>
            <a:pPr lvl="1"/>
            <a:r>
              <a:rPr lang="nl-BE" sz="2400" dirty="0"/>
              <a:t>all nucleotide changes have equal probabilities </a:t>
            </a:r>
          </a:p>
          <a:p>
            <a:pPr lvl="2"/>
            <a:r>
              <a:rPr lang="nl-BE" sz="2400" dirty="0"/>
              <a:t>(A-&gt;C/G/T = 0.25)</a:t>
            </a:r>
          </a:p>
          <a:p>
            <a:pPr lvl="1"/>
            <a:r>
              <a:rPr lang="nl-BE" sz="2400" dirty="0"/>
              <a:t>All base frequencies are the same</a:t>
            </a:r>
          </a:p>
          <a:p>
            <a:pPr lvl="2"/>
            <a:r>
              <a:rPr lang="en-US" sz="2400" dirty="0"/>
              <a:t>π</a:t>
            </a:r>
            <a:r>
              <a:rPr lang="nl-BE" sz="2400" baseline="-25000" dirty="0"/>
              <a:t>a</a:t>
            </a:r>
            <a:r>
              <a:rPr lang="nl-BE" sz="2400" dirty="0"/>
              <a:t>=</a:t>
            </a:r>
            <a:r>
              <a:rPr lang="en-US" sz="2400" dirty="0"/>
              <a:t> π</a:t>
            </a:r>
            <a:r>
              <a:rPr lang="nl-BE" sz="2400" baseline="-25000" dirty="0"/>
              <a:t>c</a:t>
            </a:r>
            <a:r>
              <a:rPr lang="en-US" sz="2400" dirty="0"/>
              <a:t> =π</a:t>
            </a:r>
            <a:r>
              <a:rPr lang="nl-BE" sz="2400" baseline="-25000" dirty="0"/>
              <a:t>g</a:t>
            </a:r>
            <a:r>
              <a:rPr lang="en-US" sz="2400" dirty="0"/>
              <a:t> =π</a:t>
            </a:r>
            <a:r>
              <a:rPr lang="nl-BE" sz="2400" baseline="-25000" dirty="0"/>
              <a:t>t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jc</a:t>
            </a:r>
            <a:r>
              <a:rPr lang="nl-BE" sz="2800" dirty="0"/>
              <a:t>=-</a:t>
            </a:r>
            <a:r>
              <a:rPr lang="nl-BE" sz="2800" baseline="30000" dirty="0"/>
              <a:t>3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ln(1-</a:t>
            </a:r>
            <a:r>
              <a:rPr lang="nl-BE" sz="2800" baseline="30000" dirty="0"/>
              <a:t>4</a:t>
            </a:r>
            <a:r>
              <a:rPr lang="nl-BE" sz="2800" dirty="0"/>
              <a:t>/</a:t>
            </a:r>
            <a:r>
              <a:rPr lang="nl-BE" sz="2800" baseline="-25000" dirty="0"/>
              <a:t>3</a:t>
            </a:r>
            <a:r>
              <a:rPr lang="nl-BE" sz="2800" dirty="0"/>
              <a:t>D)</a:t>
            </a:r>
          </a:p>
          <a:p>
            <a:pPr lvl="1"/>
            <a:r>
              <a:rPr lang="nl-BE" sz="2400" dirty="0"/>
              <a:t>d</a:t>
            </a:r>
            <a:r>
              <a:rPr lang="nl-BE" sz="2400" baseline="-25000" dirty="0"/>
              <a:t>jc </a:t>
            </a:r>
            <a:r>
              <a:rPr lang="nl-BE" sz="2400" dirty="0"/>
              <a:t>is the corrected distance</a:t>
            </a:r>
          </a:p>
          <a:p>
            <a:pPr lvl="1"/>
            <a:r>
              <a:rPr lang="nl-BE" sz="2400" dirty="0"/>
              <a:t>D is the original (uncorrected) distance</a:t>
            </a:r>
          </a:p>
          <a:p>
            <a:pPr lvl="1"/>
            <a:r>
              <a:rPr lang="nl-BE" sz="2400" dirty="0"/>
              <a:t>Works when distances are &lt;0.75</a:t>
            </a:r>
          </a:p>
        </p:txBody>
      </p:sp>
    </p:spTree>
    <p:extLst>
      <p:ext uri="{BB962C8B-B14F-4D97-AF65-F5344CB8AC3E}">
        <p14:creationId xmlns:p14="http://schemas.microsoft.com/office/powerpoint/2010/main" val="1628063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Simplest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0" y="1222626"/>
            <a:ext cx="10553262" cy="5140548"/>
          </a:xfrm>
        </p:spPr>
        <p:txBody>
          <a:bodyPr>
            <a:normAutofit/>
          </a:bodyPr>
          <a:lstStyle/>
          <a:p>
            <a:r>
              <a:rPr lang="nl-BE" sz="2800" dirty="0"/>
              <a:t>Correcting distances between S2 and S3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jc</a:t>
            </a:r>
            <a:r>
              <a:rPr lang="nl-BE" sz="2800" dirty="0"/>
              <a:t>=-</a:t>
            </a:r>
            <a:r>
              <a:rPr lang="nl-BE" sz="2800" baseline="30000" dirty="0"/>
              <a:t>3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ln(1-</a:t>
            </a:r>
            <a:r>
              <a:rPr lang="nl-BE" sz="2800" baseline="30000" dirty="0"/>
              <a:t>4</a:t>
            </a:r>
            <a:r>
              <a:rPr lang="nl-BE" sz="2800" dirty="0"/>
              <a:t>/</a:t>
            </a:r>
            <a:r>
              <a:rPr lang="nl-BE" sz="2800" baseline="-25000" dirty="0"/>
              <a:t>3</a:t>
            </a:r>
            <a:r>
              <a:rPr lang="nl-BE" sz="2800" dirty="0"/>
              <a:t>D)</a:t>
            </a:r>
          </a:p>
          <a:p>
            <a:endParaRPr lang="nl-BE" sz="2800" dirty="0"/>
          </a:p>
          <a:p>
            <a:r>
              <a:rPr lang="nl-BE" sz="2800" dirty="0"/>
              <a:t>D = 2/5= 0.4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jc</a:t>
            </a:r>
            <a:r>
              <a:rPr lang="nl-BE" sz="2800" dirty="0"/>
              <a:t>=-</a:t>
            </a:r>
            <a:r>
              <a:rPr lang="nl-BE" sz="2800" baseline="30000" dirty="0"/>
              <a:t>3</a:t>
            </a:r>
            <a:r>
              <a:rPr lang="nl-BE" sz="2800" dirty="0"/>
              <a:t>/</a:t>
            </a:r>
            <a:r>
              <a:rPr lang="nl-BE" sz="2800" baseline="-25000" dirty="0"/>
              <a:t>4</a:t>
            </a:r>
            <a:r>
              <a:rPr lang="nl-BE" sz="2800" dirty="0"/>
              <a:t>ln(1-</a:t>
            </a:r>
            <a:r>
              <a:rPr lang="nl-BE" sz="2800" baseline="30000" dirty="0"/>
              <a:t>4</a:t>
            </a:r>
            <a:r>
              <a:rPr lang="nl-BE" sz="2800" dirty="0"/>
              <a:t>/</a:t>
            </a:r>
            <a:r>
              <a:rPr lang="nl-BE" sz="2800" baseline="-25000" dirty="0"/>
              <a:t>3</a:t>
            </a:r>
            <a:r>
              <a:rPr lang="nl-BE" sz="2800" dirty="0"/>
              <a:t>*0.4)</a:t>
            </a:r>
          </a:p>
          <a:p>
            <a:endParaRPr lang="nl-BE" sz="2800" dirty="0"/>
          </a:p>
          <a:p>
            <a:r>
              <a:rPr lang="nl-BE" sz="2800" dirty="0"/>
              <a:t>d</a:t>
            </a:r>
            <a:r>
              <a:rPr lang="nl-BE" sz="2800" baseline="-25000" dirty="0"/>
              <a:t>jc</a:t>
            </a:r>
            <a:r>
              <a:rPr lang="nl-BE" sz="2800" dirty="0"/>
              <a:t>=</a:t>
            </a:r>
            <a:r>
              <a:rPr lang="cs-CZ" sz="2800" dirty="0"/>
              <a:t> 0.4714564946</a:t>
            </a:r>
            <a:endParaRPr lang="nl-BE" sz="28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6B899B1-70E9-E7D8-8B03-DA22D6E489DB}"/>
              </a:ext>
            </a:extLst>
          </p:cNvPr>
          <p:cNvSpPr txBox="1">
            <a:spLocks/>
          </p:cNvSpPr>
          <p:nvPr/>
        </p:nvSpPr>
        <p:spPr bwMode="auto">
          <a:xfrm>
            <a:off x="8775700" y="2363609"/>
            <a:ext cx="2540000" cy="3668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S1: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S2: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S3: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S4: 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32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3200" kern="0" dirty="0">
                <a:latin typeface="Courier"/>
                <a:cs typeface="Courier"/>
              </a:rPr>
              <a:t>S5: </a:t>
            </a:r>
            <a:r>
              <a:rPr lang="en-US" sz="32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32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32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32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9822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17353</TotalTime>
  <Words>2390</Words>
  <Application>Microsoft Macintosh PowerPoint</Application>
  <PresentationFormat>Widescreen</PresentationFormat>
  <Paragraphs>492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</vt:lpstr>
      <vt:lpstr>Wingdings</vt:lpstr>
      <vt:lpstr>Office Theme</vt:lpstr>
      <vt:lpstr>Models of evolution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223</cp:revision>
  <dcterms:created xsi:type="dcterms:W3CDTF">2020-08-07T10:40:47Z</dcterms:created>
  <dcterms:modified xsi:type="dcterms:W3CDTF">2023-07-12T07:26:13Z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