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62" r:id="rId6"/>
    <p:sldId id="263" r:id="rId7"/>
    <p:sldId id="340" r:id="rId8"/>
    <p:sldId id="341" r:id="rId9"/>
    <p:sldId id="365" r:id="rId10"/>
    <p:sldId id="343" r:id="rId11"/>
    <p:sldId id="342" r:id="rId12"/>
    <p:sldId id="348" r:id="rId13"/>
    <p:sldId id="357" r:id="rId14"/>
    <p:sldId id="358" r:id="rId15"/>
    <p:sldId id="359" r:id="rId16"/>
    <p:sldId id="360" r:id="rId17"/>
    <p:sldId id="356" r:id="rId18"/>
    <p:sldId id="361" r:id="rId19"/>
    <p:sldId id="362" r:id="rId20"/>
    <p:sldId id="367" r:id="rId21"/>
    <p:sldId id="349" r:id="rId22"/>
    <p:sldId id="371" r:id="rId23"/>
    <p:sldId id="307" r:id="rId24"/>
    <p:sldId id="315" r:id="rId25"/>
    <p:sldId id="350" r:id="rId26"/>
    <p:sldId id="369" r:id="rId27"/>
    <p:sldId id="363" r:id="rId28"/>
    <p:sldId id="364" r:id="rId29"/>
    <p:sldId id="344" r:id="rId30"/>
    <p:sldId id="345" r:id="rId31"/>
    <p:sldId id="346" r:id="rId32"/>
    <p:sldId id="347" r:id="rId33"/>
    <p:sldId id="368" r:id="rId34"/>
    <p:sldId id="366" r:id="rId35"/>
    <p:sldId id="372" r:id="rId36"/>
    <p:sldId id="3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5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9F644-BE47-9149-96D2-7D62FC6AA417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</dgm:pt>
    <dgm:pt modelId="{FAC5A743-9FEA-9C49-8E9E-07598FC40C5B}">
      <dgm:prSet phldrT="[Text]" custT="1"/>
      <dgm:spPr/>
      <dgm:t>
        <a:bodyPr/>
        <a:lstStyle/>
        <a:p>
          <a:r>
            <a:rPr lang="en-GB" sz="2400" dirty="0"/>
            <a:t>Reads</a:t>
          </a:r>
        </a:p>
      </dgm:t>
    </dgm:pt>
    <dgm:pt modelId="{A2A6D217-9D58-BD4C-ABDB-6C82950EBD85}" type="parTrans" cxnId="{DA3D0FE1-2904-0D45-8BE0-1253196CBDFA}">
      <dgm:prSet/>
      <dgm:spPr/>
      <dgm:t>
        <a:bodyPr/>
        <a:lstStyle/>
        <a:p>
          <a:endParaRPr lang="en-GB"/>
        </a:p>
      </dgm:t>
    </dgm:pt>
    <dgm:pt modelId="{96AC43EF-9671-FF41-A4A9-081DD08E513E}" type="sibTrans" cxnId="{DA3D0FE1-2904-0D45-8BE0-1253196CBDFA}">
      <dgm:prSet/>
      <dgm:spPr/>
      <dgm:t>
        <a:bodyPr/>
        <a:lstStyle/>
        <a:p>
          <a:endParaRPr lang="en-GB"/>
        </a:p>
      </dgm:t>
    </dgm:pt>
    <dgm:pt modelId="{69715BEC-FC3A-344A-B1FA-AAFD6E122C88}">
      <dgm:prSet phldrT="[Text]" custT="1"/>
      <dgm:spPr/>
      <dgm:t>
        <a:bodyPr/>
        <a:lstStyle/>
        <a:p>
          <a:r>
            <a:rPr lang="en-GB" sz="2400" dirty="0"/>
            <a:t>Read QC</a:t>
          </a:r>
        </a:p>
      </dgm:t>
    </dgm:pt>
    <dgm:pt modelId="{95E2AD24-02F4-B445-A3C5-077028E1CF87}" type="parTrans" cxnId="{49E32884-20A2-5347-BA63-2C1AC70B2EE4}">
      <dgm:prSet/>
      <dgm:spPr/>
      <dgm:t>
        <a:bodyPr/>
        <a:lstStyle/>
        <a:p>
          <a:endParaRPr lang="en-GB"/>
        </a:p>
      </dgm:t>
    </dgm:pt>
    <dgm:pt modelId="{9E11354C-4C5B-FB46-9EDC-84F0379FC3EE}" type="sibTrans" cxnId="{49E32884-20A2-5347-BA63-2C1AC70B2EE4}">
      <dgm:prSet/>
      <dgm:spPr/>
      <dgm:t>
        <a:bodyPr/>
        <a:lstStyle/>
        <a:p>
          <a:endParaRPr lang="en-GB"/>
        </a:p>
      </dgm:t>
    </dgm:pt>
    <dgm:pt modelId="{B3C4EFD5-1374-D947-B81C-2C9B62A63ADF}">
      <dgm:prSet phldrT="[Text]" custT="1"/>
      <dgm:spPr/>
      <dgm:t>
        <a:bodyPr/>
        <a:lstStyle/>
        <a:p>
          <a:r>
            <a:rPr lang="en-GB" sz="2400" dirty="0"/>
            <a:t>Assemble</a:t>
          </a:r>
        </a:p>
      </dgm:t>
    </dgm:pt>
    <dgm:pt modelId="{3DB544BA-FBE9-4445-915C-3A3AEEBEFBA0}" type="parTrans" cxnId="{5367B5B0-D7FF-EC46-8CCA-8A2BEBC544B3}">
      <dgm:prSet/>
      <dgm:spPr/>
      <dgm:t>
        <a:bodyPr/>
        <a:lstStyle/>
        <a:p>
          <a:endParaRPr lang="en-GB"/>
        </a:p>
      </dgm:t>
    </dgm:pt>
    <dgm:pt modelId="{705E36D0-DB88-9D4F-B27A-2E0364B1C56E}" type="sibTrans" cxnId="{5367B5B0-D7FF-EC46-8CCA-8A2BEBC544B3}">
      <dgm:prSet/>
      <dgm:spPr/>
      <dgm:t>
        <a:bodyPr/>
        <a:lstStyle/>
        <a:p>
          <a:endParaRPr lang="en-GB"/>
        </a:p>
      </dgm:t>
    </dgm:pt>
    <dgm:pt modelId="{33B73C31-0049-514C-B8FB-6D5ED654B6DB}">
      <dgm:prSet phldrT="[Text]"/>
      <dgm:spPr/>
      <dgm:t>
        <a:bodyPr/>
        <a:lstStyle/>
        <a:p>
          <a:r>
            <a:rPr lang="en-GB" dirty="0"/>
            <a:t>Short or long</a:t>
          </a:r>
        </a:p>
      </dgm:t>
    </dgm:pt>
    <dgm:pt modelId="{13A4D27D-F89C-FC42-B942-335A5124810F}" type="parTrans" cxnId="{1D879606-A715-604C-918C-365D437A76D5}">
      <dgm:prSet/>
      <dgm:spPr/>
      <dgm:t>
        <a:bodyPr/>
        <a:lstStyle/>
        <a:p>
          <a:endParaRPr lang="en-GB"/>
        </a:p>
      </dgm:t>
    </dgm:pt>
    <dgm:pt modelId="{C0CD2A6E-6889-8E45-9054-0744A3479D84}" type="sibTrans" cxnId="{1D879606-A715-604C-918C-365D437A76D5}">
      <dgm:prSet/>
      <dgm:spPr/>
      <dgm:t>
        <a:bodyPr/>
        <a:lstStyle/>
        <a:p>
          <a:endParaRPr lang="en-GB"/>
        </a:p>
      </dgm:t>
    </dgm:pt>
    <dgm:pt modelId="{B9B380F4-216D-DF42-9D2D-3078959D7FAD}">
      <dgm:prSet phldrT="[Text]"/>
      <dgm:spPr/>
      <dgm:t>
        <a:bodyPr/>
        <a:lstStyle/>
        <a:p>
          <a:r>
            <a:rPr lang="en-GB" dirty="0"/>
            <a:t>Preferably paired</a:t>
          </a:r>
        </a:p>
      </dgm:t>
    </dgm:pt>
    <dgm:pt modelId="{6727CB83-0932-0840-BD98-57B6088BB6CC}" type="parTrans" cxnId="{91A28A99-8CE4-A94B-84BB-2333663D4AE4}">
      <dgm:prSet/>
      <dgm:spPr/>
      <dgm:t>
        <a:bodyPr/>
        <a:lstStyle/>
        <a:p>
          <a:endParaRPr lang="en-GB"/>
        </a:p>
      </dgm:t>
    </dgm:pt>
    <dgm:pt modelId="{29D8DF09-0407-A548-9FAD-D8062A8FF4D0}" type="sibTrans" cxnId="{91A28A99-8CE4-A94B-84BB-2333663D4AE4}">
      <dgm:prSet/>
      <dgm:spPr/>
      <dgm:t>
        <a:bodyPr/>
        <a:lstStyle/>
        <a:p>
          <a:endParaRPr lang="en-GB"/>
        </a:p>
      </dgm:t>
    </dgm:pt>
    <dgm:pt modelId="{008F1CF3-0831-E94C-92AC-9ABD4820D7C2}">
      <dgm:prSet phldrT="[Text]"/>
      <dgm:spPr/>
      <dgm:t>
        <a:bodyPr/>
        <a:lstStyle/>
        <a:p>
          <a:r>
            <a:rPr lang="en-GB" dirty="0" err="1"/>
            <a:t>FastQC</a:t>
          </a:r>
          <a:endParaRPr lang="en-GB" dirty="0"/>
        </a:p>
      </dgm:t>
    </dgm:pt>
    <dgm:pt modelId="{4B302318-11A1-7844-8CCA-3EEDE7EEE406}" type="parTrans" cxnId="{621DBE85-315C-4E43-A0FA-D53031FC7BA3}">
      <dgm:prSet/>
      <dgm:spPr/>
      <dgm:t>
        <a:bodyPr/>
        <a:lstStyle/>
        <a:p>
          <a:endParaRPr lang="en-GB"/>
        </a:p>
      </dgm:t>
    </dgm:pt>
    <dgm:pt modelId="{4EA4C652-EEE7-2142-86BC-1E615850D177}" type="sibTrans" cxnId="{621DBE85-315C-4E43-A0FA-D53031FC7BA3}">
      <dgm:prSet/>
      <dgm:spPr/>
      <dgm:t>
        <a:bodyPr/>
        <a:lstStyle/>
        <a:p>
          <a:endParaRPr lang="en-GB"/>
        </a:p>
      </dgm:t>
    </dgm:pt>
    <dgm:pt modelId="{A04F8CA8-F4AB-5C49-B67B-073A5212AD70}">
      <dgm:prSet phldrT="[Text]"/>
      <dgm:spPr/>
      <dgm:t>
        <a:bodyPr/>
        <a:lstStyle/>
        <a:p>
          <a:r>
            <a:rPr lang="en-GB" dirty="0" err="1"/>
            <a:t>Trimmomatic</a:t>
          </a:r>
          <a:endParaRPr lang="en-GB" dirty="0"/>
        </a:p>
      </dgm:t>
    </dgm:pt>
    <dgm:pt modelId="{940EE19B-D481-D944-9EF6-8DB30420C0EE}" type="parTrans" cxnId="{61EC4DB3-7D17-8944-88D2-2C01369E2C5E}">
      <dgm:prSet/>
      <dgm:spPr/>
      <dgm:t>
        <a:bodyPr/>
        <a:lstStyle/>
        <a:p>
          <a:endParaRPr lang="en-GB"/>
        </a:p>
      </dgm:t>
    </dgm:pt>
    <dgm:pt modelId="{9E02F1CA-4567-4945-B6FF-DC59D08B3F2C}" type="sibTrans" cxnId="{61EC4DB3-7D17-8944-88D2-2C01369E2C5E}">
      <dgm:prSet/>
      <dgm:spPr/>
      <dgm:t>
        <a:bodyPr/>
        <a:lstStyle/>
        <a:p>
          <a:endParaRPr lang="en-GB"/>
        </a:p>
      </dgm:t>
    </dgm:pt>
    <dgm:pt modelId="{C039792F-6FA1-4040-BC7B-5724B3B8AECB}">
      <dgm:prSet phldrT="[Text]"/>
      <dgm:spPr/>
      <dgm:t>
        <a:bodyPr/>
        <a:lstStyle/>
        <a:p>
          <a:r>
            <a:rPr lang="en-GB" dirty="0"/>
            <a:t>De novo (e.g. </a:t>
          </a:r>
          <a:r>
            <a:rPr lang="en-GB" dirty="0" err="1"/>
            <a:t>SPAdes</a:t>
          </a:r>
          <a:r>
            <a:rPr lang="en-GB" dirty="0"/>
            <a:t>)</a:t>
          </a:r>
        </a:p>
      </dgm:t>
    </dgm:pt>
    <dgm:pt modelId="{CAD0D61C-641C-C045-96FC-1560BED2276D}" type="parTrans" cxnId="{DFE212D6-558B-9F44-94D4-06EC41356B41}">
      <dgm:prSet/>
      <dgm:spPr/>
      <dgm:t>
        <a:bodyPr/>
        <a:lstStyle/>
        <a:p>
          <a:endParaRPr lang="en-GB"/>
        </a:p>
      </dgm:t>
    </dgm:pt>
    <dgm:pt modelId="{F92A1FE7-166B-DC40-B5D7-E68F30B7F6E3}" type="sibTrans" cxnId="{DFE212D6-558B-9F44-94D4-06EC41356B41}">
      <dgm:prSet/>
      <dgm:spPr/>
      <dgm:t>
        <a:bodyPr/>
        <a:lstStyle/>
        <a:p>
          <a:endParaRPr lang="en-GB"/>
        </a:p>
      </dgm:t>
    </dgm:pt>
    <dgm:pt modelId="{587EBE1C-B89D-D746-9038-B945B02ABB0F}">
      <dgm:prSet phldrT="[Text]"/>
      <dgm:spPr/>
      <dgm:t>
        <a:bodyPr/>
        <a:lstStyle/>
        <a:p>
          <a:r>
            <a:rPr lang="en-GB" dirty="0"/>
            <a:t>Mapping (e.g. Snippy)</a:t>
          </a:r>
        </a:p>
      </dgm:t>
    </dgm:pt>
    <dgm:pt modelId="{4E365885-0E24-5E46-964A-0835BBDE3BF1}" type="parTrans" cxnId="{5A328926-BBD6-8A4C-9DC7-F0F0630F7B90}">
      <dgm:prSet/>
      <dgm:spPr/>
      <dgm:t>
        <a:bodyPr/>
        <a:lstStyle/>
        <a:p>
          <a:endParaRPr lang="en-GB"/>
        </a:p>
      </dgm:t>
    </dgm:pt>
    <dgm:pt modelId="{8FA6146D-61FC-7548-A132-7AEB0DA38A65}" type="sibTrans" cxnId="{5A328926-BBD6-8A4C-9DC7-F0F0630F7B90}">
      <dgm:prSet/>
      <dgm:spPr/>
      <dgm:t>
        <a:bodyPr/>
        <a:lstStyle/>
        <a:p>
          <a:endParaRPr lang="en-GB"/>
        </a:p>
      </dgm:t>
    </dgm:pt>
    <dgm:pt modelId="{E4664355-33EF-C043-86CD-732DEFCD5590}">
      <dgm:prSet phldrT="[Text]" custT="1"/>
      <dgm:spPr/>
      <dgm:t>
        <a:bodyPr/>
        <a:lstStyle/>
        <a:p>
          <a:r>
            <a:rPr lang="en-GB" sz="2400" dirty="0"/>
            <a:t>Assembly QC</a:t>
          </a:r>
        </a:p>
      </dgm:t>
    </dgm:pt>
    <dgm:pt modelId="{B69058BB-7571-FB4C-8157-5E4C0ED42240}" type="parTrans" cxnId="{C753E708-D68B-FF4C-9E87-02477FCE3254}">
      <dgm:prSet/>
      <dgm:spPr/>
      <dgm:t>
        <a:bodyPr/>
        <a:lstStyle/>
        <a:p>
          <a:endParaRPr lang="en-GB"/>
        </a:p>
      </dgm:t>
    </dgm:pt>
    <dgm:pt modelId="{64407605-C94E-E349-8070-6DACBC41E061}" type="sibTrans" cxnId="{C753E708-D68B-FF4C-9E87-02477FCE3254}">
      <dgm:prSet/>
      <dgm:spPr/>
      <dgm:t>
        <a:bodyPr/>
        <a:lstStyle/>
        <a:p>
          <a:endParaRPr lang="en-GB"/>
        </a:p>
      </dgm:t>
    </dgm:pt>
    <dgm:pt modelId="{FA270BD0-361B-1D49-81D3-310D2FC616C1}">
      <dgm:prSet phldrT="[Text]"/>
      <dgm:spPr/>
      <dgm:t>
        <a:bodyPr/>
        <a:lstStyle/>
        <a:p>
          <a:r>
            <a:rPr lang="en-GB" dirty="0"/>
            <a:t>BUSCO</a:t>
          </a:r>
        </a:p>
      </dgm:t>
    </dgm:pt>
    <dgm:pt modelId="{5E710539-262D-854B-9535-04DE68D2B430}" type="parTrans" cxnId="{582DF187-24C0-D84E-9BE4-2385EFB2660B}">
      <dgm:prSet/>
      <dgm:spPr/>
      <dgm:t>
        <a:bodyPr/>
        <a:lstStyle/>
        <a:p>
          <a:endParaRPr lang="en-GB"/>
        </a:p>
      </dgm:t>
    </dgm:pt>
    <dgm:pt modelId="{9EEC174B-0557-DF42-A287-91245667180D}" type="sibTrans" cxnId="{582DF187-24C0-D84E-9BE4-2385EFB2660B}">
      <dgm:prSet/>
      <dgm:spPr/>
      <dgm:t>
        <a:bodyPr/>
        <a:lstStyle/>
        <a:p>
          <a:endParaRPr lang="en-GB"/>
        </a:p>
      </dgm:t>
    </dgm:pt>
    <dgm:pt modelId="{47CA226A-E442-2C47-A663-8D874CC933B8}">
      <dgm:prSet phldrT="[Text]"/>
      <dgm:spPr/>
      <dgm:t>
        <a:bodyPr/>
        <a:lstStyle/>
        <a:p>
          <a:r>
            <a:rPr lang="en-GB" dirty="0"/>
            <a:t>Bandage</a:t>
          </a:r>
        </a:p>
      </dgm:t>
    </dgm:pt>
    <dgm:pt modelId="{88DA6C96-EDD4-FA43-893D-B7ADF13ECF22}" type="parTrans" cxnId="{D019EE4B-A677-F94C-98B6-6E8F7C70E5B4}">
      <dgm:prSet/>
      <dgm:spPr/>
      <dgm:t>
        <a:bodyPr/>
        <a:lstStyle/>
        <a:p>
          <a:endParaRPr lang="en-GB"/>
        </a:p>
      </dgm:t>
    </dgm:pt>
    <dgm:pt modelId="{DA71D5C0-ECE7-6B40-9143-CA57F59EC852}" type="sibTrans" cxnId="{D019EE4B-A677-F94C-98B6-6E8F7C70E5B4}">
      <dgm:prSet/>
      <dgm:spPr/>
      <dgm:t>
        <a:bodyPr/>
        <a:lstStyle/>
        <a:p>
          <a:endParaRPr lang="en-GB"/>
        </a:p>
      </dgm:t>
    </dgm:pt>
    <dgm:pt modelId="{4AFFDBD5-B21B-464C-8353-2C903E6233E4}">
      <dgm:prSet phldrT="[Text]" custT="1"/>
      <dgm:spPr/>
      <dgm:t>
        <a:bodyPr/>
        <a:lstStyle/>
        <a:p>
          <a:r>
            <a:rPr lang="en-GB" sz="2400" dirty="0"/>
            <a:t>Annotate</a:t>
          </a:r>
        </a:p>
      </dgm:t>
    </dgm:pt>
    <dgm:pt modelId="{BC57BF9E-19FD-EB41-829F-7C596CFE4337}" type="parTrans" cxnId="{DB5FF801-7F63-214D-9F3D-8FD8BC526E46}">
      <dgm:prSet/>
      <dgm:spPr/>
      <dgm:t>
        <a:bodyPr/>
        <a:lstStyle/>
        <a:p>
          <a:endParaRPr lang="en-GB"/>
        </a:p>
      </dgm:t>
    </dgm:pt>
    <dgm:pt modelId="{0464F44B-88B1-0644-A663-314E45F4A753}" type="sibTrans" cxnId="{DB5FF801-7F63-214D-9F3D-8FD8BC526E46}">
      <dgm:prSet/>
      <dgm:spPr/>
      <dgm:t>
        <a:bodyPr/>
        <a:lstStyle/>
        <a:p>
          <a:endParaRPr lang="en-GB"/>
        </a:p>
      </dgm:t>
    </dgm:pt>
    <dgm:pt modelId="{C4C57301-E9DE-5645-A2C4-05AE6D503D50}">
      <dgm:prSet phldrT="[Text]"/>
      <dgm:spPr/>
      <dgm:t>
        <a:bodyPr/>
        <a:lstStyle/>
        <a:p>
          <a:r>
            <a:rPr lang="en-GB" dirty="0" err="1"/>
            <a:t>Bakta</a:t>
          </a:r>
          <a:endParaRPr lang="en-GB" dirty="0"/>
        </a:p>
      </dgm:t>
    </dgm:pt>
    <dgm:pt modelId="{90650A56-8549-814D-B27A-83FA6D74FC37}" type="parTrans" cxnId="{B4E359E6-8A39-6D4B-BCD3-1008BA361233}">
      <dgm:prSet/>
      <dgm:spPr/>
      <dgm:t>
        <a:bodyPr/>
        <a:lstStyle/>
        <a:p>
          <a:endParaRPr lang="en-GB"/>
        </a:p>
      </dgm:t>
    </dgm:pt>
    <dgm:pt modelId="{E377EA2E-2BD6-5442-96EC-259AC6A9F551}" type="sibTrans" cxnId="{B4E359E6-8A39-6D4B-BCD3-1008BA361233}">
      <dgm:prSet/>
      <dgm:spPr/>
      <dgm:t>
        <a:bodyPr/>
        <a:lstStyle/>
        <a:p>
          <a:endParaRPr lang="en-GB"/>
        </a:p>
      </dgm:t>
    </dgm:pt>
    <dgm:pt modelId="{E68B5D02-C061-A94D-BB84-FF11C42A872F}">
      <dgm:prSet phldrT="[Text]"/>
      <dgm:spPr/>
      <dgm:t>
        <a:bodyPr/>
        <a:lstStyle/>
        <a:p>
          <a:r>
            <a:rPr lang="en-GB" dirty="0"/>
            <a:t>PGAP</a:t>
          </a:r>
        </a:p>
      </dgm:t>
    </dgm:pt>
    <dgm:pt modelId="{ACEB0BA8-4938-9D4D-AF28-9D2154405FDE}" type="parTrans" cxnId="{C92DBC38-EDAF-8444-8AAB-39D555335FAF}">
      <dgm:prSet/>
      <dgm:spPr/>
      <dgm:t>
        <a:bodyPr/>
        <a:lstStyle/>
        <a:p>
          <a:endParaRPr lang="en-GB"/>
        </a:p>
      </dgm:t>
    </dgm:pt>
    <dgm:pt modelId="{56F571D0-D98C-A44E-8B45-306FFB5D212F}" type="sibTrans" cxnId="{C92DBC38-EDAF-8444-8AAB-39D555335FAF}">
      <dgm:prSet/>
      <dgm:spPr/>
      <dgm:t>
        <a:bodyPr/>
        <a:lstStyle/>
        <a:p>
          <a:endParaRPr lang="en-GB"/>
        </a:p>
      </dgm:t>
    </dgm:pt>
    <dgm:pt modelId="{BBE0BCD2-4D58-2F4F-AA5F-1ECE583D2043}" type="pres">
      <dgm:prSet presAssocID="{28A9F644-BE47-9149-96D2-7D62FC6AA417}" presName="Name0" presStyleCnt="0">
        <dgm:presLayoutVars>
          <dgm:dir/>
          <dgm:animLvl val="lvl"/>
          <dgm:resizeHandles val="exact"/>
        </dgm:presLayoutVars>
      </dgm:prSet>
      <dgm:spPr/>
    </dgm:pt>
    <dgm:pt modelId="{E4124F4A-BE2D-E548-9164-3A530D061348}" type="pres">
      <dgm:prSet presAssocID="{4AFFDBD5-B21B-464C-8353-2C903E6233E4}" presName="boxAndChildren" presStyleCnt="0"/>
      <dgm:spPr/>
    </dgm:pt>
    <dgm:pt modelId="{98AFAB64-A5C6-B34D-9300-3D52970DC9B5}" type="pres">
      <dgm:prSet presAssocID="{4AFFDBD5-B21B-464C-8353-2C903E6233E4}" presName="parentTextBox" presStyleLbl="node1" presStyleIdx="0" presStyleCnt="5"/>
      <dgm:spPr/>
    </dgm:pt>
    <dgm:pt modelId="{7606C25A-060E-0541-B7FB-B56230AA350F}" type="pres">
      <dgm:prSet presAssocID="{4AFFDBD5-B21B-464C-8353-2C903E6233E4}" presName="entireBox" presStyleLbl="node1" presStyleIdx="0" presStyleCnt="5"/>
      <dgm:spPr/>
    </dgm:pt>
    <dgm:pt modelId="{3738E3EF-6165-FB4E-933E-669A89BEF3F6}" type="pres">
      <dgm:prSet presAssocID="{4AFFDBD5-B21B-464C-8353-2C903E6233E4}" presName="descendantBox" presStyleCnt="0"/>
      <dgm:spPr/>
    </dgm:pt>
    <dgm:pt modelId="{1C389F2B-9187-2542-AFE4-B95FCD4CBA65}" type="pres">
      <dgm:prSet presAssocID="{C4C57301-E9DE-5645-A2C4-05AE6D503D50}" presName="childTextBox" presStyleLbl="fgAccFollowNode1" presStyleIdx="0" presStyleCnt="10">
        <dgm:presLayoutVars>
          <dgm:bulletEnabled val="1"/>
        </dgm:presLayoutVars>
      </dgm:prSet>
      <dgm:spPr/>
    </dgm:pt>
    <dgm:pt modelId="{CDABF3AC-42B9-5A49-88E8-33E68F9629B6}" type="pres">
      <dgm:prSet presAssocID="{E68B5D02-C061-A94D-BB84-FF11C42A872F}" presName="childTextBox" presStyleLbl="fgAccFollowNode1" presStyleIdx="1" presStyleCnt="10">
        <dgm:presLayoutVars>
          <dgm:bulletEnabled val="1"/>
        </dgm:presLayoutVars>
      </dgm:prSet>
      <dgm:spPr/>
    </dgm:pt>
    <dgm:pt modelId="{B3C201EB-07E1-0D4D-A702-2C7D6A259DC3}" type="pres">
      <dgm:prSet presAssocID="{64407605-C94E-E349-8070-6DACBC41E061}" presName="sp" presStyleCnt="0"/>
      <dgm:spPr/>
    </dgm:pt>
    <dgm:pt modelId="{3F2C1B61-BD57-4947-B76A-274A82A950E8}" type="pres">
      <dgm:prSet presAssocID="{E4664355-33EF-C043-86CD-732DEFCD5590}" presName="arrowAndChildren" presStyleCnt="0"/>
      <dgm:spPr/>
    </dgm:pt>
    <dgm:pt modelId="{404CF512-5AA2-9A4C-BC67-7A23CC55BFDB}" type="pres">
      <dgm:prSet presAssocID="{E4664355-33EF-C043-86CD-732DEFCD5590}" presName="parentTextArrow" presStyleLbl="node1" presStyleIdx="0" presStyleCnt="5"/>
      <dgm:spPr/>
    </dgm:pt>
    <dgm:pt modelId="{5E5BFBD1-9C02-DC4D-9578-99BDBD43D8BC}" type="pres">
      <dgm:prSet presAssocID="{E4664355-33EF-C043-86CD-732DEFCD5590}" presName="arrow" presStyleLbl="node1" presStyleIdx="1" presStyleCnt="5"/>
      <dgm:spPr/>
    </dgm:pt>
    <dgm:pt modelId="{7996F7C0-3E3A-1A44-81BF-588158A66E65}" type="pres">
      <dgm:prSet presAssocID="{E4664355-33EF-C043-86CD-732DEFCD5590}" presName="descendantArrow" presStyleCnt="0"/>
      <dgm:spPr/>
    </dgm:pt>
    <dgm:pt modelId="{6F2BE6F7-0EC4-B245-ACDF-C3A179BCB481}" type="pres">
      <dgm:prSet presAssocID="{FA270BD0-361B-1D49-81D3-310D2FC616C1}" presName="childTextArrow" presStyleLbl="fgAccFollowNode1" presStyleIdx="2" presStyleCnt="10">
        <dgm:presLayoutVars>
          <dgm:bulletEnabled val="1"/>
        </dgm:presLayoutVars>
      </dgm:prSet>
      <dgm:spPr/>
    </dgm:pt>
    <dgm:pt modelId="{6ED0D155-A342-6C40-A64D-72DB27216205}" type="pres">
      <dgm:prSet presAssocID="{47CA226A-E442-2C47-A663-8D874CC933B8}" presName="childTextArrow" presStyleLbl="fgAccFollowNode1" presStyleIdx="3" presStyleCnt="10">
        <dgm:presLayoutVars>
          <dgm:bulletEnabled val="1"/>
        </dgm:presLayoutVars>
      </dgm:prSet>
      <dgm:spPr/>
    </dgm:pt>
    <dgm:pt modelId="{6DBE27A1-1305-5A42-8C50-79AB2142B554}" type="pres">
      <dgm:prSet presAssocID="{705E36D0-DB88-9D4F-B27A-2E0364B1C56E}" presName="sp" presStyleCnt="0"/>
      <dgm:spPr/>
    </dgm:pt>
    <dgm:pt modelId="{4B431E2D-B487-D240-A221-15E1201DC42A}" type="pres">
      <dgm:prSet presAssocID="{B3C4EFD5-1374-D947-B81C-2C9B62A63ADF}" presName="arrowAndChildren" presStyleCnt="0"/>
      <dgm:spPr/>
    </dgm:pt>
    <dgm:pt modelId="{D69DC2BB-36D6-6C4E-A2E9-7888BA94C81C}" type="pres">
      <dgm:prSet presAssocID="{B3C4EFD5-1374-D947-B81C-2C9B62A63ADF}" presName="parentTextArrow" presStyleLbl="node1" presStyleIdx="1" presStyleCnt="5"/>
      <dgm:spPr/>
    </dgm:pt>
    <dgm:pt modelId="{07E0FB15-5674-074A-902B-5C228B00B97F}" type="pres">
      <dgm:prSet presAssocID="{B3C4EFD5-1374-D947-B81C-2C9B62A63ADF}" presName="arrow" presStyleLbl="node1" presStyleIdx="2" presStyleCnt="5"/>
      <dgm:spPr/>
    </dgm:pt>
    <dgm:pt modelId="{EC3850AE-4ACB-6B46-B454-5D853A6A1CC2}" type="pres">
      <dgm:prSet presAssocID="{B3C4EFD5-1374-D947-B81C-2C9B62A63ADF}" presName="descendantArrow" presStyleCnt="0"/>
      <dgm:spPr/>
    </dgm:pt>
    <dgm:pt modelId="{D11462C7-E08A-A043-A3AE-BE7C7C9BD101}" type="pres">
      <dgm:prSet presAssocID="{C039792F-6FA1-4040-BC7B-5724B3B8AECB}" presName="childTextArrow" presStyleLbl="fgAccFollowNode1" presStyleIdx="4" presStyleCnt="10">
        <dgm:presLayoutVars>
          <dgm:bulletEnabled val="1"/>
        </dgm:presLayoutVars>
      </dgm:prSet>
      <dgm:spPr/>
    </dgm:pt>
    <dgm:pt modelId="{5219C288-9C4B-0841-B9B1-2C3A311A870D}" type="pres">
      <dgm:prSet presAssocID="{587EBE1C-B89D-D746-9038-B945B02ABB0F}" presName="childTextArrow" presStyleLbl="fgAccFollowNode1" presStyleIdx="5" presStyleCnt="10">
        <dgm:presLayoutVars>
          <dgm:bulletEnabled val="1"/>
        </dgm:presLayoutVars>
      </dgm:prSet>
      <dgm:spPr/>
    </dgm:pt>
    <dgm:pt modelId="{C9498671-7964-4346-A5C3-AFEE17CC7660}" type="pres">
      <dgm:prSet presAssocID="{9E11354C-4C5B-FB46-9EDC-84F0379FC3EE}" presName="sp" presStyleCnt="0"/>
      <dgm:spPr/>
    </dgm:pt>
    <dgm:pt modelId="{7ACC8DC9-EF3F-AA45-9016-EA3D468973EB}" type="pres">
      <dgm:prSet presAssocID="{69715BEC-FC3A-344A-B1FA-AAFD6E122C88}" presName="arrowAndChildren" presStyleCnt="0"/>
      <dgm:spPr/>
    </dgm:pt>
    <dgm:pt modelId="{58370FBD-33FB-804C-9BB5-599B0ABD6C2D}" type="pres">
      <dgm:prSet presAssocID="{69715BEC-FC3A-344A-B1FA-AAFD6E122C88}" presName="parentTextArrow" presStyleLbl="node1" presStyleIdx="2" presStyleCnt="5"/>
      <dgm:spPr/>
    </dgm:pt>
    <dgm:pt modelId="{7883DB2D-CE92-7647-BCFF-2BFC440B629C}" type="pres">
      <dgm:prSet presAssocID="{69715BEC-FC3A-344A-B1FA-AAFD6E122C88}" presName="arrow" presStyleLbl="node1" presStyleIdx="3" presStyleCnt="5"/>
      <dgm:spPr/>
    </dgm:pt>
    <dgm:pt modelId="{47B50277-D444-014B-84E8-5EB00A62C097}" type="pres">
      <dgm:prSet presAssocID="{69715BEC-FC3A-344A-B1FA-AAFD6E122C88}" presName="descendantArrow" presStyleCnt="0"/>
      <dgm:spPr/>
    </dgm:pt>
    <dgm:pt modelId="{7BB158C4-3BE0-FF42-97CB-BA98DB8F0735}" type="pres">
      <dgm:prSet presAssocID="{008F1CF3-0831-E94C-92AC-9ABD4820D7C2}" presName="childTextArrow" presStyleLbl="fgAccFollowNode1" presStyleIdx="6" presStyleCnt="10">
        <dgm:presLayoutVars>
          <dgm:bulletEnabled val="1"/>
        </dgm:presLayoutVars>
      </dgm:prSet>
      <dgm:spPr/>
    </dgm:pt>
    <dgm:pt modelId="{5FD89793-9B6F-5C42-B7E4-DD8F50EAF149}" type="pres">
      <dgm:prSet presAssocID="{A04F8CA8-F4AB-5C49-B67B-073A5212AD70}" presName="childTextArrow" presStyleLbl="fgAccFollowNode1" presStyleIdx="7" presStyleCnt="10">
        <dgm:presLayoutVars>
          <dgm:bulletEnabled val="1"/>
        </dgm:presLayoutVars>
      </dgm:prSet>
      <dgm:spPr/>
    </dgm:pt>
    <dgm:pt modelId="{E888E515-2850-CB4F-858A-0AB23F2C2E59}" type="pres">
      <dgm:prSet presAssocID="{96AC43EF-9671-FF41-A4A9-081DD08E513E}" presName="sp" presStyleCnt="0"/>
      <dgm:spPr/>
    </dgm:pt>
    <dgm:pt modelId="{12B536E6-282A-A248-96BA-8ADA03539937}" type="pres">
      <dgm:prSet presAssocID="{FAC5A743-9FEA-9C49-8E9E-07598FC40C5B}" presName="arrowAndChildren" presStyleCnt="0"/>
      <dgm:spPr/>
    </dgm:pt>
    <dgm:pt modelId="{E8329288-B365-BD4C-9DC6-ACCD4C323972}" type="pres">
      <dgm:prSet presAssocID="{FAC5A743-9FEA-9C49-8E9E-07598FC40C5B}" presName="parentTextArrow" presStyleLbl="node1" presStyleIdx="3" presStyleCnt="5"/>
      <dgm:spPr/>
    </dgm:pt>
    <dgm:pt modelId="{C83EB548-B207-5A4A-94E7-84C4CAFAE3E2}" type="pres">
      <dgm:prSet presAssocID="{FAC5A743-9FEA-9C49-8E9E-07598FC40C5B}" presName="arrow" presStyleLbl="node1" presStyleIdx="4" presStyleCnt="5"/>
      <dgm:spPr/>
    </dgm:pt>
    <dgm:pt modelId="{9D3A1EC4-DF30-DB48-9EB8-7E278E0D8942}" type="pres">
      <dgm:prSet presAssocID="{FAC5A743-9FEA-9C49-8E9E-07598FC40C5B}" presName="descendantArrow" presStyleCnt="0"/>
      <dgm:spPr/>
    </dgm:pt>
    <dgm:pt modelId="{C2E801D9-9DCF-B34E-BBEE-CC2B1CA19C50}" type="pres">
      <dgm:prSet presAssocID="{33B73C31-0049-514C-B8FB-6D5ED654B6DB}" presName="childTextArrow" presStyleLbl="fgAccFollowNode1" presStyleIdx="8" presStyleCnt="10">
        <dgm:presLayoutVars>
          <dgm:bulletEnabled val="1"/>
        </dgm:presLayoutVars>
      </dgm:prSet>
      <dgm:spPr/>
    </dgm:pt>
    <dgm:pt modelId="{51C6949D-9C2E-614B-ABF1-877814E21817}" type="pres">
      <dgm:prSet presAssocID="{B9B380F4-216D-DF42-9D2D-3078959D7FAD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DB5FF801-7F63-214D-9F3D-8FD8BC526E46}" srcId="{28A9F644-BE47-9149-96D2-7D62FC6AA417}" destId="{4AFFDBD5-B21B-464C-8353-2C903E6233E4}" srcOrd="4" destOrd="0" parTransId="{BC57BF9E-19FD-EB41-829F-7C596CFE4337}" sibTransId="{0464F44B-88B1-0644-A663-314E45F4A753}"/>
    <dgm:cxn modelId="{11A7B102-D784-C846-8A5A-FF15584921BB}" type="presOf" srcId="{33B73C31-0049-514C-B8FB-6D5ED654B6DB}" destId="{C2E801D9-9DCF-B34E-BBEE-CC2B1CA19C50}" srcOrd="0" destOrd="0" presId="urn:microsoft.com/office/officeart/2005/8/layout/process4"/>
    <dgm:cxn modelId="{1D879606-A715-604C-918C-365D437A76D5}" srcId="{FAC5A743-9FEA-9C49-8E9E-07598FC40C5B}" destId="{33B73C31-0049-514C-B8FB-6D5ED654B6DB}" srcOrd="0" destOrd="0" parTransId="{13A4D27D-F89C-FC42-B942-335A5124810F}" sibTransId="{C0CD2A6E-6889-8E45-9054-0744A3479D84}"/>
    <dgm:cxn modelId="{C753E708-D68B-FF4C-9E87-02477FCE3254}" srcId="{28A9F644-BE47-9149-96D2-7D62FC6AA417}" destId="{E4664355-33EF-C043-86CD-732DEFCD5590}" srcOrd="3" destOrd="0" parTransId="{B69058BB-7571-FB4C-8157-5E4C0ED42240}" sibTransId="{64407605-C94E-E349-8070-6DACBC41E061}"/>
    <dgm:cxn modelId="{23224C0B-4FC3-5742-9519-957F2F1F69A2}" type="presOf" srcId="{C4C57301-E9DE-5645-A2C4-05AE6D503D50}" destId="{1C389F2B-9187-2542-AFE4-B95FCD4CBA65}" srcOrd="0" destOrd="0" presId="urn:microsoft.com/office/officeart/2005/8/layout/process4"/>
    <dgm:cxn modelId="{50C28C22-2DDB-B34E-9AFA-58D48D61650B}" type="presOf" srcId="{69715BEC-FC3A-344A-B1FA-AAFD6E122C88}" destId="{58370FBD-33FB-804C-9BB5-599B0ABD6C2D}" srcOrd="0" destOrd="0" presId="urn:microsoft.com/office/officeart/2005/8/layout/process4"/>
    <dgm:cxn modelId="{5A328926-BBD6-8A4C-9DC7-F0F0630F7B90}" srcId="{B3C4EFD5-1374-D947-B81C-2C9B62A63ADF}" destId="{587EBE1C-B89D-D746-9038-B945B02ABB0F}" srcOrd="1" destOrd="0" parTransId="{4E365885-0E24-5E46-964A-0835BBDE3BF1}" sibTransId="{8FA6146D-61FC-7548-A132-7AEB0DA38A65}"/>
    <dgm:cxn modelId="{0C44E029-D207-6A4C-A112-3CFD911B5168}" type="presOf" srcId="{C039792F-6FA1-4040-BC7B-5724B3B8AECB}" destId="{D11462C7-E08A-A043-A3AE-BE7C7C9BD101}" srcOrd="0" destOrd="0" presId="urn:microsoft.com/office/officeart/2005/8/layout/process4"/>
    <dgm:cxn modelId="{C92DBC38-EDAF-8444-8AAB-39D555335FAF}" srcId="{4AFFDBD5-B21B-464C-8353-2C903E6233E4}" destId="{E68B5D02-C061-A94D-BB84-FF11C42A872F}" srcOrd="1" destOrd="0" parTransId="{ACEB0BA8-4938-9D4D-AF28-9D2154405FDE}" sibTransId="{56F571D0-D98C-A44E-8B45-306FFB5D212F}"/>
    <dgm:cxn modelId="{16CC6744-36F6-414F-A771-855412A54F55}" type="presOf" srcId="{B3C4EFD5-1374-D947-B81C-2C9B62A63ADF}" destId="{D69DC2BB-36D6-6C4E-A2E9-7888BA94C81C}" srcOrd="0" destOrd="0" presId="urn:microsoft.com/office/officeart/2005/8/layout/process4"/>
    <dgm:cxn modelId="{D019EE4B-A677-F94C-98B6-6E8F7C70E5B4}" srcId="{E4664355-33EF-C043-86CD-732DEFCD5590}" destId="{47CA226A-E442-2C47-A663-8D874CC933B8}" srcOrd="1" destOrd="0" parTransId="{88DA6C96-EDD4-FA43-893D-B7ADF13ECF22}" sibTransId="{DA71D5C0-ECE7-6B40-9143-CA57F59EC852}"/>
    <dgm:cxn modelId="{5AE71750-2F41-4349-B24F-43C9F46BBF5D}" type="presOf" srcId="{FAC5A743-9FEA-9C49-8E9E-07598FC40C5B}" destId="{C83EB548-B207-5A4A-94E7-84C4CAFAE3E2}" srcOrd="1" destOrd="0" presId="urn:microsoft.com/office/officeart/2005/8/layout/process4"/>
    <dgm:cxn modelId="{529CC351-20E4-114E-B86D-E3CAD28A8CD4}" type="presOf" srcId="{FA270BD0-361B-1D49-81D3-310D2FC616C1}" destId="{6F2BE6F7-0EC4-B245-ACDF-C3A179BCB481}" srcOrd="0" destOrd="0" presId="urn:microsoft.com/office/officeart/2005/8/layout/process4"/>
    <dgm:cxn modelId="{84C5CF5D-E3A8-6745-9AAA-B9197DAB402E}" type="presOf" srcId="{28A9F644-BE47-9149-96D2-7D62FC6AA417}" destId="{BBE0BCD2-4D58-2F4F-AA5F-1ECE583D2043}" srcOrd="0" destOrd="0" presId="urn:microsoft.com/office/officeart/2005/8/layout/process4"/>
    <dgm:cxn modelId="{1104D168-F9B1-6F4A-83E5-FF9F4E29F3B1}" type="presOf" srcId="{69715BEC-FC3A-344A-B1FA-AAFD6E122C88}" destId="{7883DB2D-CE92-7647-BCFF-2BFC440B629C}" srcOrd="1" destOrd="0" presId="urn:microsoft.com/office/officeart/2005/8/layout/process4"/>
    <dgm:cxn modelId="{49E32884-20A2-5347-BA63-2C1AC70B2EE4}" srcId="{28A9F644-BE47-9149-96D2-7D62FC6AA417}" destId="{69715BEC-FC3A-344A-B1FA-AAFD6E122C88}" srcOrd="1" destOrd="0" parTransId="{95E2AD24-02F4-B445-A3C5-077028E1CF87}" sibTransId="{9E11354C-4C5B-FB46-9EDC-84F0379FC3EE}"/>
    <dgm:cxn modelId="{621DBE85-315C-4E43-A0FA-D53031FC7BA3}" srcId="{69715BEC-FC3A-344A-B1FA-AAFD6E122C88}" destId="{008F1CF3-0831-E94C-92AC-9ABD4820D7C2}" srcOrd="0" destOrd="0" parTransId="{4B302318-11A1-7844-8CCA-3EEDE7EEE406}" sibTransId="{4EA4C652-EEE7-2142-86BC-1E615850D177}"/>
    <dgm:cxn modelId="{582DF187-24C0-D84E-9BE4-2385EFB2660B}" srcId="{E4664355-33EF-C043-86CD-732DEFCD5590}" destId="{FA270BD0-361B-1D49-81D3-310D2FC616C1}" srcOrd="0" destOrd="0" parTransId="{5E710539-262D-854B-9535-04DE68D2B430}" sibTransId="{9EEC174B-0557-DF42-A287-91245667180D}"/>
    <dgm:cxn modelId="{AA8D068D-1124-CD48-B004-495A2E48C020}" type="presOf" srcId="{4AFFDBD5-B21B-464C-8353-2C903E6233E4}" destId="{7606C25A-060E-0541-B7FB-B56230AA350F}" srcOrd="1" destOrd="0" presId="urn:microsoft.com/office/officeart/2005/8/layout/process4"/>
    <dgm:cxn modelId="{91A28A99-8CE4-A94B-84BB-2333663D4AE4}" srcId="{FAC5A743-9FEA-9C49-8E9E-07598FC40C5B}" destId="{B9B380F4-216D-DF42-9D2D-3078959D7FAD}" srcOrd="1" destOrd="0" parTransId="{6727CB83-0932-0840-BD98-57B6088BB6CC}" sibTransId="{29D8DF09-0407-A548-9FAD-D8062A8FF4D0}"/>
    <dgm:cxn modelId="{0C16BDA1-4E4E-D646-AFB6-98A1979EC9B5}" type="presOf" srcId="{A04F8CA8-F4AB-5C49-B67B-073A5212AD70}" destId="{5FD89793-9B6F-5C42-B7E4-DD8F50EAF149}" srcOrd="0" destOrd="0" presId="urn:microsoft.com/office/officeart/2005/8/layout/process4"/>
    <dgm:cxn modelId="{9741F6A3-3728-114A-98D5-1DBE9961A4FF}" type="presOf" srcId="{B3C4EFD5-1374-D947-B81C-2C9B62A63ADF}" destId="{07E0FB15-5674-074A-902B-5C228B00B97F}" srcOrd="1" destOrd="0" presId="urn:microsoft.com/office/officeart/2005/8/layout/process4"/>
    <dgm:cxn modelId="{5367B5B0-D7FF-EC46-8CCA-8A2BEBC544B3}" srcId="{28A9F644-BE47-9149-96D2-7D62FC6AA417}" destId="{B3C4EFD5-1374-D947-B81C-2C9B62A63ADF}" srcOrd="2" destOrd="0" parTransId="{3DB544BA-FBE9-4445-915C-3A3AEEBEFBA0}" sibTransId="{705E36D0-DB88-9D4F-B27A-2E0364B1C56E}"/>
    <dgm:cxn modelId="{61EC4DB3-7D17-8944-88D2-2C01369E2C5E}" srcId="{69715BEC-FC3A-344A-B1FA-AAFD6E122C88}" destId="{A04F8CA8-F4AB-5C49-B67B-073A5212AD70}" srcOrd="1" destOrd="0" parTransId="{940EE19B-D481-D944-9EF6-8DB30420C0EE}" sibTransId="{9E02F1CA-4567-4945-B6FF-DC59D08B3F2C}"/>
    <dgm:cxn modelId="{D5E713B7-5AF8-D84E-A06A-A196AE126FEA}" type="presOf" srcId="{587EBE1C-B89D-D746-9038-B945B02ABB0F}" destId="{5219C288-9C4B-0841-B9B1-2C3A311A870D}" srcOrd="0" destOrd="0" presId="urn:microsoft.com/office/officeart/2005/8/layout/process4"/>
    <dgm:cxn modelId="{348313BC-6293-8649-82E4-6BF857481B91}" type="presOf" srcId="{E68B5D02-C061-A94D-BB84-FF11C42A872F}" destId="{CDABF3AC-42B9-5A49-88E8-33E68F9629B6}" srcOrd="0" destOrd="0" presId="urn:microsoft.com/office/officeart/2005/8/layout/process4"/>
    <dgm:cxn modelId="{CA1C1BC1-6D8C-8549-91B9-8CFF4A222938}" type="presOf" srcId="{E4664355-33EF-C043-86CD-732DEFCD5590}" destId="{5E5BFBD1-9C02-DC4D-9578-99BDBD43D8BC}" srcOrd="1" destOrd="0" presId="urn:microsoft.com/office/officeart/2005/8/layout/process4"/>
    <dgm:cxn modelId="{29A7F9C3-54B6-EA4D-A3D0-87CF32FAA82B}" type="presOf" srcId="{47CA226A-E442-2C47-A663-8D874CC933B8}" destId="{6ED0D155-A342-6C40-A64D-72DB27216205}" srcOrd="0" destOrd="0" presId="urn:microsoft.com/office/officeart/2005/8/layout/process4"/>
    <dgm:cxn modelId="{73064FC7-850F-014F-9307-865864ECCEC6}" type="presOf" srcId="{B9B380F4-216D-DF42-9D2D-3078959D7FAD}" destId="{51C6949D-9C2E-614B-ABF1-877814E21817}" srcOrd="0" destOrd="0" presId="urn:microsoft.com/office/officeart/2005/8/layout/process4"/>
    <dgm:cxn modelId="{B460F8C8-DC45-2145-A4BF-4EFF8A7C07E6}" type="presOf" srcId="{E4664355-33EF-C043-86CD-732DEFCD5590}" destId="{404CF512-5AA2-9A4C-BC67-7A23CC55BFDB}" srcOrd="0" destOrd="0" presId="urn:microsoft.com/office/officeart/2005/8/layout/process4"/>
    <dgm:cxn modelId="{DFE212D6-558B-9F44-94D4-06EC41356B41}" srcId="{B3C4EFD5-1374-D947-B81C-2C9B62A63ADF}" destId="{C039792F-6FA1-4040-BC7B-5724B3B8AECB}" srcOrd="0" destOrd="0" parTransId="{CAD0D61C-641C-C045-96FC-1560BED2276D}" sibTransId="{F92A1FE7-166B-DC40-B5D7-E68F30B7F6E3}"/>
    <dgm:cxn modelId="{DA3D0FE1-2904-0D45-8BE0-1253196CBDFA}" srcId="{28A9F644-BE47-9149-96D2-7D62FC6AA417}" destId="{FAC5A743-9FEA-9C49-8E9E-07598FC40C5B}" srcOrd="0" destOrd="0" parTransId="{A2A6D217-9D58-BD4C-ABDB-6C82950EBD85}" sibTransId="{96AC43EF-9671-FF41-A4A9-081DD08E513E}"/>
    <dgm:cxn modelId="{B4E359E6-8A39-6D4B-BCD3-1008BA361233}" srcId="{4AFFDBD5-B21B-464C-8353-2C903E6233E4}" destId="{C4C57301-E9DE-5645-A2C4-05AE6D503D50}" srcOrd="0" destOrd="0" parTransId="{90650A56-8549-814D-B27A-83FA6D74FC37}" sibTransId="{E377EA2E-2BD6-5442-96EC-259AC6A9F551}"/>
    <dgm:cxn modelId="{13381DEF-89C0-0E49-AD8C-1FCF78A2D5B0}" type="presOf" srcId="{FAC5A743-9FEA-9C49-8E9E-07598FC40C5B}" destId="{E8329288-B365-BD4C-9DC6-ACCD4C323972}" srcOrd="0" destOrd="0" presId="urn:microsoft.com/office/officeart/2005/8/layout/process4"/>
    <dgm:cxn modelId="{B6658EF4-DA92-1849-835A-9193CA220E62}" type="presOf" srcId="{4AFFDBD5-B21B-464C-8353-2C903E6233E4}" destId="{98AFAB64-A5C6-B34D-9300-3D52970DC9B5}" srcOrd="0" destOrd="0" presId="urn:microsoft.com/office/officeart/2005/8/layout/process4"/>
    <dgm:cxn modelId="{8006C8F7-FA0B-F44E-A16D-38917B42AD77}" type="presOf" srcId="{008F1CF3-0831-E94C-92AC-9ABD4820D7C2}" destId="{7BB158C4-3BE0-FF42-97CB-BA98DB8F0735}" srcOrd="0" destOrd="0" presId="urn:microsoft.com/office/officeart/2005/8/layout/process4"/>
    <dgm:cxn modelId="{B2613D3B-3AA5-3D40-91F8-7C14DA7D0B65}" type="presParOf" srcId="{BBE0BCD2-4D58-2F4F-AA5F-1ECE583D2043}" destId="{E4124F4A-BE2D-E548-9164-3A530D061348}" srcOrd="0" destOrd="0" presId="urn:microsoft.com/office/officeart/2005/8/layout/process4"/>
    <dgm:cxn modelId="{CD2D3022-74E4-9745-A698-54528A905181}" type="presParOf" srcId="{E4124F4A-BE2D-E548-9164-3A530D061348}" destId="{98AFAB64-A5C6-B34D-9300-3D52970DC9B5}" srcOrd="0" destOrd="0" presId="urn:microsoft.com/office/officeart/2005/8/layout/process4"/>
    <dgm:cxn modelId="{25F9F3B9-3DFD-DE43-A347-EA0F014EC353}" type="presParOf" srcId="{E4124F4A-BE2D-E548-9164-3A530D061348}" destId="{7606C25A-060E-0541-B7FB-B56230AA350F}" srcOrd="1" destOrd="0" presId="urn:microsoft.com/office/officeart/2005/8/layout/process4"/>
    <dgm:cxn modelId="{36248F84-4CB4-BA4D-AD44-49651E324D0A}" type="presParOf" srcId="{E4124F4A-BE2D-E548-9164-3A530D061348}" destId="{3738E3EF-6165-FB4E-933E-669A89BEF3F6}" srcOrd="2" destOrd="0" presId="urn:microsoft.com/office/officeart/2005/8/layout/process4"/>
    <dgm:cxn modelId="{0CA8BB5D-A97B-DF41-832F-C4BCC871E15A}" type="presParOf" srcId="{3738E3EF-6165-FB4E-933E-669A89BEF3F6}" destId="{1C389F2B-9187-2542-AFE4-B95FCD4CBA65}" srcOrd="0" destOrd="0" presId="urn:microsoft.com/office/officeart/2005/8/layout/process4"/>
    <dgm:cxn modelId="{092FFEE9-5704-004C-B1F1-1A456B56B1B4}" type="presParOf" srcId="{3738E3EF-6165-FB4E-933E-669A89BEF3F6}" destId="{CDABF3AC-42B9-5A49-88E8-33E68F9629B6}" srcOrd="1" destOrd="0" presId="urn:microsoft.com/office/officeart/2005/8/layout/process4"/>
    <dgm:cxn modelId="{3D4473F0-B8D9-184E-8DD1-8A17C0ACF899}" type="presParOf" srcId="{BBE0BCD2-4D58-2F4F-AA5F-1ECE583D2043}" destId="{B3C201EB-07E1-0D4D-A702-2C7D6A259DC3}" srcOrd="1" destOrd="0" presId="urn:microsoft.com/office/officeart/2005/8/layout/process4"/>
    <dgm:cxn modelId="{6D353030-D49E-CC4E-B34D-A52060F29387}" type="presParOf" srcId="{BBE0BCD2-4D58-2F4F-AA5F-1ECE583D2043}" destId="{3F2C1B61-BD57-4947-B76A-274A82A950E8}" srcOrd="2" destOrd="0" presId="urn:microsoft.com/office/officeart/2005/8/layout/process4"/>
    <dgm:cxn modelId="{76357686-CAF3-1E4E-8CE3-4BB8DE32BEA4}" type="presParOf" srcId="{3F2C1B61-BD57-4947-B76A-274A82A950E8}" destId="{404CF512-5AA2-9A4C-BC67-7A23CC55BFDB}" srcOrd="0" destOrd="0" presId="urn:microsoft.com/office/officeart/2005/8/layout/process4"/>
    <dgm:cxn modelId="{0F472309-4B6C-A648-98EC-A8B2F89E9C32}" type="presParOf" srcId="{3F2C1B61-BD57-4947-B76A-274A82A950E8}" destId="{5E5BFBD1-9C02-DC4D-9578-99BDBD43D8BC}" srcOrd="1" destOrd="0" presId="urn:microsoft.com/office/officeart/2005/8/layout/process4"/>
    <dgm:cxn modelId="{9F529741-87FB-C94B-AD82-074DE679A870}" type="presParOf" srcId="{3F2C1B61-BD57-4947-B76A-274A82A950E8}" destId="{7996F7C0-3E3A-1A44-81BF-588158A66E65}" srcOrd="2" destOrd="0" presId="urn:microsoft.com/office/officeart/2005/8/layout/process4"/>
    <dgm:cxn modelId="{AEB31C87-E9F2-7142-B779-7AD0B2C54008}" type="presParOf" srcId="{7996F7C0-3E3A-1A44-81BF-588158A66E65}" destId="{6F2BE6F7-0EC4-B245-ACDF-C3A179BCB481}" srcOrd="0" destOrd="0" presId="urn:microsoft.com/office/officeart/2005/8/layout/process4"/>
    <dgm:cxn modelId="{783524B4-8C95-BE4D-AC8E-F1BD19CA2489}" type="presParOf" srcId="{7996F7C0-3E3A-1A44-81BF-588158A66E65}" destId="{6ED0D155-A342-6C40-A64D-72DB27216205}" srcOrd="1" destOrd="0" presId="urn:microsoft.com/office/officeart/2005/8/layout/process4"/>
    <dgm:cxn modelId="{5DFFB75D-8CA7-6347-B474-EA809F837ECE}" type="presParOf" srcId="{BBE0BCD2-4D58-2F4F-AA5F-1ECE583D2043}" destId="{6DBE27A1-1305-5A42-8C50-79AB2142B554}" srcOrd="3" destOrd="0" presId="urn:microsoft.com/office/officeart/2005/8/layout/process4"/>
    <dgm:cxn modelId="{8555F461-5B09-3944-8772-DA955CABBCC4}" type="presParOf" srcId="{BBE0BCD2-4D58-2F4F-AA5F-1ECE583D2043}" destId="{4B431E2D-B487-D240-A221-15E1201DC42A}" srcOrd="4" destOrd="0" presId="urn:microsoft.com/office/officeart/2005/8/layout/process4"/>
    <dgm:cxn modelId="{5F8E827C-4285-7D4B-B564-809EB117CA91}" type="presParOf" srcId="{4B431E2D-B487-D240-A221-15E1201DC42A}" destId="{D69DC2BB-36D6-6C4E-A2E9-7888BA94C81C}" srcOrd="0" destOrd="0" presId="urn:microsoft.com/office/officeart/2005/8/layout/process4"/>
    <dgm:cxn modelId="{08E99EEF-1F77-1645-9AEF-7C6A044517D0}" type="presParOf" srcId="{4B431E2D-B487-D240-A221-15E1201DC42A}" destId="{07E0FB15-5674-074A-902B-5C228B00B97F}" srcOrd="1" destOrd="0" presId="urn:microsoft.com/office/officeart/2005/8/layout/process4"/>
    <dgm:cxn modelId="{2E9D5F73-C62B-C44F-90E5-653C89E01382}" type="presParOf" srcId="{4B431E2D-B487-D240-A221-15E1201DC42A}" destId="{EC3850AE-4ACB-6B46-B454-5D853A6A1CC2}" srcOrd="2" destOrd="0" presId="urn:microsoft.com/office/officeart/2005/8/layout/process4"/>
    <dgm:cxn modelId="{71632FAD-39A6-A34C-B1A2-4D1B6E3EC4B6}" type="presParOf" srcId="{EC3850AE-4ACB-6B46-B454-5D853A6A1CC2}" destId="{D11462C7-E08A-A043-A3AE-BE7C7C9BD101}" srcOrd="0" destOrd="0" presId="urn:microsoft.com/office/officeart/2005/8/layout/process4"/>
    <dgm:cxn modelId="{497DF10F-CC58-284A-94B9-270288E6C50A}" type="presParOf" srcId="{EC3850AE-4ACB-6B46-B454-5D853A6A1CC2}" destId="{5219C288-9C4B-0841-B9B1-2C3A311A870D}" srcOrd="1" destOrd="0" presId="urn:microsoft.com/office/officeart/2005/8/layout/process4"/>
    <dgm:cxn modelId="{EFA640A5-F9CE-6A47-A0E6-7DBE0391F78A}" type="presParOf" srcId="{BBE0BCD2-4D58-2F4F-AA5F-1ECE583D2043}" destId="{C9498671-7964-4346-A5C3-AFEE17CC7660}" srcOrd="5" destOrd="0" presId="urn:microsoft.com/office/officeart/2005/8/layout/process4"/>
    <dgm:cxn modelId="{F295CDD3-8890-684F-A789-5B75EAD45A13}" type="presParOf" srcId="{BBE0BCD2-4D58-2F4F-AA5F-1ECE583D2043}" destId="{7ACC8DC9-EF3F-AA45-9016-EA3D468973EB}" srcOrd="6" destOrd="0" presId="urn:microsoft.com/office/officeart/2005/8/layout/process4"/>
    <dgm:cxn modelId="{FCB18CFB-4C7D-394A-8E40-3E5CE2D5EF10}" type="presParOf" srcId="{7ACC8DC9-EF3F-AA45-9016-EA3D468973EB}" destId="{58370FBD-33FB-804C-9BB5-599B0ABD6C2D}" srcOrd="0" destOrd="0" presId="urn:microsoft.com/office/officeart/2005/8/layout/process4"/>
    <dgm:cxn modelId="{95A055FF-DFC2-8046-9BEF-697BAD7F9557}" type="presParOf" srcId="{7ACC8DC9-EF3F-AA45-9016-EA3D468973EB}" destId="{7883DB2D-CE92-7647-BCFF-2BFC440B629C}" srcOrd="1" destOrd="0" presId="urn:microsoft.com/office/officeart/2005/8/layout/process4"/>
    <dgm:cxn modelId="{A31228CD-E729-1243-871F-F95202CFDB45}" type="presParOf" srcId="{7ACC8DC9-EF3F-AA45-9016-EA3D468973EB}" destId="{47B50277-D444-014B-84E8-5EB00A62C097}" srcOrd="2" destOrd="0" presId="urn:microsoft.com/office/officeart/2005/8/layout/process4"/>
    <dgm:cxn modelId="{47020650-0CBD-1E48-94BC-4A787A2FA153}" type="presParOf" srcId="{47B50277-D444-014B-84E8-5EB00A62C097}" destId="{7BB158C4-3BE0-FF42-97CB-BA98DB8F0735}" srcOrd="0" destOrd="0" presId="urn:microsoft.com/office/officeart/2005/8/layout/process4"/>
    <dgm:cxn modelId="{E9367F26-6941-E243-B1D6-35A4FD85AD97}" type="presParOf" srcId="{47B50277-D444-014B-84E8-5EB00A62C097}" destId="{5FD89793-9B6F-5C42-B7E4-DD8F50EAF149}" srcOrd="1" destOrd="0" presId="urn:microsoft.com/office/officeart/2005/8/layout/process4"/>
    <dgm:cxn modelId="{AEF1E94C-77BB-8A49-AAAE-76B0D8D2EC1C}" type="presParOf" srcId="{BBE0BCD2-4D58-2F4F-AA5F-1ECE583D2043}" destId="{E888E515-2850-CB4F-858A-0AB23F2C2E59}" srcOrd="7" destOrd="0" presId="urn:microsoft.com/office/officeart/2005/8/layout/process4"/>
    <dgm:cxn modelId="{59F9DF5A-0744-194D-AA5D-2879DCD3F559}" type="presParOf" srcId="{BBE0BCD2-4D58-2F4F-AA5F-1ECE583D2043}" destId="{12B536E6-282A-A248-96BA-8ADA03539937}" srcOrd="8" destOrd="0" presId="urn:microsoft.com/office/officeart/2005/8/layout/process4"/>
    <dgm:cxn modelId="{EB0676D3-7D15-344E-BAB1-8173981006D6}" type="presParOf" srcId="{12B536E6-282A-A248-96BA-8ADA03539937}" destId="{E8329288-B365-BD4C-9DC6-ACCD4C323972}" srcOrd="0" destOrd="0" presId="urn:microsoft.com/office/officeart/2005/8/layout/process4"/>
    <dgm:cxn modelId="{1B65B6C9-5FB0-0842-8420-93F22C277729}" type="presParOf" srcId="{12B536E6-282A-A248-96BA-8ADA03539937}" destId="{C83EB548-B207-5A4A-94E7-84C4CAFAE3E2}" srcOrd="1" destOrd="0" presId="urn:microsoft.com/office/officeart/2005/8/layout/process4"/>
    <dgm:cxn modelId="{04027C9C-26C6-7245-9B02-E7BCD28EA23F}" type="presParOf" srcId="{12B536E6-282A-A248-96BA-8ADA03539937}" destId="{9D3A1EC4-DF30-DB48-9EB8-7E278E0D8942}" srcOrd="2" destOrd="0" presId="urn:microsoft.com/office/officeart/2005/8/layout/process4"/>
    <dgm:cxn modelId="{29C74117-897E-F447-B7A2-0E10826A95BD}" type="presParOf" srcId="{9D3A1EC4-DF30-DB48-9EB8-7E278E0D8942}" destId="{C2E801D9-9DCF-B34E-BBEE-CC2B1CA19C50}" srcOrd="0" destOrd="0" presId="urn:microsoft.com/office/officeart/2005/8/layout/process4"/>
    <dgm:cxn modelId="{89DD32DA-C087-D040-8395-6E604B8B6441}" type="presParOf" srcId="{9D3A1EC4-DF30-DB48-9EB8-7E278E0D8942}" destId="{51C6949D-9C2E-614B-ABF1-877814E2181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6C25A-060E-0541-B7FB-B56230AA350F}">
      <dsp:nvSpPr>
        <dsp:cNvPr id="0" name=""/>
        <dsp:cNvSpPr/>
      </dsp:nvSpPr>
      <dsp:spPr>
        <a:xfrm>
          <a:off x="0" y="4812514"/>
          <a:ext cx="8128000" cy="78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Annotate</a:t>
          </a:r>
        </a:p>
      </dsp:txBody>
      <dsp:txXfrm>
        <a:off x="0" y="4812514"/>
        <a:ext cx="8128000" cy="426347"/>
      </dsp:txXfrm>
    </dsp:sp>
    <dsp:sp modelId="{1C389F2B-9187-2542-AFE4-B95FCD4CBA65}">
      <dsp:nvSpPr>
        <dsp:cNvPr id="0" name=""/>
        <dsp:cNvSpPr/>
      </dsp:nvSpPr>
      <dsp:spPr>
        <a:xfrm>
          <a:off x="0" y="5223071"/>
          <a:ext cx="4064000" cy="3631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Bakta</a:t>
          </a:r>
          <a:endParaRPr lang="en-GB" sz="2300" kern="1200" dirty="0"/>
        </a:p>
      </dsp:txBody>
      <dsp:txXfrm>
        <a:off x="0" y="5223071"/>
        <a:ext cx="4064000" cy="363185"/>
      </dsp:txXfrm>
    </dsp:sp>
    <dsp:sp modelId="{CDABF3AC-42B9-5A49-88E8-33E68F9629B6}">
      <dsp:nvSpPr>
        <dsp:cNvPr id="0" name=""/>
        <dsp:cNvSpPr/>
      </dsp:nvSpPr>
      <dsp:spPr>
        <a:xfrm>
          <a:off x="4064000" y="5223071"/>
          <a:ext cx="4064000" cy="3631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PGAP</a:t>
          </a:r>
        </a:p>
      </dsp:txBody>
      <dsp:txXfrm>
        <a:off x="4064000" y="5223071"/>
        <a:ext cx="4064000" cy="363185"/>
      </dsp:txXfrm>
    </dsp:sp>
    <dsp:sp modelId="{5E5BFBD1-9C02-DC4D-9578-99BDBD43D8BC}">
      <dsp:nvSpPr>
        <dsp:cNvPr id="0" name=""/>
        <dsp:cNvSpPr/>
      </dsp:nvSpPr>
      <dsp:spPr>
        <a:xfrm rot="10800000">
          <a:off x="0" y="3610055"/>
          <a:ext cx="8128000" cy="121430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Assembly QC</a:t>
          </a:r>
        </a:p>
      </dsp:txBody>
      <dsp:txXfrm rot="-10800000">
        <a:off x="0" y="3610055"/>
        <a:ext cx="8128000" cy="426219"/>
      </dsp:txXfrm>
    </dsp:sp>
    <dsp:sp modelId="{6F2BE6F7-0EC4-B245-ACDF-C3A179BCB481}">
      <dsp:nvSpPr>
        <dsp:cNvPr id="0" name=""/>
        <dsp:cNvSpPr/>
      </dsp:nvSpPr>
      <dsp:spPr>
        <a:xfrm>
          <a:off x="0" y="4036275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BUSCO</a:t>
          </a:r>
        </a:p>
      </dsp:txBody>
      <dsp:txXfrm>
        <a:off x="0" y="4036275"/>
        <a:ext cx="4064000" cy="363076"/>
      </dsp:txXfrm>
    </dsp:sp>
    <dsp:sp modelId="{6ED0D155-A342-6C40-A64D-72DB27216205}">
      <dsp:nvSpPr>
        <dsp:cNvPr id="0" name=""/>
        <dsp:cNvSpPr/>
      </dsp:nvSpPr>
      <dsp:spPr>
        <a:xfrm>
          <a:off x="4064000" y="4036275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Bandage</a:t>
          </a:r>
        </a:p>
      </dsp:txBody>
      <dsp:txXfrm>
        <a:off x="4064000" y="4036275"/>
        <a:ext cx="4064000" cy="363076"/>
      </dsp:txXfrm>
    </dsp:sp>
    <dsp:sp modelId="{07E0FB15-5674-074A-902B-5C228B00B97F}">
      <dsp:nvSpPr>
        <dsp:cNvPr id="0" name=""/>
        <dsp:cNvSpPr/>
      </dsp:nvSpPr>
      <dsp:spPr>
        <a:xfrm rot="10800000">
          <a:off x="0" y="2407596"/>
          <a:ext cx="8128000" cy="121430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Assemble</a:t>
          </a:r>
        </a:p>
      </dsp:txBody>
      <dsp:txXfrm rot="-10800000">
        <a:off x="0" y="2407596"/>
        <a:ext cx="8128000" cy="426219"/>
      </dsp:txXfrm>
    </dsp:sp>
    <dsp:sp modelId="{D11462C7-E08A-A043-A3AE-BE7C7C9BD101}">
      <dsp:nvSpPr>
        <dsp:cNvPr id="0" name=""/>
        <dsp:cNvSpPr/>
      </dsp:nvSpPr>
      <dsp:spPr>
        <a:xfrm>
          <a:off x="0" y="2833816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De novo (e.g. </a:t>
          </a:r>
          <a:r>
            <a:rPr lang="en-GB" sz="2300" kern="1200" dirty="0" err="1"/>
            <a:t>SPAdes</a:t>
          </a:r>
          <a:r>
            <a:rPr lang="en-GB" sz="2300" kern="1200" dirty="0"/>
            <a:t>)</a:t>
          </a:r>
        </a:p>
      </dsp:txBody>
      <dsp:txXfrm>
        <a:off x="0" y="2833816"/>
        <a:ext cx="4064000" cy="363076"/>
      </dsp:txXfrm>
    </dsp:sp>
    <dsp:sp modelId="{5219C288-9C4B-0841-B9B1-2C3A311A870D}">
      <dsp:nvSpPr>
        <dsp:cNvPr id="0" name=""/>
        <dsp:cNvSpPr/>
      </dsp:nvSpPr>
      <dsp:spPr>
        <a:xfrm>
          <a:off x="4064000" y="2833816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Mapping (e.g. Snippy)</a:t>
          </a:r>
        </a:p>
      </dsp:txBody>
      <dsp:txXfrm>
        <a:off x="4064000" y="2833816"/>
        <a:ext cx="4064000" cy="363076"/>
      </dsp:txXfrm>
    </dsp:sp>
    <dsp:sp modelId="{7883DB2D-CE92-7647-BCFF-2BFC440B629C}">
      <dsp:nvSpPr>
        <dsp:cNvPr id="0" name=""/>
        <dsp:cNvSpPr/>
      </dsp:nvSpPr>
      <dsp:spPr>
        <a:xfrm rot="10800000">
          <a:off x="0" y="1205138"/>
          <a:ext cx="8128000" cy="121430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Read QC</a:t>
          </a:r>
        </a:p>
      </dsp:txBody>
      <dsp:txXfrm rot="-10800000">
        <a:off x="0" y="1205138"/>
        <a:ext cx="8128000" cy="426219"/>
      </dsp:txXfrm>
    </dsp:sp>
    <dsp:sp modelId="{7BB158C4-3BE0-FF42-97CB-BA98DB8F0735}">
      <dsp:nvSpPr>
        <dsp:cNvPr id="0" name=""/>
        <dsp:cNvSpPr/>
      </dsp:nvSpPr>
      <dsp:spPr>
        <a:xfrm>
          <a:off x="0" y="1631358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FastQC</a:t>
          </a:r>
          <a:endParaRPr lang="en-GB" sz="2300" kern="1200" dirty="0"/>
        </a:p>
      </dsp:txBody>
      <dsp:txXfrm>
        <a:off x="0" y="1631358"/>
        <a:ext cx="4064000" cy="363076"/>
      </dsp:txXfrm>
    </dsp:sp>
    <dsp:sp modelId="{5FD89793-9B6F-5C42-B7E4-DD8F50EAF149}">
      <dsp:nvSpPr>
        <dsp:cNvPr id="0" name=""/>
        <dsp:cNvSpPr/>
      </dsp:nvSpPr>
      <dsp:spPr>
        <a:xfrm>
          <a:off x="4064000" y="1631358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Trimmomatic</a:t>
          </a:r>
          <a:endParaRPr lang="en-GB" sz="2300" kern="1200" dirty="0"/>
        </a:p>
      </dsp:txBody>
      <dsp:txXfrm>
        <a:off x="4064000" y="1631358"/>
        <a:ext cx="4064000" cy="363076"/>
      </dsp:txXfrm>
    </dsp:sp>
    <dsp:sp modelId="{C83EB548-B207-5A4A-94E7-84C4CAFAE3E2}">
      <dsp:nvSpPr>
        <dsp:cNvPr id="0" name=""/>
        <dsp:cNvSpPr/>
      </dsp:nvSpPr>
      <dsp:spPr>
        <a:xfrm rot="10800000">
          <a:off x="0" y="2679"/>
          <a:ext cx="8128000" cy="121430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Reads</a:t>
          </a:r>
        </a:p>
      </dsp:txBody>
      <dsp:txXfrm rot="-10800000">
        <a:off x="0" y="2679"/>
        <a:ext cx="8128000" cy="426219"/>
      </dsp:txXfrm>
    </dsp:sp>
    <dsp:sp modelId="{C2E801D9-9DCF-B34E-BBEE-CC2B1CA19C50}">
      <dsp:nvSpPr>
        <dsp:cNvPr id="0" name=""/>
        <dsp:cNvSpPr/>
      </dsp:nvSpPr>
      <dsp:spPr>
        <a:xfrm>
          <a:off x="0" y="428899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Short or long</a:t>
          </a:r>
        </a:p>
      </dsp:txBody>
      <dsp:txXfrm>
        <a:off x="0" y="428899"/>
        <a:ext cx="4064000" cy="363076"/>
      </dsp:txXfrm>
    </dsp:sp>
    <dsp:sp modelId="{51C6949D-9C2E-614B-ABF1-877814E21817}">
      <dsp:nvSpPr>
        <dsp:cNvPr id="0" name=""/>
        <dsp:cNvSpPr/>
      </dsp:nvSpPr>
      <dsp:spPr>
        <a:xfrm>
          <a:off x="4064000" y="428899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Preferably paired</a:t>
          </a:r>
        </a:p>
      </dsp:txBody>
      <dsp:txXfrm>
        <a:off x="4064000" y="428899"/>
        <a:ext cx="4064000" cy="363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4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7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8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5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46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9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9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68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0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7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1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4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0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2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5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7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0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6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13/07/2023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13/07/2023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13/07/2023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Y9Q_rUCGD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dirty="0"/>
              <a:t>Genome assembly and annotation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06175" cy="1532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Derived from </a:t>
            </a:r>
            <a:r>
              <a:rPr lang="en-US" altLang="en-US" sz="2800" dirty="0">
                <a:hlinkClick r:id="rId3"/>
              </a:rPr>
              <a:t>https://www.youtube.com/watch?v=OY9Q_rUCGDw</a:t>
            </a:r>
            <a:r>
              <a:rPr lang="en-US" altLang="en-US" sz="2800" dirty="0"/>
              <a:t>  </a:t>
            </a:r>
            <a:endParaRPr lang="en-US" altLang="en-US" sz="2500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C4D3FF2-76BB-5E0D-8D8F-1CC9001C6A16}"/>
              </a:ext>
            </a:extLst>
          </p:cNvPr>
          <p:cNvSpPr txBox="1">
            <a:spLocks/>
          </p:cNvSpPr>
          <p:nvPr/>
        </p:nvSpPr>
        <p:spPr>
          <a:xfrm>
            <a:off x="442913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AACCGGTTA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05C660AE-5701-5FCC-EB4E-C0D6E42462CC}"/>
              </a:ext>
            </a:extLst>
          </p:cNvPr>
          <p:cNvSpPr txBox="1">
            <a:spLocks/>
          </p:cNvSpPr>
          <p:nvPr/>
        </p:nvSpPr>
        <p:spPr>
          <a:xfrm>
            <a:off x="6095999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GGTTATAC</a:t>
            </a:r>
          </a:p>
        </p:txBody>
      </p:sp>
    </p:spTree>
    <p:extLst>
      <p:ext uri="{BB962C8B-B14F-4D97-AF65-F5344CB8AC3E}">
        <p14:creationId xmlns:p14="http://schemas.microsoft.com/office/powerpoint/2010/main" val="331539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06175" cy="1532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Cut the reads into shorter k-</a:t>
            </a:r>
            <a:r>
              <a:rPr lang="en-US" altLang="en-US" sz="2800" dirty="0" err="1"/>
              <a:t>mers</a:t>
            </a:r>
            <a:r>
              <a:rPr lang="en-US" altLang="en-US" sz="2800" dirty="0"/>
              <a:t> (k=4 in this example)</a:t>
            </a:r>
            <a:endParaRPr lang="en-US" altLang="en-US" sz="2500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C4D3FF2-76BB-5E0D-8D8F-1CC9001C6A16}"/>
              </a:ext>
            </a:extLst>
          </p:cNvPr>
          <p:cNvSpPr txBox="1">
            <a:spLocks/>
          </p:cNvSpPr>
          <p:nvPr/>
        </p:nvSpPr>
        <p:spPr>
          <a:xfrm>
            <a:off x="442913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AACCGGTTA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ACCG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CCGG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CGGT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GGTT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GTTA</a:t>
            </a: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05C660AE-5701-5FCC-EB4E-C0D6E42462CC}"/>
              </a:ext>
            </a:extLst>
          </p:cNvPr>
          <p:cNvSpPr txBox="1">
            <a:spLocks/>
          </p:cNvSpPr>
          <p:nvPr/>
        </p:nvSpPr>
        <p:spPr>
          <a:xfrm>
            <a:off x="6095999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GGTTATAC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TTAT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TATA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ATAC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3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06175" cy="1532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Find the k-</a:t>
            </a:r>
            <a:r>
              <a:rPr lang="en-US" altLang="en-US" sz="2800" dirty="0" err="1"/>
              <a:t>mers</a:t>
            </a:r>
            <a:r>
              <a:rPr lang="en-US" altLang="en-US" sz="2800" dirty="0"/>
              <a:t> that overlap</a:t>
            </a:r>
            <a:endParaRPr lang="en-US" altLang="en-US" sz="2500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C4D3FF2-76BB-5E0D-8D8F-1CC9001C6A16}"/>
              </a:ext>
            </a:extLst>
          </p:cNvPr>
          <p:cNvSpPr txBox="1">
            <a:spLocks/>
          </p:cNvSpPr>
          <p:nvPr/>
        </p:nvSpPr>
        <p:spPr>
          <a:xfrm>
            <a:off x="442913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AACCGGTTA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ACCG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CCGG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CGGT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GTTA</a:t>
            </a: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05C660AE-5701-5FCC-EB4E-C0D6E42462CC}"/>
              </a:ext>
            </a:extLst>
          </p:cNvPr>
          <p:cNvSpPr txBox="1">
            <a:spLocks/>
          </p:cNvSpPr>
          <p:nvPr/>
        </p:nvSpPr>
        <p:spPr>
          <a:xfrm>
            <a:off x="6095999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GGTTATAC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TTAT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TATA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ATAC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0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06175" cy="1532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Walk along the start of each k-</a:t>
            </a:r>
            <a:r>
              <a:rPr lang="en-US" altLang="en-US" sz="2800" dirty="0" err="1"/>
              <a:t>mer</a:t>
            </a:r>
            <a:r>
              <a:rPr lang="en-US" altLang="en-US" sz="2800" dirty="0"/>
              <a:t> to get the base</a:t>
            </a:r>
          </a:p>
          <a:p>
            <a:pPr lvl="1"/>
            <a:r>
              <a:rPr lang="en-US" altLang="en-US" dirty="0"/>
              <a:t>Don’t count the overlaps twice</a:t>
            </a:r>
          </a:p>
          <a:p>
            <a:pPr lvl="1"/>
            <a:r>
              <a:rPr lang="en-US" altLang="en-US" dirty="0"/>
              <a:t>Keep all of the final k-</a:t>
            </a:r>
            <a:r>
              <a:rPr lang="en-US" altLang="en-US" dirty="0" err="1"/>
              <a:t>mer</a:t>
            </a:r>
            <a:endParaRPr lang="en-US" altLang="en-US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C4D3FF2-76BB-5E0D-8D8F-1CC9001C6A16}"/>
              </a:ext>
            </a:extLst>
          </p:cNvPr>
          <p:cNvSpPr txBox="1">
            <a:spLocks/>
          </p:cNvSpPr>
          <p:nvPr/>
        </p:nvSpPr>
        <p:spPr>
          <a:xfrm>
            <a:off x="442913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AACCGGTTA</a:t>
            </a:r>
          </a:p>
          <a:p>
            <a:pPr marL="0" indent="0">
              <a:buNone/>
            </a:pP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CCG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CGG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800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800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TTA</a:t>
            </a: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05C660AE-5701-5FCC-EB4E-C0D6E42462CC}"/>
              </a:ext>
            </a:extLst>
          </p:cNvPr>
          <p:cNvSpPr txBox="1">
            <a:spLocks/>
          </p:cNvSpPr>
          <p:nvPr/>
        </p:nvSpPr>
        <p:spPr>
          <a:xfrm>
            <a:off x="6095999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GGTTATAC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TAT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ATAC</a:t>
            </a:r>
            <a:endParaRPr lang="en-US" altLang="en-US" sz="2000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0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06175" cy="1532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Final sequence: AACCGGTTATAC</a:t>
            </a:r>
            <a:endParaRPr lang="en-US" altLang="en-US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C4D3FF2-76BB-5E0D-8D8F-1CC9001C6A16}"/>
              </a:ext>
            </a:extLst>
          </p:cNvPr>
          <p:cNvSpPr txBox="1">
            <a:spLocks/>
          </p:cNvSpPr>
          <p:nvPr/>
        </p:nvSpPr>
        <p:spPr>
          <a:xfrm>
            <a:off x="442913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AACCGGTTA</a:t>
            </a:r>
          </a:p>
          <a:p>
            <a:pPr marL="0" indent="0">
              <a:buNone/>
            </a:pP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CCG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CGG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800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800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TTA</a:t>
            </a: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05C660AE-5701-5FCC-EB4E-C0D6E42462CC}"/>
              </a:ext>
            </a:extLst>
          </p:cNvPr>
          <p:cNvSpPr txBox="1">
            <a:spLocks/>
          </p:cNvSpPr>
          <p:nvPr/>
        </p:nvSpPr>
        <p:spPr>
          <a:xfrm>
            <a:off x="6095999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GGTTATAC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TAT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ATAC</a:t>
            </a:r>
            <a:endParaRPr lang="en-US" altLang="en-US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9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 paths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222626"/>
            <a:ext cx="5310188" cy="4581274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Genome assemblers use k-</a:t>
            </a:r>
            <a:r>
              <a:rPr lang="en-US" altLang="en-US" sz="2800" dirty="0" err="1"/>
              <a:t>mers</a:t>
            </a:r>
            <a:r>
              <a:rPr lang="en-US" altLang="en-US" sz="2800" dirty="0"/>
              <a:t> of 32-127nt long</a:t>
            </a:r>
          </a:p>
          <a:p>
            <a:endParaRPr lang="en-US" altLang="en-US" sz="2800" dirty="0"/>
          </a:p>
          <a:p>
            <a:r>
              <a:rPr lang="en-US" altLang="en-US" sz="2800" dirty="0"/>
              <a:t>Specific ‘walking’ algorithms find the unique k-</a:t>
            </a:r>
            <a:r>
              <a:rPr lang="en-US" altLang="en-US" sz="2800" dirty="0" err="1"/>
              <a:t>mer</a:t>
            </a:r>
            <a:r>
              <a:rPr lang="en-US" altLang="en-US" sz="2800" dirty="0"/>
              <a:t> paths through the reads</a:t>
            </a:r>
          </a:p>
          <a:p>
            <a:pPr lvl="1"/>
            <a:r>
              <a:rPr lang="en-US" altLang="en-US" sz="2500" dirty="0"/>
              <a:t>Passes each edge only once</a:t>
            </a:r>
            <a:endParaRPr lang="en-US" altLang="en-US" sz="2300" dirty="0"/>
          </a:p>
          <a:p>
            <a:endParaRPr lang="en-US" altLang="en-US" sz="2800" dirty="0"/>
          </a:p>
          <a:p>
            <a:r>
              <a:rPr lang="en-US" altLang="en-US" sz="2800" dirty="0"/>
              <a:t>Repeated DNA creates non-unique paths</a:t>
            </a:r>
          </a:p>
          <a:p>
            <a:pPr lvl="1"/>
            <a:endParaRPr lang="en-US" altLang="en-US" sz="2500" dirty="0"/>
          </a:p>
          <a:p>
            <a:endParaRPr lang="en-US" altLang="en-US" dirty="0"/>
          </a:p>
        </p:txBody>
      </p:sp>
      <p:pic>
        <p:nvPicPr>
          <p:cNvPr id="18438" name="Picture 6" descr="algorithm - Difference between hamiltonian path and euler path - Stack  Overflow">
            <a:extLst>
              <a:ext uri="{FF2B5EF4-FFF2-40B4-BE49-F238E27FC236}">
                <a16:creationId xmlns:a16="http://schemas.microsoft.com/office/drawing/2014/main" id="{6F99C2CA-FEED-64A0-481B-F0CF6F19E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" b="19215"/>
          <a:stretch/>
        </p:blipFill>
        <p:spPr bwMode="auto">
          <a:xfrm>
            <a:off x="7126286" y="1405880"/>
            <a:ext cx="4269732" cy="408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3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Repeat DNA creates contigs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634788" cy="362877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Repeat DNA makes alternative walking orders</a:t>
            </a:r>
          </a:p>
          <a:p>
            <a:pPr lvl="1"/>
            <a:r>
              <a:rPr lang="en-US" altLang="en-US" sz="2500" dirty="0"/>
              <a:t>Top or bottom path comes first in genome?</a:t>
            </a:r>
          </a:p>
          <a:p>
            <a:r>
              <a:rPr lang="en-US" altLang="en-US" sz="2800" dirty="0"/>
              <a:t>Split these k-</a:t>
            </a:r>
            <a:r>
              <a:rPr lang="en-US" altLang="en-US" sz="2800" dirty="0" err="1"/>
              <a:t>mer</a:t>
            </a:r>
            <a:r>
              <a:rPr lang="en-US" altLang="en-US" sz="2800" dirty="0"/>
              <a:t> bubbles into two unique sequences</a:t>
            </a:r>
          </a:p>
          <a:p>
            <a:pPr lvl="1"/>
            <a:r>
              <a:rPr lang="en-US" altLang="en-US" sz="2500" dirty="0"/>
              <a:t>CAG</a:t>
            </a:r>
          </a:p>
          <a:p>
            <a:pPr lvl="1"/>
            <a:r>
              <a:rPr lang="en-US" altLang="en-US" sz="2500" dirty="0"/>
              <a:t>CATA </a:t>
            </a:r>
          </a:p>
          <a:p>
            <a:r>
              <a:rPr lang="en-US" altLang="en-US" dirty="0"/>
              <a:t>Each unique side of the bubble is a contig</a:t>
            </a:r>
          </a:p>
          <a:p>
            <a:pPr lvl="1"/>
            <a:r>
              <a:rPr lang="en-US" altLang="en-US" dirty="0"/>
              <a:t>Repeated elements often a single contig</a:t>
            </a:r>
          </a:p>
          <a:p>
            <a:pPr lvl="2"/>
            <a:r>
              <a:rPr lang="en-US" altLang="en-US" dirty="0"/>
              <a:t>No idea how often repeated</a:t>
            </a:r>
          </a:p>
          <a:p>
            <a:r>
              <a:rPr lang="en-US" altLang="en-US" dirty="0"/>
              <a:t>Long read sequencing overcomes the repeat problem (longer k-</a:t>
            </a:r>
            <a:r>
              <a:rPr lang="en-US" altLang="en-US" dirty="0" err="1"/>
              <a:t>mers</a:t>
            </a:r>
            <a:r>
              <a:rPr lang="en-US" altLang="en-US" dirty="0"/>
              <a:t> possible)</a:t>
            </a:r>
          </a:p>
        </p:txBody>
      </p:sp>
      <p:pic>
        <p:nvPicPr>
          <p:cNvPr id="19458" name="Picture 2" descr="Above: de Bruijn graph for the two sequences AACAGGTGC and AACATAGTGG.... |  Download Scientific Diagram">
            <a:extLst>
              <a:ext uri="{FF2B5EF4-FFF2-40B4-BE49-F238E27FC236}">
                <a16:creationId xmlns:a16="http://schemas.microsoft.com/office/drawing/2014/main" id="{FF21F2F7-BE3C-479F-866A-9C723F83D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t="12727" r="14589" b="53182"/>
          <a:stretch/>
        </p:blipFill>
        <p:spPr bwMode="auto">
          <a:xfrm>
            <a:off x="2108201" y="4851400"/>
            <a:ext cx="866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9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Scaffolding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634788" cy="36287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Use the pairs of reads to match contigs together</a:t>
            </a:r>
          </a:p>
          <a:p>
            <a:pPr lvl="1"/>
            <a:r>
              <a:rPr lang="en-US" altLang="en-US" dirty="0"/>
              <a:t>One read of each pair may be in different contigs</a:t>
            </a:r>
          </a:p>
          <a:p>
            <a:pPr lvl="1"/>
            <a:r>
              <a:rPr lang="en-US" altLang="en-US" dirty="0"/>
              <a:t>Only works with paired end sequencing</a:t>
            </a:r>
          </a:p>
          <a:p>
            <a:r>
              <a:rPr lang="en-US" altLang="en-US" dirty="0"/>
              <a:t>Sections between contigs usually filled with Ns (ambiguous base calls)</a:t>
            </a:r>
          </a:p>
        </p:txBody>
      </p:sp>
      <p:pic>
        <p:nvPicPr>
          <p:cNvPr id="24578" name="Picture 2" descr="Scaffold">
            <a:extLst>
              <a:ext uri="{FF2B5EF4-FFF2-40B4-BE49-F238E27FC236}">
                <a16:creationId xmlns:a16="http://schemas.microsoft.com/office/drawing/2014/main" id="{DABC3C11-EDEC-0B36-DF88-375EA73F6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055718"/>
            <a:ext cx="5746750" cy="36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0C903-EAE4-9144-1368-4895FF264C71}"/>
              </a:ext>
            </a:extLst>
          </p:cNvPr>
          <p:cNvSpPr txBox="1"/>
          <p:nvPr/>
        </p:nvSpPr>
        <p:spPr>
          <a:xfrm>
            <a:off x="9194800" y="6413601"/>
            <a:ext cx="3251200" cy="2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mycocosm.jgi.doe.gov</a:t>
            </a:r>
            <a:r>
              <a:rPr lang="en-GB" sz="1100" dirty="0"/>
              <a:t>/help/</a:t>
            </a:r>
            <a:r>
              <a:rPr lang="en-GB" sz="1100" dirty="0" err="1"/>
              <a:t>scaffolds.jsf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0062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Hybrid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222626"/>
            <a:ext cx="5868988" cy="519097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Using long (e.g. PacBio) and short (e.g. Illumina) reads combined to get improved genomes</a:t>
            </a:r>
          </a:p>
          <a:p>
            <a:endParaRPr lang="en-US" altLang="en-US" sz="2800" dirty="0"/>
          </a:p>
          <a:p>
            <a:r>
              <a:rPr lang="en-US" altLang="en-US" sz="2800" dirty="0"/>
              <a:t>Two major approaches:</a:t>
            </a:r>
          </a:p>
          <a:p>
            <a:pPr lvl="1"/>
            <a:r>
              <a:rPr lang="en-US" altLang="en-US" sz="2500" dirty="0"/>
              <a:t>Short read assembly with long read gap filling</a:t>
            </a:r>
          </a:p>
          <a:p>
            <a:pPr lvl="1"/>
            <a:r>
              <a:rPr lang="en-US" altLang="en-US" sz="2500" dirty="0"/>
              <a:t>Long read backbone with short read correction</a:t>
            </a:r>
          </a:p>
        </p:txBody>
      </p:sp>
      <p:pic>
        <p:nvPicPr>
          <p:cNvPr id="3074" name="Picture 2" descr="Pharmaceutics | Free Full-Text | Challenges, Solutions, and Quality Metrics  of Personal Genome Assembly in Advancing Precision Medicine">
            <a:extLst>
              <a:ext uri="{FF2B5EF4-FFF2-40B4-BE49-F238E27FC236}">
                <a16:creationId xmlns:a16="http://schemas.microsoft.com/office/drawing/2014/main" id="{4A874251-6F41-4910-075A-EDB589B6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20" y="1303514"/>
            <a:ext cx="58452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F218D-B86F-22A1-C7FB-496D9EB3BE94}"/>
              </a:ext>
            </a:extLst>
          </p:cNvPr>
          <p:cNvSpPr txBox="1"/>
          <p:nvPr/>
        </p:nvSpPr>
        <p:spPr>
          <a:xfrm>
            <a:off x="10083800" y="6413602"/>
            <a:ext cx="2108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Xiao et al Pharmaceutics 2016</a:t>
            </a:r>
          </a:p>
        </p:txBody>
      </p:sp>
    </p:spTree>
    <p:extLst>
      <p:ext uri="{BB962C8B-B14F-4D97-AF65-F5344CB8AC3E}">
        <p14:creationId xmlns:p14="http://schemas.microsoft.com/office/powerpoint/2010/main" val="233611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Tasks 1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222626"/>
            <a:ext cx="5868988" cy="519097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What is the sequencing depth of the two positions highlighted in </a:t>
            </a:r>
            <a:r>
              <a:rPr lang="en-US" altLang="en-US" sz="2800" b="1" dirty="0"/>
              <a:t>blue</a:t>
            </a:r>
            <a:r>
              <a:rPr lang="en-US" altLang="en-US" sz="2800" dirty="0"/>
              <a:t>?</a:t>
            </a:r>
          </a:p>
          <a:p>
            <a:endParaRPr lang="en-US" altLang="en-US" sz="2800" dirty="0"/>
          </a:p>
          <a:p>
            <a:r>
              <a:rPr lang="en-US" altLang="en-US" sz="2800" dirty="0"/>
              <a:t>What is the resulting sequence after the de </a:t>
            </a:r>
            <a:r>
              <a:rPr lang="en-US" altLang="en-US" sz="2800" dirty="0" err="1"/>
              <a:t>bruijn</a:t>
            </a:r>
            <a:r>
              <a:rPr lang="en-US" altLang="en-US" sz="2800" dirty="0"/>
              <a:t>-based joining of these two reads? (k=3)</a:t>
            </a:r>
          </a:p>
          <a:p>
            <a:r>
              <a:rPr lang="en-US" altLang="en-US" sz="2800" dirty="0"/>
              <a:t>TTAACCA</a:t>
            </a:r>
          </a:p>
          <a:p>
            <a:r>
              <a:rPr lang="en-US" altLang="en-US" sz="2800" dirty="0"/>
              <a:t>CCAAAAT</a:t>
            </a:r>
          </a:p>
          <a:p>
            <a:r>
              <a:rPr lang="en-US" altLang="en-US" sz="2800" dirty="0"/>
              <a:t> </a:t>
            </a:r>
            <a:endParaRPr lang="en-US" altLang="en-US" sz="25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05AECB-6ED2-0E03-2D15-95C7A207990A}"/>
              </a:ext>
            </a:extLst>
          </p:cNvPr>
          <p:cNvGrpSpPr/>
          <p:nvPr/>
        </p:nvGrpSpPr>
        <p:grpSpPr>
          <a:xfrm>
            <a:off x="7194550" y="1064837"/>
            <a:ext cx="3219450" cy="2819169"/>
            <a:chOff x="7194550" y="1064837"/>
            <a:chExt cx="3219450" cy="28191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E54EA3-A0BE-6759-2A68-C34A9DEA80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016"/>
            <a:stretch/>
          </p:blipFill>
          <p:spPr bwMode="auto">
            <a:xfrm>
              <a:off x="7194550" y="1222625"/>
              <a:ext cx="3219450" cy="2661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00A499-8E26-A7BA-28DA-2C0550375D5C}"/>
                </a:ext>
              </a:extLst>
            </p:cNvPr>
            <p:cNvSpPr/>
            <p:nvPr/>
          </p:nvSpPr>
          <p:spPr>
            <a:xfrm>
              <a:off x="9512299" y="1064837"/>
              <a:ext cx="317500" cy="27051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CCDA13-8EFB-093C-9B81-87E047453D21}"/>
                </a:ext>
              </a:extLst>
            </p:cNvPr>
            <p:cNvSpPr/>
            <p:nvPr/>
          </p:nvSpPr>
          <p:spPr>
            <a:xfrm>
              <a:off x="8928099" y="1091154"/>
              <a:ext cx="317500" cy="27051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697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Describe the primary steps in de novo assembly</a:t>
            </a:r>
          </a:p>
          <a:p>
            <a:endParaRPr lang="en-CA" dirty="0"/>
          </a:p>
          <a:p>
            <a:r>
              <a:rPr lang="en-CA" dirty="0"/>
              <a:t>Implement basic assembly quality control and metrics</a:t>
            </a:r>
          </a:p>
          <a:p>
            <a:endParaRPr lang="en-CA" dirty="0"/>
          </a:p>
          <a:p>
            <a:r>
              <a:rPr lang="en-CA" dirty="0"/>
              <a:t>List the primary outputs of genome annotation</a:t>
            </a:r>
          </a:p>
          <a:p>
            <a:endParaRPr lang="en-CA" dirty="0"/>
          </a:p>
          <a:p>
            <a:r>
              <a:rPr lang="en-CA" dirty="0"/>
              <a:t>Describe the primary steps in reference mapping</a:t>
            </a:r>
          </a:p>
          <a:p>
            <a:endParaRPr lang="en-CA" dirty="0"/>
          </a:p>
          <a:p>
            <a:r>
              <a:rPr lang="en-CA" dirty="0"/>
              <a:t>Compare the pros and cons of assembly and mapping approaches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927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Quality measures of an 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5"/>
            <a:ext cx="10657490" cy="5236901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Genome assembly statistics</a:t>
            </a:r>
          </a:p>
          <a:p>
            <a:pPr lvl="1"/>
            <a:r>
              <a:rPr lang="en-CA" dirty="0"/>
              <a:t>Number of contigs/scaffolds</a:t>
            </a:r>
          </a:p>
          <a:p>
            <a:pPr lvl="2"/>
            <a:r>
              <a:rPr lang="en-CA" dirty="0"/>
              <a:t>Ideally &lt;100</a:t>
            </a:r>
          </a:p>
          <a:p>
            <a:pPr lvl="1"/>
            <a:r>
              <a:rPr lang="en-CA" dirty="0"/>
              <a:t>Per base coverage</a:t>
            </a:r>
          </a:p>
          <a:p>
            <a:pPr lvl="2"/>
            <a:r>
              <a:rPr lang="en-CA" dirty="0"/>
              <a:t>How many reads cover each base?</a:t>
            </a:r>
          </a:p>
          <a:p>
            <a:pPr lvl="2"/>
            <a:r>
              <a:rPr lang="en-CA" dirty="0"/>
              <a:t>Ideally &gt;100x (short reads)</a:t>
            </a:r>
          </a:p>
          <a:p>
            <a:pPr lvl="3"/>
            <a:r>
              <a:rPr lang="en-CA" dirty="0"/>
              <a:t>Usually accept &gt;30x</a:t>
            </a:r>
          </a:p>
          <a:p>
            <a:pPr lvl="1"/>
            <a:r>
              <a:rPr lang="en-CA" dirty="0"/>
              <a:t>N50</a:t>
            </a:r>
          </a:p>
          <a:p>
            <a:pPr lvl="2"/>
            <a:r>
              <a:rPr lang="en-CA" dirty="0"/>
              <a:t>Procedure:</a:t>
            </a:r>
          </a:p>
          <a:p>
            <a:pPr lvl="3"/>
            <a:r>
              <a:rPr lang="en-CA" dirty="0"/>
              <a:t>Line up all contigs by length</a:t>
            </a:r>
          </a:p>
          <a:p>
            <a:pPr lvl="3"/>
            <a:r>
              <a:rPr lang="en-CA" dirty="0"/>
              <a:t>Calculate total bp in genome (400bp in example below)</a:t>
            </a:r>
          </a:p>
          <a:p>
            <a:pPr lvl="3"/>
            <a:r>
              <a:rPr lang="en-CA" dirty="0"/>
              <a:t>Calculate 50% of total (200bp in example)</a:t>
            </a:r>
          </a:p>
          <a:p>
            <a:pPr lvl="3"/>
            <a:r>
              <a:rPr lang="en-CA" dirty="0"/>
              <a:t>Go from longest to shortest contig and add up lengths</a:t>
            </a:r>
          </a:p>
          <a:p>
            <a:pPr lvl="3"/>
            <a:r>
              <a:rPr lang="en-CA" dirty="0"/>
              <a:t>Stop when you reach the 50% mark (i.e. 200bp in example)</a:t>
            </a:r>
          </a:p>
          <a:p>
            <a:pPr lvl="4"/>
            <a:r>
              <a:rPr lang="en-CA" dirty="0"/>
              <a:t>The length of that contig you stopped on is the N50</a:t>
            </a:r>
          </a:p>
          <a:p>
            <a:pPr lvl="2"/>
            <a:r>
              <a:rPr lang="en-CA" dirty="0"/>
              <a:t>Ideally &gt;1MB</a:t>
            </a:r>
          </a:p>
          <a:p>
            <a:pPr lvl="2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A3FB6-69DE-9E0A-581F-91F80F80F349}"/>
              </a:ext>
            </a:extLst>
          </p:cNvPr>
          <p:cNvSpPr txBox="1"/>
          <p:nvPr/>
        </p:nvSpPr>
        <p:spPr>
          <a:xfrm>
            <a:off x="8369300" y="6459527"/>
            <a:ext cx="4025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www.molecularecologist.com</a:t>
            </a:r>
            <a:r>
              <a:rPr lang="en-GB" sz="1100" dirty="0"/>
              <a:t>/2017/03/29/whats-n50/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D49FE3C9-C8BB-F98E-E4E2-5184082D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17" y="3220788"/>
            <a:ext cx="5689382" cy="11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0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Assembly graph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222626"/>
            <a:ext cx="7329488" cy="55083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Ideally genome is resolved into a single contig per chromosome/plasmid</a:t>
            </a:r>
            <a:endParaRPr lang="en-US" altLang="en-US" sz="2500" dirty="0"/>
          </a:p>
          <a:p>
            <a:r>
              <a:rPr lang="en-US" altLang="en-US" sz="2800" dirty="0"/>
              <a:t>If not, an assembly graph shows the possible connections</a:t>
            </a:r>
          </a:p>
          <a:p>
            <a:pPr lvl="1"/>
            <a:r>
              <a:rPr lang="en-US" altLang="en-US" sz="2500" dirty="0"/>
              <a:t>Links between contigs and repeat regions</a:t>
            </a:r>
          </a:p>
          <a:p>
            <a:pPr lvl="1"/>
            <a:r>
              <a:rPr lang="en-US" altLang="en-US" sz="2500" dirty="0"/>
              <a:t>Bandage is main program to do this</a:t>
            </a:r>
          </a:p>
          <a:p>
            <a:r>
              <a:rPr lang="en-US" altLang="en-US" sz="2800" dirty="0"/>
              <a:t>Can be used to see how good assembly is</a:t>
            </a:r>
          </a:p>
          <a:p>
            <a:pPr lvl="1"/>
            <a:r>
              <a:rPr lang="en-US" altLang="en-US" sz="2500" dirty="0"/>
              <a:t>Lots of loops means lots of repeat regions</a:t>
            </a:r>
          </a:p>
          <a:p>
            <a:pPr lvl="2"/>
            <a:r>
              <a:rPr lang="en-US" altLang="en-US" sz="2300" dirty="0"/>
              <a:t>Most common in short read only assemblies</a:t>
            </a:r>
          </a:p>
          <a:p>
            <a:endParaRPr lang="en-US" altLang="en-US" sz="2800" dirty="0"/>
          </a:p>
        </p:txBody>
      </p:sp>
      <p:pic>
        <p:nvPicPr>
          <p:cNvPr id="21512" name="Picture 8">
            <a:extLst>
              <a:ext uri="{FF2B5EF4-FFF2-40B4-BE49-F238E27FC236}">
                <a16:creationId xmlns:a16="http://schemas.microsoft.com/office/drawing/2014/main" id="{D255B6D5-BCA7-4351-6AFD-A25DC582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2413000"/>
            <a:ext cx="20701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>
            <a:extLst>
              <a:ext uri="{FF2B5EF4-FFF2-40B4-BE49-F238E27FC236}">
                <a16:creationId xmlns:a16="http://schemas.microsoft.com/office/drawing/2014/main" id="{48C72174-B443-BB8E-BE7E-7426DBD8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100" y="785335"/>
            <a:ext cx="40259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3D3B14-FCD9-579B-397A-0BD6ABEB54F0}"/>
              </a:ext>
            </a:extLst>
          </p:cNvPr>
          <p:cNvCxnSpPr/>
          <p:nvPr/>
        </p:nvCxnSpPr>
        <p:spPr>
          <a:xfrm>
            <a:off x="10382250" y="1765301"/>
            <a:ext cx="0" cy="696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3ACB2C-619B-C4B2-106E-52DC55811F5C}"/>
              </a:ext>
            </a:extLst>
          </p:cNvPr>
          <p:cNvSpPr txBox="1"/>
          <p:nvPr/>
        </p:nvSpPr>
        <p:spPr>
          <a:xfrm>
            <a:off x="6718300" y="650899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www.molecularecologist.com</a:t>
            </a:r>
            <a:r>
              <a:rPr lang="en-GB" sz="1100" dirty="0"/>
              <a:t>/2017/12/18/visualize-your-genome-assemblies/</a:t>
            </a:r>
          </a:p>
        </p:txBody>
      </p:sp>
      <p:pic>
        <p:nvPicPr>
          <p:cNvPr id="21516" name="Picture 12" descr="Lost at the crossroads: genes at the nodes of short-read assembly graphs •  Albert Vill">
            <a:extLst>
              <a:ext uri="{FF2B5EF4-FFF2-40B4-BE49-F238E27FC236}">
                <a16:creationId xmlns:a16="http://schemas.microsoft.com/office/drawing/2014/main" id="{4E99B20F-3120-63F1-E3B4-CF21E9B6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7" y="4501007"/>
            <a:ext cx="2792413" cy="172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617737-F863-C44C-ABCC-743D7FA49DAC}"/>
              </a:ext>
            </a:extLst>
          </p:cNvPr>
          <p:cNvSpPr txBox="1"/>
          <p:nvPr/>
        </p:nvSpPr>
        <p:spPr>
          <a:xfrm>
            <a:off x="3573465" y="6536070"/>
            <a:ext cx="29305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albertvill.com</a:t>
            </a:r>
            <a:r>
              <a:rPr lang="en-GB" sz="1100" dirty="0"/>
              <a:t>/posts/</a:t>
            </a:r>
            <a:r>
              <a:rPr lang="en-GB" sz="1100" dirty="0" err="1"/>
              <a:t>nodeseqs_oral</a:t>
            </a:r>
            <a:r>
              <a:rPr lang="en-GB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7814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Quality control of assemblies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Assemblies need to be checked for completeness and reliability</a:t>
            </a:r>
          </a:p>
          <a:p>
            <a:pPr lvl="1"/>
            <a:r>
              <a:rPr lang="en-CA" dirty="0"/>
              <a:t>BUSCO or </a:t>
            </a:r>
            <a:r>
              <a:rPr lang="en-CA" dirty="0" err="1"/>
              <a:t>CheckM</a:t>
            </a:r>
            <a:r>
              <a:rPr lang="en-CA" dirty="0"/>
              <a:t> are primary tools</a:t>
            </a:r>
          </a:p>
          <a:p>
            <a:r>
              <a:rPr lang="en-CA" dirty="0"/>
              <a:t>BUSCO</a:t>
            </a:r>
          </a:p>
          <a:p>
            <a:pPr lvl="1"/>
            <a:r>
              <a:rPr lang="en-CA" dirty="0"/>
              <a:t>Looks for a set of single copy universal orthologs</a:t>
            </a:r>
          </a:p>
          <a:p>
            <a:pPr lvl="2"/>
            <a:r>
              <a:rPr lang="en-CA" dirty="0"/>
              <a:t>Genes that should be present in every bacterial genome only once</a:t>
            </a:r>
          </a:p>
          <a:p>
            <a:pPr lvl="2"/>
            <a:r>
              <a:rPr lang="en-CA" dirty="0"/>
              <a:t>Can use phylum-specific sets</a:t>
            </a:r>
          </a:p>
          <a:p>
            <a:pPr lvl="2"/>
            <a:r>
              <a:rPr lang="en-CA" dirty="0"/>
              <a:t>Can work on microbial eukaryotes and some viruses</a:t>
            </a:r>
          </a:p>
          <a:p>
            <a:pPr lvl="1"/>
            <a:r>
              <a:rPr lang="en-CA" dirty="0"/>
              <a:t>Aim for &gt;95% C</a:t>
            </a:r>
          </a:p>
          <a:p>
            <a:pPr lvl="2"/>
            <a:r>
              <a:rPr lang="en-CA" dirty="0"/>
              <a:t>Low F and M</a:t>
            </a:r>
          </a:p>
          <a:p>
            <a:pPr lvl="2"/>
            <a:r>
              <a:rPr lang="en-CA" dirty="0"/>
              <a:t>High n is good</a:t>
            </a:r>
          </a:p>
          <a:p>
            <a:pPr lvl="3"/>
            <a:r>
              <a:rPr lang="en-CA" dirty="0"/>
              <a:t># of genes used</a:t>
            </a:r>
          </a:p>
          <a:p>
            <a:endParaRPr lang="en-CA" dirty="0"/>
          </a:p>
        </p:txBody>
      </p:sp>
      <p:pic>
        <p:nvPicPr>
          <p:cNvPr id="22530" name="Picture 2" descr="BUSCO assessment workflow and relative run-times">
            <a:extLst>
              <a:ext uri="{FF2B5EF4-FFF2-40B4-BE49-F238E27FC236}">
                <a16:creationId xmlns:a16="http://schemas.microsoft.com/office/drawing/2014/main" id="{588C0F53-A7C6-A691-CA2E-5B5A0163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4097326"/>
            <a:ext cx="6980820" cy="26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9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Genome annotation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From a clean assembly, we can predict gene presence and absence</a:t>
            </a:r>
          </a:p>
          <a:p>
            <a:r>
              <a:rPr lang="en-CA" dirty="0"/>
              <a:t>Need to predict:</a:t>
            </a:r>
          </a:p>
          <a:p>
            <a:pPr lvl="1"/>
            <a:r>
              <a:rPr lang="en-CA" dirty="0"/>
              <a:t>Where genes start and end</a:t>
            </a:r>
          </a:p>
          <a:p>
            <a:pPr lvl="2"/>
            <a:r>
              <a:rPr lang="en-CA" dirty="0"/>
              <a:t>Open reading frames</a:t>
            </a:r>
          </a:p>
          <a:p>
            <a:pPr lvl="1"/>
            <a:r>
              <a:rPr lang="en-CA" dirty="0"/>
              <a:t>Coding vs non-coding genes</a:t>
            </a:r>
          </a:p>
          <a:p>
            <a:pPr lvl="2"/>
            <a:r>
              <a:rPr lang="en-CA" dirty="0"/>
              <a:t>Coding: produce proteins</a:t>
            </a:r>
          </a:p>
          <a:p>
            <a:pPr lvl="2"/>
            <a:r>
              <a:rPr lang="en-CA" dirty="0"/>
              <a:t>Non-coding: tRNAs, ncRNAs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Best tools (prokaryotic)</a:t>
            </a:r>
          </a:p>
          <a:p>
            <a:pPr lvl="1"/>
            <a:r>
              <a:rPr lang="en-CA" dirty="0" err="1"/>
              <a:t>Bakta</a:t>
            </a:r>
            <a:endParaRPr lang="en-CA" dirty="0"/>
          </a:p>
          <a:p>
            <a:pPr lvl="2"/>
            <a:r>
              <a:rPr lang="en-CA" dirty="0"/>
              <a:t>Replaced </a:t>
            </a:r>
            <a:r>
              <a:rPr lang="en-CA" dirty="0" err="1"/>
              <a:t>Prokka</a:t>
            </a:r>
            <a:endParaRPr lang="en-CA" dirty="0"/>
          </a:p>
          <a:p>
            <a:pPr lvl="2"/>
            <a:r>
              <a:rPr lang="en-CA" dirty="0"/>
              <a:t>Easy and quick</a:t>
            </a:r>
          </a:p>
          <a:p>
            <a:pPr lvl="1"/>
            <a:r>
              <a:rPr lang="en-CA" dirty="0"/>
              <a:t>PGAP</a:t>
            </a:r>
          </a:p>
          <a:p>
            <a:pPr lvl="2"/>
            <a:r>
              <a:rPr lang="en-CA" dirty="0"/>
              <a:t>NCBI tool</a:t>
            </a:r>
          </a:p>
          <a:p>
            <a:pPr lvl="2"/>
            <a:r>
              <a:rPr lang="en-CA" dirty="0"/>
              <a:t>Slow and accurate</a:t>
            </a:r>
          </a:p>
        </p:txBody>
      </p:sp>
      <p:pic>
        <p:nvPicPr>
          <p:cNvPr id="26626" name="Picture 2" descr="Overview of the Bakta annotation workflow | Download Scientific Diagram">
            <a:extLst>
              <a:ext uri="{FF2B5EF4-FFF2-40B4-BE49-F238E27FC236}">
                <a16:creationId xmlns:a16="http://schemas.microsoft.com/office/drawing/2014/main" id="{4994E6D3-7695-9D75-6494-42CC0F62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683016"/>
            <a:ext cx="5564188" cy="468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9E445-B267-77FD-5843-53D22BC1989B}"/>
              </a:ext>
            </a:extLst>
          </p:cNvPr>
          <p:cNvSpPr txBox="1"/>
          <p:nvPr/>
        </p:nvSpPr>
        <p:spPr>
          <a:xfrm>
            <a:off x="10160000" y="6413602"/>
            <a:ext cx="2654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Schwengers</a:t>
            </a:r>
            <a:r>
              <a:rPr lang="en-GB" sz="1100" dirty="0"/>
              <a:t> et al MGEN 2021</a:t>
            </a:r>
          </a:p>
        </p:txBody>
      </p:sp>
    </p:spTree>
    <p:extLst>
      <p:ext uri="{BB962C8B-B14F-4D97-AF65-F5344CB8AC3E}">
        <p14:creationId xmlns:p14="http://schemas.microsoft.com/office/powerpoint/2010/main" val="1343560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From reads to genes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C205791-63C1-FA64-3353-5959B2A37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733968"/>
              </p:ext>
            </p:extLst>
          </p:nvPr>
        </p:nvGraphicFramePr>
        <p:xfrm>
          <a:off x="2032000" y="1126273"/>
          <a:ext cx="8128000" cy="560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551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Reference-based mapping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F3A35-3DE4-8FD7-4898-BA27A72C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25" y="1529712"/>
            <a:ext cx="9132888" cy="149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22F83-C898-7331-CE0C-D0E74FC0556A}"/>
              </a:ext>
            </a:extLst>
          </p:cNvPr>
          <p:cNvSpPr txBox="1"/>
          <p:nvPr/>
        </p:nvSpPr>
        <p:spPr>
          <a:xfrm>
            <a:off x="4641152" y="115199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 sequence</a:t>
            </a:r>
          </a:p>
        </p:txBody>
      </p:sp>
    </p:spTree>
    <p:extLst>
      <p:ext uri="{BB962C8B-B14F-4D97-AF65-F5344CB8AC3E}">
        <p14:creationId xmlns:p14="http://schemas.microsoft.com/office/powerpoint/2010/main" val="231843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Reference-based mapping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F3A35-3DE4-8FD7-4898-BA27A72C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25" y="1529712"/>
            <a:ext cx="9132888" cy="149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22F83-C898-7331-CE0C-D0E74FC0556A}"/>
              </a:ext>
            </a:extLst>
          </p:cNvPr>
          <p:cNvSpPr txBox="1"/>
          <p:nvPr/>
        </p:nvSpPr>
        <p:spPr>
          <a:xfrm>
            <a:off x="4641152" y="115199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 sequence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03DC4-27D1-8330-BFA9-66C947A08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834" y="5109574"/>
            <a:ext cx="3533132" cy="1653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3539C-8753-E9FC-082D-7422779342C1}"/>
              </a:ext>
            </a:extLst>
          </p:cNvPr>
          <p:cNvSpPr txBox="1"/>
          <p:nvPr/>
        </p:nvSpPr>
        <p:spPr>
          <a:xfrm>
            <a:off x="4033404" y="4781156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Fragmented sequenced sample</a:t>
            </a:r>
          </a:p>
        </p:txBody>
      </p:sp>
    </p:spTree>
    <p:extLst>
      <p:ext uri="{BB962C8B-B14F-4D97-AF65-F5344CB8AC3E}">
        <p14:creationId xmlns:p14="http://schemas.microsoft.com/office/powerpoint/2010/main" val="374646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Reference-based mapping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22F83-C898-7331-CE0C-D0E74FC0556A}"/>
              </a:ext>
            </a:extLst>
          </p:cNvPr>
          <p:cNvSpPr txBox="1"/>
          <p:nvPr/>
        </p:nvSpPr>
        <p:spPr>
          <a:xfrm>
            <a:off x="4641152" y="115199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E5BC9-C857-C20E-A60E-E61F9779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56" y="1547057"/>
            <a:ext cx="9132888" cy="149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81954-4F33-5B0B-A9EB-772E58660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834" y="5130981"/>
            <a:ext cx="3533132" cy="1653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729D91-FC3D-1895-5789-201D48B9D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023" y="1749864"/>
            <a:ext cx="9039671" cy="71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CBA7E-1E1B-9807-9A7B-3C5EB318A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566" y="3409688"/>
            <a:ext cx="780583" cy="702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6323DA-E8B3-1494-FBD3-E49A1F3864AC}"/>
              </a:ext>
            </a:extLst>
          </p:cNvPr>
          <p:cNvSpPr txBox="1"/>
          <p:nvPr/>
        </p:nvSpPr>
        <p:spPr>
          <a:xfrm>
            <a:off x="4033404" y="4802563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Fragmented sequenced 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BDAFF-DE14-90F3-2B7F-5837274A20FE}"/>
              </a:ext>
            </a:extLst>
          </p:cNvPr>
          <p:cNvSpPr txBox="1"/>
          <p:nvPr/>
        </p:nvSpPr>
        <p:spPr>
          <a:xfrm>
            <a:off x="4825040" y="249542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Mapped reads ⬆️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F8361-4139-7F4B-EF0C-F5382BDE2A8B}"/>
              </a:ext>
            </a:extLst>
          </p:cNvPr>
          <p:cNvSpPr txBox="1"/>
          <p:nvPr/>
        </p:nvSpPr>
        <p:spPr>
          <a:xfrm>
            <a:off x="4658307" y="2892026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Unmapped reads ⬇️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5C355-1A45-D02B-371B-50579F829347}"/>
              </a:ext>
            </a:extLst>
          </p:cNvPr>
          <p:cNvSpPr txBox="1"/>
          <p:nvPr/>
        </p:nvSpPr>
        <p:spPr>
          <a:xfrm>
            <a:off x="6863006" y="352783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(Can’t be placed unambiguously)</a:t>
            </a:r>
          </a:p>
        </p:txBody>
      </p:sp>
    </p:spTree>
    <p:extLst>
      <p:ext uri="{BB962C8B-B14F-4D97-AF65-F5344CB8AC3E}">
        <p14:creationId xmlns:p14="http://schemas.microsoft.com/office/powerpoint/2010/main" val="3235233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Reference-based mapping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22F83-C898-7331-CE0C-D0E74FC0556A}"/>
              </a:ext>
            </a:extLst>
          </p:cNvPr>
          <p:cNvSpPr txBox="1"/>
          <p:nvPr/>
        </p:nvSpPr>
        <p:spPr>
          <a:xfrm>
            <a:off x="4641152" y="115199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E5BC9-C857-C20E-A60E-E61F9779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56" y="1547057"/>
            <a:ext cx="9132888" cy="149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729D91-FC3D-1895-5789-201D48B9D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23" y="1749864"/>
            <a:ext cx="9039671" cy="71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CBA7E-1E1B-9807-9A7B-3C5EB318A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566" y="3409688"/>
            <a:ext cx="780583" cy="702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3BDAFF-DE14-90F3-2B7F-5837274A20FE}"/>
              </a:ext>
            </a:extLst>
          </p:cNvPr>
          <p:cNvSpPr txBox="1"/>
          <p:nvPr/>
        </p:nvSpPr>
        <p:spPr>
          <a:xfrm>
            <a:off x="4825040" y="249542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Mapped reads ⬆️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F8361-4139-7F4B-EF0C-F5382BDE2A8B}"/>
              </a:ext>
            </a:extLst>
          </p:cNvPr>
          <p:cNvSpPr txBox="1"/>
          <p:nvPr/>
        </p:nvSpPr>
        <p:spPr>
          <a:xfrm>
            <a:off x="4658307" y="2892026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Unmapped reads ⬇️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5C355-1A45-D02B-371B-50579F829347}"/>
              </a:ext>
            </a:extLst>
          </p:cNvPr>
          <p:cNvSpPr txBox="1"/>
          <p:nvPr/>
        </p:nvSpPr>
        <p:spPr>
          <a:xfrm>
            <a:off x="6863006" y="352783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(Can’t be placed unambiguously)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62273-DB17-8EC5-BF9B-FE33C8E3C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47" y="5631366"/>
            <a:ext cx="11854403" cy="149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6021B-85BA-E9EA-1066-261DD46005DB}"/>
              </a:ext>
            </a:extLst>
          </p:cNvPr>
          <p:cNvSpPr txBox="1"/>
          <p:nvPr/>
        </p:nvSpPr>
        <p:spPr>
          <a:xfrm>
            <a:off x="4318911" y="5126277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Assembled sequenced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351D4-5D20-BB60-C419-36503E14BF9A}"/>
              </a:ext>
            </a:extLst>
          </p:cNvPr>
          <p:cNvSpPr txBox="1"/>
          <p:nvPr/>
        </p:nvSpPr>
        <p:spPr>
          <a:xfrm>
            <a:off x="1100931" y="5804172"/>
            <a:ext cx="12554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Unknown region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24525-69F8-22F6-DC14-C85DCCC9D0C4}"/>
              </a:ext>
            </a:extLst>
          </p:cNvPr>
          <p:cNvSpPr txBox="1"/>
          <p:nvPr/>
        </p:nvSpPr>
        <p:spPr>
          <a:xfrm>
            <a:off x="9830462" y="5797686"/>
            <a:ext cx="4299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SNP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2588D-7242-B0AE-24EB-AE2B46FD0D51}"/>
              </a:ext>
            </a:extLst>
          </p:cNvPr>
          <p:cNvSpPr txBox="1"/>
          <p:nvPr/>
        </p:nvSpPr>
        <p:spPr>
          <a:xfrm>
            <a:off x="5639566" y="5850174"/>
            <a:ext cx="12554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Unknown region</a:t>
            </a:r>
          </a:p>
        </p:txBody>
      </p:sp>
    </p:spTree>
    <p:extLst>
      <p:ext uri="{BB962C8B-B14F-4D97-AF65-F5344CB8AC3E}">
        <p14:creationId xmlns:p14="http://schemas.microsoft.com/office/powerpoint/2010/main" val="174695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Bacterial and viral genomes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26" name="Picture 2" descr="The Nature and Dynamics of Bacterial Genomes | Science">
            <a:extLst>
              <a:ext uri="{FF2B5EF4-FFF2-40B4-BE49-F238E27FC236}">
                <a16:creationId xmlns:a16="http://schemas.microsoft.com/office/drawing/2014/main" id="{4C649001-CB98-C2C7-786D-F1EACACC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1" y="1229322"/>
            <a:ext cx="5230901" cy="44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419DF-AEEC-E130-B60F-E65E2A8A2A79}"/>
              </a:ext>
            </a:extLst>
          </p:cNvPr>
          <p:cNvSpPr txBox="1"/>
          <p:nvPr/>
        </p:nvSpPr>
        <p:spPr>
          <a:xfrm flipH="1">
            <a:off x="1104900" y="6585017"/>
            <a:ext cx="2336800" cy="127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GB" sz="1100" dirty="0" err="1"/>
              <a:t>Ochman</a:t>
            </a:r>
            <a:r>
              <a:rPr lang="en-GB" sz="1100" dirty="0"/>
              <a:t> and Davalos Science 2006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D5555-7B39-D1EA-D2F2-3735E8126BDE}"/>
              </a:ext>
            </a:extLst>
          </p:cNvPr>
          <p:cNvSpPr/>
          <p:nvPr/>
        </p:nvSpPr>
        <p:spPr>
          <a:xfrm>
            <a:off x="5427646" y="6504780"/>
            <a:ext cx="68900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100">
                <a:latin typeface="Arial" charset="0"/>
                <a:cs typeface="Arial" charset="0"/>
              </a:rPr>
              <a:t>https://</a:t>
            </a:r>
            <a:r>
              <a:rPr lang="en-GB" altLang="en-US" sz="1100" err="1">
                <a:latin typeface="Arial" charset="0"/>
                <a:cs typeface="Arial" charset="0"/>
              </a:rPr>
              <a:t>bio.libretexts.org</a:t>
            </a:r>
            <a:r>
              <a:rPr lang="en-GB" altLang="en-US" sz="1100">
                <a:latin typeface="Arial" charset="0"/>
                <a:cs typeface="Arial" charset="0"/>
              </a:rPr>
              <a:t>/Bookshelves/Microbiology/Book%3A_Microbiology_(</a:t>
            </a:r>
            <a:r>
              <a:rPr lang="en-GB" altLang="en-US" sz="1100" err="1">
                <a:latin typeface="Arial" charset="0"/>
                <a:cs typeface="Arial" charset="0"/>
              </a:rPr>
              <a:t>Bruslind</a:t>
            </a:r>
            <a:r>
              <a:rPr lang="en-GB" altLang="en-US" sz="1100">
                <a:latin typeface="Arial" charset="0"/>
                <a:cs typeface="Arial" charset="0"/>
              </a:rPr>
              <a:t>)/22%3A_The_Viruses</a:t>
            </a:r>
            <a:endParaRPr lang="en-US" sz="1100"/>
          </a:p>
        </p:txBody>
      </p:sp>
      <p:pic>
        <p:nvPicPr>
          <p:cNvPr id="9" name="Picture 2" descr="Overview of Baltimore classification">
            <a:extLst>
              <a:ext uri="{FF2B5EF4-FFF2-40B4-BE49-F238E27FC236}">
                <a16:creationId xmlns:a16="http://schemas.microsoft.com/office/drawing/2014/main" id="{2A4A44F9-5755-9204-F482-2404B9E1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29" y="2339111"/>
            <a:ext cx="6509145" cy="342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870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Reference mapping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69021" cy="4517774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Ideal when you have a good reference genome</a:t>
            </a:r>
          </a:p>
          <a:p>
            <a:pPr lvl="1"/>
            <a:r>
              <a:rPr lang="en-US" altLang="en-US" sz="2500" dirty="0"/>
              <a:t>No ambiguous bases</a:t>
            </a:r>
          </a:p>
          <a:p>
            <a:pPr lvl="1"/>
            <a:r>
              <a:rPr lang="en-US" altLang="en-US" sz="2500" dirty="0"/>
              <a:t>Single contig</a:t>
            </a:r>
          </a:p>
          <a:p>
            <a:r>
              <a:rPr lang="en-US" altLang="en-US" sz="2800" dirty="0"/>
              <a:t>Primary function is to find single variants</a:t>
            </a:r>
          </a:p>
          <a:p>
            <a:pPr lvl="1"/>
            <a:r>
              <a:rPr lang="en-US" altLang="en-US" sz="2500" dirty="0"/>
              <a:t>Wont find new genes not present in reference</a:t>
            </a:r>
          </a:p>
          <a:p>
            <a:pPr lvl="2"/>
            <a:r>
              <a:rPr lang="en-US" altLang="en-US" sz="2300" dirty="0"/>
              <a:t>Can de novo assemble unaligned reads</a:t>
            </a:r>
          </a:p>
          <a:p>
            <a:pPr lvl="1"/>
            <a:r>
              <a:rPr lang="en-US" altLang="en-US" sz="2500" dirty="0"/>
              <a:t>Most pipelines don’t report large genome deletions</a:t>
            </a:r>
          </a:p>
          <a:p>
            <a:r>
              <a:rPr lang="en-US" altLang="en-US" sz="2800" dirty="0"/>
              <a:t>Repetitive regions result in ambiguous mapping</a:t>
            </a:r>
          </a:p>
          <a:p>
            <a:pPr lvl="1"/>
            <a:r>
              <a:rPr lang="en-US" altLang="en-US" sz="2500" dirty="0"/>
              <a:t>Reads cannot be placed</a:t>
            </a:r>
          </a:p>
          <a:p>
            <a:pPr lvl="1"/>
            <a:r>
              <a:rPr lang="en-US" altLang="en-US" sz="2500" dirty="0"/>
              <a:t>Usually mask these out of final dataset</a:t>
            </a:r>
          </a:p>
        </p:txBody>
      </p:sp>
    </p:spTree>
    <p:extLst>
      <p:ext uri="{BB962C8B-B14F-4D97-AF65-F5344CB8AC3E}">
        <p14:creationId xmlns:p14="http://schemas.microsoft.com/office/powerpoint/2010/main" val="450092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Read mapping vs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69021" cy="4987674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Mapping is quick, easy and most downstream tools are made for this</a:t>
            </a:r>
          </a:p>
          <a:p>
            <a:pPr lvl="1"/>
            <a:r>
              <a:rPr lang="en-US" altLang="en-US" dirty="0"/>
              <a:t>If you have a good reference genome and want to understand small changes, this is the best option</a:t>
            </a:r>
          </a:p>
          <a:p>
            <a:endParaRPr lang="en-US" altLang="en-US" dirty="0"/>
          </a:p>
          <a:p>
            <a:r>
              <a:rPr lang="en-US" altLang="en-US" dirty="0"/>
              <a:t>De novo requires more computational power and QC to ensure it is useable</a:t>
            </a:r>
          </a:p>
          <a:p>
            <a:pPr lvl="1"/>
            <a:r>
              <a:rPr lang="en-US" altLang="en-US" dirty="0"/>
              <a:t>For new species or research into structural and gene presence/absence, this is the best option</a:t>
            </a:r>
          </a:p>
          <a:p>
            <a:endParaRPr lang="en-US" altLang="en-US" dirty="0"/>
          </a:p>
          <a:p>
            <a:r>
              <a:rPr lang="en-US" altLang="en-US" dirty="0"/>
              <a:t>If you have:</a:t>
            </a:r>
          </a:p>
          <a:p>
            <a:pPr lvl="1"/>
            <a:r>
              <a:rPr lang="en-US" altLang="en-US" dirty="0"/>
              <a:t>Short reads: mapping</a:t>
            </a:r>
          </a:p>
          <a:p>
            <a:pPr lvl="1"/>
            <a:r>
              <a:rPr lang="en-US" altLang="en-US" dirty="0"/>
              <a:t>Long reads: assembly</a:t>
            </a:r>
          </a:p>
          <a:p>
            <a:pPr lvl="2"/>
            <a:r>
              <a:rPr lang="en-US" altLang="en-US" dirty="0"/>
              <a:t>Combine with short reads (for now)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0858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Tasks 2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139487" cy="5190976"/>
          </a:xfrm>
        </p:spPr>
        <p:txBody>
          <a:bodyPr>
            <a:normAutofit/>
          </a:bodyPr>
          <a:lstStyle/>
          <a:p>
            <a:endParaRPr lang="en-US" altLang="en-US" sz="2800"/>
          </a:p>
          <a:p>
            <a:r>
              <a:rPr lang="en-US" altLang="en-US" sz="2800"/>
              <a:t>Which </a:t>
            </a:r>
            <a:r>
              <a:rPr lang="en-US" altLang="en-US" sz="2800" dirty="0"/>
              <a:t>of these is a good maximum number of contigs in an assembly?</a:t>
            </a:r>
          </a:p>
          <a:p>
            <a:pPr lvl="1"/>
            <a:r>
              <a:rPr lang="en-US" altLang="en-US" dirty="0"/>
              <a:t>100</a:t>
            </a:r>
          </a:p>
          <a:p>
            <a:pPr lvl="1"/>
            <a:r>
              <a:rPr lang="en-US" altLang="en-US" dirty="0"/>
              <a:t>500</a:t>
            </a:r>
          </a:p>
          <a:p>
            <a:pPr lvl="1"/>
            <a:r>
              <a:rPr lang="en-US" altLang="en-US" dirty="0"/>
              <a:t>1000</a:t>
            </a:r>
          </a:p>
          <a:p>
            <a:endParaRPr lang="en-US" altLang="en-US" dirty="0"/>
          </a:p>
          <a:p>
            <a:r>
              <a:rPr lang="en-US" altLang="en-US" dirty="0"/>
              <a:t>tRNAs are a type of coding or non-coding gene?</a:t>
            </a:r>
          </a:p>
        </p:txBody>
      </p:sp>
    </p:spTree>
    <p:extLst>
      <p:ext uri="{BB962C8B-B14F-4D97-AF65-F5344CB8AC3E}">
        <p14:creationId xmlns:p14="http://schemas.microsoft.com/office/powerpoint/2010/main" val="321737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Describe the primary steps in de novo assembly</a:t>
            </a:r>
          </a:p>
          <a:p>
            <a:endParaRPr lang="en-CA" dirty="0"/>
          </a:p>
          <a:p>
            <a:r>
              <a:rPr lang="en-CA" dirty="0"/>
              <a:t>Implement basic assembly quality control and metrics</a:t>
            </a:r>
          </a:p>
          <a:p>
            <a:endParaRPr lang="en-CA" dirty="0"/>
          </a:p>
          <a:p>
            <a:r>
              <a:rPr lang="en-CA" dirty="0"/>
              <a:t>List the primary outputs of genome annotation</a:t>
            </a:r>
          </a:p>
          <a:p>
            <a:endParaRPr lang="en-CA" dirty="0"/>
          </a:p>
          <a:p>
            <a:r>
              <a:rPr lang="en-CA" dirty="0"/>
              <a:t>Describe the primary steps in reference mapping</a:t>
            </a:r>
          </a:p>
          <a:p>
            <a:endParaRPr lang="en-CA" dirty="0"/>
          </a:p>
          <a:p>
            <a:r>
              <a:rPr lang="en-CA" dirty="0"/>
              <a:t>Compare the pros and cons of assembly and mapping approaches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016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DNA sequencing</a:t>
            </a:r>
            <a:endParaRPr lang="en-US" sz="3200" i="1" dirty="0"/>
          </a:p>
        </p:txBody>
      </p:sp>
      <p:pic>
        <p:nvPicPr>
          <p:cNvPr id="2050" name="Picture 2" descr="DNA sequencing | genetics | Britannica">
            <a:extLst>
              <a:ext uri="{FF2B5EF4-FFF2-40B4-BE49-F238E27FC236}">
                <a16:creationId xmlns:a16="http://schemas.microsoft.com/office/drawing/2014/main" id="{D46FAE05-DC9E-6850-C73A-7DA821A3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390718"/>
            <a:ext cx="3057422" cy="40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GS vs. Sanger Sequencing">
            <a:extLst>
              <a:ext uri="{FF2B5EF4-FFF2-40B4-BE49-F238E27FC236}">
                <a16:creationId xmlns:a16="http://schemas.microsoft.com/office/drawing/2014/main" id="{830D3004-8307-415E-B202-FD0A2295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1126273"/>
            <a:ext cx="8246606" cy="53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2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DNA sequencing terminology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98" y="1273054"/>
            <a:ext cx="6104537" cy="51405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Whole genome sequencing (WGS):</a:t>
            </a:r>
            <a:br>
              <a:rPr lang="en-US" b="1" dirty="0"/>
            </a:br>
            <a:r>
              <a:rPr lang="en-US" dirty="0"/>
              <a:t>Determine the near complete genomic sequence of an organism</a:t>
            </a:r>
          </a:p>
          <a:p>
            <a:r>
              <a:rPr lang="en-US" b="1" dirty="0"/>
              <a:t>Targeted sequencing:</a:t>
            </a:r>
            <a:br>
              <a:rPr lang="en-US" b="1" dirty="0"/>
            </a:br>
            <a:r>
              <a:rPr lang="en-US" dirty="0"/>
              <a:t>Determine the sequence of a particular portion of a genome (e.g. a set of genes)</a:t>
            </a:r>
            <a:endParaRPr lang="en-US" b="1" dirty="0"/>
          </a:p>
          <a:p>
            <a:r>
              <a:rPr lang="en-US" b="1" dirty="0"/>
              <a:t>Next generation sequencing (NGS):</a:t>
            </a:r>
            <a:br>
              <a:rPr lang="en-US" b="1" dirty="0"/>
            </a:br>
            <a:r>
              <a:rPr lang="en-US" dirty="0"/>
              <a:t>Massively parallel sequencing of relatively short fragments (~50 to 400 bp)</a:t>
            </a:r>
            <a:br>
              <a:rPr lang="en-US" dirty="0"/>
            </a:br>
            <a:r>
              <a:rPr lang="en-US" dirty="0"/>
              <a:t>- </a:t>
            </a:r>
            <a:r>
              <a:rPr lang="en-US" i="1" dirty="0">
                <a:solidFill>
                  <a:srgbClr val="FF0000"/>
                </a:solidFill>
              </a:rPr>
              <a:t>Illumina</a:t>
            </a:r>
            <a:r>
              <a:rPr lang="en-US" i="1" dirty="0"/>
              <a:t>, Ion Torrent, Roche 454, Solid</a:t>
            </a:r>
            <a:endParaRPr lang="en-US" dirty="0"/>
          </a:p>
          <a:p>
            <a:r>
              <a:rPr lang="en-US" b="1" dirty="0"/>
              <a:t>Third generation sequencing (Third-gen):</a:t>
            </a:r>
            <a:br>
              <a:rPr lang="en-US" b="1" dirty="0"/>
            </a:br>
            <a:r>
              <a:rPr lang="en-US" dirty="0"/>
              <a:t>Real-time single molecule sequencing, usually long read lengths (&gt; 20,000 bp)</a:t>
            </a:r>
            <a:br>
              <a:rPr lang="en-US" dirty="0"/>
            </a:br>
            <a:r>
              <a:rPr lang="en-US" dirty="0"/>
              <a:t>- </a:t>
            </a:r>
            <a:r>
              <a:rPr lang="en-US" i="1" dirty="0"/>
              <a:t>Pacific Biosciences, Oxford Nanopore</a:t>
            </a:r>
          </a:p>
          <a:p>
            <a:endParaRPr lang="en-US" dirty="0"/>
          </a:p>
        </p:txBody>
      </p:sp>
      <p:pic>
        <p:nvPicPr>
          <p:cNvPr id="4" name="Picture 2" descr="https://nanoporetech.com/uploads/Technology_New/MinION/mini_ion_300_open-copy.png?mw=720">
            <a:extLst>
              <a:ext uri="{FF2B5EF4-FFF2-40B4-BE49-F238E27FC236}">
                <a16:creationId xmlns:a16="http://schemas.microsoft.com/office/drawing/2014/main" id="{54899AC6-43BB-C619-27BD-D4083C2A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3028" t="20024" r="19809" b="9122"/>
          <a:stretch>
            <a:fillRect/>
          </a:stretch>
        </p:blipFill>
        <p:spPr bwMode="auto">
          <a:xfrm>
            <a:off x="6838447" y="5125687"/>
            <a:ext cx="2167983" cy="1513533"/>
          </a:xfrm>
          <a:prstGeom prst="rect">
            <a:avLst/>
          </a:prstGeom>
          <a:noFill/>
        </p:spPr>
      </p:pic>
      <p:pic>
        <p:nvPicPr>
          <p:cNvPr id="6" name="Picture 2" descr="http://www.nature.com/nature/journal/v468/n7325/images/468854a-i1.0.jpg">
            <a:extLst>
              <a:ext uri="{FF2B5EF4-FFF2-40B4-BE49-F238E27FC236}">
                <a16:creationId xmlns:a16="http://schemas.microsoft.com/office/drawing/2014/main" id="{1246E402-2A76-C546-04C5-C8705573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28350" t="13849" r="7690" b="6494"/>
          <a:stretch>
            <a:fillRect/>
          </a:stretch>
        </p:blipFill>
        <p:spPr bwMode="auto">
          <a:xfrm>
            <a:off x="9221670" y="4178602"/>
            <a:ext cx="1880525" cy="1703851"/>
          </a:xfrm>
          <a:prstGeom prst="rect">
            <a:avLst/>
          </a:prstGeom>
          <a:noFill/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B6B3A9AC-D3F3-22E4-FE18-A196BC07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5038" t="3812" r="2995" b="3238"/>
          <a:stretch>
            <a:fillRect/>
          </a:stretch>
        </p:blipFill>
        <p:spPr bwMode="auto">
          <a:xfrm>
            <a:off x="9639732" y="2204632"/>
            <a:ext cx="2172201" cy="151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619C1-DD81-E776-F04C-85366D2E1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 l="2051" t="7206" r="5428" b="25247"/>
          <a:stretch>
            <a:fillRect/>
          </a:stretch>
        </p:blipFill>
        <p:spPr>
          <a:xfrm>
            <a:off x="6801847" y="1186419"/>
            <a:ext cx="2413548" cy="192860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95889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Quality control of reads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98" y="1273054"/>
            <a:ext cx="6061301" cy="5140548"/>
          </a:xfrm>
        </p:spPr>
        <p:txBody>
          <a:bodyPr>
            <a:normAutofit/>
          </a:bodyPr>
          <a:lstStyle/>
          <a:p>
            <a:r>
              <a:rPr lang="en-US" dirty="0"/>
              <a:t>Sequencing platforms produce reads</a:t>
            </a:r>
          </a:p>
          <a:p>
            <a:pPr lvl="1"/>
            <a:r>
              <a:rPr lang="en-US" dirty="0"/>
              <a:t>Shredded sections of DNA</a:t>
            </a:r>
          </a:p>
          <a:p>
            <a:pPr lvl="1"/>
            <a:r>
              <a:rPr lang="en-US" dirty="0"/>
              <a:t>Usually stored in 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endParaRPr lang="en-US" dirty="0"/>
          </a:p>
          <a:p>
            <a:r>
              <a:rPr lang="en-US" dirty="0"/>
              <a:t>Need to remove bad quality reads and bases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to visualize raw read sets</a:t>
            </a:r>
          </a:p>
          <a:p>
            <a:pPr lvl="1"/>
            <a:r>
              <a:rPr lang="en-US" dirty="0" err="1"/>
              <a:t>Trimmomatic</a:t>
            </a:r>
            <a:r>
              <a:rPr lang="en-US" dirty="0"/>
              <a:t> to perform QC</a:t>
            </a:r>
          </a:p>
          <a:p>
            <a:pPr lvl="2"/>
            <a:r>
              <a:rPr lang="en-US" dirty="0"/>
              <a:t>Trim ends of bad quality bases</a:t>
            </a:r>
          </a:p>
          <a:p>
            <a:pPr lvl="2"/>
            <a:r>
              <a:rPr lang="en-US" dirty="0"/>
              <a:t>Remove reads with low quality</a:t>
            </a:r>
          </a:p>
          <a:p>
            <a:pPr lvl="2"/>
            <a:r>
              <a:rPr lang="en-US" dirty="0"/>
              <a:t>Usually a cut-off of 20 for both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to visualize trimmed read sets</a:t>
            </a:r>
          </a:p>
        </p:txBody>
      </p:sp>
      <p:pic>
        <p:nvPicPr>
          <p:cNvPr id="23554" name="Picture 2" descr="What is 'Sequencing Read' in NGS? – Genetic Education">
            <a:extLst>
              <a:ext uri="{FF2B5EF4-FFF2-40B4-BE49-F238E27FC236}">
                <a16:creationId xmlns:a16="http://schemas.microsoft.com/office/drawing/2014/main" id="{3E323F96-28D1-4933-06E1-2FE4A104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651" y="1135652"/>
            <a:ext cx="3435350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Babraham Bioinformatics - FastQC A Quality Control tool for High Throughput  Sequence Data">
            <a:extLst>
              <a:ext uri="{FF2B5EF4-FFF2-40B4-BE49-F238E27FC236}">
                <a16:creationId xmlns:a16="http://schemas.microsoft.com/office/drawing/2014/main" id="{DF9B1F60-AC18-D5BA-B6F4-B778BC516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8" t="20172" r="4200" b="2434"/>
          <a:stretch/>
        </p:blipFill>
        <p:spPr bwMode="auto">
          <a:xfrm>
            <a:off x="7181850" y="3712165"/>
            <a:ext cx="4040188" cy="300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2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Genome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99" y="1273054"/>
            <a:ext cx="4588102" cy="51405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Reference-based (resequencing)</a:t>
            </a:r>
          </a:p>
          <a:p>
            <a:pPr lvl="1"/>
            <a:r>
              <a:rPr lang="en-US" dirty="0"/>
              <a:t>Compare reads to known reference genome</a:t>
            </a:r>
          </a:p>
          <a:p>
            <a:pPr lvl="1"/>
            <a:r>
              <a:rPr lang="en-US" dirty="0"/>
              <a:t>Look for Single Nucleotide Variants (SNVs)</a:t>
            </a:r>
          </a:p>
          <a:p>
            <a:pPr lvl="1"/>
            <a:r>
              <a:rPr lang="en-US" dirty="0"/>
              <a:t>Technically not assembly but mapping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De novo</a:t>
            </a:r>
          </a:p>
          <a:p>
            <a:pPr lvl="1"/>
            <a:r>
              <a:rPr lang="en-US" dirty="0"/>
              <a:t>Assemble reads by comparing to each other</a:t>
            </a:r>
          </a:p>
          <a:p>
            <a:pPr lvl="2"/>
            <a:r>
              <a:rPr lang="en-US" dirty="0"/>
              <a:t>No comparisons to a completed genome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pic>
        <p:nvPicPr>
          <p:cNvPr id="2052" name="Picture 4" descr="Two major approaches to detect structural variants in an individual genome  from next-generation sequencing data are de novo assembly and resequencing.">
            <a:extLst>
              <a:ext uri="{FF2B5EF4-FFF2-40B4-BE49-F238E27FC236}">
                <a16:creationId xmlns:a16="http://schemas.microsoft.com/office/drawing/2014/main" id="{48C0F0B7-BB4A-47A6-9C46-07B640D2D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01" y="1600200"/>
            <a:ext cx="570568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1173D-339D-8420-46D7-37633A8CE158}"/>
              </a:ext>
            </a:extLst>
          </p:cNvPr>
          <p:cNvSpPr txBox="1"/>
          <p:nvPr/>
        </p:nvSpPr>
        <p:spPr>
          <a:xfrm>
            <a:off x="8891799" y="6413602"/>
            <a:ext cx="33002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doi.org</a:t>
            </a:r>
            <a:r>
              <a:rPr lang="en-GB" sz="1100" dirty="0"/>
              <a:t>/10.1371/journal.pcbi.1002821.g002</a:t>
            </a:r>
          </a:p>
        </p:txBody>
      </p:sp>
    </p:spTree>
    <p:extLst>
      <p:ext uri="{BB962C8B-B14F-4D97-AF65-F5344CB8AC3E}">
        <p14:creationId xmlns:p14="http://schemas.microsoft.com/office/powerpoint/2010/main" val="335253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NGS coverage/depth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69021" cy="3056076"/>
          </a:xfrm>
        </p:spPr>
        <p:txBody>
          <a:bodyPr>
            <a:normAutofit fontScale="92500"/>
          </a:bodyPr>
          <a:lstStyle/>
          <a:p>
            <a:r>
              <a:rPr lang="en-US" altLang="en-US" sz="2800" dirty="0"/>
              <a:t>The number of reads that cover a certain section of DNA in the gene/genome</a:t>
            </a:r>
          </a:p>
          <a:p>
            <a:r>
              <a:rPr lang="en-US" altLang="en-US" sz="2800" dirty="0"/>
              <a:t>Referred to as the coverage of a position</a:t>
            </a:r>
          </a:p>
          <a:p>
            <a:r>
              <a:rPr lang="en-US" altLang="en-US" sz="2800" dirty="0"/>
              <a:t>In below example the G has 10x coverage (10 reads cover this nucleotide position)</a:t>
            </a:r>
          </a:p>
          <a:p>
            <a:r>
              <a:rPr lang="en-US" altLang="en-US" sz="2800" dirty="0"/>
              <a:t>Genome coverage is the average of all individual nucleotide coverages</a:t>
            </a:r>
          </a:p>
          <a:p>
            <a:endParaRPr lang="en-US" alt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AFABF1-55F7-FB3C-9D36-98E29574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73" y="4375055"/>
            <a:ext cx="9485975" cy="227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3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novo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222626"/>
            <a:ext cx="6436536" cy="519097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Used for species/populations without a sequenced reference genome</a:t>
            </a:r>
          </a:p>
          <a:p>
            <a:pPr lvl="1"/>
            <a:r>
              <a:rPr lang="en-US" altLang="en-US" sz="2500" dirty="0"/>
              <a:t>Also useful in species with a lot of genome content differences (e.g. high levels of HGT)</a:t>
            </a:r>
          </a:p>
          <a:p>
            <a:r>
              <a:rPr lang="en-US" altLang="en-US" sz="2800" dirty="0"/>
              <a:t>Compare reads to each other</a:t>
            </a:r>
          </a:p>
          <a:p>
            <a:pPr lvl="1"/>
            <a:r>
              <a:rPr lang="en-US" altLang="en-US" sz="2500" dirty="0"/>
              <a:t>Find overlaps</a:t>
            </a:r>
          </a:p>
          <a:p>
            <a:pPr lvl="1"/>
            <a:r>
              <a:rPr lang="en-US" altLang="en-US" sz="2500" dirty="0"/>
              <a:t>Stick together into longer contigs</a:t>
            </a:r>
          </a:p>
          <a:p>
            <a:r>
              <a:rPr lang="en-US" altLang="en-US" sz="2800" dirty="0"/>
              <a:t>Order contigs together in scaffolds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924F4B-D870-64ED-E75F-79F7300B6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449" y="2192514"/>
            <a:ext cx="5312551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8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16152</TotalTime>
  <Words>1510</Words>
  <Application>Microsoft Macintosh PowerPoint</Application>
  <PresentationFormat>Widescreen</PresentationFormat>
  <Paragraphs>326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Lucida Sans Unicode</vt:lpstr>
      <vt:lpstr>Wingdings</vt:lpstr>
      <vt:lpstr>Office Theme</vt:lpstr>
      <vt:lpstr>Genome assembly and annotation</vt:lpstr>
      <vt:lpstr>PowerPoint Presentation</vt:lpstr>
      <vt:lpstr>PowerPoint Presentation</vt:lpstr>
      <vt:lpstr>DNA sequencing</vt:lpstr>
      <vt:lpstr>DNA sequencing terminology</vt:lpstr>
      <vt:lpstr>Quality control of reads</vt:lpstr>
      <vt:lpstr>Genome assembly</vt:lpstr>
      <vt:lpstr>NGS coverage/depth</vt:lpstr>
      <vt:lpstr>De novo assembly</vt:lpstr>
      <vt:lpstr>De Bruijn graph assembly</vt:lpstr>
      <vt:lpstr>De Bruijn graph assembly</vt:lpstr>
      <vt:lpstr>De Bruijn graph assembly</vt:lpstr>
      <vt:lpstr>De Bruijn graph assembly</vt:lpstr>
      <vt:lpstr>De Bruijn graph assembly</vt:lpstr>
      <vt:lpstr>De Bruijn graph assembly paths</vt:lpstr>
      <vt:lpstr>Repeat DNA creates contigs</vt:lpstr>
      <vt:lpstr>Scaffolding</vt:lpstr>
      <vt:lpstr>Hybrid assembly</vt:lpstr>
      <vt:lpstr>Tasks 1</vt:lpstr>
      <vt:lpstr>Break </vt:lpstr>
      <vt:lpstr>PowerPoint Presentation</vt:lpstr>
      <vt:lpstr>Assembly graph</vt:lpstr>
      <vt:lpstr>PowerPoint Presentation</vt:lpstr>
      <vt:lpstr>PowerPoint Presentation</vt:lpstr>
      <vt:lpstr>PowerPoint Presentation</vt:lpstr>
      <vt:lpstr>Reference-based mapping</vt:lpstr>
      <vt:lpstr>Reference-based mapping</vt:lpstr>
      <vt:lpstr>Reference-based mapping</vt:lpstr>
      <vt:lpstr>Reference-based mapping</vt:lpstr>
      <vt:lpstr>Reference mapping</vt:lpstr>
      <vt:lpstr>Read mapping vs assembly</vt:lpstr>
      <vt:lpstr>Tasks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198</cp:revision>
  <dcterms:created xsi:type="dcterms:W3CDTF">2020-08-07T10:40:47Z</dcterms:created>
  <dcterms:modified xsi:type="dcterms:W3CDTF">2023-07-13T13:59:33Z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