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35"/>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17/07/2023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17/07/2023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17/07/2023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6" name="Picture 10">
            <a:extLst>
              <a:ext uri="{FF2B5EF4-FFF2-40B4-BE49-F238E27FC236}">
                <a16:creationId xmlns:a16="http://schemas.microsoft.com/office/drawing/2014/main" id="{D2B94808-50D5-2FF7-3938-0611E5A94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78" y="1461481"/>
            <a:ext cx="5149635" cy="42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Mash-based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a:bodyPr>
          <a:lstStyle/>
          <a:p>
            <a:pPr algn="just"/>
            <a:r>
              <a:rPr lang="en-GB" noProof="0" dirty="0"/>
              <a:t>Mash</a:t>
            </a:r>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parsimony/distance 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lnSpcReduction="10000"/>
          </a:bodyPr>
          <a:lstStyle/>
          <a:p>
            <a:r>
              <a:rPr lang="en-GB" sz="2800" noProof="0" dirty="0"/>
              <a:t>Typing bacterial strains</a:t>
            </a:r>
          </a:p>
          <a:p>
            <a:pPr lvl="1"/>
            <a:r>
              <a:rPr lang="en-GB" sz="2500" noProof="0" dirty="0"/>
              <a:t>ANI</a:t>
            </a:r>
          </a:p>
          <a:p>
            <a:pPr lvl="1"/>
            <a:r>
              <a:rPr lang="en-GB" sz="2500" noProof="0" dirty="0"/>
              <a:t>MLST</a:t>
            </a:r>
          </a:p>
          <a:p>
            <a:pPr lvl="2"/>
            <a:r>
              <a:rPr lang="en-GB" sz="2300" noProof="0" dirty="0"/>
              <a:t>Species-specific schemes</a:t>
            </a:r>
          </a:p>
          <a:p>
            <a:pPr lvl="1"/>
            <a:r>
              <a:rPr lang="en-GB" sz="2500" noProof="0" dirty="0" err="1"/>
              <a:t>cgMLST</a:t>
            </a:r>
            <a:endParaRPr lang="en-GB" sz="2500" noProof="0" dirty="0"/>
          </a:p>
          <a:p>
            <a:pPr lvl="1"/>
            <a:r>
              <a:rPr lang="en-GB" sz="2500" noProof="0" dirty="0"/>
              <a:t>Lineages</a:t>
            </a:r>
          </a:p>
          <a:p>
            <a:pPr lvl="1"/>
            <a:r>
              <a:rPr lang="en-GB" sz="2500" noProof="0" dirty="0"/>
              <a:t>Lineage defining SNPs</a:t>
            </a:r>
          </a:p>
          <a:p>
            <a:r>
              <a:rPr lang="en-GB" sz="2800" noProof="0" dirty="0"/>
              <a:t>Matching samples</a:t>
            </a:r>
          </a:p>
          <a:p>
            <a:pPr lvl="1"/>
            <a:r>
              <a:rPr lang="en-GB" sz="2500" noProof="0" dirty="0" err="1"/>
              <a:t>Sourmash</a:t>
            </a:r>
            <a:r>
              <a:rPr lang="en-GB" sz="2500" noProof="0" dirty="0"/>
              <a:t> and sketches</a:t>
            </a:r>
          </a:p>
          <a:p>
            <a:pPr lvl="1"/>
            <a:r>
              <a:rPr lang="en-GB" sz="2500" noProof="0" dirty="0"/>
              <a:t>Minimum spanning trees</a:t>
            </a:r>
          </a:p>
          <a:p>
            <a:pPr lvl="1"/>
            <a:r>
              <a:rPr lang="en-GB" sz="2500" noProof="0" dirty="0"/>
              <a:t>MRSA example</a:t>
            </a:r>
          </a:p>
          <a:p>
            <a:pPr lvl="1"/>
            <a:r>
              <a:rPr lang="en-GB" sz="2500" noProof="0" dirty="0" err="1"/>
              <a:t>PopPUNK</a:t>
            </a:r>
            <a:r>
              <a:rPr lang="en-GB" sz="2500" noProof="0" dirty="0"/>
              <a:t> in variable populations</a:t>
            </a:r>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ANI≥98</a:t>
            </a:r>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39300" y="6413602"/>
            <a:ext cx="2552700" cy="261610"/>
          </a:xfrm>
          <a:prstGeom prst="rect">
            <a:avLst/>
          </a:prstGeom>
          <a:noFill/>
        </p:spPr>
        <p:txBody>
          <a:bodyPr wrap="square">
            <a:spAutoFit/>
          </a:bodyPr>
          <a:lstStyle/>
          <a:p>
            <a:r>
              <a:rPr lang="en-GB" sz="1100" dirty="0"/>
              <a:t>Albuquerque &amp; Haag, Euk Micro 2022</a:t>
            </a:r>
          </a:p>
        </p:txBody>
      </p:sp>
      <p:pic>
        <p:nvPicPr>
          <p:cNvPr id="3074" name="Picture 2" descr="Using average nucleotide identity (ANI) to evaluate microsporidia species  boundaries based on their genetic relatedness - Albuquerque - 2023 -  Journal of Eukaryotic Microbiology - Wiley Online Library">
            <a:extLst>
              <a:ext uri="{FF2B5EF4-FFF2-40B4-BE49-F238E27FC236}">
                <a16:creationId xmlns:a16="http://schemas.microsoft.com/office/drawing/2014/main" id="{6DD52326-B5BC-13DB-C0C7-02A4576DF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358" y="1536700"/>
            <a:ext cx="501205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134600" y="6413602"/>
            <a:ext cx="2057400" cy="261610"/>
          </a:xfrm>
          <a:prstGeom prst="rect">
            <a:avLst/>
          </a:prstGeom>
          <a:noFill/>
        </p:spPr>
        <p:txBody>
          <a:bodyPr wrap="square">
            <a:spAutoFit/>
          </a:bodyPr>
          <a:lstStyle/>
          <a:p>
            <a:r>
              <a:rPr lang="en-GB" sz="1100" dirty="0"/>
              <a:t>https://</a:t>
            </a:r>
            <a:r>
              <a:rPr lang="en-GB" sz="1100" dirty="0" err="1"/>
              <a:t>pubmlst.org</a:t>
            </a:r>
            <a:r>
              <a:rPr lang="en-GB" sz="1100" dirty="0"/>
              <a:t>/species-id</a:t>
            </a:r>
          </a:p>
        </p:txBody>
      </p:sp>
      <p:pic>
        <p:nvPicPr>
          <p:cNvPr id="4" name="Picture 3" descr="A diagram of a cell structure&#10;&#10;Description automatically generated">
            <a:extLst>
              <a:ext uri="{FF2B5EF4-FFF2-40B4-BE49-F238E27FC236}">
                <a16:creationId xmlns:a16="http://schemas.microsoft.com/office/drawing/2014/main" id="{3198D99C-DEF9-5B80-7238-036EC776901C}"/>
              </a:ext>
            </a:extLst>
          </p:cNvPr>
          <p:cNvPicPr>
            <a:picLocks noChangeAspect="1"/>
          </p:cNvPicPr>
          <p:nvPr/>
        </p:nvPicPr>
        <p:blipFill>
          <a:blip r:embed="rId5"/>
          <a:stretch>
            <a:fillRect/>
          </a:stretch>
        </p:blipFill>
        <p:spPr>
          <a:xfrm>
            <a:off x="6819900" y="1040374"/>
            <a:ext cx="5219700" cy="5350397"/>
          </a:xfrm>
          <a:prstGeom prst="rect">
            <a:avLst/>
          </a:prstGeom>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16485</TotalTime>
  <Words>693</Words>
  <Application>Microsoft Macintosh PowerPoint</Application>
  <PresentationFormat>Widescreen</PresentationFormat>
  <Paragraphs>155</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236</cp:revision>
  <dcterms:created xsi:type="dcterms:W3CDTF">2020-08-07T10:40:47Z</dcterms:created>
  <dcterms:modified xsi:type="dcterms:W3CDTF">2023-07-17T15:29:09Z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