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340" r:id="rId6"/>
    <p:sldId id="298" r:id="rId7"/>
    <p:sldId id="299" r:id="rId8"/>
    <p:sldId id="418" r:id="rId9"/>
    <p:sldId id="416" r:id="rId10"/>
    <p:sldId id="417" r:id="rId11"/>
    <p:sldId id="413" r:id="rId12"/>
    <p:sldId id="414" r:id="rId13"/>
    <p:sldId id="428" r:id="rId14"/>
    <p:sldId id="423" r:id="rId15"/>
    <p:sldId id="415" r:id="rId16"/>
    <p:sldId id="419" r:id="rId17"/>
    <p:sldId id="420" r:id="rId18"/>
    <p:sldId id="421" r:id="rId19"/>
    <p:sldId id="422" r:id="rId20"/>
    <p:sldId id="313" r:id="rId21"/>
    <p:sldId id="425" r:id="rId22"/>
    <p:sldId id="427" r:id="rId23"/>
    <p:sldId id="4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5D411-DF78-C3FC-4ADE-720176587B69}" v="1" dt="2020-09-30T14:42:2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13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6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246325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408584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23/09/2023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23/09/2023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23/09/2023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lst.org/mls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hyperlink" Target="https://github.com/tseemann/mls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mlst.org/n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3215773"/>
            <a:ext cx="11306175" cy="1267018"/>
          </a:xfrm>
        </p:spPr>
        <p:txBody>
          <a:bodyPr>
            <a:noAutofit/>
          </a:bodyPr>
          <a:lstStyle/>
          <a:p>
            <a:r>
              <a:rPr lang="en-US" sz="3600" dirty="0"/>
              <a:t>What’s in a name?</a:t>
            </a:r>
            <a:br>
              <a:rPr lang="en-US" sz="3600" dirty="0"/>
            </a:br>
            <a:r>
              <a:rPr lang="en-US" sz="3600" dirty="0"/>
              <a:t>Bacterial nomenclature bioinformatics workshop</a:t>
            </a:r>
            <a:endParaRPr lang="en-US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5320271"/>
            <a:ext cx="11306174" cy="11551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  <p:pic>
        <p:nvPicPr>
          <p:cNvPr id="1026" name="Picture 2" descr="ITM vacancies">
            <a:extLst>
              <a:ext uri="{FF2B5EF4-FFF2-40B4-BE49-F238E27FC236}">
                <a16:creationId xmlns:a16="http://schemas.microsoft.com/office/drawing/2014/main" id="{BE1294AD-560E-0345-8287-AE9D240D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438" y="220186"/>
            <a:ext cx="2400649" cy="11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4CB75D7-2D5B-9087-EFA5-A6BA4425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8" y="5728306"/>
            <a:ext cx="3233057" cy="10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744852"/>
            <a:ext cx="11306175" cy="1368295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Questions?</a:t>
            </a:r>
            <a:br>
              <a:rPr lang="en-GB" sz="4400" dirty="0"/>
            </a:br>
            <a:r>
              <a:rPr lang="en-GB" sz="4400" dirty="0"/>
              <a:t>Workshop time!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68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3094848"/>
            <a:ext cx="11306175" cy="668303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Defining within a species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532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endParaRPr lang="en-GB" noProof="0" dirty="0"/>
          </a:p>
          <a:p>
            <a:pPr algn="just"/>
            <a:r>
              <a:rPr lang="en-GB" noProof="0" dirty="0"/>
              <a:t>Multi-locus sequence typing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Used to define groups </a:t>
            </a:r>
            <a:r>
              <a:rPr lang="en-GB" b="1" dirty="0"/>
              <a:t>within</a:t>
            </a:r>
            <a:r>
              <a:rPr lang="en-GB" dirty="0"/>
              <a:t> a species</a:t>
            </a:r>
          </a:p>
          <a:p>
            <a:pPr algn="just"/>
            <a:endParaRPr lang="en-GB" noProof="0" dirty="0"/>
          </a:p>
          <a:p>
            <a:pPr algn="just"/>
            <a:r>
              <a:rPr lang="en-GB" dirty="0"/>
              <a:t>A set of housekeeping (universal genes) is selected for the species</a:t>
            </a:r>
          </a:p>
          <a:p>
            <a:pPr lvl="1" algn="just"/>
            <a:r>
              <a:rPr lang="en-GB" noProof="0" dirty="0"/>
              <a:t>Usually 7-10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452100" y="6413602"/>
            <a:ext cx="173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Maiden et al PNAS 1998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CEF8ED-4FD9-6BDF-6A00-8855872A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1401178"/>
            <a:ext cx="4679950" cy="40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6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endParaRPr lang="en-GB" dirty="0"/>
          </a:p>
          <a:p>
            <a:pPr algn="just"/>
            <a:r>
              <a:rPr lang="en-GB" dirty="0"/>
              <a:t>Alleles are assigned a type code  based on unique sequences across all genes in the scheme</a:t>
            </a:r>
          </a:p>
          <a:p>
            <a:pPr lvl="1" algn="just"/>
            <a:r>
              <a:rPr lang="en-GB" noProof="0" dirty="0"/>
              <a:t>Often SNPs in each gene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Query sequences are assigned to allele types if they match the sequence of that allele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8966200" y="6413602"/>
            <a:ext cx="322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www.applied-maths.com</a:t>
            </a:r>
            <a:r>
              <a:rPr lang="en-GB" sz="1100" dirty="0"/>
              <a:t>/applications/</a:t>
            </a:r>
            <a:r>
              <a:rPr lang="en-GB" sz="1100" dirty="0" err="1"/>
              <a:t>mlst</a:t>
            </a:r>
            <a:endParaRPr lang="en-GB" sz="1100" dirty="0"/>
          </a:p>
        </p:txBody>
      </p:sp>
      <p:pic>
        <p:nvPicPr>
          <p:cNvPr id="5122" name="Picture 2" descr="Multilocus sequence typing (MLST) analysis | BIONUMERICS">
            <a:extLst>
              <a:ext uri="{FF2B5EF4-FFF2-40B4-BE49-F238E27FC236}">
                <a16:creationId xmlns:a16="http://schemas.microsoft.com/office/drawing/2014/main" id="{172BB185-3F9C-05A9-B0EF-CAC16837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81" y="1797050"/>
            <a:ext cx="4557307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07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 schemes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Schemes exist for many common bacterial species</a:t>
            </a:r>
          </a:p>
          <a:p>
            <a:pPr lvl="1" algn="just"/>
            <a:endParaRPr lang="en-GB" noProof="0" dirty="0"/>
          </a:p>
          <a:p>
            <a:pPr algn="just"/>
            <a:r>
              <a:rPr lang="en-GB" noProof="0" dirty="0" err="1"/>
              <a:t>PubMLST</a:t>
            </a:r>
            <a:r>
              <a:rPr lang="en-GB" noProof="0" dirty="0"/>
              <a:t> contains most schemes</a:t>
            </a:r>
          </a:p>
          <a:p>
            <a:pPr lvl="1" algn="just"/>
            <a:r>
              <a:rPr lang="en-GB" dirty="0"/>
              <a:t>135 organisms included</a:t>
            </a:r>
          </a:p>
          <a:p>
            <a:pPr lvl="1" algn="just"/>
            <a:r>
              <a:rPr lang="en-GB" dirty="0"/>
              <a:t>Can create your own and include if not present</a:t>
            </a:r>
          </a:p>
          <a:p>
            <a:pPr lvl="1" algn="just"/>
            <a:r>
              <a:rPr lang="en-GB" noProof="0" dirty="0">
                <a:hlinkClick r:id="rId3"/>
              </a:rPr>
              <a:t>https://pubmlst.org/mlst</a:t>
            </a:r>
            <a:endParaRPr lang="en-GB" dirty="0"/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MLST tool will scan contigs against these schemes and type your sample</a:t>
            </a:r>
          </a:p>
          <a:p>
            <a:pPr lvl="1" algn="just"/>
            <a:r>
              <a:rPr lang="en-GB" noProof="0" dirty="0">
                <a:hlinkClick r:id="rId4"/>
              </a:rPr>
              <a:t>https://github.com/tseemann/mlst</a:t>
            </a:r>
            <a:endParaRPr lang="en-GB" dirty="0"/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134600" y="6413602"/>
            <a:ext cx="2057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pubmlst.org</a:t>
            </a:r>
            <a:r>
              <a:rPr lang="en-GB" sz="1100" dirty="0"/>
              <a:t>/species-id</a:t>
            </a:r>
          </a:p>
        </p:txBody>
      </p:sp>
      <p:pic>
        <p:nvPicPr>
          <p:cNvPr id="4" name="Picture 3" descr="A diagram of a cell structure&#10;&#10;Description automatically generated">
            <a:extLst>
              <a:ext uri="{FF2B5EF4-FFF2-40B4-BE49-F238E27FC236}">
                <a16:creationId xmlns:a16="http://schemas.microsoft.com/office/drawing/2014/main" id="{3198D99C-DEF9-5B80-7238-036EC7769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0" y="1040374"/>
            <a:ext cx="5219700" cy="53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6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</a:rPr>
              <a:t>cgMLST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67590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MLST relies on a few genes to type a sample</a:t>
            </a:r>
          </a:p>
          <a:p>
            <a:pPr lvl="1" algn="just"/>
            <a:r>
              <a:rPr lang="en-GB" dirty="0"/>
              <a:t>May not be enough signal</a:t>
            </a:r>
          </a:p>
          <a:p>
            <a:pPr lvl="1" algn="just"/>
            <a:r>
              <a:rPr lang="en-GB" noProof="0" dirty="0"/>
              <a:t>Doesn’t work for very monomorphic species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Can create an expanded MLST using all genes shared by all strains within a species</a:t>
            </a:r>
          </a:p>
          <a:p>
            <a:pPr lvl="1" algn="just"/>
            <a:r>
              <a:rPr lang="en-GB" noProof="0" dirty="0"/>
              <a:t>Tends to be hundreds or even thousands</a:t>
            </a:r>
          </a:p>
          <a:p>
            <a:pPr lvl="1" algn="just"/>
            <a:r>
              <a:rPr lang="en-GB" dirty="0"/>
              <a:t>Core genome MLST (</a:t>
            </a:r>
            <a:r>
              <a:rPr lang="en-GB" dirty="0" err="1"/>
              <a:t>cgMLST</a:t>
            </a:r>
            <a:r>
              <a:rPr lang="en-GB" dirty="0"/>
              <a:t>)</a:t>
            </a:r>
            <a:r>
              <a:rPr lang="en-GB" noProof="0" dirty="0"/>
              <a:t> </a:t>
            </a:r>
          </a:p>
          <a:p>
            <a:pPr algn="just"/>
            <a:endParaRPr lang="en-GB" noProof="0" dirty="0">
              <a:hlinkClick r:id="rId3"/>
            </a:endParaRPr>
          </a:p>
          <a:p>
            <a:pPr algn="just"/>
            <a:r>
              <a:rPr lang="en-GB" noProof="0" dirty="0">
                <a:hlinkClick r:id="rId3"/>
              </a:rPr>
              <a:t>https://www.cgmlst.org/ncs</a:t>
            </a:r>
            <a:r>
              <a:rPr lang="en-GB" dirty="0"/>
              <a:t> contains many </a:t>
            </a:r>
            <a:r>
              <a:rPr lang="en-GB" dirty="0" err="1"/>
              <a:t>cgMLST</a:t>
            </a:r>
            <a:r>
              <a:rPr lang="en-GB" dirty="0"/>
              <a:t> schemes</a:t>
            </a:r>
          </a:p>
          <a:p>
            <a:pPr lvl="1" algn="just"/>
            <a:r>
              <a:rPr lang="en-GB" noProof="0" dirty="0"/>
              <a:t>Can create own with tools like </a:t>
            </a:r>
            <a:r>
              <a:rPr lang="en-GB" noProof="0" dirty="0" err="1"/>
              <a:t>chewB</a:t>
            </a:r>
            <a:r>
              <a:rPr lang="en-GB" dirty="0"/>
              <a:t>BACA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9652000" y="6413602"/>
            <a:ext cx="2540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Sankarasubramanian</a:t>
            </a:r>
            <a:r>
              <a:rPr lang="en-GB" sz="1100" dirty="0"/>
              <a:t> et al IGE, 2019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1135D79-39FB-B311-BD49-719C9544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85" y="622300"/>
            <a:ext cx="3766324" cy="54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5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</a:rPr>
              <a:t>cgMLST</a:t>
            </a:r>
            <a:r>
              <a:rPr lang="en-US" dirty="0">
                <a:solidFill>
                  <a:schemeClr val="accent1"/>
                </a:solidFill>
              </a:rPr>
              <a:t> for defining strains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MLST will split species/subspecies into a few groups</a:t>
            </a:r>
          </a:p>
          <a:p>
            <a:pPr lvl="1" algn="just"/>
            <a:r>
              <a:rPr lang="en-GB" dirty="0"/>
              <a:t>Not informative enough for local clustering</a:t>
            </a:r>
          </a:p>
          <a:p>
            <a:pPr lvl="1" algn="just"/>
            <a:r>
              <a:rPr lang="en-GB" noProof="0" dirty="0"/>
              <a:t>Useful for </a:t>
            </a:r>
            <a:r>
              <a:rPr lang="en-GB" dirty="0"/>
              <a:t>tracking circulating types as doesn’t not over split data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 err="1"/>
              <a:t>cgMLST</a:t>
            </a:r>
            <a:r>
              <a:rPr lang="en-GB" noProof="0" dirty="0"/>
              <a:t> will split MLST into more granular groups</a:t>
            </a:r>
          </a:p>
          <a:p>
            <a:pPr lvl="1" algn="just"/>
            <a:r>
              <a:rPr lang="en-GB" dirty="0"/>
              <a:t>Good for tracking bacteria with variable genomes</a:t>
            </a:r>
          </a:p>
          <a:p>
            <a:pPr lvl="1" algn="just"/>
            <a:r>
              <a:rPr lang="en-GB" noProof="0" dirty="0"/>
              <a:t>May not find specific transmission cluster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185400" y="6413602"/>
            <a:ext cx="2006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Diricks</a:t>
            </a:r>
            <a:r>
              <a:rPr lang="en-GB" sz="1100" dirty="0"/>
              <a:t> et al Nat Comm 2022</a:t>
            </a:r>
          </a:p>
        </p:txBody>
      </p:sp>
      <p:sp>
        <p:nvSpPr>
          <p:cNvPr id="3" name="AutoShape 2" descr="MLST schemes concentric circles">
            <a:extLst>
              <a:ext uri="{FF2B5EF4-FFF2-40B4-BE49-F238E27FC236}">
                <a16:creationId xmlns:a16="http://schemas.microsoft.com/office/drawing/2014/main" id="{72C61CAD-A06C-06E8-AD61-48B2072CE3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D2B94808-50D5-2FF7-3938-0611E5A9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78" y="1461481"/>
            <a:ext cx="5149635" cy="4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3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Pangenome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54EC5-2E3E-EC48-A0A0-9962377A4628}"/>
              </a:ext>
            </a:extLst>
          </p:cNvPr>
          <p:cNvSpPr txBox="1"/>
          <p:nvPr/>
        </p:nvSpPr>
        <p:spPr>
          <a:xfrm>
            <a:off x="2484887" y="6536040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Wikipedia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B2D399B-84DB-3C46-AFA2-10952DF8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" y="1861559"/>
            <a:ext cx="6826003" cy="359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n-genomics in the human genome era | Nature Reviews Genetics">
            <a:extLst>
              <a:ext uri="{FF2B5EF4-FFF2-40B4-BE49-F238E27FC236}">
                <a16:creationId xmlns:a16="http://schemas.microsoft.com/office/drawing/2014/main" id="{6B75D9AF-59FF-D48C-7348-550B18DA4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25" b="15479"/>
          <a:stretch/>
        </p:blipFill>
        <p:spPr bwMode="auto">
          <a:xfrm>
            <a:off x="7213298" y="1599949"/>
            <a:ext cx="4978702" cy="38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6110D-8845-B694-AB4B-F175D4DC5E55}"/>
              </a:ext>
            </a:extLst>
          </p:cNvPr>
          <p:cNvSpPr txBox="1"/>
          <p:nvPr/>
        </p:nvSpPr>
        <p:spPr>
          <a:xfrm>
            <a:off x="8123530" y="6536040"/>
            <a:ext cx="31582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Sherman &amp; 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Salzberg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Nat Rev Genetics 2020</a:t>
            </a:r>
          </a:p>
        </p:txBody>
      </p:sp>
    </p:spTree>
    <p:extLst>
      <p:ext uri="{BB962C8B-B14F-4D97-AF65-F5344CB8AC3E}">
        <p14:creationId xmlns:p14="http://schemas.microsoft.com/office/powerpoint/2010/main" val="347442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Pangenome construction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222626"/>
            <a:ext cx="11397343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Many approaches but homology strategy is common</a:t>
            </a:r>
          </a:p>
          <a:p>
            <a:pPr algn="just"/>
            <a:r>
              <a:rPr lang="en-GB" dirty="0"/>
              <a:t>Example programs:</a:t>
            </a:r>
          </a:p>
          <a:p>
            <a:pPr lvl="1" algn="just"/>
            <a:r>
              <a:rPr lang="en-GB" dirty="0" err="1"/>
              <a:t>Panaroo</a:t>
            </a:r>
            <a:r>
              <a:rPr lang="en-GB" dirty="0"/>
              <a:t>, </a:t>
            </a:r>
            <a:r>
              <a:rPr lang="en-GB" dirty="0" err="1"/>
              <a:t>Roary</a:t>
            </a:r>
            <a:r>
              <a:rPr lang="en-GB" dirty="0"/>
              <a:t>, </a:t>
            </a:r>
            <a:r>
              <a:rPr lang="en-GB" dirty="0" err="1"/>
              <a:t>Pagoo</a:t>
            </a:r>
            <a:r>
              <a:rPr lang="en-GB" dirty="0"/>
              <a:t> etc.</a:t>
            </a:r>
          </a:p>
          <a:p>
            <a:pPr algn="just"/>
            <a:r>
              <a:rPr lang="en-GB" dirty="0"/>
              <a:t>Sensitive to inputs (e.g. genome assembly quality) and settings (e.g. cut-offs)</a:t>
            </a:r>
          </a:p>
          <a:p>
            <a:pPr lvl="1"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036629" y="6413602"/>
            <a:ext cx="21553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Hu et al The Pangenome 2020</a:t>
            </a:r>
          </a:p>
        </p:txBody>
      </p:sp>
      <p:sp>
        <p:nvSpPr>
          <p:cNvPr id="3" name="AutoShape 2" descr="MLST schemes concentric circles">
            <a:extLst>
              <a:ext uri="{FF2B5EF4-FFF2-40B4-BE49-F238E27FC236}">
                <a16:creationId xmlns:a16="http://schemas.microsoft.com/office/drawing/2014/main" id="{72C61CAD-A06C-06E8-AD61-48B2072CE3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 descr="Homolog-based strategy for pangenome analyses. This strategy is widely... |  Download Scientific Diagram">
            <a:extLst>
              <a:ext uri="{FF2B5EF4-FFF2-40B4-BE49-F238E27FC236}">
                <a16:creationId xmlns:a16="http://schemas.microsoft.com/office/drawing/2014/main" id="{B2DA3D28-6FC2-6D5E-282C-35DBEFFD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44" y="3167649"/>
            <a:ext cx="107950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7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Pangenome phylogenetics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Usually use core genes to create a super-alignment</a:t>
            </a:r>
          </a:p>
          <a:p>
            <a:pPr lvl="1" algn="just"/>
            <a:r>
              <a:rPr lang="en-GB" noProof="0" dirty="0"/>
              <a:t>A concatenated alignment of individual gene alignments</a:t>
            </a:r>
          </a:p>
          <a:p>
            <a:pPr lvl="1" algn="just"/>
            <a:r>
              <a:rPr lang="en-GB" dirty="0"/>
              <a:t>Usually excludes intergenic regions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Can use full pangenome data</a:t>
            </a:r>
          </a:p>
          <a:p>
            <a:pPr lvl="1" algn="just"/>
            <a:r>
              <a:rPr lang="en-GB" dirty="0"/>
              <a:t>Messy if open pangenome</a:t>
            </a:r>
          </a:p>
          <a:p>
            <a:pPr lvl="1" algn="just"/>
            <a:endParaRPr lang="en-GB" noProof="0" dirty="0"/>
          </a:p>
          <a:p>
            <a:pPr algn="just"/>
            <a:r>
              <a:rPr lang="en-GB" dirty="0"/>
              <a:t>Recombination removal run on this core alignment</a:t>
            </a:r>
          </a:p>
          <a:p>
            <a:pPr lvl="1" algn="just"/>
            <a:r>
              <a:rPr lang="en-GB" noProof="0" dirty="0"/>
              <a:t>Ensures </a:t>
            </a:r>
            <a:r>
              <a:rPr lang="en-GB" dirty="0"/>
              <a:t>vertical inheritance signal only</a:t>
            </a:r>
          </a:p>
          <a:p>
            <a:pPr algn="just"/>
            <a:endParaRPr lang="en-GB" noProof="0" dirty="0"/>
          </a:p>
          <a:p>
            <a:pPr algn="just"/>
            <a:r>
              <a:rPr lang="en-GB" dirty="0"/>
              <a:t>Build phylogenetic tree</a:t>
            </a:r>
          </a:p>
          <a:p>
            <a:pPr lvl="1" algn="just"/>
            <a:r>
              <a:rPr lang="en-GB" noProof="0" dirty="0" err="1"/>
              <a:t>RAxML</a:t>
            </a:r>
            <a:r>
              <a:rPr lang="en-GB" noProof="0" dirty="0"/>
              <a:t>, IQ-TREE, BEAST</a:t>
            </a:r>
            <a:r>
              <a:rPr lang="en-GB" dirty="0"/>
              <a:t> etc. </a:t>
            </a:r>
            <a:endParaRPr lang="en-GB" noProof="0" dirty="0"/>
          </a:p>
          <a:p>
            <a:pPr lvl="1"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1288486" y="6413602"/>
            <a:ext cx="9035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Wikipedia</a:t>
            </a:r>
          </a:p>
        </p:txBody>
      </p:sp>
      <p:sp>
        <p:nvSpPr>
          <p:cNvPr id="3" name="AutoShape 2" descr="MLST schemes concentric circles">
            <a:extLst>
              <a:ext uri="{FF2B5EF4-FFF2-40B4-BE49-F238E27FC236}">
                <a16:creationId xmlns:a16="http://schemas.microsoft.com/office/drawing/2014/main" id="{72C61CAD-A06C-06E8-AD61-48B2072CE3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FB248E9A-99F4-F044-9497-2B987B3F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08" y="1540329"/>
            <a:ext cx="5240035" cy="46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3094848"/>
            <a:ext cx="11306175" cy="668303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Defining a species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552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744852"/>
            <a:ext cx="11306175" cy="1368295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Questions?</a:t>
            </a:r>
            <a:br>
              <a:rPr lang="en-GB" sz="4400" dirty="0"/>
            </a:br>
            <a:r>
              <a:rPr lang="en-GB" sz="4400" dirty="0"/>
              <a:t>Workshop time!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9265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Comparative genomics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7BED758-15E9-3458-A00A-6D4C94CD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1243502"/>
            <a:ext cx="8424936" cy="54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F2505-760F-92E6-5AB8-B126CB38C3DB}"/>
              </a:ext>
            </a:extLst>
          </p:cNvPr>
          <p:cNvSpPr txBox="1"/>
          <p:nvPr/>
        </p:nvSpPr>
        <p:spPr>
          <a:xfrm>
            <a:off x="9634653" y="6462755"/>
            <a:ext cx="2475572" cy="22137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GB" sz="1100" dirty="0" err="1"/>
              <a:t>Delsuc</a:t>
            </a:r>
            <a:r>
              <a:rPr lang="en-GB" sz="1100" dirty="0"/>
              <a:t> et al Nat Rev Gen 2005</a:t>
            </a:r>
          </a:p>
        </p:txBody>
      </p:sp>
    </p:spTree>
    <p:extLst>
      <p:ext uri="{BB962C8B-B14F-4D97-AF65-F5344CB8AC3E}">
        <p14:creationId xmlns:p14="http://schemas.microsoft.com/office/powerpoint/2010/main" val="355052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Homologs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dirty="0"/>
              <a:t>Two genes are said to be homologs if they share an ancestor</a:t>
            </a:r>
          </a:p>
          <a:p>
            <a:r>
              <a:rPr lang="en-GB" dirty="0"/>
              <a:t>3 types:</a:t>
            </a:r>
          </a:p>
          <a:p>
            <a:pPr lvl="1"/>
            <a:r>
              <a:rPr lang="en-GB" dirty="0"/>
              <a:t>Ortholog</a:t>
            </a:r>
          </a:p>
          <a:p>
            <a:pPr lvl="1"/>
            <a:r>
              <a:rPr lang="en-GB" dirty="0"/>
              <a:t>Paralog</a:t>
            </a:r>
          </a:p>
          <a:p>
            <a:pPr lvl="1"/>
            <a:r>
              <a:rPr lang="en-GB" dirty="0" err="1"/>
              <a:t>Xenolog</a:t>
            </a:r>
            <a:endParaRPr lang="en-GB" dirty="0"/>
          </a:p>
        </p:txBody>
      </p:sp>
      <p:pic>
        <p:nvPicPr>
          <p:cNvPr id="5" name="Picture 2" descr="Image result for homologs">
            <a:extLst>
              <a:ext uri="{FF2B5EF4-FFF2-40B4-BE49-F238E27FC236}">
                <a16:creationId xmlns:a16="http://schemas.microsoft.com/office/drawing/2014/main" id="{F08AABD6-BD6E-6E4A-99A6-1A5FD9243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84" y="1838953"/>
            <a:ext cx="6696744" cy="452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443DE-C5B5-3DBF-3ACF-9937BF12F04A}"/>
              </a:ext>
            </a:extLst>
          </p:cNvPr>
          <p:cNvSpPr txBox="1"/>
          <p:nvPr/>
        </p:nvSpPr>
        <p:spPr>
          <a:xfrm>
            <a:off x="3007654" y="6459527"/>
            <a:ext cx="6176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http://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www.discoveryandinnovation.com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/bioinformatics/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glossary_detail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homolog.html</a:t>
            </a:r>
            <a:endParaRPr lang="en-US" sz="1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16S rRNA gene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826485" cy="5140548"/>
          </a:xfrm>
        </p:spPr>
        <p:txBody>
          <a:bodyPr>
            <a:normAutofit/>
          </a:bodyPr>
          <a:lstStyle/>
          <a:p>
            <a:r>
              <a:rPr lang="en-GB" dirty="0"/>
              <a:t>Core gene for prokaryotic taxonomy</a:t>
            </a:r>
          </a:p>
          <a:p>
            <a:pPr lvl="1"/>
            <a:r>
              <a:rPr lang="en-GB" dirty="0"/>
              <a:t>Sequence similarity</a:t>
            </a:r>
          </a:p>
          <a:p>
            <a:pPr lvl="1"/>
            <a:endParaRPr lang="en-GB" dirty="0"/>
          </a:p>
          <a:p>
            <a:r>
              <a:rPr lang="en-GB" dirty="0"/>
              <a:t>Compare whole gene sequences</a:t>
            </a:r>
          </a:p>
          <a:p>
            <a:pPr lvl="1"/>
            <a:r>
              <a:rPr lang="en-GB" dirty="0"/>
              <a:t>&gt;98% similar</a:t>
            </a:r>
          </a:p>
          <a:p>
            <a:pPr lvl="2"/>
            <a:r>
              <a:rPr lang="en-GB" dirty="0"/>
              <a:t>Same species</a:t>
            </a:r>
          </a:p>
          <a:p>
            <a:endParaRPr lang="en-GB" dirty="0"/>
          </a:p>
          <a:p>
            <a:r>
              <a:rPr lang="en-GB" dirty="0"/>
              <a:t>Difficulties for species with large pangenomes</a:t>
            </a:r>
          </a:p>
        </p:txBody>
      </p:sp>
      <p:pic>
        <p:nvPicPr>
          <p:cNvPr id="2050" name="Picture 2" descr="The schema of ribosome complex and 16S rRNA gene. The white and grey... |  Download Scientific Diagram">
            <a:extLst>
              <a:ext uri="{FF2B5EF4-FFF2-40B4-BE49-F238E27FC236}">
                <a16:creationId xmlns:a16="http://schemas.microsoft.com/office/drawing/2014/main" id="{97497196-BCAC-1C5A-109E-6513F9668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36" y="1083445"/>
            <a:ext cx="4094178" cy="16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AD3934-527E-5553-D48E-843198A03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918207" y="2713657"/>
            <a:ext cx="4094178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3B353-2D75-0265-BC4F-E5514839279C}"/>
              </a:ext>
            </a:extLst>
          </p:cNvPr>
          <p:cNvSpPr txBox="1"/>
          <p:nvPr/>
        </p:nvSpPr>
        <p:spPr>
          <a:xfrm>
            <a:off x="5770496" y="6439672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Kim et al IJSEM 2014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443DE-C5B5-3DBF-3ACF-9937BF12F04A}"/>
              </a:ext>
            </a:extLst>
          </p:cNvPr>
          <p:cNvSpPr txBox="1"/>
          <p:nvPr/>
        </p:nvSpPr>
        <p:spPr>
          <a:xfrm>
            <a:off x="10192225" y="6459527"/>
            <a:ext cx="1904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Fukuda et al JUOEH 2016</a:t>
            </a:r>
          </a:p>
        </p:txBody>
      </p:sp>
    </p:spTree>
    <p:extLst>
      <p:ext uri="{BB962C8B-B14F-4D97-AF65-F5344CB8AC3E}">
        <p14:creationId xmlns:p14="http://schemas.microsoft.com/office/powerpoint/2010/main" val="28793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DNA:DNA </a:t>
            </a:r>
            <a:r>
              <a:rPr lang="en-US" dirty="0" err="1">
                <a:solidFill>
                  <a:schemeClr val="accent1"/>
                </a:solidFill>
              </a:rPr>
              <a:t>Hybridisation</a:t>
            </a:r>
            <a:r>
              <a:rPr lang="en-US" dirty="0">
                <a:solidFill>
                  <a:schemeClr val="accent1"/>
                </a:solidFill>
              </a:rPr>
              <a:t> (DDH)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93657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DNA similarity of 70%</a:t>
            </a:r>
          </a:p>
          <a:p>
            <a:pPr lvl="1" algn="just"/>
            <a:r>
              <a:rPr lang="en-GB" dirty="0"/>
              <a:t>5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GB" dirty="0"/>
              <a:t>C melting</a:t>
            </a:r>
            <a:endParaRPr lang="en-GB" noProof="0" dirty="0"/>
          </a:p>
          <a:p>
            <a:pPr lvl="1" algn="just"/>
            <a:r>
              <a:rPr lang="en-GB" dirty="0"/>
              <a:t>Same species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DNA similarity of 79%:</a:t>
            </a:r>
          </a:p>
          <a:p>
            <a:pPr lvl="1" algn="just"/>
            <a:r>
              <a:rPr lang="en-GB" dirty="0"/>
              <a:t>Same subspecies</a:t>
            </a:r>
          </a:p>
          <a:p>
            <a:pPr lvl="1" algn="just"/>
            <a:endParaRPr lang="en-GB" noProof="0" dirty="0"/>
          </a:p>
          <a:p>
            <a:pPr algn="just"/>
            <a:r>
              <a:rPr lang="en-GB" noProof="0" dirty="0"/>
              <a:t>Build phylogenies from distance matrices 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Paralogs cause issues</a:t>
            </a:r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5399314" y="6413602"/>
            <a:ext cx="6792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ib.bioninja.com.au</a:t>
            </a:r>
            <a:r>
              <a:rPr lang="en-GB" sz="1100" dirty="0"/>
              <a:t>/standard-level/topic-5-evolution-and-biodi/54-cladistics/in-situ-</a:t>
            </a:r>
            <a:r>
              <a:rPr lang="en-GB" sz="1100" dirty="0" err="1"/>
              <a:t>hybridisation.html</a:t>
            </a:r>
            <a:endParaRPr lang="en-GB" sz="1100" dirty="0"/>
          </a:p>
        </p:txBody>
      </p:sp>
      <p:pic>
        <p:nvPicPr>
          <p:cNvPr id="1026" name="Picture 2" descr="In Situ Hybridisation | BioNinja">
            <a:extLst>
              <a:ext uri="{FF2B5EF4-FFF2-40B4-BE49-F238E27FC236}">
                <a16:creationId xmlns:a16="http://schemas.microsoft.com/office/drawing/2014/main" id="{C08D9451-D3A7-F581-FE9D-DFCF34CB0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680546"/>
            <a:ext cx="6267450" cy="37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5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</a:t>
            </a:r>
            <a:r>
              <a:rPr lang="en-US" dirty="0" err="1">
                <a:solidFill>
                  <a:schemeClr val="accent1"/>
                </a:solidFill>
              </a:rPr>
              <a:t>dDDH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761116" cy="5452586"/>
          </a:xfrm>
        </p:spPr>
        <p:txBody>
          <a:bodyPr>
            <a:normAutofit/>
          </a:bodyPr>
          <a:lstStyle/>
          <a:p>
            <a:pPr algn="just"/>
            <a:r>
              <a:rPr lang="en-GB" i="1" noProof="0" dirty="0"/>
              <a:t>In silico</a:t>
            </a:r>
            <a:r>
              <a:rPr lang="en-GB" noProof="0" dirty="0"/>
              <a:t> version of DDH</a:t>
            </a:r>
          </a:p>
          <a:p>
            <a:pPr algn="just"/>
            <a:endParaRPr lang="en-GB" i="1" dirty="0"/>
          </a:p>
          <a:p>
            <a:pPr algn="just"/>
            <a:r>
              <a:rPr lang="en-GB" dirty="0"/>
              <a:t>C</a:t>
            </a:r>
            <a:r>
              <a:rPr lang="en-GB" noProof="0" dirty="0" err="1"/>
              <a:t>omparison</a:t>
            </a:r>
            <a:r>
              <a:rPr lang="en-GB" noProof="0" dirty="0"/>
              <a:t> of genomes X and Y using BLAST</a:t>
            </a:r>
          </a:p>
          <a:p>
            <a:pPr lvl="1" algn="just"/>
            <a:r>
              <a:rPr lang="en-GB" dirty="0"/>
              <a:t>Find orthologous stretches of DNA</a:t>
            </a:r>
          </a:p>
          <a:p>
            <a:pPr lvl="2" algn="just"/>
            <a:r>
              <a:rPr lang="en-GB" dirty="0"/>
              <a:t>High-scoring segments pair (HSPs)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Calculate how much of genome X and Y are covered by HSPs</a:t>
            </a:r>
          </a:p>
          <a:p>
            <a:pPr algn="just"/>
            <a:endParaRPr lang="en-GB" dirty="0"/>
          </a:p>
          <a:p>
            <a:pPr algn="just"/>
            <a:r>
              <a:rPr lang="en-GB" dirty="0" err="1"/>
              <a:t>dDDH</a:t>
            </a:r>
            <a:r>
              <a:rPr lang="en-GB" dirty="0"/>
              <a:t> coverage formula: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Implemented in TYGS webserver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noProof="0" dirty="0"/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080170" y="6413602"/>
            <a:ext cx="21118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Henz</a:t>
            </a:r>
            <a:r>
              <a:rPr lang="en-GB" sz="1100" dirty="0"/>
              <a:t> et al Bioinformatics 2004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E08E9-C057-2479-5292-99BF0D5FA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4" t="76349" r="55609" b="19999"/>
          <a:stretch/>
        </p:blipFill>
        <p:spPr>
          <a:xfrm>
            <a:off x="5186795" y="4736142"/>
            <a:ext cx="6017233" cy="10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ANI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Average nucleotide diversity</a:t>
            </a:r>
          </a:p>
          <a:p>
            <a:pPr marL="0" indent="0" algn="just">
              <a:buNone/>
            </a:pPr>
            <a:endParaRPr lang="en-GB" noProof="0" dirty="0"/>
          </a:p>
          <a:p>
            <a:pPr algn="just"/>
            <a:r>
              <a:rPr lang="en-GB" noProof="0" dirty="0"/>
              <a:t>Find all the homologous (shared) sections of two genomes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How many nucleotides are identical in those shared sections?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Divide by the length of the shared sections of DNA</a:t>
            </a:r>
          </a:p>
          <a:p>
            <a:pPr lvl="2" algn="just"/>
            <a:r>
              <a:rPr lang="en-GB" noProof="0" dirty="0"/>
              <a:t>This is the ANI</a:t>
            </a:r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7912100" y="6413602"/>
            <a:ext cx="427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link.springer.com</a:t>
            </a:r>
            <a:r>
              <a:rPr lang="en-GB" sz="1100" dirty="0"/>
              <a:t>/protocol/10.1007/978-1-60327-999-4_10</a:t>
            </a:r>
          </a:p>
        </p:txBody>
      </p:sp>
      <p:pic>
        <p:nvPicPr>
          <p:cNvPr id="2050" name="Picture 2" descr="OrthoANI genomic similarity – EzBioCloud Help center">
            <a:extLst>
              <a:ext uri="{FF2B5EF4-FFF2-40B4-BE49-F238E27FC236}">
                <a16:creationId xmlns:a16="http://schemas.microsoft.com/office/drawing/2014/main" id="{BDE042E4-DF57-5197-75CA-C94A8679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404922"/>
            <a:ext cx="5511800" cy="47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ANI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ANI ≥ 95%:</a:t>
            </a:r>
          </a:p>
          <a:p>
            <a:pPr lvl="1" algn="just"/>
            <a:r>
              <a:rPr lang="en-GB" noProof="0" dirty="0"/>
              <a:t>Same species</a:t>
            </a:r>
          </a:p>
          <a:p>
            <a:pPr lvl="1" algn="just"/>
            <a:r>
              <a:rPr lang="en-GB" noProof="0" dirty="0"/>
              <a:t>Often make exceptions for clinical characteristics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ANI ≥ 98%:</a:t>
            </a:r>
          </a:p>
          <a:p>
            <a:pPr lvl="1" algn="just"/>
            <a:r>
              <a:rPr lang="en-GB" noProof="0" dirty="0"/>
              <a:t>Same subspecies</a:t>
            </a:r>
          </a:p>
          <a:p>
            <a:pPr lvl="1" algn="just"/>
            <a:r>
              <a:rPr lang="en-GB" noProof="0" dirty="0"/>
              <a:t>Not a standard cut-off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Programs:</a:t>
            </a:r>
          </a:p>
          <a:p>
            <a:pPr lvl="1" algn="just"/>
            <a:r>
              <a:rPr lang="en-GB" noProof="0" dirty="0" err="1"/>
              <a:t>fastANI</a:t>
            </a:r>
            <a:endParaRPr lang="en-GB" noProof="0" dirty="0"/>
          </a:p>
          <a:p>
            <a:pPr lvl="1" algn="just"/>
            <a:r>
              <a:rPr lang="en-GB" noProof="0" dirty="0" err="1"/>
              <a:t>OrthoANI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9639300" y="6413602"/>
            <a:ext cx="2552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Albuquerque &amp; Haag, Euk Micro 2022</a:t>
            </a:r>
          </a:p>
        </p:txBody>
      </p:sp>
      <p:pic>
        <p:nvPicPr>
          <p:cNvPr id="3074" name="Picture 2" descr="Using average nucleotide identity (ANI) to evaluate microsporidia species  boundaries based on their genetic relatedness - Albuquerque - 2023 -  Journal of Eukaryotic Microbiology - Wiley Online Library">
            <a:extLst>
              <a:ext uri="{FF2B5EF4-FFF2-40B4-BE49-F238E27FC236}">
                <a16:creationId xmlns:a16="http://schemas.microsoft.com/office/drawing/2014/main" id="{6DD52326-B5BC-13DB-C0C7-02A4576D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58" y="1536700"/>
            <a:ext cx="501205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04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F1859A-D475-4A9D-83E1-80A36DBA26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12113</TotalTime>
  <Words>727</Words>
  <Application>Microsoft Macintosh PowerPoint</Application>
  <PresentationFormat>Widescreen</PresentationFormat>
  <Paragraphs>168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Sans Unicode</vt:lpstr>
      <vt:lpstr>Wingdings</vt:lpstr>
      <vt:lpstr>Office Theme</vt:lpstr>
      <vt:lpstr>What’s in a name? Bacterial nomenclature bioinformatics workshop</vt:lpstr>
      <vt:lpstr>Defining a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Workshop time!</vt:lpstr>
      <vt:lpstr>Defining within a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Pangenome</vt:lpstr>
      <vt:lpstr>PowerPoint Presentation</vt:lpstr>
      <vt:lpstr>PowerPoint Presentation</vt:lpstr>
      <vt:lpstr>Questions? Workshop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Conor Meehan</cp:lastModifiedBy>
  <cp:revision>228</cp:revision>
  <dcterms:created xsi:type="dcterms:W3CDTF">2020-08-07T10:40:47Z</dcterms:created>
  <dcterms:modified xsi:type="dcterms:W3CDTF">2023-09-24T09:10:40Z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