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62" r:id="rId6"/>
    <p:sldId id="346" r:id="rId7"/>
    <p:sldId id="330" r:id="rId8"/>
    <p:sldId id="340" r:id="rId9"/>
    <p:sldId id="344" r:id="rId10"/>
    <p:sldId id="345" r:id="rId11"/>
    <p:sldId id="264" r:id="rId12"/>
    <p:sldId id="348" r:id="rId13"/>
    <p:sldId id="347" r:id="rId14"/>
    <p:sldId id="349" r:id="rId15"/>
    <p:sldId id="351" r:id="rId16"/>
    <p:sldId id="3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00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16/07/2023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16/07/2023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16/07/2023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gc.ac.cn/VF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books/microbiology/pages/15-3-virulence-factors-of-bacterial-and-viral-pathoge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Predicting pathogenic features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Virulence factor prediction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 fontScale="92500" lnSpcReduction="10000"/>
          </a:bodyPr>
          <a:lstStyle/>
          <a:p>
            <a:endParaRPr lang="nl-BE" dirty="0"/>
          </a:p>
          <a:p>
            <a:r>
              <a:rPr lang="nl-BE" dirty="0"/>
              <a:t>VFDB:</a:t>
            </a:r>
          </a:p>
          <a:p>
            <a:pPr lvl="1"/>
            <a:r>
              <a:rPr lang="nl-BE" dirty="0"/>
              <a:t>Virulence factor database</a:t>
            </a:r>
          </a:p>
          <a:p>
            <a:pPr lvl="1"/>
            <a:r>
              <a:rPr lang="en-GB" b="0" i="0" u="sng" dirty="0">
                <a:solidFill>
                  <a:srgbClr val="205493"/>
                </a:solidFill>
                <a:effectLst/>
                <a:latin typeface="Cambria" panose="02040503050406030204" pitchFamily="18" charset="0"/>
                <a:hlinkClick r:id="rId3"/>
              </a:rPr>
              <a:t>http://www.mgc.ac.cn/VFs/</a:t>
            </a:r>
            <a:endParaRPr lang="nl-BE" dirty="0"/>
          </a:p>
          <a:p>
            <a:endParaRPr lang="nl-BE" dirty="0"/>
          </a:p>
          <a:p>
            <a:r>
              <a:rPr lang="nl-BE" dirty="0"/>
              <a:t>AbritAMR:</a:t>
            </a:r>
          </a:p>
          <a:p>
            <a:pPr lvl="1"/>
            <a:r>
              <a:rPr lang="nl-BE" dirty="0"/>
              <a:t>Looks for antimicrobial resistance and virulence factors</a:t>
            </a:r>
          </a:p>
          <a:p>
            <a:pPr lvl="1"/>
            <a:r>
              <a:rPr lang="nl-BE" dirty="0"/>
              <a:t>Will search the VFDB and others</a:t>
            </a:r>
          </a:p>
          <a:p>
            <a:endParaRPr lang="nl-BE" sz="1800" dirty="0"/>
          </a:p>
          <a:p>
            <a:r>
              <a:rPr lang="nl-BE" dirty="0"/>
              <a:t>ABRicate:</a:t>
            </a:r>
          </a:p>
          <a:p>
            <a:pPr lvl="1"/>
            <a:r>
              <a:rPr lang="nl-BE" dirty="0"/>
              <a:t>Looks for antimicrobial resistance and virulence factors</a:t>
            </a:r>
          </a:p>
          <a:p>
            <a:pPr lvl="1"/>
            <a:r>
              <a:rPr lang="nl-BE" dirty="0"/>
              <a:t>Will search the VFDB and others</a:t>
            </a:r>
          </a:p>
          <a:p>
            <a:pPr lvl="1"/>
            <a:r>
              <a:rPr lang="nl-BE" dirty="0"/>
              <a:t>Cannot find point mutations, only whole gene presence/absence</a:t>
            </a:r>
          </a:p>
        </p:txBody>
      </p:sp>
    </p:spTree>
    <p:extLst>
      <p:ext uri="{BB962C8B-B14F-4D97-AF65-F5344CB8AC3E}">
        <p14:creationId xmlns:p14="http://schemas.microsoft.com/office/powerpoint/2010/main" val="125181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Plasmids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/>
          </a:bodyPr>
          <a:lstStyle/>
          <a:p>
            <a:r>
              <a:rPr lang="en-GB" sz="2400" dirty="0"/>
              <a:t>Small circular DNA found in bacteria and other microorganisms</a:t>
            </a:r>
          </a:p>
          <a:p>
            <a:pPr lvl="1"/>
            <a:r>
              <a:rPr lang="en-GB" sz="2000" dirty="0"/>
              <a:t>Significantly smaller than chromosomes</a:t>
            </a:r>
          </a:p>
          <a:p>
            <a:pPr lvl="1"/>
            <a:r>
              <a:rPr lang="en-GB" sz="2000" dirty="0"/>
              <a:t>Carry specific genes</a:t>
            </a:r>
          </a:p>
          <a:p>
            <a:pPr lvl="2"/>
            <a:r>
              <a:rPr lang="en-GB" sz="1800" i="1" dirty="0"/>
              <a:t>rep</a:t>
            </a:r>
            <a:r>
              <a:rPr lang="en-GB" sz="1800" dirty="0"/>
              <a:t> for initiative replication</a:t>
            </a:r>
          </a:p>
          <a:p>
            <a:pPr lvl="2"/>
            <a:r>
              <a:rPr lang="en-GB" sz="1800" dirty="0"/>
              <a:t>Mobility (MOB) genes for conjugation</a:t>
            </a:r>
          </a:p>
          <a:p>
            <a:endParaRPr lang="en-GB" sz="2400" dirty="0"/>
          </a:p>
          <a:p>
            <a:r>
              <a:rPr lang="en-GB" sz="2400" dirty="0"/>
              <a:t>Often contain AMR- and virulence-related genes</a:t>
            </a:r>
          </a:p>
          <a:p>
            <a:endParaRPr lang="en-GB" sz="2400" dirty="0"/>
          </a:p>
          <a:p>
            <a:r>
              <a:rPr lang="en-GB" sz="2400" dirty="0"/>
              <a:t>Several types of plasmid</a:t>
            </a:r>
          </a:p>
          <a:p>
            <a:pPr lvl="1"/>
            <a:r>
              <a:rPr lang="en-GB" sz="2000" dirty="0"/>
              <a:t>Species/genus-specific</a:t>
            </a:r>
          </a:p>
          <a:p>
            <a:pPr lvl="1"/>
            <a:r>
              <a:rPr lang="en-GB" sz="2000" dirty="0"/>
              <a:t>Classified with multi-locus sequence typing</a:t>
            </a:r>
          </a:p>
          <a:p>
            <a:pPr lvl="2"/>
            <a:r>
              <a:rPr lang="en-GB" sz="1800" dirty="0"/>
              <a:t>Explained in strain typing tutorial</a:t>
            </a:r>
          </a:p>
          <a:p>
            <a:pPr lvl="2"/>
            <a:endParaRPr lang="nl-BE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8DC671-CB37-9C43-BBEF-34232C5F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396" y="2874587"/>
            <a:ext cx="3810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E644C-8A6C-565E-5D65-750DF97AAA9B}"/>
              </a:ext>
            </a:extLst>
          </p:cNvPr>
          <p:cNvSpPr txBox="1"/>
          <p:nvPr/>
        </p:nvSpPr>
        <p:spPr>
          <a:xfrm>
            <a:off x="11349779" y="641360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6499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Predicting plasmids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Easiest from long read technology</a:t>
            </a:r>
          </a:p>
          <a:p>
            <a:endParaRPr lang="en-GB" sz="2800" dirty="0"/>
          </a:p>
          <a:p>
            <a:r>
              <a:rPr lang="en-GB" sz="2800" dirty="0"/>
              <a:t>Short read technology have difficulty with repetitive regions</a:t>
            </a:r>
          </a:p>
          <a:p>
            <a:endParaRPr lang="en-GB" sz="2800" dirty="0"/>
          </a:p>
          <a:p>
            <a:r>
              <a:rPr lang="en-GB" sz="2800" dirty="0"/>
              <a:t>Many tools to undertake this:</a:t>
            </a:r>
          </a:p>
          <a:p>
            <a:pPr lvl="1"/>
            <a:r>
              <a:rPr lang="en-GB" sz="2500" dirty="0" err="1"/>
              <a:t>PlasmidFinder</a:t>
            </a:r>
            <a:endParaRPr lang="en-GB" sz="2500" dirty="0"/>
          </a:p>
          <a:p>
            <a:pPr lvl="1"/>
            <a:r>
              <a:rPr lang="en-GB" sz="2500" dirty="0"/>
              <a:t>PLACNET</a:t>
            </a:r>
          </a:p>
          <a:p>
            <a:endParaRPr lang="en-GB" sz="2800" dirty="0"/>
          </a:p>
          <a:p>
            <a:r>
              <a:rPr lang="en-GB" sz="2800" dirty="0"/>
              <a:t>Mostly homology based detection against database</a:t>
            </a:r>
          </a:p>
          <a:p>
            <a:pPr lvl="1"/>
            <a:r>
              <a:rPr lang="en-GB" sz="2500" dirty="0" err="1"/>
              <a:t>PlasForest</a:t>
            </a:r>
            <a:r>
              <a:rPr lang="en-GB" sz="2500" dirty="0"/>
              <a:t> using a random forest approach to overcome this  but can be (comparatively) difficult to install</a:t>
            </a:r>
            <a:endParaRPr lang="nl-BE" sz="2500" dirty="0"/>
          </a:p>
        </p:txBody>
      </p:sp>
    </p:spTree>
    <p:extLst>
      <p:ext uri="{BB962C8B-B14F-4D97-AF65-F5344CB8AC3E}">
        <p14:creationId xmlns:p14="http://schemas.microsoft.com/office/powerpoint/2010/main" val="23562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Discuss the basis of antimicrobial resistance mechanisms and </a:t>
            </a:r>
            <a:r>
              <a:rPr lang="en-CA" dirty="0" err="1"/>
              <a:t>ays</a:t>
            </a:r>
            <a:r>
              <a:rPr lang="en-CA" dirty="0"/>
              <a:t> to detect them from genomic data</a:t>
            </a:r>
          </a:p>
          <a:p>
            <a:endParaRPr lang="en-CA" dirty="0"/>
          </a:p>
          <a:p>
            <a:r>
              <a:rPr lang="en-CA" dirty="0"/>
              <a:t>Identify the primary virulence factors and ways to detect them from genomic data</a:t>
            </a:r>
          </a:p>
          <a:p>
            <a:endParaRPr lang="en-CA" dirty="0"/>
          </a:p>
          <a:p>
            <a:r>
              <a:rPr lang="en-CA" dirty="0"/>
              <a:t>Define plasmids and their primary contents and ways to detect them from genomic data</a:t>
            </a:r>
          </a:p>
        </p:txBody>
      </p:sp>
    </p:spTree>
    <p:extLst>
      <p:ext uri="{BB962C8B-B14F-4D97-AF65-F5344CB8AC3E}">
        <p14:creationId xmlns:p14="http://schemas.microsoft.com/office/powerpoint/2010/main" val="3876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Discuss the basis of antimicrobial resistance mechanisms and </a:t>
            </a:r>
            <a:r>
              <a:rPr lang="en-CA" dirty="0" err="1"/>
              <a:t>ays</a:t>
            </a:r>
            <a:r>
              <a:rPr lang="en-CA" dirty="0"/>
              <a:t> to detect them from genomic data</a:t>
            </a:r>
          </a:p>
          <a:p>
            <a:endParaRPr lang="en-CA" dirty="0"/>
          </a:p>
          <a:p>
            <a:r>
              <a:rPr lang="en-CA" dirty="0"/>
              <a:t>Identify the primary virulence factors and ways to detect them from genomic data</a:t>
            </a:r>
          </a:p>
          <a:p>
            <a:endParaRPr lang="en-CA" dirty="0"/>
          </a:p>
          <a:p>
            <a:r>
              <a:rPr lang="en-CA" dirty="0"/>
              <a:t>Define plasmids and their primary contents and ways to detect them from genomic data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Pathogenic features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r>
              <a:rPr lang="nl-BE" sz="2400" dirty="0"/>
              <a:t>Large part of public health genomics is detecting characteristics of pathogens:</a:t>
            </a:r>
          </a:p>
          <a:p>
            <a:pPr lvl="1"/>
            <a:r>
              <a:rPr lang="nl-BE" sz="2100" dirty="0"/>
              <a:t>Antimicrobial resistance (AMR) genes/mutations</a:t>
            </a:r>
          </a:p>
          <a:p>
            <a:pPr lvl="1"/>
            <a:r>
              <a:rPr lang="nl-BE" sz="2100" dirty="0"/>
              <a:t>Virulence factors such as xxx</a:t>
            </a:r>
          </a:p>
          <a:p>
            <a:pPr lvl="1"/>
            <a:r>
              <a:rPr lang="nl-BE" sz="2100" dirty="0"/>
              <a:t>Plasmids and associated genes (e.g. toxins or AMR)</a:t>
            </a:r>
          </a:p>
          <a:p>
            <a:endParaRPr lang="nl-BE" sz="2400" dirty="0"/>
          </a:p>
          <a:p>
            <a:r>
              <a:rPr lang="nl-BE" sz="2400" dirty="0"/>
              <a:t>Each of these has a set of specific associated knowledge base and bioinfromatics tools</a:t>
            </a:r>
          </a:p>
        </p:txBody>
      </p:sp>
    </p:spTree>
    <p:extLst>
      <p:ext uri="{BB962C8B-B14F-4D97-AF65-F5344CB8AC3E}">
        <p14:creationId xmlns:p14="http://schemas.microsoft.com/office/powerpoint/2010/main" val="380188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Genetic basis of antimicrobial resistance (AMR)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2CC669-7921-CCC0-CB71-077DDECE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126273"/>
            <a:ext cx="10349132" cy="4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8339D-2F62-8310-7E95-8A24AD148C23}"/>
              </a:ext>
            </a:extLst>
          </p:cNvPr>
          <p:cNvSpPr txBox="1"/>
          <p:nvPr/>
        </p:nvSpPr>
        <p:spPr>
          <a:xfrm>
            <a:off x="10380286" y="6519982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Ghosh et al  (2020); AAC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6076D0F4-C0B0-9ABE-95F7-B31B57F7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900" y="4825390"/>
            <a:ext cx="5108028" cy="1812674"/>
          </a:xfrm>
        </p:spPr>
        <p:txBody>
          <a:bodyPr>
            <a:normAutofit/>
          </a:bodyPr>
          <a:lstStyle/>
          <a:p>
            <a:r>
              <a:rPr lang="nl-BE" sz="2000" dirty="0"/>
              <a:t>Genetic basis:</a:t>
            </a:r>
          </a:p>
          <a:p>
            <a:pPr lvl="1"/>
            <a:r>
              <a:rPr lang="nl-BE" sz="2000" dirty="0"/>
              <a:t>genome analysis (focus here)</a:t>
            </a:r>
          </a:p>
          <a:p>
            <a:r>
              <a:rPr lang="nl-BE" sz="2000" dirty="0"/>
              <a:t>Regulatory basis: </a:t>
            </a:r>
          </a:p>
          <a:p>
            <a:pPr lvl="1"/>
            <a:r>
              <a:rPr lang="nl-BE" sz="2000" dirty="0"/>
              <a:t>Transcriptome/proteome analysis</a:t>
            </a:r>
          </a:p>
        </p:txBody>
      </p:sp>
    </p:spTree>
    <p:extLst>
      <p:ext uri="{BB962C8B-B14F-4D97-AF65-F5344CB8AC3E}">
        <p14:creationId xmlns:p14="http://schemas.microsoft.com/office/powerpoint/2010/main" val="26406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Mutations and horizontal gene transfer (HGT)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8339D-2F62-8310-7E95-8A24AD148C23}"/>
              </a:ext>
            </a:extLst>
          </p:cNvPr>
          <p:cNvSpPr txBox="1"/>
          <p:nvPr/>
        </p:nvSpPr>
        <p:spPr>
          <a:xfrm>
            <a:off x="9750306" y="6519982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 err="1"/>
              <a:t>Blokesch</a:t>
            </a:r>
            <a:r>
              <a:rPr lang="en-IE" sz="1100" dirty="0"/>
              <a:t> (2015); Springer Protocols</a:t>
            </a:r>
          </a:p>
        </p:txBody>
      </p:sp>
      <p:pic>
        <p:nvPicPr>
          <p:cNvPr id="4" name="Picture 2" descr="Mutation concise">
            <a:extLst>
              <a:ext uri="{FF2B5EF4-FFF2-40B4-BE49-F238E27FC236}">
                <a16:creationId xmlns:a16="http://schemas.microsoft.com/office/drawing/2014/main" id="{F0DE4D2D-A5D6-B0B0-4471-FBB154BB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100941"/>
            <a:ext cx="5261235" cy="33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AE9A558C-59D1-BAD5-61E1-3DA2684D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0941"/>
            <a:ext cx="5921829" cy="33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AC3D-B72C-15AC-06A5-6336D327B739}"/>
              </a:ext>
            </a:extLst>
          </p:cNvPr>
          <p:cNvSpPr txBox="1"/>
          <p:nvPr/>
        </p:nvSpPr>
        <p:spPr>
          <a:xfrm>
            <a:off x="424255" y="6519982"/>
            <a:ext cx="5671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le.ac.uk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vgec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/topics/gene-mutations-and-cancer/school-and-colleges</a:t>
            </a:r>
          </a:p>
        </p:txBody>
      </p:sp>
    </p:spTree>
    <p:extLst>
      <p:ext uri="{BB962C8B-B14F-4D97-AF65-F5344CB8AC3E}">
        <p14:creationId xmlns:p14="http://schemas.microsoft.com/office/powerpoint/2010/main" val="43720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Bioinformatics in AMR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2925-DE8F-DD6E-42D4-0E7E7F6378FB}"/>
              </a:ext>
            </a:extLst>
          </p:cNvPr>
          <p:cNvSpPr txBox="1"/>
          <p:nvPr/>
        </p:nvSpPr>
        <p:spPr>
          <a:xfrm>
            <a:off x="9179637" y="6519982"/>
            <a:ext cx="3012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Angers-</a:t>
            </a:r>
            <a:r>
              <a:rPr lang="en-IE" sz="1100" dirty="0" err="1"/>
              <a:t>Loustau</a:t>
            </a:r>
            <a:r>
              <a:rPr lang="en-IE" sz="1100" dirty="0"/>
              <a:t> et al (2018); F1000Research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EFB0C7-DE19-84F5-17CA-94AACBFA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12192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Detecting genomic changes (</a:t>
            </a:r>
            <a:r>
              <a:rPr lang="en-US" sz="3200" dirty="0" err="1"/>
              <a:t>AbritAMR</a:t>
            </a:r>
            <a:r>
              <a:rPr lang="en-US" sz="3200" dirty="0"/>
              <a:t> example)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2925-DE8F-DD6E-42D4-0E7E7F6378FB}"/>
              </a:ext>
            </a:extLst>
          </p:cNvPr>
          <p:cNvSpPr txBox="1"/>
          <p:nvPr/>
        </p:nvSpPr>
        <p:spPr>
          <a:xfrm>
            <a:off x="10160706" y="6548807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Sherry et al (2023); Nat Comm</a:t>
            </a:r>
          </a:p>
        </p:txBody>
      </p:sp>
      <p:pic>
        <p:nvPicPr>
          <p:cNvPr id="8194" name="Picture 2" descr="Fig. 1">
            <a:extLst>
              <a:ext uri="{FF2B5EF4-FFF2-40B4-BE49-F238E27FC236}">
                <a16:creationId xmlns:a16="http://schemas.microsoft.com/office/drawing/2014/main" id="{1CFE421C-B69F-B5B6-2D70-E4968571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20" y="1065083"/>
            <a:ext cx="7967903" cy="56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Virulence factors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40428" cy="5140548"/>
          </a:xfrm>
        </p:spPr>
        <p:txBody>
          <a:bodyPr>
            <a:normAutofit/>
          </a:bodyPr>
          <a:lstStyle/>
          <a:p>
            <a:endParaRPr lang="nl-BE" sz="2800" dirty="0"/>
          </a:p>
          <a:p>
            <a:r>
              <a:rPr lang="nl-BE" sz="2800" dirty="0"/>
              <a:t>Pathogens ability to infect and/or damage host tissue</a:t>
            </a:r>
          </a:p>
          <a:p>
            <a:endParaRPr lang="nl-BE" sz="2800" dirty="0"/>
          </a:p>
          <a:p>
            <a:r>
              <a:rPr lang="nl-BE" sz="2800" dirty="0"/>
              <a:t>Often present on plasmids and acquired horizontally</a:t>
            </a:r>
          </a:p>
          <a:p>
            <a:endParaRPr lang="nl-BE" sz="2800" dirty="0"/>
          </a:p>
          <a:p>
            <a:r>
              <a:rPr lang="nl-BE" sz="2800" dirty="0"/>
              <a:t>Good overview:</a:t>
            </a:r>
          </a:p>
          <a:p>
            <a:pPr lvl="1"/>
            <a:r>
              <a:rPr lang="nl-BE" sz="2400" dirty="0">
                <a:hlinkClick r:id="rId3"/>
              </a:rPr>
              <a:t>https://openstax.org/books/microbiology/pages/15-3-virulence-factors-of-bacterial-and-viral-pathogens</a:t>
            </a:r>
            <a:r>
              <a:rPr lang="nl-BE" sz="2400" dirty="0"/>
              <a:t> </a:t>
            </a:r>
          </a:p>
          <a:p>
            <a:pPr lvl="1"/>
            <a:endParaRPr lang="nl-BE" sz="2400" dirty="0"/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2328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VF of </a:t>
            </a:r>
            <a:r>
              <a:rPr lang="en-GB" i="1" dirty="0"/>
              <a:t>Salmonella typhi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26" name="Picture 2" descr="Virulence Factors of Salmonella Typhi | IntechOpen">
            <a:extLst>
              <a:ext uri="{FF2B5EF4-FFF2-40B4-BE49-F238E27FC236}">
                <a16:creationId xmlns:a16="http://schemas.microsoft.com/office/drawing/2014/main" id="{0002A9FC-9350-511A-12E6-95E670B1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434126"/>
            <a:ext cx="8350250" cy="44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5EF9B-6BCB-C882-3A3D-30D1629C2591}"/>
              </a:ext>
            </a:extLst>
          </p:cNvPr>
          <p:cNvSpPr txBox="1"/>
          <p:nvPr/>
        </p:nvSpPr>
        <p:spPr>
          <a:xfrm>
            <a:off x="9235741" y="6413602"/>
            <a:ext cx="2956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https://</a:t>
            </a:r>
            <a:r>
              <a:rPr lang="en-IE" sz="1100" dirty="0" err="1"/>
              <a:t>www.intechopen.com</a:t>
            </a:r>
            <a:r>
              <a:rPr lang="en-IE" sz="1100" dirty="0"/>
              <a:t>/chapters/74829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1CF61D-698D-536B-2DBD-91DDE12F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172" y="6142265"/>
            <a:ext cx="6860628" cy="542674"/>
          </a:xfrm>
        </p:spPr>
        <p:txBody>
          <a:bodyPr>
            <a:normAutofit/>
          </a:bodyPr>
          <a:lstStyle/>
          <a:p>
            <a:r>
              <a:rPr lang="en-GB" dirty="0"/>
              <a:t>Prediction difficult as can be species-specific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33245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16046</TotalTime>
  <Words>479</Words>
  <Application>Microsoft Macintosh PowerPoint</Application>
  <PresentationFormat>Widescreen</PresentationFormat>
  <Paragraphs>101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Lucida Sans Unicode</vt:lpstr>
      <vt:lpstr>Wingdings</vt:lpstr>
      <vt:lpstr>Office Theme</vt:lpstr>
      <vt:lpstr>Predicting pathogenic features</vt:lpstr>
      <vt:lpstr>PowerPoint Presentation</vt:lpstr>
      <vt:lpstr>PowerPoint Presentation</vt:lpstr>
      <vt:lpstr>Genetic basis of antimicrobial resistance (AMR)</vt:lpstr>
      <vt:lpstr>Mutations and horizontal gene transfer (HGT)</vt:lpstr>
      <vt:lpstr>Bioinformatics in AMR research</vt:lpstr>
      <vt:lpstr>Detecting genomic changes (AbritAMR 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191</cp:revision>
  <dcterms:created xsi:type="dcterms:W3CDTF">2020-08-07T10:40:47Z</dcterms:created>
  <dcterms:modified xsi:type="dcterms:W3CDTF">2023-07-16T19:16:42Z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