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sldIdLst>
    <p:sldId id="256" r:id="rId5"/>
    <p:sldId id="262" r:id="rId6"/>
    <p:sldId id="317" r:id="rId7"/>
    <p:sldId id="316" r:id="rId8"/>
    <p:sldId id="319" r:id="rId9"/>
    <p:sldId id="321" r:id="rId10"/>
    <p:sldId id="323" r:id="rId11"/>
    <p:sldId id="318" r:id="rId12"/>
    <p:sldId id="322" r:id="rId13"/>
    <p:sldId id="324" r:id="rId14"/>
    <p:sldId id="325" r:id="rId15"/>
    <p:sldId id="326" r:id="rId16"/>
    <p:sldId id="327" r:id="rId17"/>
    <p:sldId id="314" r:id="rId18"/>
    <p:sldId id="328" r:id="rId19"/>
    <p:sldId id="329"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4" r:id="rId33"/>
    <p:sldId id="345" r:id="rId34"/>
    <p:sldId id="346" r:id="rId35"/>
    <p:sldId id="349" r:id="rId36"/>
    <p:sldId id="348" r:id="rId37"/>
    <p:sldId id="347" r:id="rId38"/>
    <p:sldId id="350" r:id="rId39"/>
    <p:sldId id="351" r:id="rId40"/>
    <p:sldId id="352" r:id="rId41"/>
    <p:sldId id="353" r:id="rId42"/>
    <p:sldId id="355"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5070"/>
  </p:normalViewPr>
  <p:slideViewPr>
    <p:cSldViewPr snapToGrid="0" snapToObjects="1">
      <p:cViewPr varScale="1">
        <p:scale>
          <a:sx n="117" d="100"/>
          <a:sy n="117" d="100"/>
        </p:scale>
        <p:origin x="920"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184102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257630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1784784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15</a:t>
            </a:fld>
            <a:endParaRPr lang="en-US"/>
          </a:p>
        </p:txBody>
      </p:sp>
    </p:spTree>
    <p:extLst>
      <p:ext uri="{BB962C8B-B14F-4D97-AF65-F5344CB8AC3E}">
        <p14:creationId xmlns:p14="http://schemas.microsoft.com/office/powerpoint/2010/main" val="2093057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16</a:t>
            </a:fld>
            <a:endParaRPr lang="en-US"/>
          </a:p>
        </p:txBody>
      </p:sp>
    </p:spTree>
    <p:extLst>
      <p:ext uri="{BB962C8B-B14F-4D97-AF65-F5344CB8AC3E}">
        <p14:creationId xmlns:p14="http://schemas.microsoft.com/office/powerpoint/2010/main" val="373520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17</a:t>
            </a:fld>
            <a:endParaRPr lang="en-US"/>
          </a:p>
        </p:txBody>
      </p:sp>
    </p:spTree>
    <p:extLst>
      <p:ext uri="{BB962C8B-B14F-4D97-AF65-F5344CB8AC3E}">
        <p14:creationId xmlns:p14="http://schemas.microsoft.com/office/powerpoint/2010/main" val="1075725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18</a:t>
            </a:fld>
            <a:endParaRPr lang="en-US"/>
          </a:p>
        </p:txBody>
      </p:sp>
    </p:spTree>
    <p:extLst>
      <p:ext uri="{BB962C8B-B14F-4D97-AF65-F5344CB8AC3E}">
        <p14:creationId xmlns:p14="http://schemas.microsoft.com/office/powerpoint/2010/main" val="1282505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19</a:t>
            </a:fld>
            <a:endParaRPr lang="en-US"/>
          </a:p>
        </p:txBody>
      </p:sp>
    </p:spTree>
    <p:extLst>
      <p:ext uri="{BB962C8B-B14F-4D97-AF65-F5344CB8AC3E}">
        <p14:creationId xmlns:p14="http://schemas.microsoft.com/office/powerpoint/2010/main" val="1587116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21</a:t>
            </a:fld>
            <a:endParaRPr lang="en-US"/>
          </a:p>
        </p:txBody>
      </p:sp>
    </p:spTree>
    <p:extLst>
      <p:ext uri="{BB962C8B-B14F-4D97-AF65-F5344CB8AC3E}">
        <p14:creationId xmlns:p14="http://schemas.microsoft.com/office/powerpoint/2010/main" val="3019432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22</a:t>
            </a:fld>
            <a:endParaRPr lang="en-US"/>
          </a:p>
        </p:txBody>
      </p:sp>
    </p:spTree>
    <p:extLst>
      <p:ext uri="{BB962C8B-B14F-4D97-AF65-F5344CB8AC3E}">
        <p14:creationId xmlns:p14="http://schemas.microsoft.com/office/powerpoint/2010/main" val="104986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4269647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23</a:t>
            </a:fld>
            <a:endParaRPr lang="en-US"/>
          </a:p>
        </p:txBody>
      </p:sp>
    </p:spTree>
    <p:extLst>
      <p:ext uri="{BB962C8B-B14F-4D97-AF65-F5344CB8AC3E}">
        <p14:creationId xmlns:p14="http://schemas.microsoft.com/office/powerpoint/2010/main" val="3123762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24</a:t>
            </a:fld>
            <a:endParaRPr lang="en-US"/>
          </a:p>
        </p:txBody>
      </p:sp>
    </p:spTree>
    <p:extLst>
      <p:ext uri="{BB962C8B-B14F-4D97-AF65-F5344CB8AC3E}">
        <p14:creationId xmlns:p14="http://schemas.microsoft.com/office/powerpoint/2010/main" val="1220364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25</a:t>
            </a:fld>
            <a:endParaRPr lang="en-US"/>
          </a:p>
        </p:txBody>
      </p:sp>
    </p:spTree>
    <p:extLst>
      <p:ext uri="{BB962C8B-B14F-4D97-AF65-F5344CB8AC3E}">
        <p14:creationId xmlns:p14="http://schemas.microsoft.com/office/powerpoint/2010/main" val="3112376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26</a:t>
            </a:fld>
            <a:endParaRPr lang="en-US"/>
          </a:p>
        </p:txBody>
      </p:sp>
    </p:spTree>
    <p:extLst>
      <p:ext uri="{BB962C8B-B14F-4D97-AF65-F5344CB8AC3E}">
        <p14:creationId xmlns:p14="http://schemas.microsoft.com/office/powerpoint/2010/main" val="2646002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27</a:t>
            </a:fld>
            <a:endParaRPr lang="en-US"/>
          </a:p>
        </p:txBody>
      </p:sp>
    </p:spTree>
    <p:extLst>
      <p:ext uri="{BB962C8B-B14F-4D97-AF65-F5344CB8AC3E}">
        <p14:creationId xmlns:p14="http://schemas.microsoft.com/office/powerpoint/2010/main" val="4162662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28</a:t>
            </a:fld>
            <a:endParaRPr lang="en-US"/>
          </a:p>
        </p:txBody>
      </p:sp>
    </p:spTree>
    <p:extLst>
      <p:ext uri="{BB962C8B-B14F-4D97-AF65-F5344CB8AC3E}">
        <p14:creationId xmlns:p14="http://schemas.microsoft.com/office/powerpoint/2010/main" val="3717775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29</a:t>
            </a:fld>
            <a:endParaRPr lang="en-US"/>
          </a:p>
        </p:txBody>
      </p:sp>
    </p:spTree>
    <p:extLst>
      <p:ext uri="{BB962C8B-B14F-4D97-AF65-F5344CB8AC3E}">
        <p14:creationId xmlns:p14="http://schemas.microsoft.com/office/powerpoint/2010/main" val="2087408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30</a:t>
            </a:fld>
            <a:endParaRPr lang="en-US"/>
          </a:p>
        </p:txBody>
      </p:sp>
    </p:spTree>
    <p:extLst>
      <p:ext uri="{BB962C8B-B14F-4D97-AF65-F5344CB8AC3E}">
        <p14:creationId xmlns:p14="http://schemas.microsoft.com/office/powerpoint/2010/main" val="2880423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31</a:t>
            </a:fld>
            <a:endParaRPr lang="en-US"/>
          </a:p>
        </p:txBody>
      </p:sp>
    </p:spTree>
    <p:extLst>
      <p:ext uri="{BB962C8B-B14F-4D97-AF65-F5344CB8AC3E}">
        <p14:creationId xmlns:p14="http://schemas.microsoft.com/office/powerpoint/2010/main" val="1513752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32</a:t>
            </a:fld>
            <a:endParaRPr lang="en-US"/>
          </a:p>
        </p:txBody>
      </p:sp>
    </p:spTree>
    <p:extLst>
      <p:ext uri="{BB962C8B-B14F-4D97-AF65-F5344CB8AC3E}">
        <p14:creationId xmlns:p14="http://schemas.microsoft.com/office/powerpoint/2010/main" val="800406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2075876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33</a:t>
            </a:fld>
            <a:endParaRPr lang="en-US"/>
          </a:p>
        </p:txBody>
      </p:sp>
    </p:spTree>
    <p:extLst>
      <p:ext uri="{BB962C8B-B14F-4D97-AF65-F5344CB8AC3E}">
        <p14:creationId xmlns:p14="http://schemas.microsoft.com/office/powerpoint/2010/main" val="3405565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34</a:t>
            </a:fld>
            <a:endParaRPr lang="en-US"/>
          </a:p>
        </p:txBody>
      </p:sp>
    </p:spTree>
    <p:extLst>
      <p:ext uri="{BB962C8B-B14F-4D97-AF65-F5344CB8AC3E}">
        <p14:creationId xmlns:p14="http://schemas.microsoft.com/office/powerpoint/2010/main" val="2815153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35</a:t>
            </a:fld>
            <a:endParaRPr lang="en-US"/>
          </a:p>
        </p:txBody>
      </p:sp>
    </p:spTree>
    <p:extLst>
      <p:ext uri="{BB962C8B-B14F-4D97-AF65-F5344CB8AC3E}">
        <p14:creationId xmlns:p14="http://schemas.microsoft.com/office/powerpoint/2010/main" val="2754596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36</a:t>
            </a:fld>
            <a:endParaRPr lang="en-US"/>
          </a:p>
        </p:txBody>
      </p:sp>
    </p:spTree>
    <p:extLst>
      <p:ext uri="{BB962C8B-B14F-4D97-AF65-F5344CB8AC3E}">
        <p14:creationId xmlns:p14="http://schemas.microsoft.com/office/powerpoint/2010/main" val="2657352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37</a:t>
            </a:fld>
            <a:endParaRPr lang="en-US"/>
          </a:p>
        </p:txBody>
      </p:sp>
    </p:spTree>
    <p:extLst>
      <p:ext uri="{BB962C8B-B14F-4D97-AF65-F5344CB8AC3E}">
        <p14:creationId xmlns:p14="http://schemas.microsoft.com/office/powerpoint/2010/main" val="2375202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38</a:t>
            </a:fld>
            <a:endParaRPr lang="en-US"/>
          </a:p>
        </p:txBody>
      </p:sp>
    </p:spTree>
    <p:extLst>
      <p:ext uri="{BB962C8B-B14F-4D97-AF65-F5344CB8AC3E}">
        <p14:creationId xmlns:p14="http://schemas.microsoft.com/office/powerpoint/2010/main" val="11805888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40</a:t>
            </a:fld>
            <a:endParaRPr lang="en-US"/>
          </a:p>
        </p:txBody>
      </p:sp>
    </p:spTree>
    <p:extLst>
      <p:ext uri="{BB962C8B-B14F-4D97-AF65-F5344CB8AC3E}">
        <p14:creationId xmlns:p14="http://schemas.microsoft.com/office/powerpoint/2010/main" val="54167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279970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406474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3455380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290515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6708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2760040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10/07/2023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10/07/2023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10/07/2023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400" dirty="0"/>
              <a:t>Concepts in computer programming</a:t>
            </a:r>
            <a:endParaRPr lang="en-US" sz="4400" i="1"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US" dirty="0"/>
              <a:t>Conor Meehan (he/they)</a:t>
            </a:r>
          </a:p>
          <a:p>
            <a:r>
              <a:rPr lang="en-US" dirty="0" err="1"/>
              <a:t>conor.meehan@ntu.ac.uk</a:t>
            </a:r>
            <a:endParaRPr lang="en-US" dirty="0"/>
          </a:p>
          <a:p>
            <a:r>
              <a:rPr lang="en-US" dirty="0"/>
              <a:t>@</a:t>
            </a:r>
            <a:r>
              <a:rPr lang="en-US" dirty="0" err="1"/>
              <a:t>con_meehan</a:t>
            </a:r>
            <a:endParaRPr lang="en-US"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Relational operators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Compare data types; outcome is true or false (Boolean)</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1458504642"/>
              </p:ext>
            </p:extLst>
          </p:nvPr>
        </p:nvGraphicFramePr>
        <p:xfrm>
          <a:off x="1126868" y="1752793"/>
          <a:ext cx="10761116" cy="4907280"/>
        </p:xfrm>
        <a:graphic>
          <a:graphicData uri="http://schemas.openxmlformats.org/drawingml/2006/table">
            <a:tbl>
              <a:tblPr firstRow="1" firstCol="1" bandRow="1">
                <a:tableStyleId>{5C22544A-7EE6-4342-B048-85BDC9FD1C3A}</a:tableStyleId>
              </a:tblPr>
              <a:tblGrid>
                <a:gridCol w="1412549">
                  <a:extLst>
                    <a:ext uri="{9D8B030D-6E8A-4147-A177-3AD203B41FA5}">
                      <a16:colId xmlns:a16="http://schemas.microsoft.com/office/drawing/2014/main" val="457861128"/>
                    </a:ext>
                  </a:extLst>
                </a:gridCol>
                <a:gridCol w="4370669">
                  <a:extLst>
                    <a:ext uri="{9D8B030D-6E8A-4147-A177-3AD203B41FA5}">
                      <a16:colId xmlns:a16="http://schemas.microsoft.com/office/drawing/2014/main" val="777172258"/>
                    </a:ext>
                  </a:extLst>
                </a:gridCol>
                <a:gridCol w="2384385">
                  <a:extLst>
                    <a:ext uri="{9D8B030D-6E8A-4147-A177-3AD203B41FA5}">
                      <a16:colId xmlns:a16="http://schemas.microsoft.com/office/drawing/2014/main" val="2050141768"/>
                    </a:ext>
                  </a:extLst>
                </a:gridCol>
                <a:gridCol w="2593513">
                  <a:extLst>
                    <a:ext uri="{9D8B030D-6E8A-4147-A177-3AD203B41FA5}">
                      <a16:colId xmlns:a16="http://schemas.microsoft.com/office/drawing/2014/main" val="1621783184"/>
                    </a:ext>
                  </a:extLst>
                </a:gridCol>
              </a:tblGrid>
              <a:tr h="370840">
                <a:tc>
                  <a:txBody>
                    <a:bodyPr/>
                    <a:lstStyle/>
                    <a:p>
                      <a:pPr algn="ctr" fontAlgn="b"/>
                      <a:r>
                        <a:rPr lang="en-GB" sz="2000" dirty="0">
                          <a:effectLst/>
                        </a:rPr>
                        <a:t>Operator</a:t>
                      </a:r>
                    </a:p>
                  </a:txBody>
                  <a:tcPr anchor="ctr"/>
                </a:tc>
                <a:tc>
                  <a:txBody>
                    <a:bodyPr/>
                    <a:lstStyle/>
                    <a:p>
                      <a:pPr algn="ctr" fontAlgn="b"/>
                      <a:r>
                        <a:rPr lang="en-GB" sz="2000" dirty="0">
                          <a:effectLst/>
                        </a:rPr>
                        <a:t>Function</a:t>
                      </a:r>
                    </a:p>
                  </a:txBody>
                  <a:tcPr anchor="ctr"/>
                </a:tc>
                <a:tc>
                  <a:txBody>
                    <a:bodyPr/>
                    <a:lstStyle/>
                    <a:p>
                      <a:pPr algn="ctr" fontAlgn="b"/>
                      <a:r>
                        <a:rPr lang="en-GB" sz="2000" dirty="0">
                          <a:effectLst/>
                        </a:rPr>
                        <a:t>Expressions that are true</a:t>
                      </a:r>
                    </a:p>
                  </a:txBody>
                  <a:tcPr anchor="ctr"/>
                </a:tc>
                <a:tc>
                  <a:txBody>
                    <a:bodyPr/>
                    <a:lstStyle/>
                    <a:p>
                      <a:pPr algn="ctr" fontAlgn="b"/>
                      <a:r>
                        <a:rPr lang="en-GB" sz="2000" dirty="0">
                          <a:effectLst/>
                        </a:rPr>
                        <a:t>Expressions that are false</a:t>
                      </a:r>
                    </a:p>
                  </a:txBody>
                  <a:tcPr anchor="ctr"/>
                </a:tc>
                <a:extLst>
                  <a:ext uri="{0D108BD9-81ED-4DB2-BD59-A6C34878D82A}">
                    <a16:rowId xmlns:a16="http://schemas.microsoft.com/office/drawing/2014/main" val="2198368979"/>
                  </a:ext>
                </a:extLst>
              </a:tr>
              <a:tr h="370840">
                <a:tc>
                  <a:txBody>
                    <a:bodyPr/>
                    <a:lstStyle/>
                    <a:p>
                      <a:pPr algn="ctr" fontAlgn="t"/>
                      <a:r>
                        <a:rPr lang="en-GB" sz="2000" dirty="0">
                          <a:effectLst/>
                        </a:rPr>
                        <a:t>&lt;</a:t>
                      </a:r>
                    </a:p>
                  </a:txBody>
                  <a:tcPr anchor="ctr"/>
                </a:tc>
                <a:tc>
                  <a:txBody>
                    <a:bodyPr/>
                    <a:lstStyle/>
                    <a:p>
                      <a:pPr algn="ctr" fontAlgn="t"/>
                      <a:r>
                        <a:rPr lang="en-GB" sz="2000" dirty="0">
                          <a:effectLst/>
                        </a:rPr>
                        <a:t>Less than</a:t>
                      </a:r>
                    </a:p>
                  </a:txBody>
                  <a:tcPr anchor="ctr"/>
                </a:tc>
                <a:tc>
                  <a:txBody>
                    <a:bodyPr/>
                    <a:lstStyle/>
                    <a:p>
                      <a:pPr algn="ctr" fontAlgn="t"/>
                      <a:r>
                        <a:rPr lang="en-GB" sz="2000" dirty="0">
                          <a:effectLst/>
                        </a:rPr>
                        <a:t>1&lt;5</a:t>
                      </a:r>
                    </a:p>
                    <a:p>
                      <a:pPr algn="ctr" fontAlgn="t"/>
                      <a:r>
                        <a:rPr lang="en-GB" sz="2000" dirty="0">
                          <a:effectLst/>
                        </a:rPr>
                        <a:t>“a” &lt; “c”</a:t>
                      </a:r>
                    </a:p>
                  </a:txBody>
                  <a:tcPr anchor="ctr"/>
                </a:tc>
                <a:tc>
                  <a:txBody>
                    <a:bodyPr/>
                    <a:lstStyle/>
                    <a:p>
                      <a:pPr algn="ctr" fontAlgn="t"/>
                      <a:r>
                        <a:rPr lang="en-GB" sz="2000" dirty="0">
                          <a:effectLst/>
                        </a:rPr>
                        <a:t>3.2 &lt; 1.0</a:t>
                      </a:r>
                    </a:p>
                    <a:p>
                      <a:pPr algn="ctr" fontAlgn="t"/>
                      <a:r>
                        <a:rPr lang="en-GB" sz="2000" dirty="0">
                          <a:effectLst/>
                        </a:rPr>
                        <a:t>“z” &lt; “a”</a:t>
                      </a:r>
                    </a:p>
                  </a:txBody>
                  <a:tcPr anchor="ctr"/>
                </a:tc>
                <a:extLst>
                  <a:ext uri="{0D108BD9-81ED-4DB2-BD59-A6C34878D82A}">
                    <a16:rowId xmlns:a16="http://schemas.microsoft.com/office/drawing/2014/main" val="3302494463"/>
                  </a:ext>
                </a:extLst>
              </a:tr>
              <a:tr h="370840">
                <a:tc>
                  <a:txBody>
                    <a:bodyPr/>
                    <a:lstStyle/>
                    <a:p>
                      <a:pPr algn="ctr" fontAlgn="t"/>
                      <a:r>
                        <a:rPr lang="en-GB" sz="2000" dirty="0">
                          <a:effectLst/>
                        </a:rPr>
                        <a:t>&gt;</a:t>
                      </a:r>
                    </a:p>
                  </a:txBody>
                  <a:tcPr anchor="ctr"/>
                </a:tc>
                <a:tc>
                  <a:txBody>
                    <a:bodyPr/>
                    <a:lstStyle/>
                    <a:p>
                      <a:pPr algn="ctr" fontAlgn="t"/>
                      <a:r>
                        <a:rPr lang="en-GB" sz="2000" dirty="0">
                          <a:effectLst/>
                        </a:rPr>
                        <a:t>Great than</a:t>
                      </a:r>
                    </a:p>
                  </a:txBody>
                  <a:tcPr anchor="ctr"/>
                </a:tc>
                <a:tc>
                  <a:txBody>
                    <a:bodyPr/>
                    <a:lstStyle/>
                    <a:p>
                      <a:pPr algn="ctr" fontAlgn="t"/>
                      <a:r>
                        <a:rPr lang="en-GB" sz="2000" dirty="0">
                          <a:effectLst/>
                        </a:rPr>
                        <a:t>3.2 &gt; 1.0</a:t>
                      </a:r>
                    </a:p>
                    <a:p>
                      <a:pPr algn="ctr" fontAlgn="t"/>
                      <a:r>
                        <a:rPr lang="en-GB" sz="2000" dirty="0">
                          <a:effectLst/>
                        </a:rPr>
                        <a:t>“z” &gt; “a”</a:t>
                      </a:r>
                    </a:p>
                  </a:txBody>
                  <a:tcPr anchor="ctr"/>
                </a:tc>
                <a:tc>
                  <a:txBody>
                    <a:bodyPr/>
                    <a:lstStyle/>
                    <a:p>
                      <a:pPr algn="ctr" fontAlgn="t"/>
                      <a:r>
                        <a:rPr lang="en-GB" sz="2000" dirty="0">
                          <a:effectLst/>
                        </a:rPr>
                        <a:t>1 &gt; 5</a:t>
                      </a:r>
                    </a:p>
                    <a:p>
                      <a:pPr algn="ctr" fontAlgn="t"/>
                      <a:r>
                        <a:rPr lang="en-GB" sz="2000" dirty="0">
                          <a:effectLst/>
                        </a:rPr>
                        <a:t>“a” &gt; “c”</a:t>
                      </a:r>
                    </a:p>
                  </a:txBody>
                  <a:tcPr anchor="ctr"/>
                </a:tc>
                <a:extLst>
                  <a:ext uri="{0D108BD9-81ED-4DB2-BD59-A6C34878D82A}">
                    <a16:rowId xmlns:a16="http://schemas.microsoft.com/office/drawing/2014/main" val="4024718011"/>
                  </a:ext>
                </a:extLst>
              </a:tr>
              <a:tr h="370840">
                <a:tc>
                  <a:txBody>
                    <a:bodyPr/>
                    <a:lstStyle/>
                    <a:p>
                      <a:pPr algn="ctr" fontAlgn="t"/>
                      <a:r>
                        <a:rPr lang="en-GB" sz="2000" dirty="0">
                          <a:effectLst/>
                        </a:rPr>
                        <a:t>==</a:t>
                      </a:r>
                    </a:p>
                  </a:txBody>
                  <a:tcPr anchor="ctr"/>
                </a:tc>
                <a:tc>
                  <a:txBody>
                    <a:bodyPr/>
                    <a:lstStyle/>
                    <a:p>
                      <a:pPr algn="ctr" fontAlgn="t"/>
                      <a:r>
                        <a:rPr lang="en-GB" sz="2000" dirty="0">
                          <a:effectLst/>
                        </a:rPr>
                        <a:t>Equal to (note use of double equals)</a:t>
                      </a:r>
                    </a:p>
                  </a:txBody>
                  <a:tcPr anchor="ctr"/>
                </a:tc>
                <a:tc>
                  <a:txBody>
                    <a:bodyPr/>
                    <a:lstStyle/>
                    <a:p>
                      <a:pPr algn="ctr" fontAlgn="t"/>
                      <a:r>
                        <a:rPr lang="en-GB" sz="2000" dirty="0">
                          <a:effectLst/>
                        </a:rPr>
                        <a:t>1 == 1</a:t>
                      </a:r>
                    </a:p>
                    <a:p>
                      <a:pPr algn="ctr" fontAlgn="t"/>
                      <a:r>
                        <a:rPr lang="en-GB" sz="2000" dirty="0">
                          <a:effectLst/>
                        </a:rPr>
                        <a:t>“hello” == “hello”</a:t>
                      </a:r>
                    </a:p>
                  </a:txBody>
                  <a:tcPr anchor="ctr"/>
                </a:tc>
                <a:tc>
                  <a:txBody>
                    <a:bodyPr/>
                    <a:lstStyle/>
                    <a:p>
                      <a:pPr algn="ctr" fontAlgn="t"/>
                      <a:r>
                        <a:rPr lang="en-GB" sz="2000" dirty="0">
                          <a:effectLst/>
                        </a:rPr>
                        <a:t>5 == 2</a:t>
                      </a:r>
                    </a:p>
                    <a:p>
                      <a:pPr algn="ctr" fontAlgn="t"/>
                      <a:r>
                        <a:rPr lang="en-GB" sz="2000" dirty="0">
                          <a:effectLst/>
                        </a:rPr>
                        <a:t>“word1” == “word2”</a:t>
                      </a:r>
                    </a:p>
                  </a:txBody>
                  <a:tcPr anchor="ctr"/>
                </a:tc>
                <a:extLst>
                  <a:ext uri="{0D108BD9-81ED-4DB2-BD59-A6C34878D82A}">
                    <a16:rowId xmlns:a16="http://schemas.microsoft.com/office/drawing/2014/main" val="2658213247"/>
                  </a:ext>
                </a:extLst>
              </a:tr>
              <a:tr h="370840">
                <a:tc>
                  <a:txBody>
                    <a:bodyPr/>
                    <a:lstStyle/>
                    <a:p>
                      <a:pPr algn="ctr" fontAlgn="t"/>
                      <a:r>
                        <a:rPr lang="en-GB" sz="2000" dirty="0">
                          <a:effectLst/>
                        </a:rPr>
                        <a:t>!=</a:t>
                      </a:r>
                    </a:p>
                  </a:txBody>
                  <a:tcPr anchor="ctr"/>
                </a:tc>
                <a:tc>
                  <a:txBody>
                    <a:bodyPr/>
                    <a:lstStyle/>
                    <a:p>
                      <a:pPr algn="ctr" fontAlgn="t"/>
                      <a:r>
                        <a:rPr lang="en-GB" sz="2000" dirty="0">
                          <a:effectLst/>
                        </a:rPr>
                        <a:t>Not equal to</a:t>
                      </a:r>
                    </a:p>
                  </a:txBody>
                  <a:tcPr anchor="ctr"/>
                </a:tc>
                <a:tc>
                  <a:txBody>
                    <a:bodyPr/>
                    <a:lstStyle/>
                    <a:p>
                      <a:pPr algn="ctr" fontAlgn="t"/>
                      <a:r>
                        <a:rPr lang="en-GB" sz="2000" dirty="0">
                          <a:effectLst/>
                        </a:rPr>
                        <a:t>5 != 2</a:t>
                      </a:r>
                    </a:p>
                    <a:p>
                      <a:pPr algn="ctr" fontAlgn="t"/>
                      <a:r>
                        <a:rPr lang="en-GB" sz="2000" dirty="0">
                          <a:effectLst/>
                        </a:rPr>
                        <a:t>“word1” != “word2”</a:t>
                      </a:r>
                    </a:p>
                  </a:txBody>
                  <a:tcPr anchor="ctr"/>
                </a:tc>
                <a:tc>
                  <a:txBody>
                    <a:bodyPr/>
                    <a:lstStyle/>
                    <a:p>
                      <a:pPr algn="ctr" fontAlgn="t"/>
                      <a:r>
                        <a:rPr lang="en-GB" sz="2000" dirty="0">
                          <a:effectLst/>
                        </a:rPr>
                        <a:t>1 != 1</a:t>
                      </a:r>
                    </a:p>
                    <a:p>
                      <a:pPr algn="ctr" fontAlgn="t"/>
                      <a:r>
                        <a:rPr lang="en-GB" sz="2000" dirty="0">
                          <a:effectLst/>
                        </a:rPr>
                        <a:t>“hello” != “hello”</a:t>
                      </a:r>
                    </a:p>
                  </a:txBody>
                  <a:tcPr anchor="ctr"/>
                </a:tc>
                <a:extLst>
                  <a:ext uri="{0D108BD9-81ED-4DB2-BD59-A6C34878D82A}">
                    <a16:rowId xmlns:a16="http://schemas.microsoft.com/office/drawing/2014/main" val="1100131021"/>
                  </a:ext>
                </a:extLst>
              </a:tr>
              <a:tr h="370840">
                <a:tc>
                  <a:txBody>
                    <a:bodyPr/>
                    <a:lstStyle/>
                    <a:p>
                      <a:pPr algn="ctr" fontAlgn="t"/>
                      <a:r>
                        <a:rPr lang="en-GB" sz="2000" dirty="0">
                          <a:effectLst/>
                        </a:rPr>
                        <a:t>&lt;=</a:t>
                      </a:r>
                    </a:p>
                  </a:txBody>
                  <a:tcPr anchor="ctr"/>
                </a:tc>
                <a:tc>
                  <a:txBody>
                    <a:bodyPr/>
                    <a:lstStyle/>
                    <a:p>
                      <a:pPr algn="ctr" fontAlgn="t"/>
                      <a:r>
                        <a:rPr lang="en-GB" sz="2000" dirty="0">
                          <a:effectLst/>
                        </a:rPr>
                        <a:t>Less than or equal to</a:t>
                      </a:r>
                    </a:p>
                  </a:txBody>
                  <a:tcPr anchor="ctr"/>
                </a:tc>
                <a:tc>
                  <a:txBody>
                    <a:bodyPr/>
                    <a:lstStyle/>
                    <a:p>
                      <a:pPr algn="ctr" fontAlgn="t"/>
                      <a:r>
                        <a:rPr lang="en-GB" sz="2000" dirty="0">
                          <a:effectLst/>
                        </a:rPr>
                        <a:t>1&lt;=1</a:t>
                      </a:r>
                    </a:p>
                    <a:p>
                      <a:pPr algn="ctr" fontAlgn="t"/>
                      <a:r>
                        <a:rPr lang="en-GB" sz="2000" dirty="0">
                          <a:effectLst/>
                        </a:rPr>
                        <a:t>1&lt;=5</a:t>
                      </a:r>
                    </a:p>
                  </a:txBody>
                  <a:tcPr anchor="ctr"/>
                </a:tc>
                <a:tc>
                  <a:txBody>
                    <a:bodyPr/>
                    <a:lstStyle/>
                    <a:p>
                      <a:pPr algn="ctr" fontAlgn="t"/>
                      <a:r>
                        <a:rPr lang="en-GB" sz="2000" dirty="0">
                          <a:effectLst/>
                        </a:rPr>
                        <a:t>3.2 &lt;= 1.0</a:t>
                      </a:r>
                    </a:p>
                    <a:p>
                      <a:pPr algn="ctr" fontAlgn="t"/>
                      <a:r>
                        <a:rPr lang="en-GB" sz="2000" dirty="0">
                          <a:effectLst/>
                        </a:rPr>
                        <a:t>“z” &lt;= “a”</a:t>
                      </a:r>
                    </a:p>
                  </a:txBody>
                  <a:tcPr anchor="ctr"/>
                </a:tc>
                <a:extLst>
                  <a:ext uri="{0D108BD9-81ED-4DB2-BD59-A6C34878D82A}">
                    <a16:rowId xmlns:a16="http://schemas.microsoft.com/office/drawing/2014/main" val="3009498759"/>
                  </a:ext>
                </a:extLst>
              </a:tr>
              <a:tr h="370840">
                <a:tc>
                  <a:txBody>
                    <a:bodyPr/>
                    <a:lstStyle/>
                    <a:p>
                      <a:pPr algn="ctr" fontAlgn="t"/>
                      <a:r>
                        <a:rPr lang="en-GB" sz="2000" dirty="0">
                          <a:effectLst/>
                        </a:rPr>
                        <a:t>&gt;=</a:t>
                      </a:r>
                    </a:p>
                  </a:txBody>
                  <a:tcPr anchor="ctr"/>
                </a:tc>
                <a:tc>
                  <a:txBody>
                    <a:bodyPr/>
                    <a:lstStyle/>
                    <a:p>
                      <a:pPr algn="ctr" fontAlgn="t"/>
                      <a:r>
                        <a:rPr lang="en-GB" sz="2000" dirty="0">
                          <a:effectLst/>
                        </a:rPr>
                        <a:t>Great than or equal to</a:t>
                      </a:r>
                    </a:p>
                  </a:txBody>
                  <a:tcPr anchor="ctr"/>
                </a:tc>
                <a:tc>
                  <a:txBody>
                    <a:bodyPr/>
                    <a:lstStyle/>
                    <a:p>
                      <a:pPr algn="ctr" fontAlgn="t"/>
                      <a:r>
                        <a:rPr lang="en-GB" sz="2000" dirty="0">
                          <a:effectLst/>
                        </a:rPr>
                        <a:t>1&gt;=1</a:t>
                      </a:r>
                    </a:p>
                    <a:p>
                      <a:pPr algn="ctr" fontAlgn="t"/>
                      <a:r>
                        <a:rPr lang="en-GB" sz="2000" dirty="0">
                          <a:effectLst/>
                        </a:rPr>
                        <a:t>1&gt;=5</a:t>
                      </a:r>
                    </a:p>
                  </a:txBody>
                  <a:tcPr anchor="ctr"/>
                </a:tc>
                <a:tc>
                  <a:txBody>
                    <a:bodyPr/>
                    <a:lstStyle/>
                    <a:p>
                      <a:pPr algn="ctr" fontAlgn="t"/>
                      <a:r>
                        <a:rPr lang="en-GB" sz="2000" dirty="0">
                          <a:effectLst/>
                        </a:rPr>
                        <a:t>3.2 &gt;= 1.0</a:t>
                      </a:r>
                    </a:p>
                    <a:p>
                      <a:pPr algn="ctr" fontAlgn="t"/>
                      <a:r>
                        <a:rPr lang="en-GB" sz="2000" dirty="0">
                          <a:effectLst/>
                        </a:rPr>
                        <a:t>“a” &gt;= “z”</a:t>
                      </a:r>
                    </a:p>
                  </a:txBody>
                  <a:tcPr anchor="ctr"/>
                </a:tc>
                <a:extLst>
                  <a:ext uri="{0D108BD9-81ED-4DB2-BD59-A6C34878D82A}">
                    <a16:rowId xmlns:a16="http://schemas.microsoft.com/office/drawing/2014/main" val="1904639398"/>
                  </a:ext>
                </a:extLst>
              </a:tr>
            </a:tbl>
          </a:graphicData>
        </a:graphic>
      </p:graphicFrame>
    </p:spTree>
    <p:extLst>
      <p:ext uri="{BB962C8B-B14F-4D97-AF65-F5344CB8AC3E}">
        <p14:creationId xmlns:p14="http://schemas.microsoft.com/office/powerpoint/2010/main" val="312514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Logical (Boolean) operators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Evaluate combinations of operators</a:t>
            </a:r>
          </a:p>
          <a:p>
            <a:r>
              <a:rPr lang="en-CA" dirty="0"/>
              <a:t>Use brackets to give precedence</a:t>
            </a:r>
          </a:p>
          <a:p>
            <a:r>
              <a:rPr lang="en-CA" dirty="0"/>
              <a:t>In these examples, var1 = 20 and var2 = “a”</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3011770598"/>
              </p:ext>
            </p:extLst>
          </p:nvPr>
        </p:nvGraphicFramePr>
        <p:xfrm>
          <a:off x="442913" y="2956560"/>
          <a:ext cx="11571609" cy="2021840"/>
        </p:xfrm>
        <a:graphic>
          <a:graphicData uri="http://schemas.openxmlformats.org/drawingml/2006/table">
            <a:tbl>
              <a:tblPr firstRow="1" firstCol="1" bandRow="1">
                <a:tableStyleId>{5C22544A-7EE6-4342-B048-85BDC9FD1C3A}</a:tableStyleId>
              </a:tblPr>
              <a:tblGrid>
                <a:gridCol w="1281715">
                  <a:extLst>
                    <a:ext uri="{9D8B030D-6E8A-4147-A177-3AD203B41FA5}">
                      <a16:colId xmlns:a16="http://schemas.microsoft.com/office/drawing/2014/main" val="457861128"/>
                    </a:ext>
                  </a:extLst>
                </a:gridCol>
                <a:gridCol w="3020992">
                  <a:extLst>
                    <a:ext uri="{9D8B030D-6E8A-4147-A177-3AD203B41FA5}">
                      <a16:colId xmlns:a16="http://schemas.microsoft.com/office/drawing/2014/main" val="777172258"/>
                    </a:ext>
                  </a:extLst>
                </a:gridCol>
                <a:gridCol w="1469985">
                  <a:extLst>
                    <a:ext uri="{9D8B030D-6E8A-4147-A177-3AD203B41FA5}">
                      <a16:colId xmlns:a16="http://schemas.microsoft.com/office/drawing/2014/main" val="758056966"/>
                    </a:ext>
                  </a:extLst>
                </a:gridCol>
                <a:gridCol w="2935388">
                  <a:extLst>
                    <a:ext uri="{9D8B030D-6E8A-4147-A177-3AD203B41FA5}">
                      <a16:colId xmlns:a16="http://schemas.microsoft.com/office/drawing/2014/main" val="2050141768"/>
                    </a:ext>
                  </a:extLst>
                </a:gridCol>
                <a:gridCol w="2863529">
                  <a:extLst>
                    <a:ext uri="{9D8B030D-6E8A-4147-A177-3AD203B41FA5}">
                      <a16:colId xmlns:a16="http://schemas.microsoft.com/office/drawing/2014/main" val="1621783184"/>
                    </a:ext>
                  </a:extLst>
                </a:gridCol>
              </a:tblGrid>
              <a:tr h="370840">
                <a:tc>
                  <a:txBody>
                    <a:bodyPr/>
                    <a:lstStyle/>
                    <a:p>
                      <a:pPr algn="ctr" fontAlgn="b"/>
                      <a:r>
                        <a:rPr lang="en-GB" sz="1800" dirty="0">
                          <a:effectLst/>
                        </a:rPr>
                        <a:t>Operator</a:t>
                      </a:r>
                    </a:p>
                  </a:txBody>
                  <a:tcPr anchor="ctr"/>
                </a:tc>
                <a:tc>
                  <a:txBody>
                    <a:bodyPr/>
                    <a:lstStyle/>
                    <a:p>
                      <a:pPr algn="ctr" fontAlgn="b"/>
                      <a:r>
                        <a:rPr lang="en-GB" sz="1800" dirty="0">
                          <a:effectLst/>
                        </a:rPr>
                        <a:t>True when</a:t>
                      </a:r>
                    </a:p>
                  </a:txBody>
                  <a:tcPr anchor="ctr"/>
                </a:tc>
                <a:tc>
                  <a:txBody>
                    <a:bodyPr/>
                    <a:lstStyle/>
                    <a:p>
                      <a:pPr algn="ctr" fontAlgn="b"/>
                      <a:r>
                        <a:rPr lang="en-GB" sz="1800" dirty="0">
                          <a:effectLst/>
                        </a:rPr>
                        <a:t>Alternative notation</a:t>
                      </a:r>
                    </a:p>
                  </a:txBody>
                  <a:tcPr anchor="ctr"/>
                </a:tc>
                <a:tc>
                  <a:txBody>
                    <a:bodyPr/>
                    <a:lstStyle/>
                    <a:p>
                      <a:pPr algn="ctr" fontAlgn="b"/>
                      <a:r>
                        <a:rPr lang="en-GB" sz="1800" dirty="0">
                          <a:effectLst/>
                        </a:rPr>
                        <a:t>Expressions that are true</a:t>
                      </a:r>
                    </a:p>
                  </a:txBody>
                  <a:tcPr anchor="ctr"/>
                </a:tc>
                <a:tc>
                  <a:txBody>
                    <a:bodyPr/>
                    <a:lstStyle/>
                    <a:p>
                      <a:pPr algn="ctr" fontAlgn="b"/>
                      <a:r>
                        <a:rPr lang="en-GB" sz="1800" dirty="0">
                          <a:effectLst/>
                        </a:rPr>
                        <a:t>Expressions that are false</a:t>
                      </a:r>
                    </a:p>
                  </a:txBody>
                  <a:tcPr anchor="ctr"/>
                </a:tc>
                <a:extLst>
                  <a:ext uri="{0D108BD9-81ED-4DB2-BD59-A6C34878D82A}">
                    <a16:rowId xmlns:a16="http://schemas.microsoft.com/office/drawing/2014/main" val="2198368979"/>
                  </a:ext>
                </a:extLst>
              </a:tr>
              <a:tr h="370840">
                <a:tc>
                  <a:txBody>
                    <a:bodyPr/>
                    <a:lstStyle/>
                    <a:p>
                      <a:pPr algn="ctr" fontAlgn="t"/>
                      <a:r>
                        <a:rPr lang="en-GB" sz="1800" dirty="0">
                          <a:effectLst/>
                        </a:rPr>
                        <a:t>AND</a:t>
                      </a:r>
                    </a:p>
                  </a:txBody>
                  <a:tcPr anchor="ctr"/>
                </a:tc>
                <a:tc>
                  <a:txBody>
                    <a:bodyPr/>
                    <a:lstStyle/>
                    <a:p>
                      <a:pPr algn="ctr" fontAlgn="t"/>
                      <a:r>
                        <a:rPr lang="en-GB" sz="1800" dirty="0">
                          <a:effectLst/>
                        </a:rPr>
                        <a:t>All operations are true</a:t>
                      </a:r>
                    </a:p>
                  </a:txBody>
                  <a:tcPr anchor="ctr"/>
                </a:tc>
                <a:tc>
                  <a:txBody>
                    <a:bodyPr/>
                    <a:lstStyle/>
                    <a:p>
                      <a:pPr algn="ctr" fontAlgn="t"/>
                      <a:r>
                        <a:rPr lang="en-GB" sz="1800" dirty="0">
                          <a:effectLst/>
                        </a:rPr>
                        <a:t>&amp;&amp;</a:t>
                      </a:r>
                    </a:p>
                  </a:txBody>
                  <a:tcPr anchor="ctr"/>
                </a:tc>
                <a:tc>
                  <a:txBody>
                    <a:bodyPr/>
                    <a:lstStyle/>
                    <a:p>
                      <a:pPr algn="ctr" fontAlgn="t"/>
                      <a:r>
                        <a:rPr lang="en-GB" sz="1800" dirty="0">
                          <a:effectLst/>
                        </a:rPr>
                        <a:t>var1 &lt; 30 AND var2 == “a” </a:t>
                      </a:r>
                    </a:p>
                  </a:txBody>
                  <a:tcPr anchor="ctr"/>
                </a:tc>
                <a:tc>
                  <a:txBody>
                    <a:bodyPr/>
                    <a:lstStyle/>
                    <a:p>
                      <a:pPr algn="ctr" fontAlgn="t"/>
                      <a:r>
                        <a:rPr lang="en-GB" sz="1800" dirty="0">
                          <a:effectLst/>
                        </a:rPr>
                        <a:t>var1 &lt; 30 AND var2 == “b” </a:t>
                      </a:r>
                    </a:p>
                  </a:txBody>
                  <a:tcPr anchor="ctr"/>
                </a:tc>
                <a:extLst>
                  <a:ext uri="{0D108BD9-81ED-4DB2-BD59-A6C34878D82A}">
                    <a16:rowId xmlns:a16="http://schemas.microsoft.com/office/drawing/2014/main" val="3302494463"/>
                  </a:ext>
                </a:extLst>
              </a:tr>
              <a:tr h="370840">
                <a:tc>
                  <a:txBody>
                    <a:bodyPr/>
                    <a:lstStyle/>
                    <a:p>
                      <a:pPr algn="ctr" fontAlgn="t"/>
                      <a:r>
                        <a:rPr lang="en-GB" sz="1800" dirty="0">
                          <a:effectLst/>
                        </a:rPr>
                        <a:t>OR</a:t>
                      </a:r>
                    </a:p>
                  </a:txBody>
                  <a:tcPr anchor="ctr"/>
                </a:tc>
                <a:tc>
                  <a:txBody>
                    <a:bodyPr/>
                    <a:lstStyle/>
                    <a:p>
                      <a:pPr algn="ctr" fontAlgn="t"/>
                      <a:r>
                        <a:rPr lang="en-GB" sz="1800" dirty="0">
                          <a:effectLst/>
                        </a:rPr>
                        <a:t>At least one operation is true</a:t>
                      </a:r>
                    </a:p>
                  </a:txBody>
                  <a:tcPr anchor="ctr"/>
                </a:tc>
                <a:tc>
                  <a:txBody>
                    <a:bodyPr/>
                    <a:lstStyle/>
                    <a:p>
                      <a:pPr algn="ctr" fontAlgn="t"/>
                      <a:r>
                        <a:rPr lang="en-GB" sz="1800" dirty="0">
                          <a:effectLst/>
                        </a:rPr>
                        <a:t>||</a:t>
                      </a:r>
                    </a:p>
                  </a:txBody>
                  <a:tcPr anchor="ctr"/>
                </a:tc>
                <a:tc>
                  <a:txBody>
                    <a:bodyPr/>
                    <a:lstStyle/>
                    <a:p>
                      <a:pPr algn="ctr" fontAlgn="t"/>
                      <a:r>
                        <a:rPr lang="en-GB" sz="1800" dirty="0">
                          <a:effectLst/>
                        </a:rPr>
                        <a:t>var1 &lt; 30 OR var2 == “b” </a:t>
                      </a:r>
                    </a:p>
                  </a:txBody>
                  <a:tcPr anchor="ctr"/>
                </a:tc>
                <a:tc>
                  <a:txBody>
                    <a:bodyPr/>
                    <a:lstStyle/>
                    <a:p>
                      <a:pPr algn="ctr" fontAlgn="t"/>
                      <a:r>
                        <a:rPr lang="en-GB" sz="1800" dirty="0">
                          <a:effectLst/>
                        </a:rPr>
                        <a:t>var1 &lt; 10 OR var2 &gt; “d” </a:t>
                      </a:r>
                    </a:p>
                  </a:txBody>
                  <a:tcPr anchor="ctr"/>
                </a:tc>
                <a:extLst>
                  <a:ext uri="{0D108BD9-81ED-4DB2-BD59-A6C34878D82A}">
                    <a16:rowId xmlns:a16="http://schemas.microsoft.com/office/drawing/2014/main" val="4024718011"/>
                  </a:ext>
                </a:extLst>
              </a:tr>
              <a:tr h="370840">
                <a:tc>
                  <a:txBody>
                    <a:bodyPr/>
                    <a:lstStyle/>
                    <a:p>
                      <a:pPr algn="ctr" fontAlgn="t"/>
                      <a:r>
                        <a:rPr lang="en-GB" sz="1800" dirty="0">
                          <a:effectLst/>
                        </a:rPr>
                        <a:t>NOT</a:t>
                      </a:r>
                    </a:p>
                  </a:txBody>
                  <a:tcPr anchor="ctr"/>
                </a:tc>
                <a:tc>
                  <a:txBody>
                    <a:bodyPr/>
                    <a:lstStyle/>
                    <a:p>
                      <a:pPr algn="ctr" fontAlgn="t"/>
                      <a:r>
                        <a:rPr lang="en-GB" sz="1800" dirty="0">
                          <a:effectLst/>
                        </a:rPr>
                        <a:t>The operation result is false</a:t>
                      </a:r>
                    </a:p>
                  </a:txBody>
                  <a:tcPr anchor="ctr"/>
                </a:tc>
                <a:tc>
                  <a:txBody>
                    <a:bodyPr/>
                    <a:lstStyle/>
                    <a:p>
                      <a:pPr algn="ctr" fontAlgn="t"/>
                      <a:r>
                        <a:rPr lang="en-GB" sz="1800" dirty="0">
                          <a:effectLst/>
                        </a:rPr>
                        <a:t>!</a:t>
                      </a:r>
                    </a:p>
                  </a:txBody>
                  <a:tcPr anchor="ctr"/>
                </a:tc>
                <a:tc>
                  <a:txBody>
                    <a:bodyPr/>
                    <a:lstStyle/>
                    <a:p>
                      <a:pPr algn="ctr" fontAlgn="t"/>
                      <a:r>
                        <a:rPr lang="en-GB" sz="1800" dirty="0">
                          <a:effectLst/>
                        </a:rPr>
                        <a:t>NOT var1 == var 2</a:t>
                      </a:r>
                    </a:p>
                  </a:txBody>
                  <a:tcPr anchor="ctr"/>
                </a:tc>
                <a:tc>
                  <a:txBody>
                    <a:bodyPr/>
                    <a:lstStyle/>
                    <a:p>
                      <a:pPr algn="ctr" fontAlgn="t"/>
                      <a:r>
                        <a:rPr lang="en-GB" sz="1800" dirty="0">
                          <a:effectLst/>
                        </a:rPr>
                        <a:t>NOT var1 == 20</a:t>
                      </a:r>
                    </a:p>
                  </a:txBody>
                  <a:tcPr anchor="ctr"/>
                </a:tc>
                <a:extLst>
                  <a:ext uri="{0D108BD9-81ED-4DB2-BD59-A6C34878D82A}">
                    <a16:rowId xmlns:a16="http://schemas.microsoft.com/office/drawing/2014/main" val="2658213247"/>
                  </a:ext>
                </a:extLst>
              </a:tr>
            </a:tbl>
          </a:graphicData>
        </a:graphic>
      </p:graphicFrame>
    </p:spTree>
    <p:extLst>
      <p:ext uri="{BB962C8B-B14F-4D97-AF65-F5344CB8AC3E}">
        <p14:creationId xmlns:p14="http://schemas.microsoft.com/office/powerpoint/2010/main" val="256482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True or false?</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“d” &lt; “f”</a:t>
            </a:r>
          </a:p>
          <a:p>
            <a:r>
              <a:rPr lang="en-CA" dirty="0"/>
              <a:t>“d” == “D”</a:t>
            </a:r>
          </a:p>
          <a:p>
            <a:r>
              <a:rPr lang="en-CA" dirty="0"/>
              <a:t>0.1 &gt;= 0</a:t>
            </a:r>
          </a:p>
          <a:p>
            <a:endParaRPr lang="en-CA" dirty="0"/>
          </a:p>
          <a:p>
            <a:r>
              <a:rPr lang="en-CA" dirty="0"/>
              <a:t>Var3=3; Var4=Var3^3; Var5=Var3*Var4</a:t>
            </a:r>
          </a:p>
          <a:p>
            <a:r>
              <a:rPr lang="en-CA" dirty="0"/>
              <a:t>Var3&lt;10 AND Var5&lt;10</a:t>
            </a:r>
          </a:p>
          <a:p>
            <a:r>
              <a:rPr lang="en-CA" dirty="0"/>
              <a:t>Var3&lt;10 || Var5&lt;10</a:t>
            </a:r>
          </a:p>
          <a:p>
            <a:r>
              <a:rPr lang="en-CA" dirty="0"/>
              <a:t>!((Var4==27) &amp;&amp; (Var5%8=1))</a:t>
            </a:r>
          </a:p>
        </p:txBody>
      </p:sp>
    </p:spTree>
    <p:extLst>
      <p:ext uri="{BB962C8B-B14F-4D97-AF65-F5344CB8AC3E}">
        <p14:creationId xmlns:p14="http://schemas.microsoft.com/office/powerpoint/2010/main" val="331163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True or false?</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“d” &lt; “f”						TRUE</a:t>
            </a:r>
          </a:p>
          <a:p>
            <a:r>
              <a:rPr lang="en-CA" dirty="0"/>
              <a:t>“d” == “D”						FALSE</a:t>
            </a:r>
          </a:p>
          <a:p>
            <a:r>
              <a:rPr lang="en-CA" dirty="0"/>
              <a:t>0.1 &gt;= 0						TRUE</a:t>
            </a:r>
          </a:p>
          <a:p>
            <a:endParaRPr lang="en-CA" dirty="0"/>
          </a:p>
          <a:p>
            <a:r>
              <a:rPr lang="en-CA" dirty="0"/>
              <a:t>Var3=3; Var4=Var3^3; Var5=Var3*Var4</a:t>
            </a:r>
          </a:p>
          <a:p>
            <a:r>
              <a:rPr lang="en-CA" dirty="0"/>
              <a:t>Var3&lt;10 AND Var5&lt;10				FALSE</a:t>
            </a:r>
          </a:p>
          <a:p>
            <a:r>
              <a:rPr lang="en-CA" dirty="0"/>
              <a:t>Var3&lt;10 || Var5&lt;10				TRUE</a:t>
            </a:r>
          </a:p>
          <a:p>
            <a:r>
              <a:rPr lang="en-CA" dirty="0"/>
              <a:t>!((Var4==27) &amp;&amp; (Var5%8=1))			FALSE</a:t>
            </a:r>
          </a:p>
        </p:txBody>
      </p:sp>
    </p:spTree>
    <p:extLst>
      <p:ext uri="{BB962C8B-B14F-4D97-AF65-F5344CB8AC3E}">
        <p14:creationId xmlns:p14="http://schemas.microsoft.com/office/powerpoint/2010/main" val="280766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3086371"/>
            <a:ext cx="11306175" cy="685258"/>
          </a:xfrm>
        </p:spPr>
        <p:txBody>
          <a:bodyPr>
            <a:noAutofit/>
          </a:bodyPr>
          <a:lstStyle/>
          <a:p>
            <a:pPr algn="ctr"/>
            <a:r>
              <a:rPr lang="en-GB" sz="4400" dirty="0"/>
              <a:t>Break</a:t>
            </a:r>
            <a:endParaRPr lang="en-US" sz="4400" dirty="0"/>
          </a:p>
        </p:txBody>
      </p:sp>
    </p:spTree>
    <p:extLst>
      <p:ext uri="{BB962C8B-B14F-4D97-AF65-F5344CB8AC3E}">
        <p14:creationId xmlns:p14="http://schemas.microsoft.com/office/powerpoint/2010/main" val="976307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Selection</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165182" cy="5140548"/>
          </a:xfrm>
        </p:spPr>
        <p:txBody>
          <a:bodyPr>
            <a:normAutofit fontScale="77500" lnSpcReduction="20000"/>
          </a:bodyPr>
          <a:lstStyle/>
          <a:p>
            <a:r>
              <a:rPr lang="en-CA" dirty="0"/>
              <a:t>Decision made on if a condition is met</a:t>
            </a:r>
          </a:p>
          <a:p>
            <a:pPr lvl="1"/>
            <a:r>
              <a:rPr lang="en-CA" dirty="0"/>
              <a:t>Set up decision trees</a:t>
            </a:r>
          </a:p>
          <a:p>
            <a:r>
              <a:rPr lang="en-CA" dirty="0"/>
              <a:t>If… else statements</a:t>
            </a:r>
          </a:p>
          <a:p>
            <a:r>
              <a:rPr lang="en-CA" dirty="0"/>
              <a:t>If &lt;operation&gt; == true:</a:t>
            </a:r>
          </a:p>
          <a:p>
            <a:pPr lvl="1"/>
            <a:r>
              <a:rPr lang="en-CA" dirty="0"/>
              <a:t>Do task 1</a:t>
            </a:r>
          </a:p>
          <a:p>
            <a:r>
              <a:rPr lang="en-CA" dirty="0"/>
              <a:t>Else:</a:t>
            </a:r>
          </a:p>
          <a:p>
            <a:pPr lvl="1"/>
            <a:r>
              <a:rPr lang="en-CA" dirty="0"/>
              <a:t>Do task 2</a:t>
            </a:r>
          </a:p>
          <a:p>
            <a:endParaRPr lang="en-CA" dirty="0"/>
          </a:p>
          <a:p>
            <a:r>
              <a:rPr lang="en-CA" dirty="0"/>
              <a:t>Can have multi decisions with elseif statements</a:t>
            </a:r>
          </a:p>
          <a:p>
            <a:r>
              <a:rPr lang="en-CA" dirty="0"/>
              <a:t>If &lt;operation1&gt; == true:</a:t>
            </a:r>
          </a:p>
          <a:p>
            <a:pPr lvl="1"/>
            <a:r>
              <a:rPr lang="en-CA" dirty="0"/>
              <a:t>Do task 1</a:t>
            </a:r>
          </a:p>
          <a:p>
            <a:r>
              <a:rPr lang="en-CA" dirty="0"/>
              <a:t>Elseif &lt;operation2&gt; == true:</a:t>
            </a:r>
          </a:p>
          <a:p>
            <a:pPr lvl="1"/>
            <a:r>
              <a:rPr lang="en-CA" dirty="0"/>
              <a:t>Do task 3</a:t>
            </a:r>
          </a:p>
          <a:p>
            <a:r>
              <a:rPr lang="en-CA" dirty="0"/>
              <a:t>Else:</a:t>
            </a:r>
          </a:p>
          <a:p>
            <a:pPr lvl="1"/>
            <a:r>
              <a:rPr lang="en-CA" dirty="0"/>
              <a:t>Do task 4</a:t>
            </a:r>
          </a:p>
          <a:p>
            <a:endParaRPr lang="en-CA" dirty="0"/>
          </a:p>
          <a:p>
            <a:endParaRPr lang="en-CA" dirty="0"/>
          </a:p>
          <a:p>
            <a:pPr lvl="1"/>
            <a:endParaRPr lang="en-CA" dirty="0"/>
          </a:p>
        </p:txBody>
      </p:sp>
      <p:pic>
        <p:nvPicPr>
          <p:cNvPr id="14340" name="Picture 4" descr="One-way selection, Selection statements, By OpenStax (Page 2/5) | Jobilize">
            <a:extLst>
              <a:ext uri="{FF2B5EF4-FFF2-40B4-BE49-F238E27FC236}">
                <a16:creationId xmlns:a16="http://schemas.microsoft.com/office/drawing/2014/main" id="{D7E2525D-80B0-D74C-3D90-3BFDB5DF5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154" y="1659300"/>
            <a:ext cx="4889500" cy="4267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58F3FEC-5DFC-531F-6080-7A5A07315F0D}"/>
              </a:ext>
            </a:extLst>
          </p:cNvPr>
          <p:cNvSpPr txBox="1"/>
          <p:nvPr/>
        </p:nvSpPr>
        <p:spPr>
          <a:xfrm>
            <a:off x="6290841" y="6459527"/>
            <a:ext cx="6099858" cy="261610"/>
          </a:xfrm>
          <a:prstGeom prst="rect">
            <a:avLst/>
          </a:prstGeom>
          <a:noFill/>
        </p:spPr>
        <p:txBody>
          <a:bodyPr wrap="square">
            <a:spAutoFit/>
          </a:bodyPr>
          <a:lstStyle/>
          <a:p>
            <a:r>
              <a:rPr lang="en-GB" sz="1100" dirty="0"/>
              <a:t>https://</a:t>
            </a:r>
            <a:r>
              <a:rPr lang="en-GB" sz="1100" dirty="0" err="1"/>
              <a:t>www.jobilize.com</a:t>
            </a:r>
            <a:r>
              <a:rPr lang="en-GB" sz="1100" dirty="0"/>
              <a:t>/course/section/one-way-selection-selection-statements-by-</a:t>
            </a:r>
            <a:r>
              <a:rPr lang="en-GB" sz="1100" dirty="0" err="1"/>
              <a:t>openstax</a:t>
            </a:r>
            <a:endParaRPr lang="en-GB" sz="1100" dirty="0"/>
          </a:p>
        </p:txBody>
      </p:sp>
    </p:spTree>
    <p:extLst>
      <p:ext uri="{BB962C8B-B14F-4D97-AF65-F5344CB8AC3E}">
        <p14:creationId xmlns:p14="http://schemas.microsoft.com/office/powerpoint/2010/main" val="3549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Iteration</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lnSpcReduction="10000"/>
          </a:bodyPr>
          <a:lstStyle/>
          <a:p>
            <a:r>
              <a:rPr lang="en-CA" dirty="0"/>
              <a:t>Also called looping</a:t>
            </a:r>
          </a:p>
          <a:p>
            <a:r>
              <a:rPr lang="en-CA" dirty="0"/>
              <a:t>Doing same tasks on a set of inputs</a:t>
            </a:r>
          </a:p>
          <a:p>
            <a:r>
              <a:rPr lang="en-CA" dirty="0"/>
              <a:t>Requires 3 things:</a:t>
            </a:r>
          </a:p>
          <a:p>
            <a:pPr lvl="1"/>
            <a:r>
              <a:rPr lang="en-CA" dirty="0"/>
              <a:t>Set of items to iterate through</a:t>
            </a:r>
          </a:p>
          <a:p>
            <a:pPr lvl="2"/>
            <a:r>
              <a:rPr lang="en-CA" dirty="0"/>
              <a:t>List, dictionary, array </a:t>
            </a:r>
            <a:r>
              <a:rPr lang="en-CA" dirty="0" err="1"/>
              <a:t>etc</a:t>
            </a:r>
            <a:endParaRPr lang="en-CA" dirty="0"/>
          </a:p>
          <a:p>
            <a:pPr lvl="1"/>
            <a:r>
              <a:rPr lang="en-CA" dirty="0"/>
              <a:t>Variable to store item from set being processed in current iteration</a:t>
            </a:r>
          </a:p>
          <a:p>
            <a:pPr lvl="2"/>
            <a:r>
              <a:rPr lang="en-CA" dirty="0"/>
              <a:t>Basic data type</a:t>
            </a:r>
          </a:p>
          <a:p>
            <a:pPr lvl="1"/>
            <a:r>
              <a:rPr lang="en-CA" dirty="0"/>
              <a:t>Condition to finish loop</a:t>
            </a:r>
          </a:p>
          <a:p>
            <a:r>
              <a:rPr lang="en-CA" dirty="0"/>
              <a:t>Two types of loops:</a:t>
            </a:r>
          </a:p>
          <a:p>
            <a:pPr lvl="1"/>
            <a:r>
              <a:rPr lang="en-CA" dirty="0"/>
              <a:t>Condition controlled</a:t>
            </a:r>
          </a:p>
          <a:p>
            <a:pPr lvl="2"/>
            <a:r>
              <a:rPr lang="en-CA" dirty="0"/>
              <a:t>Infinite loop that stops when a certain condition is met</a:t>
            </a:r>
          </a:p>
          <a:p>
            <a:pPr lvl="1"/>
            <a:r>
              <a:rPr lang="en-CA" dirty="0"/>
              <a:t>Count controlled</a:t>
            </a:r>
          </a:p>
          <a:p>
            <a:pPr lvl="2"/>
            <a:r>
              <a:rPr lang="en-CA" dirty="0"/>
              <a:t>Repeat a specific number of times</a:t>
            </a:r>
          </a:p>
        </p:txBody>
      </p:sp>
    </p:spTree>
    <p:extLst>
      <p:ext uri="{BB962C8B-B14F-4D97-AF65-F5344CB8AC3E}">
        <p14:creationId xmlns:p14="http://schemas.microsoft.com/office/powerpoint/2010/main" val="325524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Condition controlled</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dirty="0"/>
              <a:t>Indefinite loops</a:t>
            </a:r>
          </a:p>
          <a:p>
            <a:r>
              <a:rPr lang="en-CA" dirty="0"/>
              <a:t>Types: </a:t>
            </a:r>
          </a:p>
          <a:p>
            <a:pPr lvl="1"/>
            <a:r>
              <a:rPr lang="en-CA" dirty="0"/>
              <a:t>While</a:t>
            </a:r>
          </a:p>
          <a:p>
            <a:pPr lvl="1"/>
            <a:r>
              <a:rPr lang="en-CA" dirty="0"/>
              <a:t>Do while</a:t>
            </a:r>
          </a:p>
          <a:p>
            <a:pPr lvl="1"/>
            <a:r>
              <a:rPr lang="en-CA" dirty="0"/>
              <a:t>Repeat until</a:t>
            </a:r>
          </a:p>
          <a:p>
            <a:r>
              <a:rPr lang="en-CA" dirty="0"/>
              <a:t>General format:</a:t>
            </a:r>
          </a:p>
          <a:p>
            <a:pPr lvl="1"/>
            <a:r>
              <a:rPr lang="en-CA" dirty="0"/>
              <a:t>While variable doesn’t meet condition</a:t>
            </a:r>
          </a:p>
          <a:p>
            <a:pPr lvl="1"/>
            <a:r>
              <a:rPr lang="en-CA" dirty="0"/>
              <a:t>Do</a:t>
            </a:r>
          </a:p>
          <a:p>
            <a:pPr lvl="2"/>
            <a:r>
              <a:rPr lang="en-CA" dirty="0"/>
              <a:t>Set of tasks</a:t>
            </a:r>
          </a:p>
          <a:p>
            <a:pPr lvl="2"/>
            <a:r>
              <a:rPr lang="en-CA" dirty="0"/>
              <a:t>Update variable</a:t>
            </a:r>
          </a:p>
          <a:p>
            <a:pPr lvl="1"/>
            <a:r>
              <a:rPr lang="en-CA" dirty="0"/>
              <a:t>Done</a:t>
            </a:r>
          </a:p>
          <a:p>
            <a:pPr lvl="1"/>
            <a:endParaRPr lang="en-CA" dirty="0"/>
          </a:p>
        </p:txBody>
      </p:sp>
      <p:sp>
        <p:nvSpPr>
          <p:cNvPr id="3" name="TextBox 2">
            <a:extLst>
              <a:ext uri="{FF2B5EF4-FFF2-40B4-BE49-F238E27FC236}">
                <a16:creationId xmlns:a16="http://schemas.microsoft.com/office/drawing/2014/main" id="{F29152B2-C9DF-74E5-28A2-AF6BF9189C54}"/>
              </a:ext>
            </a:extLst>
          </p:cNvPr>
          <p:cNvSpPr txBox="1"/>
          <p:nvPr/>
        </p:nvSpPr>
        <p:spPr>
          <a:xfrm>
            <a:off x="8200663" y="6521577"/>
            <a:ext cx="6099858" cy="261610"/>
          </a:xfrm>
          <a:prstGeom prst="rect">
            <a:avLst/>
          </a:prstGeom>
          <a:noFill/>
        </p:spPr>
        <p:txBody>
          <a:bodyPr wrap="square">
            <a:spAutoFit/>
          </a:bodyPr>
          <a:lstStyle/>
          <a:p>
            <a:r>
              <a:rPr lang="en-GB" sz="1100" dirty="0"/>
              <a:t>https://</a:t>
            </a:r>
            <a:r>
              <a:rPr lang="en-GB" sz="1100" dirty="0" err="1"/>
              <a:t>www.geeksforgeeks.org</a:t>
            </a:r>
            <a:r>
              <a:rPr lang="en-GB" sz="1100" dirty="0"/>
              <a:t>/java-while-loop-with-examples/</a:t>
            </a:r>
          </a:p>
        </p:txBody>
      </p:sp>
      <p:pic>
        <p:nvPicPr>
          <p:cNvPr id="17412" name="Picture 4" descr="Java while loop with Examples - GeeksforGeeks">
            <a:extLst>
              <a:ext uri="{FF2B5EF4-FFF2-40B4-BE49-F238E27FC236}">
                <a16:creationId xmlns:a16="http://schemas.microsoft.com/office/drawing/2014/main" id="{CD1A5B68-C599-9F83-9328-0B6B96B2D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020" y="1972037"/>
            <a:ext cx="5629154" cy="346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220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Count controlled</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fontScale="92500" lnSpcReduction="10000"/>
          </a:bodyPr>
          <a:lstStyle/>
          <a:p>
            <a:r>
              <a:rPr lang="en-CA" dirty="0"/>
              <a:t>Definite loops</a:t>
            </a:r>
          </a:p>
          <a:p>
            <a:r>
              <a:rPr lang="en-CA" dirty="0"/>
              <a:t>Types: </a:t>
            </a:r>
          </a:p>
          <a:p>
            <a:pPr lvl="1"/>
            <a:r>
              <a:rPr lang="en-CA" dirty="0"/>
              <a:t>For</a:t>
            </a:r>
          </a:p>
          <a:p>
            <a:pPr lvl="1"/>
            <a:r>
              <a:rPr lang="en-CA" dirty="0"/>
              <a:t>For each</a:t>
            </a:r>
          </a:p>
          <a:p>
            <a:r>
              <a:rPr lang="en-CA" dirty="0"/>
              <a:t>General format:</a:t>
            </a:r>
          </a:p>
          <a:p>
            <a:pPr lvl="1"/>
            <a:r>
              <a:rPr lang="en-CA" dirty="0"/>
              <a:t>For variable in set of numbers</a:t>
            </a:r>
          </a:p>
          <a:p>
            <a:pPr lvl="1"/>
            <a:r>
              <a:rPr lang="en-CA" dirty="0"/>
              <a:t>Do</a:t>
            </a:r>
          </a:p>
          <a:p>
            <a:pPr lvl="2"/>
            <a:r>
              <a:rPr lang="en-CA" dirty="0"/>
              <a:t>Set of tasks</a:t>
            </a:r>
          </a:p>
          <a:p>
            <a:pPr lvl="1"/>
            <a:r>
              <a:rPr lang="en-CA" dirty="0"/>
              <a:t>Done</a:t>
            </a:r>
          </a:p>
          <a:p>
            <a:endParaRPr lang="en-CA" dirty="0"/>
          </a:p>
          <a:p>
            <a:pPr lvl="1"/>
            <a:r>
              <a:rPr lang="en-CA" dirty="0"/>
              <a:t>For each item in list</a:t>
            </a:r>
          </a:p>
          <a:p>
            <a:pPr lvl="1"/>
            <a:r>
              <a:rPr lang="en-CA" dirty="0"/>
              <a:t>Do</a:t>
            </a:r>
          </a:p>
          <a:p>
            <a:pPr lvl="2"/>
            <a:r>
              <a:rPr lang="en-CA" dirty="0"/>
              <a:t>Set of tasks</a:t>
            </a:r>
          </a:p>
          <a:p>
            <a:pPr lvl="1"/>
            <a:r>
              <a:rPr lang="en-CA" dirty="0"/>
              <a:t>Done</a:t>
            </a:r>
          </a:p>
          <a:p>
            <a:pPr lvl="1"/>
            <a:endParaRPr lang="en-CA" dirty="0"/>
          </a:p>
          <a:p>
            <a:endParaRPr lang="en-CA" dirty="0"/>
          </a:p>
          <a:p>
            <a:pPr lvl="1"/>
            <a:endParaRPr lang="en-CA" dirty="0"/>
          </a:p>
          <a:p>
            <a:pPr lvl="1"/>
            <a:endParaRPr lang="en-CA" dirty="0"/>
          </a:p>
        </p:txBody>
      </p:sp>
      <p:pic>
        <p:nvPicPr>
          <p:cNvPr id="17410" name="Picture 2" descr="For Loop in Java - GeeksforGeeks">
            <a:extLst>
              <a:ext uri="{FF2B5EF4-FFF2-40B4-BE49-F238E27FC236}">
                <a16:creationId xmlns:a16="http://schemas.microsoft.com/office/drawing/2014/main" id="{AE7EB87E-5C20-A3A5-0267-2FD1CD10E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317" y="1862027"/>
            <a:ext cx="6139683" cy="3773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9152B2-C9DF-74E5-28A2-AF6BF9189C54}"/>
              </a:ext>
            </a:extLst>
          </p:cNvPr>
          <p:cNvSpPr txBox="1"/>
          <p:nvPr/>
        </p:nvSpPr>
        <p:spPr>
          <a:xfrm>
            <a:off x="8362709" y="6521577"/>
            <a:ext cx="6099858" cy="261610"/>
          </a:xfrm>
          <a:prstGeom prst="rect">
            <a:avLst/>
          </a:prstGeom>
          <a:noFill/>
        </p:spPr>
        <p:txBody>
          <a:bodyPr wrap="square">
            <a:spAutoFit/>
          </a:bodyPr>
          <a:lstStyle/>
          <a:p>
            <a:r>
              <a:rPr lang="en-GB" sz="1100" dirty="0"/>
              <a:t>https://</a:t>
            </a:r>
            <a:r>
              <a:rPr lang="en-GB" sz="1100" dirty="0" err="1"/>
              <a:t>www.geeksforgeeks.org</a:t>
            </a:r>
            <a:r>
              <a:rPr lang="en-GB" sz="1100" dirty="0"/>
              <a:t>/java-for-loop-with-examples/</a:t>
            </a:r>
          </a:p>
        </p:txBody>
      </p:sp>
    </p:spTree>
    <p:extLst>
      <p:ext uri="{BB962C8B-B14F-4D97-AF65-F5344CB8AC3E}">
        <p14:creationId xmlns:p14="http://schemas.microsoft.com/office/powerpoint/2010/main" val="123879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Sequence and iteration tasks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fontScale="92500" lnSpcReduction="10000"/>
          </a:bodyPr>
          <a:lstStyle/>
          <a:p>
            <a:r>
              <a:rPr lang="en-CA" dirty="0"/>
              <a:t>Also written on </a:t>
            </a:r>
            <a:r>
              <a:rPr lang="en-CA" dirty="0" err="1"/>
              <a:t>github</a:t>
            </a:r>
            <a:r>
              <a:rPr lang="en-CA" dirty="0"/>
              <a:t> website, with example answers</a:t>
            </a:r>
          </a:p>
          <a:p>
            <a:endParaRPr lang="en-CA" dirty="0"/>
          </a:p>
          <a:p>
            <a:r>
              <a:rPr lang="en-CA" dirty="0"/>
              <a:t>Initialise a variable with a certain real value. Write a statement that will add 10 to the variable if it is less than 10 and divide the variable by 10 if it is greater than or equal to 10</a:t>
            </a:r>
          </a:p>
          <a:p>
            <a:endParaRPr lang="en-CA" dirty="0"/>
          </a:p>
          <a:p>
            <a:r>
              <a:rPr lang="en-CA" dirty="0"/>
              <a:t>Write a for loop that will iterate from 1 to 10 and at each stage get the modulus 2 of the variable</a:t>
            </a:r>
          </a:p>
          <a:p>
            <a:endParaRPr lang="en-CA" dirty="0"/>
          </a:p>
          <a:p>
            <a:r>
              <a:rPr lang="en-CA" dirty="0"/>
              <a:t>Initialise a variable to be value 1. Write a while loop that continues until that variable is 100. Inside the loop, if the number is less than 10, get the number to the power of itself. If it is between 10 and 50, take away 5 from the number. If it is above 50, add 1 to the number</a:t>
            </a:r>
          </a:p>
        </p:txBody>
      </p:sp>
    </p:spTree>
    <p:extLst>
      <p:ext uri="{BB962C8B-B14F-4D97-AF65-F5344CB8AC3E}">
        <p14:creationId xmlns:p14="http://schemas.microsoft.com/office/powerpoint/2010/main" val="393627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Recognise data types and variables</a:t>
            </a:r>
          </a:p>
          <a:p>
            <a:endParaRPr lang="en-CA" dirty="0"/>
          </a:p>
          <a:p>
            <a:r>
              <a:rPr lang="en-CA" dirty="0"/>
              <a:t>Describe arithmetic, relational and logic operators</a:t>
            </a:r>
          </a:p>
          <a:p>
            <a:endParaRPr lang="en-CA" dirty="0"/>
          </a:p>
          <a:p>
            <a:r>
              <a:rPr lang="en-CA" dirty="0"/>
              <a:t>Execute selection and iteration workflows</a:t>
            </a:r>
          </a:p>
          <a:p>
            <a:endParaRPr lang="en-CA" dirty="0"/>
          </a:p>
          <a:p>
            <a:r>
              <a:rPr lang="en-CA" dirty="0"/>
              <a:t>Express algorithms in pseudocode</a:t>
            </a:r>
          </a:p>
          <a:p>
            <a:endParaRPr lang="en-CA" dirty="0"/>
          </a:p>
          <a:p>
            <a:r>
              <a:rPr lang="en-CA" dirty="0"/>
              <a:t>Implement regular expressions</a:t>
            </a:r>
          </a:p>
        </p:txBody>
      </p:sp>
    </p:spTree>
    <p:extLst>
      <p:ext uri="{BB962C8B-B14F-4D97-AF65-F5344CB8AC3E}">
        <p14:creationId xmlns:p14="http://schemas.microsoft.com/office/powerpoint/2010/main" val="3418174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3429000"/>
            <a:ext cx="11306175" cy="685258"/>
          </a:xfrm>
        </p:spPr>
        <p:txBody>
          <a:bodyPr>
            <a:noAutofit/>
          </a:bodyPr>
          <a:lstStyle/>
          <a:p>
            <a:pPr algn="ctr"/>
            <a:r>
              <a:rPr lang="en-GB" sz="4400" dirty="0"/>
              <a:t>Break</a:t>
            </a:r>
            <a:br>
              <a:rPr lang="en-GB" sz="4400" dirty="0"/>
            </a:br>
            <a:r>
              <a:rPr lang="en-GB" sz="4400" dirty="0"/>
              <a:t>(Download Notepad++ or BBEdit)</a:t>
            </a:r>
            <a:endParaRPr lang="en-US" sz="4400" dirty="0"/>
          </a:p>
        </p:txBody>
      </p:sp>
    </p:spTree>
    <p:extLst>
      <p:ext uri="{BB962C8B-B14F-4D97-AF65-F5344CB8AC3E}">
        <p14:creationId xmlns:p14="http://schemas.microsoft.com/office/powerpoint/2010/main" val="1928637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Pseudocode</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endParaRPr lang="en-CA" dirty="0"/>
          </a:p>
          <a:p>
            <a:r>
              <a:rPr lang="en-CA" dirty="0"/>
              <a:t>Writing the steps of an algorithm without using the syntax of a </a:t>
            </a:r>
            <a:r>
              <a:rPr lang="en-CA"/>
              <a:t>specific programming </a:t>
            </a:r>
            <a:r>
              <a:rPr lang="en-CA" dirty="0"/>
              <a:t>language</a:t>
            </a:r>
          </a:p>
          <a:p>
            <a:endParaRPr lang="en-CA" dirty="0"/>
          </a:p>
          <a:p>
            <a:r>
              <a:rPr lang="en-CA" dirty="0"/>
              <a:t>Unambiguous step by step process that then can be translated to computer programme for execution</a:t>
            </a:r>
          </a:p>
          <a:p>
            <a:endParaRPr lang="en-CA" dirty="0"/>
          </a:p>
          <a:p>
            <a:r>
              <a:rPr lang="en-CA" dirty="0"/>
              <a:t>No correct syntax in pseudocode</a:t>
            </a:r>
          </a:p>
          <a:p>
            <a:pPr lvl="1"/>
            <a:r>
              <a:rPr lang="en-CA" dirty="0"/>
              <a:t>Must be </a:t>
            </a:r>
            <a:r>
              <a:rPr lang="en-CA" b="1" u="sng" dirty="0"/>
              <a:t>unambiguous</a:t>
            </a:r>
          </a:p>
          <a:p>
            <a:pPr lvl="1"/>
            <a:r>
              <a:rPr lang="en-CA" dirty="0"/>
              <a:t>Must cover all steps in the process</a:t>
            </a:r>
          </a:p>
        </p:txBody>
      </p:sp>
    </p:spTree>
    <p:extLst>
      <p:ext uri="{BB962C8B-B14F-4D97-AF65-F5344CB8AC3E}">
        <p14:creationId xmlns:p14="http://schemas.microsoft.com/office/powerpoint/2010/main" val="2710090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Pseudocode example 1</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u="sng" dirty="0"/>
              <a:t>Check if a number is divisible by 4</a:t>
            </a:r>
          </a:p>
          <a:p>
            <a:endParaRPr lang="en-CA" u="sng" dirty="0"/>
          </a:p>
          <a:p>
            <a:r>
              <a:rPr lang="en-CA" dirty="0"/>
              <a:t>Assign number to variable</a:t>
            </a:r>
          </a:p>
          <a:p>
            <a:r>
              <a:rPr lang="en-CA" dirty="0"/>
              <a:t>Get modulus 4 of variable and store in another variable</a:t>
            </a:r>
          </a:p>
          <a:p>
            <a:r>
              <a:rPr lang="en-CA" dirty="0"/>
              <a:t>If modulus variable equals 0</a:t>
            </a:r>
          </a:p>
          <a:p>
            <a:pPr lvl="1"/>
            <a:r>
              <a:rPr lang="en-CA" dirty="0"/>
              <a:t>Print ‘Number is divisible by 4’</a:t>
            </a:r>
          </a:p>
          <a:p>
            <a:r>
              <a:rPr lang="en-CA" dirty="0"/>
              <a:t>Else</a:t>
            </a:r>
          </a:p>
          <a:p>
            <a:pPr lvl="1"/>
            <a:r>
              <a:rPr lang="en-CA" dirty="0"/>
              <a:t>Print ‘Number is not divisible by 4’</a:t>
            </a:r>
          </a:p>
        </p:txBody>
      </p:sp>
    </p:spTree>
    <p:extLst>
      <p:ext uri="{BB962C8B-B14F-4D97-AF65-F5344CB8AC3E}">
        <p14:creationId xmlns:p14="http://schemas.microsoft.com/office/powerpoint/2010/main" val="1528428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Pseudocode example 2.1</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u="sng" dirty="0"/>
              <a:t>Add up all the even numbers between 0 and a defined stopping point</a:t>
            </a:r>
          </a:p>
          <a:p>
            <a:endParaRPr lang="en-CA" u="sng" dirty="0"/>
          </a:p>
          <a:p>
            <a:r>
              <a:rPr lang="en-CA" dirty="0"/>
              <a:t>Assign stopping point to variable</a:t>
            </a:r>
          </a:p>
          <a:p>
            <a:r>
              <a:rPr lang="en-CA" dirty="0"/>
              <a:t>Initialise variable to store the answer with value 0</a:t>
            </a:r>
          </a:p>
          <a:p>
            <a:r>
              <a:rPr lang="en-CA" dirty="0"/>
              <a:t>For every integer between 0 and the stopping point</a:t>
            </a:r>
          </a:p>
          <a:p>
            <a:pPr lvl="1"/>
            <a:r>
              <a:rPr lang="en-CA" dirty="0"/>
              <a:t>If the integer modulus 2 equals zero</a:t>
            </a:r>
          </a:p>
          <a:p>
            <a:pPr lvl="2"/>
            <a:r>
              <a:rPr lang="en-CA" dirty="0"/>
              <a:t>Add to the answer variable</a:t>
            </a:r>
          </a:p>
          <a:p>
            <a:r>
              <a:rPr lang="en-CA" dirty="0"/>
              <a:t>After loop finishes print answer variable </a:t>
            </a:r>
          </a:p>
        </p:txBody>
      </p:sp>
    </p:spTree>
    <p:extLst>
      <p:ext uri="{BB962C8B-B14F-4D97-AF65-F5344CB8AC3E}">
        <p14:creationId xmlns:p14="http://schemas.microsoft.com/office/powerpoint/2010/main" val="3748465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Pseudocode example 2.2</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u="sng" dirty="0"/>
              <a:t>Add up all the even numbers between 0 and a defined stopping point</a:t>
            </a:r>
          </a:p>
          <a:p>
            <a:endParaRPr lang="en-CA" u="sng" dirty="0"/>
          </a:p>
          <a:p>
            <a:r>
              <a:rPr lang="en-CA" dirty="0"/>
              <a:t>Assign stopping point to variable</a:t>
            </a:r>
          </a:p>
          <a:p>
            <a:r>
              <a:rPr lang="en-CA" dirty="0"/>
              <a:t>Initialise variable to store the answer with value 0</a:t>
            </a:r>
          </a:p>
          <a:p>
            <a:r>
              <a:rPr lang="en-CA" dirty="0"/>
              <a:t>For every even integer between 0 and the stopping point</a:t>
            </a:r>
          </a:p>
          <a:p>
            <a:pPr lvl="1"/>
            <a:r>
              <a:rPr lang="en-CA" dirty="0"/>
              <a:t>Add to the answer variable</a:t>
            </a:r>
          </a:p>
          <a:p>
            <a:r>
              <a:rPr lang="en-CA" dirty="0"/>
              <a:t>After loop finishes print answer variable </a:t>
            </a:r>
          </a:p>
        </p:txBody>
      </p:sp>
    </p:spTree>
    <p:extLst>
      <p:ext uri="{BB962C8B-B14F-4D97-AF65-F5344CB8AC3E}">
        <p14:creationId xmlns:p14="http://schemas.microsoft.com/office/powerpoint/2010/main" val="62677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Pseudocode tasks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fontScale="92500" lnSpcReduction="10000"/>
          </a:bodyPr>
          <a:lstStyle/>
          <a:p>
            <a:r>
              <a:rPr lang="en-CA" dirty="0"/>
              <a:t>Also written on </a:t>
            </a:r>
            <a:r>
              <a:rPr lang="en-CA" dirty="0" err="1"/>
              <a:t>github</a:t>
            </a:r>
            <a:r>
              <a:rPr lang="en-CA" dirty="0"/>
              <a:t> website, with example answers</a:t>
            </a:r>
          </a:p>
          <a:p>
            <a:endParaRPr lang="en-CA" dirty="0"/>
          </a:p>
          <a:p>
            <a:r>
              <a:rPr lang="en-CA" dirty="0"/>
              <a:t>Ask the user for 2 numbers and print out their product (i.e. multiply them together)</a:t>
            </a:r>
          </a:p>
          <a:p>
            <a:r>
              <a:rPr lang="en-CA" dirty="0"/>
              <a:t>Read in a string of letters and check if it is a valid DNA string</a:t>
            </a:r>
          </a:p>
          <a:p>
            <a:r>
              <a:rPr lang="en-CA" dirty="0"/>
              <a:t>Check if a string conforms to the pattern “patient_000000” where the 6 digits can be any numbers between 0-9</a:t>
            </a:r>
          </a:p>
          <a:p>
            <a:pPr lvl="1"/>
            <a:r>
              <a:rPr lang="en-CA" dirty="0"/>
              <a:t>Hint: use phrases like ‘starts with’, ‘ends with’, ‘followed by’</a:t>
            </a:r>
          </a:p>
          <a:p>
            <a:r>
              <a:rPr lang="en-CA" dirty="0"/>
              <a:t> Do the following steps</a:t>
            </a:r>
          </a:p>
          <a:p>
            <a:pPr lvl="1"/>
            <a:r>
              <a:rPr lang="en-CA" dirty="0"/>
              <a:t>Read in 5 separate numbers</a:t>
            </a:r>
          </a:p>
          <a:p>
            <a:pPr lvl="1"/>
            <a:r>
              <a:rPr lang="en-CA" dirty="0"/>
              <a:t>Calculate the average of the five numbers</a:t>
            </a:r>
          </a:p>
          <a:p>
            <a:pPr lvl="1"/>
            <a:r>
              <a:rPr lang="en-CA" dirty="0"/>
              <a:t>Find the smallest (minimum) and largest (maximum) of the five entered numbers.</a:t>
            </a:r>
          </a:p>
          <a:p>
            <a:pPr lvl="1"/>
            <a:r>
              <a:rPr lang="en-CA" dirty="0"/>
              <a:t>Write out the three results found with a message describing what they are </a:t>
            </a:r>
          </a:p>
          <a:p>
            <a:endParaRPr lang="en-CA" dirty="0"/>
          </a:p>
        </p:txBody>
      </p:sp>
    </p:spTree>
    <p:extLst>
      <p:ext uri="{BB962C8B-B14F-4D97-AF65-F5344CB8AC3E}">
        <p14:creationId xmlns:p14="http://schemas.microsoft.com/office/powerpoint/2010/main" val="14334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Regular expressions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dirty="0"/>
              <a:t>Patterns that you wish to find (and replace) in blocks of text</a:t>
            </a:r>
          </a:p>
          <a:p>
            <a:endParaRPr lang="en-CA" dirty="0"/>
          </a:p>
          <a:p>
            <a:r>
              <a:rPr lang="en-CA" dirty="0"/>
              <a:t>Can search for specific strings of text but also special characters such as newline, tabs, any set of numbers followed by any set of letters etc.</a:t>
            </a:r>
          </a:p>
          <a:p>
            <a:endParaRPr lang="en-CA" dirty="0"/>
          </a:p>
          <a:p>
            <a:r>
              <a:rPr lang="en-CA" dirty="0"/>
              <a:t>Used in most programing languages</a:t>
            </a:r>
          </a:p>
          <a:p>
            <a:pPr lvl="1"/>
            <a:r>
              <a:rPr lang="en-CA" dirty="0"/>
              <a:t>Can also be used directly on text files in Notepad++, BBEdit or others</a:t>
            </a:r>
          </a:p>
          <a:p>
            <a:endParaRPr lang="en-CA" dirty="0"/>
          </a:p>
          <a:p>
            <a:r>
              <a:rPr lang="en-CA" dirty="0"/>
              <a:t>Syntax differs between programs but we will use grep syntax here as used in BBEdit</a:t>
            </a:r>
          </a:p>
          <a:p>
            <a:pPr lvl="1"/>
            <a:r>
              <a:rPr lang="en-CA" dirty="0"/>
              <a:t>Should be the same in Notepad++</a:t>
            </a:r>
          </a:p>
          <a:p>
            <a:pPr lvl="1"/>
            <a:endParaRPr lang="en-CA" dirty="0"/>
          </a:p>
        </p:txBody>
      </p:sp>
    </p:spTree>
    <p:extLst>
      <p:ext uri="{BB962C8B-B14F-4D97-AF65-F5344CB8AC3E}">
        <p14:creationId xmlns:p14="http://schemas.microsoft.com/office/powerpoint/2010/main" val="3481301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basics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dirty="0"/>
              <a:t>Find:</a:t>
            </a:r>
          </a:p>
          <a:p>
            <a:pPr lvl="1"/>
            <a:r>
              <a:rPr lang="en-CA" dirty="0"/>
              <a:t>Hello</a:t>
            </a:r>
          </a:p>
          <a:p>
            <a:pPr lvl="1"/>
            <a:r>
              <a:rPr lang="en-CA" dirty="0"/>
              <a:t>Will return two instances</a:t>
            </a:r>
          </a:p>
          <a:p>
            <a:r>
              <a:rPr lang="en-CA" dirty="0"/>
              <a:t>Find:</a:t>
            </a:r>
          </a:p>
          <a:p>
            <a:pPr lvl="1"/>
            <a:r>
              <a:rPr lang="en-CA" dirty="0"/>
              <a:t>every</a:t>
            </a:r>
          </a:p>
          <a:p>
            <a:pPr lvl="1"/>
            <a:r>
              <a:rPr lang="en-CA" dirty="0"/>
              <a:t>Will return two instances</a:t>
            </a:r>
          </a:p>
          <a:p>
            <a:endParaRPr lang="en-CA" dirty="0"/>
          </a:p>
          <a:p>
            <a:r>
              <a:rPr lang="en-CA" dirty="0"/>
              <a:t>Case be case sensitive (hello different from Hello) or insensitive</a:t>
            </a:r>
          </a:p>
        </p:txBody>
      </p:sp>
      <p:sp>
        <p:nvSpPr>
          <p:cNvPr id="3" name="TextBox 2">
            <a:extLst>
              <a:ext uri="{FF2B5EF4-FFF2-40B4-BE49-F238E27FC236}">
                <a16:creationId xmlns:a16="http://schemas.microsoft.com/office/drawing/2014/main" id="{CA301BF4-8126-5C20-2BB9-FEAA1D3EC547}"/>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 123</a:t>
            </a:r>
          </a:p>
        </p:txBody>
      </p:sp>
    </p:spTree>
    <p:extLst>
      <p:ext uri="{BB962C8B-B14F-4D97-AF65-F5344CB8AC3E}">
        <p14:creationId xmlns:p14="http://schemas.microsoft.com/office/powerpoint/2010/main" val="1243125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sets </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fontScale="62500" lnSpcReduction="20000"/>
          </a:bodyPr>
          <a:lstStyle/>
          <a:p>
            <a:r>
              <a:rPr lang="en-CA" dirty="0"/>
              <a:t>Sets allow you to match any (combination of) characters</a:t>
            </a:r>
          </a:p>
          <a:p>
            <a:pPr lvl="1"/>
            <a:r>
              <a:rPr lang="en-CA" dirty="0"/>
              <a:t>Use [] around the set to match</a:t>
            </a:r>
          </a:p>
          <a:p>
            <a:pPr lvl="1"/>
            <a:r>
              <a:rPr lang="en-CA" dirty="0"/>
              <a:t>A-Z matches any upper case character</a:t>
            </a:r>
          </a:p>
          <a:p>
            <a:pPr lvl="1"/>
            <a:r>
              <a:rPr lang="en-CA" dirty="0"/>
              <a:t>a-z any lower case</a:t>
            </a:r>
          </a:p>
          <a:p>
            <a:pPr lvl="1"/>
            <a:r>
              <a:rPr lang="en-CA" dirty="0"/>
              <a:t>0-9 any number</a:t>
            </a:r>
          </a:p>
          <a:p>
            <a:pPr lvl="1"/>
            <a:r>
              <a:rPr lang="en-CA" dirty="0"/>
              <a:t>Can combine to find any alphanumeric [A-Za-z0-9] </a:t>
            </a:r>
          </a:p>
          <a:p>
            <a:pPr lvl="1"/>
            <a:r>
              <a:rPr lang="en-CA" dirty="0"/>
              <a:t>A ^ inside the [] will find everything </a:t>
            </a:r>
            <a:r>
              <a:rPr lang="en-CA" u="sng" dirty="0"/>
              <a:t>except</a:t>
            </a:r>
            <a:r>
              <a:rPr lang="en-CA" dirty="0"/>
              <a:t> that set</a:t>
            </a:r>
          </a:p>
          <a:p>
            <a:r>
              <a:rPr lang="en-CA" dirty="0"/>
              <a:t>Find:</a:t>
            </a:r>
          </a:p>
          <a:p>
            <a:pPr lvl="1"/>
            <a:r>
              <a:rPr lang="en-CA" dirty="0"/>
              <a:t>every[a-z]</a:t>
            </a:r>
          </a:p>
          <a:p>
            <a:pPr lvl="1"/>
            <a:r>
              <a:rPr lang="en-CA" dirty="0"/>
              <a:t>Will find ‘</a:t>
            </a:r>
            <a:r>
              <a:rPr lang="en-CA" dirty="0" err="1"/>
              <a:t>everyo</a:t>
            </a:r>
            <a:r>
              <a:rPr lang="en-CA" dirty="0"/>
              <a:t>’ and ‘</a:t>
            </a:r>
            <a:r>
              <a:rPr lang="en-CA" dirty="0" err="1"/>
              <a:t>everyb</a:t>
            </a:r>
            <a:r>
              <a:rPr lang="en-CA" dirty="0"/>
              <a:t>’</a:t>
            </a:r>
          </a:p>
          <a:p>
            <a:r>
              <a:rPr lang="en-CA" dirty="0"/>
              <a:t>Find:</a:t>
            </a:r>
          </a:p>
          <a:p>
            <a:pPr lvl="1"/>
            <a:r>
              <a:rPr lang="en-CA" dirty="0"/>
              <a:t>every[^a-z]</a:t>
            </a:r>
          </a:p>
          <a:p>
            <a:pPr lvl="1"/>
            <a:r>
              <a:rPr lang="en-CA" dirty="0"/>
              <a:t>Will find nothing because all ‘every’ is followed by a lower case letter</a:t>
            </a:r>
          </a:p>
          <a:p>
            <a:r>
              <a:rPr lang="en-CA" dirty="0"/>
              <a:t>Find:</a:t>
            </a:r>
          </a:p>
          <a:p>
            <a:pPr lvl="1"/>
            <a:r>
              <a:rPr lang="en-CA" dirty="0"/>
              <a:t>Count[0-9]</a:t>
            </a:r>
          </a:p>
          <a:p>
            <a:pPr lvl="1"/>
            <a:r>
              <a:rPr lang="en-CA" dirty="0"/>
              <a:t>Will find ‘Count1’</a:t>
            </a:r>
          </a:p>
          <a:p>
            <a:r>
              <a:rPr lang="en-CA" dirty="0"/>
              <a:t>Find:</a:t>
            </a:r>
          </a:p>
          <a:p>
            <a:pPr lvl="1"/>
            <a:r>
              <a:rPr lang="en-CA" dirty="0"/>
              <a:t>Count[3-6]</a:t>
            </a:r>
          </a:p>
          <a:p>
            <a:pPr lvl="1"/>
            <a:r>
              <a:rPr lang="en-CA" dirty="0"/>
              <a:t>Will find nothing because 1 is not in the range 3-6</a:t>
            </a:r>
          </a:p>
          <a:p>
            <a:pPr lvl="1"/>
            <a:endParaRPr lang="en-CA" dirty="0"/>
          </a:p>
          <a:p>
            <a:endParaRPr lang="en-CA" dirty="0"/>
          </a:p>
        </p:txBody>
      </p:sp>
      <p:sp>
        <p:nvSpPr>
          <p:cNvPr id="2" name="TextBox 1">
            <a:extLst>
              <a:ext uri="{FF2B5EF4-FFF2-40B4-BE49-F238E27FC236}">
                <a16:creationId xmlns:a16="http://schemas.microsoft.com/office/drawing/2014/main" id="{803C5A8A-4161-3381-CC36-BEDEA9ABD0C1}"/>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Tree>
    <p:extLst>
      <p:ext uri="{BB962C8B-B14F-4D97-AF65-F5344CB8AC3E}">
        <p14:creationId xmlns:p14="http://schemas.microsoft.com/office/powerpoint/2010/main" val="341928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tokens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8223546" cy="877107"/>
          </a:xfrm>
        </p:spPr>
        <p:txBody>
          <a:bodyPr>
            <a:normAutofit/>
          </a:bodyPr>
          <a:lstStyle/>
          <a:p>
            <a:r>
              <a:rPr lang="en-CA" dirty="0"/>
              <a:t>A token is a character combination that represents a set of characters</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pPr lvl="1"/>
            <a:endParaRPr lang="en-CA" dirty="0"/>
          </a:p>
          <a:p>
            <a:pPr lvl="1"/>
            <a:endParaRPr lang="en-CA" dirty="0"/>
          </a:p>
          <a:p>
            <a:endParaRPr lang="en-CA" dirty="0"/>
          </a:p>
        </p:txBody>
      </p:sp>
      <p:graphicFrame>
        <p:nvGraphicFramePr>
          <p:cNvPr id="3" name="Table 3">
            <a:extLst>
              <a:ext uri="{FF2B5EF4-FFF2-40B4-BE49-F238E27FC236}">
                <a16:creationId xmlns:a16="http://schemas.microsoft.com/office/drawing/2014/main" id="{ED9981C6-D9F0-9C84-407F-4BA9F9420818}"/>
              </a:ext>
            </a:extLst>
          </p:cNvPr>
          <p:cNvGraphicFramePr>
            <a:graphicFrameLocks noGrp="1"/>
          </p:cNvGraphicFramePr>
          <p:nvPr>
            <p:extLst>
              <p:ext uri="{D42A27DB-BD31-4B8C-83A1-F6EECF244321}">
                <p14:modId xmlns:p14="http://schemas.microsoft.com/office/powerpoint/2010/main" val="1728579094"/>
              </p:ext>
            </p:extLst>
          </p:nvPr>
        </p:nvGraphicFramePr>
        <p:xfrm>
          <a:off x="1365847" y="2460049"/>
          <a:ext cx="8223545" cy="3734878"/>
        </p:xfrm>
        <a:graphic>
          <a:graphicData uri="http://schemas.openxmlformats.org/drawingml/2006/table">
            <a:tbl>
              <a:tblPr firstRow="1" bandRow="1">
                <a:tableStyleId>{5C22544A-7EE6-4342-B048-85BDC9FD1C3A}</a:tableStyleId>
              </a:tblPr>
              <a:tblGrid>
                <a:gridCol w="1083841">
                  <a:extLst>
                    <a:ext uri="{9D8B030D-6E8A-4147-A177-3AD203B41FA5}">
                      <a16:colId xmlns:a16="http://schemas.microsoft.com/office/drawing/2014/main" val="175728612"/>
                    </a:ext>
                  </a:extLst>
                </a:gridCol>
                <a:gridCol w="5152348">
                  <a:extLst>
                    <a:ext uri="{9D8B030D-6E8A-4147-A177-3AD203B41FA5}">
                      <a16:colId xmlns:a16="http://schemas.microsoft.com/office/drawing/2014/main" val="3545368689"/>
                    </a:ext>
                  </a:extLst>
                </a:gridCol>
                <a:gridCol w="1987356">
                  <a:extLst>
                    <a:ext uri="{9D8B030D-6E8A-4147-A177-3AD203B41FA5}">
                      <a16:colId xmlns:a16="http://schemas.microsoft.com/office/drawing/2014/main" val="818568721"/>
                    </a:ext>
                  </a:extLst>
                </a:gridCol>
              </a:tblGrid>
              <a:tr h="284611">
                <a:tc>
                  <a:txBody>
                    <a:bodyPr/>
                    <a:lstStyle/>
                    <a:p>
                      <a:r>
                        <a:rPr lang="en-GB" dirty="0"/>
                        <a:t>Token</a:t>
                      </a:r>
                    </a:p>
                  </a:txBody>
                  <a:tcPr/>
                </a:tc>
                <a:tc>
                  <a:txBody>
                    <a:bodyPr/>
                    <a:lstStyle/>
                    <a:p>
                      <a:r>
                        <a:rPr lang="en-GB" dirty="0"/>
                        <a:t>Matches</a:t>
                      </a:r>
                    </a:p>
                  </a:txBody>
                  <a:tcPr/>
                </a:tc>
                <a:tc>
                  <a:txBody>
                    <a:bodyPr/>
                    <a:lstStyle/>
                    <a:p>
                      <a:r>
                        <a:rPr lang="en-GB" dirty="0"/>
                        <a:t>Equivalent set</a:t>
                      </a:r>
                    </a:p>
                  </a:txBody>
                  <a:tcPr/>
                </a:tc>
                <a:extLst>
                  <a:ext uri="{0D108BD9-81ED-4DB2-BD59-A6C34878D82A}">
                    <a16:rowId xmlns:a16="http://schemas.microsoft.com/office/drawing/2014/main" val="2453323486"/>
                  </a:ext>
                </a:extLst>
              </a:tr>
              <a:tr h="284611">
                <a:tc>
                  <a:txBody>
                    <a:bodyPr/>
                    <a:lstStyle/>
                    <a:p>
                      <a:r>
                        <a:rPr lang="en-GB" dirty="0"/>
                        <a:t>\n</a:t>
                      </a:r>
                    </a:p>
                  </a:txBody>
                  <a:tcPr/>
                </a:tc>
                <a:tc>
                  <a:txBody>
                    <a:bodyPr/>
                    <a:lstStyle/>
                    <a:p>
                      <a:r>
                        <a:rPr lang="en-GB" dirty="0"/>
                        <a:t>Newline character</a:t>
                      </a:r>
                    </a:p>
                  </a:txBody>
                  <a:tcPr/>
                </a:tc>
                <a:tc>
                  <a:txBody>
                    <a:bodyPr/>
                    <a:lstStyle/>
                    <a:p>
                      <a:endParaRPr lang="en-GB"/>
                    </a:p>
                  </a:txBody>
                  <a:tcPr/>
                </a:tc>
                <a:extLst>
                  <a:ext uri="{0D108BD9-81ED-4DB2-BD59-A6C34878D82A}">
                    <a16:rowId xmlns:a16="http://schemas.microsoft.com/office/drawing/2014/main" val="1478407483"/>
                  </a:ext>
                </a:extLst>
              </a:tr>
              <a:tr h="284611">
                <a:tc>
                  <a:txBody>
                    <a:bodyPr/>
                    <a:lstStyle/>
                    <a:p>
                      <a:r>
                        <a:rPr lang="en-GB" dirty="0"/>
                        <a:t>\t</a:t>
                      </a:r>
                    </a:p>
                  </a:txBody>
                  <a:tcPr/>
                </a:tc>
                <a:tc>
                  <a:txBody>
                    <a:bodyPr/>
                    <a:lstStyle/>
                    <a:p>
                      <a:r>
                        <a:rPr lang="en-GB" dirty="0"/>
                        <a:t>Tab character</a:t>
                      </a:r>
                    </a:p>
                  </a:txBody>
                  <a:tcPr/>
                </a:tc>
                <a:tc>
                  <a:txBody>
                    <a:bodyPr/>
                    <a:lstStyle/>
                    <a:p>
                      <a:endParaRPr lang="en-GB"/>
                    </a:p>
                  </a:txBody>
                  <a:tcPr/>
                </a:tc>
                <a:extLst>
                  <a:ext uri="{0D108BD9-81ED-4DB2-BD59-A6C34878D82A}">
                    <a16:rowId xmlns:a16="http://schemas.microsoft.com/office/drawing/2014/main" val="2357134226"/>
                  </a:ext>
                </a:extLst>
              </a:tr>
              <a:tr h="284611">
                <a:tc>
                  <a:txBody>
                    <a:bodyPr/>
                    <a:lstStyle/>
                    <a:p>
                      <a:r>
                        <a:rPr lang="en-GB" dirty="0"/>
                        <a:t>\b</a:t>
                      </a:r>
                    </a:p>
                  </a:txBody>
                  <a:tcPr/>
                </a:tc>
                <a:tc>
                  <a:txBody>
                    <a:bodyPr/>
                    <a:lstStyle/>
                    <a:p>
                      <a:r>
                        <a:rPr lang="en-GB" dirty="0"/>
                        <a:t>Word boundary (explained next slide)</a:t>
                      </a:r>
                    </a:p>
                  </a:txBody>
                  <a:tcPr/>
                </a:tc>
                <a:tc>
                  <a:txBody>
                    <a:bodyPr/>
                    <a:lstStyle/>
                    <a:p>
                      <a:endParaRPr lang="en-GB" dirty="0"/>
                    </a:p>
                  </a:txBody>
                  <a:tcPr/>
                </a:tc>
                <a:extLst>
                  <a:ext uri="{0D108BD9-81ED-4DB2-BD59-A6C34878D82A}">
                    <a16:rowId xmlns:a16="http://schemas.microsoft.com/office/drawing/2014/main" val="453868175"/>
                  </a:ext>
                </a:extLst>
              </a:tr>
              <a:tr h="284611">
                <a:tc>
                  <a:txBody>
                    <a:bodyPr/>
                    <a:lstStyle/>
                    <a:p>
                      <a:r>
                        <a:rPr lang="en-GB" dirty="0"/>
                        <a:t>\d</a:t>
                      </a:r>
                    </a:p>
                  </a:txBody>
                  <a:tcPr/>
                </a:tc>
                <a:tc>
                  <a:txBody>
                    <a:bodyPr/>
                    <a:lstStyle/>
                    <a:p>
                      <a:r>
                        <a:rPr lang="en-GB" dirty="0"/>
                        <a:t>Any digit</a:t>
                      </a:r>
                    </a:p>
                  </a:txBody>
                  <a:tcPr/>
                </a:tc>
                <a:tc>
                  <a:txBody>
                    <a:bodyPr/>
                    <a:lstStyle/>
                    <a:p>
                      <a:r>
                        <a:rPr lang="en-GB" dirty="0"/>
                        <a:t>[0-9]</a:t>
                      </a:r>
                    </a:p>
                  </a:txBody>
                  <a:tcPr/>
                </a:tc>
                <a:extLst>
                  <a:ext uri="{0D108BD9-81ED-4DB2-BD59-A6C34878D82A}">
                    <a16:rowId xmlns:a16="http://schemas.microsoft.com/office/drawing/2014/main" val="3634134229"/>
                  </a:ext>
                </a:extLst>
              </a:tr>
              <a:tr h="284611">
                <a:tc>
                  <a:txBody>
                    <a:bodyPr/>
                    <a:lstStyle/>
                    <a:p>
                      <a:r>
                        <a:rPr lang="en-GB" dirty="0"/>
                        <a:t>\w</a:t>
                      </a:r>
                    </a:p>
                  </a:txBody>
                  <a:tcPr/>
                </a:tc>
                <a:tc>
                  <a:txBody>
                    <a:bodyPr/>
                    <a:lstStyle/>
                    <a:p>
                      <a:r>
                        <a:rPr lang="en-GB" dirty="0"/>
                        <a:t>Any ‘word’ character</a:t>
                      </a:r>
                    </a:p>
                  </a:txBody>
                  <a:tcPr/>
                </a:tc>
                <a:tc>
                  <a:txBody>
                    <a:bodyPr/>
                    <a:lstStyle/>
                    <a:p>
                      <a:r>
                        <a:rPr lang="en-GB" dirty="0"/>
                        <a:t>[A-Za-z0-9]</a:t>
                      </a:r>
                    </a:p>
                  </a:txBody>
                  <a:tcPr/>
                </a:tc>
                <a:extLst>
                  <a:ext uri="{0D108BD9-81ED-4DB2-BD59-A6C34878D82A}">
                    <a16:rowId xmlns:a16="http://schemas.microsoft.com/office/drawing/2014/main" val="268053825"/>
                  </a:ext>
                </a:extLst>
              </a:tr>
              <a:tr h="284611">
                <a:tc>
                  <a:txBody>
                    <a:bodyPr/>
                    <a:lstStyle/>
                    <a:p>
                      <a:r>
                        <a:rPr lang="en-GB" dirty="0"/>
                        <a:t>\s</a:t>
                      </a:r>
                    </a:p>
                  </a:txBody>
                  <a:tcPr/>
                </a:tc>
                <a:tc>
                  <a:txBody>
                    <a:bodyPr/>
                    <a:lstStyle/>
                    <a:p>
                      <a:r>
                        <a:rPr lang="en-GB" dirty="0"/>
                        <a:t>Any whitespace character</a:t>
                      </a:r>
                    </a:p>
                  </a:txBody>
                  <a:tcPr/>
                </a:tc>
                <a:tc>
                  <a:txBody>
                    <a:bodyPr/>
                    <a:lstStyle/>
                    <a:p>
                      <a:r>
                        <a:rPr lang="en-GB" dirty="0"/>
                        <a:t>[ \t\n\r\f]</a:t>
                      </a:r>
                    </a:p>
                  </a:txBody>
                  <a:tcPr/>
                </a:tc>
                <a:extLst>
                  <a:ext uri="{0D108BD9-81ED-4DB2-BD59-A6C34878D82A}">
                    <a16:rowId xmlns:a16="http://schemas.microsoft.com/office/drawing/2014/main" val="2643968171"/>
                  </a:ext>
                </a:extLst>
              </a:tr>
              <a:tr h="284611">
                <a:tc>
                  <a:txBody>
                    <a:bodyPr/>
                    <a:lstStyle/>
                    <a:p>
                      <a:r>
                        <a:rPr lang="en-GB" dirty="0"/>
                        <a:t>\D</a:t>
                      </a:r>
                    </a:p>
                  </a:txBody>
                  <a:tcPr/>
                </a:tc>
                <a:tc>
                  <a:txBody>
                    <a:bodyPr/>
                    <a:lstStyle/>
                    <a:p>
                      <a:r>
                        <a:rPr lang="en-GB" dirty="0"/>
                        <a:t>Any character except a digit</a:t>
                      </a:r>
                    </a:p>
                  </a:txBody>
                  <a:tcPr/>
                </a:tc>
                <a:tc>
                  <a:txBody>
                    <a:bodyPr/>
                    <a:lstStyle/>
                    <a:p>
                      <a:r>
                        <a:rPr lang="en-GB" dirty="0"/>
                        <a:t>[^0-9]</a:t>
                      </a:r>
                    </a:p>
                  </a:txBody>
                  <a:tcPr/>
                </a:tc>
                <a:extLst>
                  <a:ext uri="{0D108BD9-81ED-4DB2-BD59-A6C34878D82A}">
                    <a16:rowId xmlns:a16="http://schemas.microsoft.com/office/drawing/2014/main" val="1777007929"/>
                  </a:ext>
                </a:extLst>
              </a:tr>
              <a:tr h="284611">
                <a:tc>
                  <a:txBody>
                    <a:bodyPr/>
                    <a:lstStyle/>
                    <a:p>
                      <a:r>
                        <a:rPr lang="en-GB" dirty="0"/>
                        <a:t>\W</a:t>
                      </a:r>
                    </a:p>
                  </a:txBody>
                  <a:tcPr/>
                </a:tc>
                <a:tc>
                  <a:txBody>
                    <a:bodyPr/>
                    <a:lstStyle/>
                    <a:p>
                      <a:r>
                        <a:rPr lang="en-GB" dirty="0"/>
                        <a:t>Any character except a word</a:t>
                      </a:r>
                    </a:p>
                  </a:txBody>
                  <a:tcPr/>
                </a:tc>
                <a:tc>
                  <a:txBody>
                    <a:bodyPr/>
                    <a:lstStyle/>
                    <a:p>
                      <a:r>
                        <a:rPr lang="en-GB" dirty="0"/>
                        <a:t>[^A-Za-z0-9]</a:t>
                      </a:r>
                    </a:p>
                  </a:txBody>
                  <a:tcPr/>
                </a:tc>
                <a:extLst>
                  <a:ext uri="{0D108BD9-81ED-4DB2-BD59-A6C34878D82A}">
                    <a16:rowId xmlns:a16="http://schemas.microsoft.com/office/drawing/2014/main" val="4122891502"/>
                  </a:ext>
                </a:extLst>
              </a:tr>
              <a:tr h="443038">
                <a:tc>
                  <a:txBody>
                    <a:bodyPr/>
                    <a:lstStyle/>
                    <a:p>
                      <a:r>
                        <a:rPr lang="en-GB" dirty="0"/>
                        <a:t>\S</a:t>
                      </a:r>
                    </a:p>
                  </a:txBody>
                  <a:tcPr/>
                </a:tc>
                <a:tc>
                  <a:txBody>
                    <a:bodyPr/>
                    <a:lstStyle/>
                    <a:p>
                      <a:r>
                        <a:rPr lang="en-GB" dirty="0"/>
                        <a:t>Any character except whitespace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\t\n\r\f]</a:t>
                      </a:r>
                    </a:p>
                  </a:txBody>
                  <a:tcPr/>
                </a:tc>
                <a:extLst>
                  <a:ext uri="{0D108BD9-81ED-4DB2-BD59-A6C34878D82A}">
                    <a16:rowId xmlns:a16="http://schemas.microsoft.com/office/drawing/2014/main" val="3275392239"/>
                  </a:ext>
                </a:extLst>
              </a:tr>
            </a:tbl>
          </a:graphicData>
        </a:graphic>
      </p:graphicFrame>
    </p:spTree>
    <p:extLst>
      <p:ext uri="{BB962C8B-B14F-4D97-AF65-F5344CB8AC3E}">
        <p14:creationId xmlns:p14="http://schemas.microsoft.com/office/powerpoint/2010/main" val="83030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Computer programming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The process of instructing a computer to carry out tasks</a:t>
            </a:r>
          </a:p>
          <a:p>
            <a:r>
              <a:rPr lang="en-CA" dirty="0"/>
              <a:t>Task-oriented</a:t>
            </a:r>
          </a:p>
          <a:p>
            <a:pPr lvl="1"/>
            <a:r>
              <a:rPr lang="en-CA" dirty="0"/>
              <a:t>What is the task you need performed?</a:t>
            </a:r>
          </a:p>
          <a:p>
            <a:pPr lvl="1"/>
            <a:r>
              <a:rPr lang="en-CA" dirty="0"/>
              <a:t>Step-by-step instructions</a:t>
            </a:r>
          </a:p>
          <a:p>
            <a:r>
              <a:rPr lang="en-CA" dirty="0"/>
              <a:t>Precise</a:t>
            </a:r>
          </a:p>
          <a:p>
            <a:pPr lvl="1"/>
            <a:r>
              <a:rPr lang="en-CA" dirty="0"/>
              <a:t>No interpretation possible</a:t>
            </a:r>
          </a:p>
          <a:p>
            <a:pPr lvl="1"/>
            <a:r>
              <a:rPr lang="en-CA" dirty="0"/>
              <a:t>What type of data is input?</a:t>
            </a:r>
          </a:p>
          <a:p>
            <a:pPr lvl="1"/>
            <a:r>
              <a:rPr lang="en-CA" dirty="0"/>
              <a:t>What steps need to be taken to achieve task?</a:t>
            </a:r>
          </a:p>
          <a:p>
            <a:r>
              <a:rPr lang="en-CA" dirty="0"/>
              <a:t>Sequential</a:t>
            </a:r>
          </a:p>
          <a:p>
            <a:pPr lvl="1"/>
            <a:r>
              <a:rPr lang="en-CA" dirty="0"/>
              <a:t>One step, then next step</a:t>
            </a:r>
          </a:p>
          <a:p>
            <a:pPr lvl="1"/>
            <a:r>
              <a:rPr lang="en-CA" dirty="0"/>
              <a:t>Guide computer through task</a:t>
            </a:r>
          </a:p>
          <a:p>
            <a:pPr lvl="1"/>
            <a:endParaRPr lang="en-CA" dirty="0"/>
          </a:p>
        </p:txBody>
      </p:sp>
      <p:pic>
        <p:nvPicPr>
          <p:cNvPr id="1026" name="Picture 2" descr="Computer Programming">
            <a:extLst>
              <a:ext uri="{FF2B5EF4-FFF2-40B4-BE49-F238E27FC236}">
                <a16:creationId xmlns:a16="http://schemas.microsoft.com/office/drawing/2014/main" id="{3DC1D6D4-6C16-9E1D-BEFB-C366AF71F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172" y="1762237"/>
            <a:ext cx="3481588" cy="46009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B2426F-322B-73D8-F254-3B37F6CF942D}"/>
              </a:ext>
            </a:extLst>
          </p:cNvPr>
          <p:cNvSpPr txBox="1"/>
          <p:nvPr/>
        </p:nvSpPr>
        <p:spPr>
          <a:xfrm>
            <a:off x="7610354" y="6459527"/>
            <a:ext cx="4809281" cy="261610"/>
          </a:xfrm>
          <a:prstGeom prst="rect">
            <a:avLst/>
          </a:prstGeom>
          <a:noFill/>
        </p:spPr>
        <p:txBody>
          <a:bodyPr wrap="square">
            <a:spAutoFit/>
          </a:bodyPr>
          <a:lstStyle/>
          <a:p>
            <a:r>
              <a:rPr lang="en-GB" sz="1100" dirty="0"/>
              <a:t>https://</a:t>
            </a:r>
            <a:r>
              <a:rPr lang="en-GB" sz="1100" dirty="0" err="1"/>
              <a:t>homepage.cs.uri.edu</a:t>
            </a:r>
            <a:r>
              <a:rPr lang="en-GB" sz="1100" dirty="0"/>
              <a:t>/faculty/</a:t>
            </a:r>
            <a:r>
              <a:rPr lang="en-GB" sz="1100" dirty="0" err="1"/>
              <a:t>wolfe</a:t>
            </a:r>
            <a:r>
              <a:rPr lang="en-GB" sz="1100" dirty="0"/>
              <a:t>/book/Readings/Reading13.htm</a:t>
            </a:r>
          </a:p>
        </p:txBody>
      </p:sp>
    </p:spTree>
    <p:extLst>
      <p:ext uri="{BB962C8B-B14F-4D97-AF65-F5344CB8AC3E}">
        <p14:creationId xmlns:p14="http://schemas.microsoft.com/office/powerpoint/2010/main" val="3383503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tokens examples</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\b finds only matches that are at the end of a word</a:t>
            </a:r>
          </a:p>
          <a:p>
            <a:pPr lvl="1"/>
            <a:r>
              <a:rPr lang="en-CA" dirty="0"/>
              <a:t>I.e. the pattern before the \b must then be followed by whitespace</a:t>
            </a:r>
          </a:p>
          <a:p>
            <a:r>
              <a:rPr lang="en-CA" dirty="0"/>
              <a:t>Find:</a:t>
            </a:r>
          </a:p>
          <a:p>
            <a:pPr lvl="1"/>
            <a:r>
              <a:rPr lang="en-CA" dirty="0"/>
              <a:t>every\w</a:t>
            </a:r>
          </a:p>
          <a:p>
            <a:pPr lvl="1"/>
            <a:r>
              <a:rPr lang="en-CA" dirty="0"/>
              <a:t>Will find ‘</a:t>
            </a:r>
            <a:r>
              <a:rPr lang="en-CA" dirty="0" err="1"/>
              <a:t>everyo</a:t>
            </a:r>
            <a:r>
              <a:rPr lang="en-CA" dirty="0"/>
              <a:t>’ and ‘</a:t>
            </a:r>
            <a:r>
              <a:rPr lang="en-CA" dirty="0" err="1"/>
              <a:t>everyb</a:t>
            </a:r>
            <a:r>
              <a:rPr lang="en-CA" dirty="0"/>
              <a:t>’</a:t>
            </a:r>
          </a:p>
          <a:p>
            <a:r>
              <a:rPr lang="en-CA" dirty="0"/>
              <a:t>Find:</a:t>
            </a:r>
          </a:p>
          <a:p>
            <a:pPr lvl="1"/>
            <a:r>
              <a:rPr lang="en-CA" dirty="0"/>
              <a:t>Count\D</a:t>
            </a:r>
          </a:p>
          <a:p>
            <a:pPr lvl="1"/>
            <a:r>
              <a:rPr lang="en-CA" dirty="0"/>
              <a:t>Will find nothing</a:t>
            </a:r>
          </a:p>
          <a:p>
            <a:r>
              <a:rPr lang="en-CA" dirty="0"/>
              <a:t>Find:</a:t>
            </a:r>
          </a:p>
          <a:p>
            <a:pPr lvl="1"/>
            <a:r>
              <a:rPr lang="en-CA" dirty="0"/>
              <a:t>o\b</a:t>
            </a:r>
          </a:p>
          <a:p>
            <a:pPr lvl="1"/>
            <a:r>
              <a:rPr lang="en-CA" dirty="0"/>
              <a:t>Will find two instances (ends of the Hello)</a:t>
            </a:r>
          </a:p>
          <a:p>
            <a:pPr lvl="1"/>
            <a:endParaRPr lang="en-CA" dirty="0"/>
          </a:p>
          <a:p>
            <a:endParaRPr lang="en-CA" dirty="0"/>
          </a:p>
        </p:txBody>
      </p:sp>
    </p:spTree>
    <p:extLst>
      <p:ext uri="{BB962C8B-B14F-4D97-AF65-F5344CB8AC3E}">
        <p14:creationId xmlns:p14="http://schemas.microsoft.com/office/powerpoint/2010/main" val="2512551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Wildcard and start/end</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fontScale="92500" lnSpcReduction="20000"/>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 (period) will find any character</a:t>
            </a:r>
          </a:p>
          <a:p>
            <a:r>
              <a:rPr lang="en-CA" dirty="0"/>
              <a:t>^ (not inside []) will find the start of the line</a:t>
            </a:r>
          </a:p>
          <a:p>
            <a:r>
              <a:rPr lang="en-CA" dirty="0"/>
              <a:t>$ will find the end of the line</a:t>
            </a:r>
          </a:p>
          <a:p>
            <a:r>
              <a:rPr lang="en-CA" dirty="0"/>
              <a:t>Use a \ before any of these to find that actual character</a:t>
            </a:r>
          </a:p>
          <a:p>
            <a:pPr lvl="1"/>
            <a:r>
              <a:rPr lang="en-CA" dirty="0"/>
              <a:t>\$ finds the dollar sign, not the end of line</a:t>
            </a:r>
          </a:p>
          <a:p>
            <a:r>
              <a:rPr lang="en-CA" dirty="0"/>
              <a:t>Find:</a:t>
            </a:r>
          </a:p>
          <a:p>
            <a:pPr lvl="1"/>
            <a:r>
              <a:rPr lang="en-CA" dirty="0"/>
              <a:t>.</a:t>
            </a:r>
          </a:p>
          <a:p>
            <a:pPr lvl="1"/>
            <a:r>
              <a:rPr lang="en-CA" dirty="0"/>
              <a:t>Will find all characters</a:t>
            </a:r>
          </a:p>
          <a:p>
            <a:r>
              <a:rPr lang="en-CA" dirty="0"/>
              <a:t>Find:</a:t>
            </a:r>
          </a:p>
          <a:p>
            <a:pPr lvl="1"/>
            <a:r>
              <a:rPr lang="en-CA" dirty="0"/>
              <a:t>n.</a:t>
            </a:r>
          </a:p>
          <a:p>
            <a:pPr lvl="1"/>
            <a:r>
              <a:rPr lang="en-CA" dirty="0"/>
              <a:t>Will find ‘ne’ and ‘</a:t>
            </a:r>
            <a:r>
              <a:rPr lang="en-CA" dirty="0" err="1"/>
              <a:t>nt</a:t>
            </a:r>
            <a:r>
              <a:rPr lang="en-CA" dirty="0"/>
              <a:t>’</a:t>
            </a:r>
          </a:p>
          <a:p>
            <a:r>
              <a:rPr lang="en-CA" dirty="0"/>
              <a:t>Find:</a:t>
            </a:r>
          </a:p>
          <a:p>
            <a:pPr lvl="1"/>
            <a:r>
              <a:rPr lang="en-CA" dirty="0"/>
              <a:t>\D$</a:t>
            </a:r>
          </a:p>
          <a:p>
            <a:pPr lvl="1"/>
            <a:r>
              <a:rPr lang="en-CA" dirty="0"/>
              <a:t>Will find ’e’ and ‘y’</a:t>
            </a:r>
          </a:p>
          <a:p>
            <a:pPr lvl="1"/>
            <a:endParaRPr lang="en-CA" dirty="0"/>
          </a:p>
          <a:p>
            <a:endParaRPr lang="en-CA" dirty="0"/>
          </a:p>
        </p:txBody>
      </p:sp>
    </p:spTree>
    <p:extLst>
      <p:ext uri="{BB962C8B-B14F-4D97-AF65-F5344CB8AC3E}">
        <p14:creationId xmlns:p14="http://schemas.microsoft.com/office/powerpoint/2010/main" val="1344115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Alternative matches</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Use | to find one match or the other</a:t>
            </a:r>
          </a:p>
          <a:p>
            <a:endParaRPr lang="en-CA" dirty="0"/>
          </a:p>
          <a:p>
            <a:r>
              <a:rPr lang="en-CA" dirty="0"/>
              <a:t>Find:</a:t>
            </a:r>
          </a:p>
          <a:p>
            <a:pPr lvl="1"/>
            <a:r>
              <a:rPr lang="en-CA" dirty="0" err="1"/>
              <a:t>on|ev</a:t>
            </a:r>
            <a:endParaRPr lang="en-CA" dirty="0"/>
          </a:p>
          <a:p>
            <a:pPr lvl="1"/>
            <a:r>
              <a:rPr lang="en-CA" dirty="0"/>
              <a:t>Will find 3 matches</a:t>
            </a:r>
          </a:p>
          <a:p>
            <a:endParaRPr lang="en-CA" dirty="0"/>
          </a:p>
          <a:p>
            <a:r>
              <a:rPr lang="en-CA" dirty="0"/>
              <a:t>Find:</a:t>
            </a:r>
          </a:p>
          <a:p>
            <a:pPr lvl="1"/>
            <a:r>
              <a:rPr lang="en-CA" dirty="0"/>
              <a:t>\</a:t>
            </a:r>
            <a:r>
              <a:rPr lang="en-CA" dirty="0" err="1"/>
              <a:t>d|e</a:t>
            </a:r>
            <a:r>
              <a:rPr lang="en-CA" dirty="0"/>
              <a:t>$</a:t>
            </a:r>
          </a:p>
          <a:p>
            <a:pPr lvl="1"/>
            <a:r>
              <a:rPr lang="en-CA" dirty="0"/>
              <a:t>Will find ‘1’ ‘2’ ‘3’ and the ‘e’ at end of everyone</a:t>
            </a:r>
          </a:p>
          <a:p>
            <a:endParaRPr lang="en-CA" dirty="0"/>
          </a:p>
        </p:txBody>
      </p:sp>
    </p:spTree>
    <p:extLst>
      <p:ext uri="{BB962C8B-B14F-4D97-AF65-F5344CB8AC3E}">
        <p14:creationId xmlns:p14="http://schemas.microsoft.com/office/powerpoint/2010/main" val="238405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tasks 1</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2585323"/>
          </a:xfrm>
          <a:prstGeom prst="rect">
            <a:avLst/>
          </a:prstGeom>
          <a:noFill/>
        </p:spPr>
        <p:txBody>
          <a:bodyPr wrap="square">
            <a:spAutoFit/>
          </a:bodyPr>
          <a:lstStyle/>
          <a:p>
            <a:r>
              <a:rPr lang="en-CA" u="sng" dirty="0"/>
              <a:t>File contents for examples:</a:t>
            </a:r>
          </a:p>
          <a:p>
            <a:r>
              <a:rPr lang="en-CA" dirty="0"/>
              <a:t>&gt;seq1</a:t>
            </a:r>
          </a:p>
          <a:p>
            <a:r>
              <a:rPr lang="en-CA" dirty="0"/>
              <a:t>ACTGC</a:t>
            </a:r>
          </a:p>
          <a:p>
            <a:r>
              <a:rPr lang="en-CA" dirty="0"/>
              <a:t>&gt;seq2</a:t>
            </a:r>
          </a:p>
          <a:p>
            <a:r>
              <a:rPr lang="en-CA" dirty="0"/>
              <a:t>AACTG</a:t>
            </a:r>
          </a:p>
          <a:p>
            <a:r>
              <a:rPr lang="en-CA" dirty="0"/>
              <a:t>&gt;seq3</a:t>
            </a:r>
          </a:p>
          <a:p>
            <a:r>
              <a:rPr lang="en-CA" dirty="0"/>
              <a:t>TTTCC</a:t>
            </a:r>
          </a:p>
          <a:p>
            <a:r>
              <a:rPr lang="en-CA" dirty="0"/>
              <a:t>&gt;seq4</a:t>
            </a:r>
          </a:p>
          <a:p>
            <a:r>
              <a:rPr lang="en-CA" dirty="0"/>
              <a:t>AACCC</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Also written on </a:t>
            </a:r>
            <a:r>
              <a:rPr lang="en-CA" dirty="0" err="1"/>
              <a:t>github</a:t>
            </a:r>
            <a:r>
              <a:rPr lang="en-CA" dirty="0"/>
              <a:t> website, with example answers</a:t>
            </a:r>
          </a:p>
          <a:p>
            <a:pPr lvl="1"/>
            <a:r>
              <a:rPr lang="en-CA" dirty="0"/>
              <a:t>Use Notepad++ or BBEdit to check</a:t>
            </a:r>
          </a:p>
          <a:p>
            <a:endParaRPr lang="en-CA" dirty="0"/>
          </a:p>
          <a:p>
            <a:r>
              <a:rPr lang="en-CA" dirty="0"/>
              <a:t>Find all sequence names (i.e. seq followed by a number)</a:t>
            </a:r>
          </a:p>
          <a:p>
            <a:pPr lvl="1"/>
            <a:r>
              <a:rPr lang="en-CA" dirty="0"/>
              <a:t>Sequence names are lines that begin with &gt;</a:t>
            </a:r>
          </a:p>
          <a:p>
            <a:pPr marL="0" indent="0">
              <a:buNone/>
            </a:pPr>
            <a:endParaRPr lang="en-CA" dirty="0"/>
          </a:p>
          <a:p>
            <a:r>
              <a:rPr lang="en-CA" dirty="0"/>
              <a:t>Find the first nucleotide of each sequence</a:t>
            </a:r>
          </a:p>
          <a:p>
            <a:endParaRPr lang="en-CA" dirty="0"/>
          </a:p>
          <a:p>
            <a:endParaRPr lang="en-CA" dirty="0"/>
          </a:p>
        </p:txBody>
      </p:sp>
    </p:spTree>
    <p:extLst>
      <p:ext uri="{BB962C8B-B14F-4D97-AF65-F5344CB8AC3E}">
        <p14:creationId xmlns:p14="http://schemas.microsoft.com/office/powerpoint/2010/main" val="3398232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Repeated matches</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Can specify to find the same (set of) characters repeatedly with control symbols</a:t>
            </a:r>
          </a:p>
          <a:p>
            <a:endParaRPr lang="en-CA" dirty="0"/>
          </a:p>
        </p:txBody>
      </p:sp>
      <p:graphicFrame>
        <p:nvGraphicFramePr>
          <p:cNvPr id="3" name="Table 3">
            <a:extLst>
              <a:ext uri="{FF2B5EF4-FFF2-40B4-BE49-F238E27FC236}">
                <a16:creationId xmlns:a16="http://schemas.microsoft.com/office/drawing/2014/main" id="{562E34DF-8054-CBD9-CA5B-59DB2DF86B30}"/>
              </a:ext>
            </a:extLst>
          </p:cNvPr>
          <p:cNvGraphicFramePr>
            <a:graphicFrameLocks noGrp="1"/>
          </p:cNvGraphicFramePr>
          <p:nvPr>
            <p:extLst>
              <p:ext uri="{D42A27DB-BD31-4B8C-83A1-F6EECF244321}">
                <p14:modId xmlns:p14="http://schemas.microsoft.com/office/powerpoint/2010/main" val="3204968944"/>
              </p:ext>
            </p:extLst>
          </p:nvPr>
        </p:nvGraphicFramePr>
        <p:xfrm>
          <a:off x="694460" y="2617854"/>
          <a:ext cx="10176740" cy="3017520"/>
        </p:xfrm>
        <a:graphic>
          <a:graphicData uri="http://schemas.openxmlformats.org/drawingml/2006/table">
            <a:tbl>
              <a:tblPr firstRow="1" bandRow="1">
                <a:tableStyleId>{5C22544A-7EE6-4342-B048-85BDC9FD1C3A}</a:tableStyleId>
              </a:tblPr>
              <a:tblGrid>
                <a:gridCol w="1080215">
                  <a:extLst>
                    <a:ext uri="{9D8B030D-6E8A-4147-A177-3AD203B41FA5}">
                      <a16:colId xmlns:a16="http://schemas.microsoft.com/office/drawing/2014/main" val="175728612"/>
                    </a:ext>
                  </a:extLst>
                </a:gridCol>
                <a:gridCol w="5135111">
                  <a:extLst>
                    <a:ext uri="{9D8B030D-6E8A-4147-A177-3AD203B41FA5}">
                      <a16:colId xmlns:a16="http://schemas.microsoft.com/office/drawing/2014/main" val="3545368689"/>
                    </a:ext>
                  </a:extLst>
                </a:gridCol>
                <a:gridCol w="1980707">
                  <a:extLst>
                    <a:ext uri="{9D8B030D-6E8A-4147-A177-3AD203B41FA5}">
                      <a16:colId xmlns:a16="http://schemas.microsoft.com/office/drawing/2014/main" val="818568721"/>
                    </a:ext>
                  </a:extLst>
                </a:gridCol>
                <a:gridCol w="1980707">
                  <a:extLst>
                    <a:ext uri="{9D8B030D-6E8A-4147-A177-3AD203B41FA5}">
                      <a16:colId xmlns:a16="http://schemas.microsoft.com/office/drawing/2014/main" val="1938854677"/>
                    </a:ext>
                  </a:extLst>
                </a:gridCol>
              </a:tblGrid>
              <a:tr h="284611">
                <a:tc>
                  <a:txBody>
                    <a:bodyPr/>
                    <a:lstStyle/>
                    <a:p>
                      <a:r>
                        <a:rPr lang="en-GB" dirty="0"/>
                        <a:t>Symbol</a:t>
                      </a:r>
                    </a:p>
                  </a:txBody>
                  <a:tcPr/>
                </a:tc>
                <a:tc>
                  <a:txBody>
                    <a:bodyPr/>
                    <a:lstStyle/>
                    <a:p>
                      <a:r>
                        <a:rPr lang="en-GB" dirty="0"/>
                        <a:t>Matches</a:t>
                      </a:r>
                    </a:p>
                  </a:txBody>
                  <a:tcPr/>
                </a:tc>
                <a:tc>
                  <a:txBody>
                    <a:bodyPr/>
                    <a:lstStyle/>
                    <a:p>
                      <a:r>
                        <a:rPr lang="en-GB" dirty="0"/>
                        <a:t>Example</a:t>
                      </a:r>
                    </a:p>
                  </a:txBody>
                  <a:tcPr/>
                </a:tc>
                <a:tc>
                  <a:txBody>
                    <a:bodyPr/>
                    <a:lstStyle/>
                    <a:p>
                      <a:r>
                        <a:rPr lang="en-GB" dirty="0"/>
                        <a:t>Finds</a:t>
                      </a:r>
                    </a:p>
                  </a:txBody>
                  <a:tcPr/>
                </a:tc>
                <a:extLst>
                  <a:ext uri="{0D108BD9-81ED-4DB2-BD59-A6C34878D82A}">
                    <a16:rowId xmlns:a16="http://schemas.microsoft.com/office/drawing/2014/main" val="2453323486"/>
                  </a:ext>
                </a:extLst>
              </a:tr>
              <a:tr h="284611">
                <a:tc>
                  <a:txBody>
                    <a:bodyPr/>
                    <a:lstStyle/>
                    <a:p>
                      <a:r>
                        <a:rPr lang="en-GB" dirty="0"/>
                        <a:t>+</a:t>
                      </a:r>
                    </a:p>
                  </a:txBody>
                  <a:tcPr/>
                </a:tc>
                <a:tc>
                  <a:txBody>
                    <a:bodyPr/>
                    <a:lstStyle/>
                    <a:p>
                      <a:r>
                        <a:rPr lang="en-GB" dirty="0"/>
                        <a:t>Match 1 or more instance</a:t>
                      </a:r>
                    </a:p>
                  </a:txBody>
                  <a:tcPr/>
                </a:tc>
                <a:tc>
                  <a:txBody>
                    <a:bodyPr/>
                    <a:lstStyle/>
                    <a:p>
                      <a:r>
                        <a:rPr lang="en-GB" dirty="0"/>
                        <a:t>e[</a:t>
                      </a:r>
                      <a:r>
                        <a:rPr lang="en-GB" dirty="0" err="1"/>
                        <a:t>lr</a:t>
                      </a:r>
                      <a:r>
                        <a:rPr lang="en-GB" dirty="0"/>
                        <a:t>]+</a:t>
                      </a:r>
                    </a:p>
                  </a:txBody>
                  <a:tcPr/>
                </a:tc>
                <a:tc>
                  <a:txBody>
                    <a:bodyPr/>
                    <a:lstStyle/>
                    <a:p>
                      <a:r>
                        <a:rPr lang="en-GB" dirty="0"/>
                        <a:t>ell, ell, er, er</a:t>
                      </a:r>
                    </a:p>
                  </a:txBody>
                  <a:tcPr/>
                </a:tc>
                <a:extLst>
                  <a:ext uri="{0D108BD9-81ED-4DB2-BD59-A6C34878D82A}">
                    <a16:rowId xmlns:a16="http://schemas.microsoft.com/office/drawing/2014/main" val="1478407483"/>
                  </a:ext>
                </a:extLst>
              </a:tr>
              <a:tr h="284611">
                <a:tc>
                  <a:txBody>
                    <a:bodyPr/>
                    <a:lstStyle/>
                    <a:p>
                      <a:r>
                        <a:rPr lang="en-GB" dirty="0"/>
                        <a:t>?</a:t>
                      </a:r>
                    </a:p>
                  </a:txBody>
                  <a:tcPr/>
                </a:tc>
                <a:tc>
                  <a:txBody>
                    <a:bodyPr/>
                    <a:lstStyle/>
                    <a:p>
                      <a:r>
                        <a:rPr lang="en-GB" dirty="0"/>
                        <a:t>Match 0 or 1 instance</a:t>
                      </a:r>
                    </a:p>
                  </a:txBody>
                  <a:tcPr/>
                </a:tc>
                <a:tc>
                  <a:txBody>
                    <a:bodyPr/>
                    <a:lstStyle/>
                    <a:p>
                      <a:r>
                        <a:rPr lang="en-GB" dirty="0"/>
                        <a:t>e.?</a:t>
                      </a:r>
                    </a:p>
                  </a:txBody>
                  <a:tcPr/>
                </a:tc>
                <a:tc>
                  <a:txBody>
                    <a:bodyPr/>
                    <a:lstStyle/>
                    <a:p>
                      <a:r>
                        <a:rPr lang="en-GB" dirty="0" err="1"/>
                        <a:t>el</a:t>
                      </a:r>
                      <a:r>
                        <a:rPr lang="en-GB" dirty="0"/>
                        <a:t>, </a:t>
                      </a:r>
                      <a:r>
                        <a:rPr lang="en-GB" dirty="0" err="1"/>
                        <a:t>el</a:t>
                      </a:r>
                      <a:r>
                        <a:rPr lang="en-GB" dirty="0"/>
                        <a:t>, </a:t>
                      </a:r>
                      <a:r>
                        <a:rPr lang="en-GB" dirty="0" err="1"/>
                        <a:t>ev</a:t>
                      </a:r>
                      <a:r>
                        <a:rPr lang="en-GB" dirty="0"/>
                        <a:t>, </a:t>
                      </a:r>
                      <a:r>
                        <a:rPr lang="en-GB" dirty="0" err="1"/>
                        <a:t>ev</a:t>
                      </a:r>
                      <a:r>
                        <a:rPr lang="en-GB" dirty="0"/>
                        <a:t>, er, er, e</a:t>
                      </a:r>
                    </a:p>
                  </a:txBody>
                  <a:tcPr/>
                </a:tc>
                <a:extLst>
                  <a:ext uri="{0D108BD9-81ED-4DB2-BD59-A6C34878D82A}">
                    <a16:rowId xmlns:a16="http://schemas.microsoft.com/office/drawing/2014/main" val="2357134226"/>
                  </a:ext>
                </a:extLst>
              </a:tr>
              <a:tr h="284611">
                <a:tc>
                  <a:txBody>
                    <a:bodyPr/>
                    <a:lstStyle/>
                    <a:p>
                      <a:r>
                        <a:rPr lang="en-GB" dirty="0"/>
                        <a:t>*</a:t>
                      </a:r>
                    </a:p>
                  </a:txBody>
                  <a:tcPr/>
                </a:tc>
                <a:tc>
                  <a:txBody>
                    <a:bodyPr/>
                    <a:lstStyle/>
                    <a:p>
                      <a:r>
                        <a:rPr lang="en-GB" dirty="0"/>
                        <a:t>Match 0 or more instances (is greedy so finds as much as possible that matches)</a:t>
                      </a:r>
                    </a:p>
                  </a:txBody>
                  <a:tcPr/>
                </a:tc>
                <a:tc>
                  <a:txBody>
                    <a:bodyPr/>
                    <a:lstStyle/>
                    <a:p>
                      <a:r>
                        <a:rPr lang="en-GB" dirty="0"/>
                        <a:t>H.*</a:t>
                      </a:r>
                    </a:p>
                  </a:txBody>
                  <a:tcPr/>
                </a:tc>
                <a:tc>
                  <a:txBody>
                    <a:bodyPr/>
                    <a:lstStyle/>
                    <a:p>
                      <a:r>
                        <a:rPr lang="en-GB" dirty="0"/>
                        <a:t>Hello everyone</a:t>
                      </a:r>
                    </a:p>
                    <a:p>
                      <a:r>
                        <a:rPr lang="en-GB" dirty="0"/>
                        <a:t>Hello everybody</a:t>
                      </a:r>
                    </a:p>
                  </a:txBody>
                  <a:tcPr/>
                </a:tc>
                <a:extLst>
                  <a:ext uri="{0D108BD9-81ED-4DB2-BD59-A6C34878D82A}">
                    <a16:rowId xmlns:a16="http://schemas.microsoft.com/office/drawing/2014/main" val="453868175"/>
                  </a:ext>
                </a:extLst>
              </a:tr>
              <a:tr h="284611">
                <a:tc>
                  <a:txBody>
                    <a:bodyPr/>
                    <a:lstStyle/>
                    <a:p>
                      <a:r>
                        <a:rPr lang="en-GB" dirty="0"/>
                        <a:t>{\d}</a:t>
                      </a:r>
                    </a:p>
                  </a:txBody>
                  <a:tcPr/>
                </a:tc>
                <a:tc>
                  <a:txBody>
                    <a:bodyPr/>
                    <a:lstStyle/>
                    <a:p>
                      <a:r>
                        <a:rPr lang="en-GB" dirty="0"/>
                        <a:t>Match a specific number of times</a:t>
                      </a:r>
                    </a:p>
                  </a:txBody>
                  <a:tcPr/>
                </a:tc>
                <a:tc>
                  <a:txBody>
                    <a:bodyPr/>
                    <a:lstStyle/>
                    <a:p>
                      <a:r>
                        <a:rPr lang="en-GB" dirty="0" err="1"/>
                        <a:t>el</a:t>
                      </a:r>
                      <a:r>
                        <a:rPr lang="en-GB" dirty="0"/>
                        <a:t>{2}</a:t>
                      </a:r>
                    </a:p>
                  </a:txBody>
                  <a:tcPr/>
                </a:tc>
                <a:tc>
                  <a:txBody>
                    <a:bodyPr/>
                    <a:lstStyle/>
                    <a:p>
                      <a:r>
                        <a:rPr lang="en-GB" dirty="0"/>
                        <a:t>ell, ell</a:t>
                      </a:r>
                    </a:p>
                  </a:txBody>
                  <a:tcPr/>
                </a:tc>
                <a:extLst>
                  <a:ext uri="{0D108BD9-81ED-4DB2-BD59-A6C34878D82A}">
                    <a16:rowId xmlns:a16="http://schemas.microsoft.com/office/drawing/2014/main" val="3909317007"/>
                  </a:ext>
                </a:extLst>
              </a:tr>
              <a:tr h="284611">
                <a:tc>
                  <a:txBody>
                    <a:bodyPr/>
                    <a:lstStyle/>
                    <a:p>
                      <a:r>
                        <a:rPr lang="en-GB" dirty="0"/>
                        <a:t>{\d,\d}</a:t>
                      </a:r>
                    </a:p>
                  </a:txBody>
                  <a:tcPr/>
                </a:tc>
                <a:tc>
                  <a:txBody>
                    <a:bodyPr/>
                    <a:lstStyle/>
                    <a:p>
                      <a:r>
                        <a:rPr lang="en-GB" dirty="0"/>
                        <a:t>Match a minimum of first number and maximum of second number</a:t>
                      </a:r>
                    </a:p>
                  </a:txBody>
                  <a:tcPr/>
                </a:tc>
                <a:tc>
                  <a:txBody>
                    <a:bodyPr/>
                    <a:lstStyle/>
                    <a:p>
                      <a:r>
                        <a:rPr lang="en-GB" dirty="0"/>
                        <a:t>o.{1,3}</a:t>
                      </a:r>
                    </a:p>
                  </a:txBody>
                  <a:tcPr/>
                </a:tc>
                <a:tc>
                  <a:txBody>
                    <a:bodyPr/>
                    <a:lstStyle/>
                    <a:p>
                      <a:r>
                        <a:rPr lang="en-GB" dirty="0"/>
                        <a:t>o </a:t>
                      </a:r>
                      <a:r>
                        <a:rPr lang="en-GB" dirty="0" err="1"/>
                        <a:t>ev</a:t>
                      </a:r>
                      <a:r>
                        <a:rPr lang="en-GB" dirty="0"/>
                        <a:t>, o </a:t>
                      </a:r>
                      <a:r>
                        <a:rPr lang="en-GB" dirty="0" err="1"/>
                        <a:t>ev</a:t>
                      </a:r>
                      <a:r>
                        <a:rPr lang="en-GB" dirty="0"/>
                        <a:t>, one, </a:t>
                      </a:r>
                      <a:r>
                        <a:rPr lang="en-GB" dirty="0" err="1"/>
                        <a:t>ody</a:t>
                      </a:r>
                      <a:r>
                        <a:rPr lang="en-GB" dirty="0"/>
                        <a:t>, </a:t>
                      </a:r>
                      <a:r>
                        <a:rPr lang="en-GB" dirty="0" err="1"/>
                        <a:t>ount</a:t>
                      </a:r>
                      <a:endParaRPr lang="en-GB" dirty="0"/>
                    </a:p>
                  </a:txBody>
                  <a:tcPr/>
                </a:tc>
                <a:extLst>
                  <a:ext uri="{0D108BD9-81ED-4DB2-BD59-A6C34878D82A}">
                    <a16:rowId xmlns:a16="http://schemas.microsoft.com/office/drawing/2014/main" val="3699804460"/>
                  </a:ext>
                </a:extLst>
              </a:tr>
            </a:tbl>
          </a:graphicData>
        </a:graphic>
      </p:graphicFrame>
    </p:spTree>
    <p:extLst>
      <p:ext uri="{BB962C8B-B14F-4D97-AF65-F5344CB8AC3E}">
        <p14:creationId xmlns:p14="http://schemas.microsoft.com/office/powerpoint/2010/main" val="26210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Grouping</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To match a set of characters in sequence, or capture a set for further use, use () around the set</a:t>
            </a:r>
          </a:p>
          <a:p>
            <a:endParaRPr lang="en-CA" dirty="0"/>
          </a:p>
          <a:p>
            <a:r>
              <a:rPr lang="en-CA" dirty="0"/>
              <a:t>Find:</a:t>
            </a:r>
          </a:p>
          <a:p>
            <a:pPr lvl="1"/>
            <a:r>
              <a:rPr lang="en-CA" dirty="0"/>
              <a:t>(e..)*</a:t>
            </a:r>
          </a:p>
          <a:p>
            <a:pPr lvl="1"/>
            <a:r>
              <a:rPr lang="en-CA" dirty="0"/>
              <a:t>Will find ell, eve, ell, eve</a:t>
            </a:r>
          </a:p>
          <a:p>
            <a:pPr lvl="1"/>
            <a:r>
              <a:rPr lang="en-CA" dirty="0"/>
              <a:t>Note: doesn’t find </a:t>
            </a:r>
            <a:r>
              <a:rPr lang="en-CA" dirty="0" err="1"/>
              <a:t>ery</a:t>
            </a:r>
            <a:r>
              <a:rPr lang="en-CA" dirty="0"/>
              <a:t> as that final e is already in a pattern.</a:t>
            </a:r>
          </a:p>
          <a:p>
            <a:pPr lvl="2"/>
            <a:r>
              <a:rPr lang="en-CA" dirty="0"/>
              <a:t>Not always the case, can be program specific</a:t>
            </a:r>
          </a:p>
          <a:p>
            <a:r>
              <a:rPr lang="en-CA" dirty="0"/>
              <a:t>Find:</a:t>
            </a:r>
          </a:p>
          <a:p>
            <a:pPr lvl="1"/>
            <a:r>
              <a:rPr lang="en-CA" dirty="0"/>
              <a:t>(</a:t>
            </a:r>
            <a:r>
              <a:rPr lang="en-CA" dirty="0" err="1"/>
              <a:t>e..o</a:t>
            </a:r>
            <a:r>
              <a:rPr lang="en-CA" dirty="0"/>
              <a:t>)*</a:t>
            </a:r>
          </a:p>
          <a:p>
            <a:pPr lvl="1"/>
            <a:r>
              <a:rPr lang="en-CA" dirty="0"/>
              <a:t>Will find ell, </a:t>
            </a:r>
            <a:r>
              <a:rPr lang="en-CA" dirty="0" err="1"/>
              <a:t>eryo</a:t>
            </a:r>
            <a:r>
              <a:rPr lang="en-CA" dirty="0"/>
              <a:t>, ell</a:t>
            </a:r>
          </a:p>
          <a:p>
            <a:pPr lvl="1"/>
            <a:endParaRPr lang="en-CA" dirty="0"/>
          </a:p>
          <a:p>
            <a:endParaRPr lang="en-CA" dirty="0"/>
          </a:p>
        </p:txBody>
      </p:sp>
    </p:spTree>
    <p:extLst>
      <p:ext uri="{BB962C8B-B14F-4D97-AF65-F5344CB8AC3E}">
        <p14:creationId xmlns:p14="http://schemas.microsoft.com/office/powerpoint/2010/main" val="810968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Replacement</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fontScale="92500" lnSpcReduction="20000"/>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So far we have only done find statements</a:t>
            </a:r>
          </a:p>
          <a:p>
            <a:r>
              <a:rPr lang="en-CA" dirty="0"/>
              <a:t>Can also do replace statements</a:t>
            </a:r>
          </a:p>
          <a:p>
            <a:pPr lvl="1"/>
            <a:r>
              <a:rPr lang="en-CA" dirty="0"/>
              <a:t>Cannot use special characters like \d in the replace, only in the find</a:t>
            </a:r>
          </a:p>
          <a:p>
            <a:endParaRPr lang="en-CA" dirty="0"/>
          </a:p>
          <a:p>
            <a:r>
              <a:rPr lang="en-CA" dirty="0"/>
              <a:t>Find:</a:t>
            </a:r>
          </a:p>
          <a:p>
            <a:pPr lvl="1"/>
            <a:r>
              <a:rPr lang="en-CA" dirty="0"/>
              <a:t>e..</a:t>
            </a:r>
          </a:p>
          <a:p>
            <a:r>
              <a:rPr lang="en-CA" dirty="0"/>
              <a:t>Replace</a:t>
            </a:r>
          </a:p>
          <a:p>
            <a:pPr lvl="1"/>
            <a:r>
              <a:rPr lang="en-CA" dirty="0"/>
              <a:t>z</a:t>
            </a:r>
          </a:p>
          <a:p>
            <a:endParaRPr lang="en-CA" dirty="0"/>
          </a:p>
          <a:p>
            <a:r>
              <a:rPr lang="en-CA" dirty="0"/>
              <a:t>Find:</a:t>
            </a:r>
          </a:p>
          <a:p>
            <a:pPr lvl="1"/>
            <a:r>
              <a:rPr lang="en-CA" dirty="0"/>
              <a:t>\d{2}</a:t>
            </a:r>
          </a:p>
          <a:p>
            <a:r>
              <a:rPr lang="en-CA" dirty="0"/>
              <a:t>Replace</a:t>
            </a:r>
          </a:p>
          <a:p>
            <a:pPr lvl="1"/>
            <a:r>
              <a:rPr lang="en-CA" dirty="0"/>
              <a:t>0</a:t>
            </a:r>
          </a:p>
          <a:p>
            <a:pPr lvl="1"/>
            <a:endParaRPr lang="en-CA" dirty="0"/>
          </a:p>
          <a:p>
            <a:endParaRPr lang="en-CA" dirty="0"/>
          </a:p>
        </p:txBody>
      </p:sp>
      <p:sp>
        <p:nvSpPr>
          <p:cNvPr id="3" name="TextBox 2">
            <a:extLst>
              <a:ext uri="{FF2B5EF4-FFF2-40B4-BE49-F238E27FC236}">
                <a16:creationId xmlns:a16="http://schemas.microsoft.com/office/drawing/2014/main" id="{7E759B4B-C631-349E-BEA9-A9C1A18E8742}"/>
              </a:ext>
            </a:extLst>
          </p:cNvPr>
          <p:cNvSpPr txBox="1"/>
          <p:nvPr/>
        </p:nvSpPr>
        <p:spPr>
          <a:xfrm>
            <a:off x="9211518" y="4777954"/>
            <a:ext cx="2980482" cy="1200329"/>
          </a:xfrm>
          <a:prstGeom prst="rect">
            <a:avLst/>
          </a:prstGeom>
          <a:noFill/>
        </p:spPr>
        <p:txBody>
          <a:bodyPr wrap="square">
            <a:spAutoFit/>
          </a:bodyPr>
          <a:lstStyle/>
          <a:p>
            <a:r>
              <a:rPr lang="en-CA" u="sng" dirty="0"/>
              <a:t>File contents after replace:</a:t>
            </a:r>
          </a:p>
          <a:p>
            <a:r>
              <a:rPr lang="en-CA" dirty="0"/>
              <a:t>Hello everyone</a:t>
            </a:r>
          </a:p>
          <a:p>
            <a:r>
              <a:rPr lang="en-CA" dirty="0"/>
              <a:t>Hello everybody</a:t>
            </a:r>
          </a:p>
          <a:p>
            <a:r>
              <a:rPr lang="en-CA" dirty="0"/>
              <a:t>Count03</a:t>
            </a:r>
          </a:p>
        </p:txBody>
      </p:sp>
      <p:sp>
        <p:nvSpPr>
          <p:cNvPr id="4" name="TextBox 3">
            <a:extLst>
              <a:ext uri="{FF2B5EF4-FFF2-40B4-BE49-F238E27FC236}">
                <a16:creationId xmlns:a16="http://schemas.microsoft.com/office/drawing/2014/main" id="{81A5DB93-F9D4-A769-4C14-A8068BC2A0A0}"/>
              </a:ext>
            </a:extLst>
          </p:cNvPr>
          <p:cNvSpPr txBox="1"/>
          <p:nvPr/>
        </p:nvSpPr>
        <p:spPr>
          <a:xfrm>
            <a:off x="9211518" y="3192735"/>
            <a:ext cx="2980482" cy="1200329"/>
          </a:xfrm>
          <a:prstGeom prst="rect">
            <a:avLst/>
          </a:prstGeom>
          <a:noFill/>
        </p:spPr>
        <p:txBody>
          <a:bodyPr wrap="square">
            <a:spAutoFit/>
          </a:bodyPr>
          <a:lstStyle/>
          <a:p>
            <a:r>
              <a:rPr lang="en-CA" u="sng" dirty="0"/>
              <a:t>File contents after replace:</a:t>
            </a:r>
          </a:p>
          <a:p>
            <a:r>
              <a:rPr lang="en-CA" dirty="0" err="1"/>
              <a:t>Hzo</a:t>
            </a:r>
            <a:r>
              <a:rPr lang="en-CA" dirty="0"/>
              <a:t> </a:t>
            </a:r>
            <a:r>
              <a:rPr lang="en-CA" dirty="0" err="1"/>
              <a:t>zryone</a:t>
            </a:r>
            <a:endParaRPr lang="en-CA" dirty="0"/>
          </a:p>
          <a:p>
            <a:r>
              <a:rPr lang="en-CA" dirty="0" err="1"/>
              <a:t>Hzo</a:t>
            </a:r>
            <a:r>
              <a:rPr lang="en-CA" dirty="0"/>
              <a:t> </a:t>
            </a:r>
            <a:r>
              <a:rPr lang="en-CA" dirty="0" err="1"/>
              <a:t>zrybody</a:t>
            </a:r>
            <a:endParaRPr lang="en-CA" dirty="0"/>
          </a:p>
          <a:p>
            <a:r>
              <a:rPr lang="en-CA" dirty="0"/>
              <a:t>Count123</a:t>
            </a:r>
          </a:p>
        </p:txBody>
      </p:sp>
    </p:spTree>
    <p:extLst>
      <p:ext uri="{BB962C8B-B14F-4D97-AF65-F5344CB8AC3E}">
        <p14:creationId xmlns:p14="http://schemas.microsoft.com/office/powerpoint/2010/main" val="180629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Replacement with groups</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fontScale="92500" lnSpcReduction="10000"/>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Groupings can be used to keep matches and paste them in the replace</a:t>
            </a:r>
          </a:p>
          <a:p>
            <a:pPr lvl="1"/>
            <a:r>
              <a:rPr lang="en-CA" dirty="0"/>
              <a:t>Use \1 to refer to first group, \2 to refer to 2</a:t>
            </a:r>
            <a:r>
              <a:rPr lang="en-CA" baseline="30000" dirty="0"/>
              <a:t>nd</a:t>
            </a:r>
            <a:r>
              <a:rPr lang="en-CA" dirty="0"/>
              <a:t> group </a:t>
            </a:r>
            <a:r>
              <a:rPr lang="en-CA" dirty="0" err="1"/>
              <a:t>etc</a:t>
            </a:r>
            <a:r>
              <a:rPr lang="en-CA" dirty="0"/>
              <a:t> in the replace</a:t>
            </a:r>
          </a:p>
          <a:p>
            <a:endParaRPr lang="en-CA" dirty="0"/>
          </a:p>
          <a:p>
            <a:r>
              <a:rPr lang="en-CA" dirty="0"/>
              <a:t>Find:</a:t>
            </a:r>
          </a:p>
          <a:p>
            <a:pPr lvl="1"/>
            <a:r>
              <a:rPr lang="en-CA" dirty="0"/>
              <a:t>[a-z](\d\d)</a:t>
            </a:r>
          </a:p>
          <a:p>
            <a:r>
              <a:rPr lang="en-CA" dirty="0"/>
              <a:t>Replace</a:t>
            </a:r>
          </a:p>
          <a:p>
            <a:pPr lvl="1"/>
            <a:r>
              <a:rPr lang="en-CA" dirty="0"/>
              <a:t>\1</a:t>
            </a:r>
          </a:p>
          <a:p>
            <a:r>
              <a:rPr lang="en-CA" dirty="0"/>
              <a:t>Find:</a:t>
            </a:r>
          </a:p>
          <a:p>
            <a:pPr lvl="1"/>
            <a:r>
              <a:rPr lang="en-CA" dirty="0"/>
              <a:t>([a-z]{2})(\d\d)</a:t>
            </a:r>
          </a:p>
          <a:p>
            <a:r>
              <a:rPr lang="en-CA" dirty="0"/>
              <a:t>Replace</a:t>
            </a:r>
          </a:p>
          <a:p>
            <a:pPr lvl="1"/>
            <a:r>
              <a:rPr lang="en-CA" dirty="0"/>
              <a:t>\2newText_\1</a:t>
            </a:r>
          </a:p>
          <a:p>
            <a:pPr lvl="1"/>
            <a:endParaRPr lang="en-CA" dirty="0"/>
          </a:p>
          <a:p>
            <a:endParaRPr lang="en-CA" dirty="0"/>
          </a:p>
        </p:txBody>
      </p:sp>
      <p:sp>
        <p:nvSpPr>
          <p:cNvPr id="3" name="TextBox 2">
            <a:extLst>
              <a:ext uri="{FF2B5EF4-FFF2-40B4-BE49-F238E27FC236}">
                <a16:creationId xmlns:a16="http://schemas.microsoft.com/office/drawing/2014/main" id="{7E759B4B-C631-349E-BEA9-A9C1A18E8742}"/>
              </a:ext>
            </a:extLst>
          </p:cNvPr>
          <p:cNvSpPr txBox="1"/>
          <p:nvPr/>
        </p:nvSpPr>
        <p:spPr>
          <a:xfrm>
            <a:off x="9211518" y="5452227"/>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Cou12newText_nt3</a:t>
            </a:r>
          </a:p>
        </p:txBody>
      </p:sp>
      <p:sp>
        <p:nvSpPr>
          <p:cNvPr id="4" name="TextBox 3">
            <a:extLst>
              <a:ext uri="{FF2B5EF4-FFF2-40B4-BE49-F238E27FC236}">
                <a16:creationId xmlns:a16="http://schemas.microsoft.com/office/drawing/2014/main" id="{81A5DB93-F9D4-A769-4C14-A8068BC2A0A0}"/>
              </a:ext>
            </a:extLst>
          </p:cNvPr>
          <p:cNvSpPr txBox="1"/>
          <p:nvPr/>
        </p:nvSpPr>
        <p:spPr>
          <a:xfrm>
            <a:off x="9211518" y="3603557"/>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Coun123</a:t>
            </a:r>
          </a:p>
        </p:txBody>
      </p:sp>
    </p:spTree>
    <p:extLst>
      <p:ext uri="{BB962C8B-B14F-4D97-AF65-F5344CB8AC3E}">
        <p14:creationId xmlns:p14="http://schemas.microsoft.com/office/powerpoint/2010/main" val="1071713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tasks 2</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2585323"/>
          </a:xfrm>
          <a:prstGeom prst="rect">
            <a:avLst/>
          </a:prstGeom>
          <a:noFill/>
        </p:spPr>
        <p:txBody>
          <a:bodyPr wrap="square">
            <a:spAutoFit/>
          </a:bodyPr>
          <a:lstStyle/>
          <a:p>
            <a:r>
              <a:rPr lang="en-CA" u="sng" dirty="0"/>
              <a:t>File contents for examples:</a:t>
            </a:r>
          </a:p>
          <a:p>
            <a:r>
              <a:rPr lang="en-CA" dirty="0"/>
              <a:t>&gt;seq1</a:t>
            </a:r>
          </a:p>
          <a:p>
            <a:r>
              <a:rPr lang="en-CA" dirty="0"/>
              <a:t>ACTGC</a:t>
            </a:r>
          </a:p>
          <a:p>
            <a:r>
              <a:rPr lang="en-CA" dirty="0"/>
              <a:t>&gt;seq2</a:t>
            </a:r>
          </a:p>
          <a:p>
            <a:r>
              <a:rPr lang="en-CA" dirty="0"/>
              <a:t>AACTG</a:t>
            </a:r>
          </a:p>
          <a:p>
            <a:r>
              <a:rPr lang="en-CA" dirty="0"/>
              <a:t>&gt;seq3</a:t>
            </a:r>
          </a:p>
          <a:p>
            <a:r>
              <a:rPr lang="en-CA" dirty="0"/>
              <a:t>TTTCC</a:t>
            </a:r>
          </a:p>
          <a:p>
            <a:r>
              <a:rPr lang="en-CA" dirty="0"/>
              <a:t>&gt;seq4</a:t>
            </a:r>
          </a:p>
          <a:p>
            <a:r>
              <a:rPr lang="en-CA" dirty="0"/>
              <a:t>AACCC</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Replace all ‘seq’ in sequence names with ‘sample’</a:t>
            </a:r>
          </a:p>
          <a:p>
            <a:pPr lvl="1"/>
            <a:r>
              <a:rPr lang="en-CA" dirty="0"/>
              <a:t>Sequence names are lines that begin with &gt;</a:t>
            </a:r>
          </a:p>
          <a:p>
            <a:endParaRPr lang="en-CA" dirty="0"/>
          </a:p>
          <a:p>
            <a:r>
              <a:rPr lang="en-CA" dirty="0"/>
              <a:t>Add a tab character followed by ‘function’ to the end of each sequence name</a:t>
            </a:r>
          </a:p>
          <a:p>
            <a:endParaRPr lang="en-CA" dirty="0"/>
          </a:p>
          <a:p>
            <a:r>
              <a:rPr lang="en-CA" dirty="0"/>
              <a:t>Find an AA at the start of a line and move it to the end of the line</a:t>
            </a:r>
          </a:p>
          <a:p>
            <a:endParaRPr lang="en-CA" dirty="0"/>
          </a:p>
        </p:txBody>
      </p:sp>
    </p:spTree>
    <p:extLst>
      <p:ext uri="{BB962C8B-B14F-4D97-AF65-F5344CB8AC3E}">
        <p14:creationId xmlns:p14="http://schemas.microsoft.com/office/powerpoint/2010/main" val="3083660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2378563"/>
            <a:ext cx="11306175" cy="2100873"/>
          </a:xfrm>
        </p:spPr>
        <p:txBody>
          <a:bodyPr>
            <a:noAutofit/>
          </a:bodyPr>
          <a:lstStyle/>
          <a:p>
            <a:pPr algn="ctr"/>
            <a:r>
              <a:rPr lang="en-GB" sz="4400" dirty="0"/>
              <a:t>Test yourself</a:t>
            </a:r>
            <a:br>
              <a:rPr lang="en-GB" sz="4400" dirty="0"/>
            </a:br>
            <a:br>
              <a:rPr lang="en-GB" sz="4400" dirty="0"/>
            </a:br>
            <a:r>
              <a:rPr lang="en-GB" sz="4400" dirty="0"/>
              <a:t>See </a:t>
            </a:r>
            <a:r>
              <a:rPr lang="en-GB" sz="4400" dirty="0" err="1"/>
              <a:t>github</a:t>
            </a:r>
            <a:r>
              <a:rPr lang="en-GB" sz="4400" dirty="0"/>
              <a:t> page for more complex tasks</a:t>
            </a:r>
            <a:endParaRPr lang="en-US" sz="4400" dirty="0"/>
          </a:p>
        </p:txBody>
      </p:sp>
    </p:spTree>
    <p:extLst>
      <p:ext uri="{BB962C8B-B14F-4D97-AF65-F5344CB8AC3E}">
        <p14:creationId xmlns:p14="http://schemas.microsoft.com/office/powerpoint/2010/main" val="140903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Basic data types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How the computer processes and interacts with the data</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1250115456"/>
              </p:ext>
            </p:extLst>
          </p:nvPr>
        </p:nvGraphicFramePr>
        <p:xfrm>
          <a:off x="987972" y="2088560"/>
          <a:ext cx="10985160" cy="3408680"/>
        </p:xfrm>
        <a:graphic>
          <a:graphicData uri="http://schemas.openxmlformats.org/drawingml/2006/table">
            <a:tbl>
              <a:tblPr firstRow="1" firstCol="1" bandRow="1">
                <a:tableStyleId>{5C22544A-7EE6-4342-B048-85BDC9FD1C3A}</a:tableStyleId>
              </a:tblPr>
              <a:tblGrid>
                <a:gridCol w="1778377">
                  <a:extLst>
                    <a:ext uri="{9D8B030D-6E8A-4147-A177-3AD203B41FA5}">
                      <a16:colId xmlns:a16="http://schemas.microsoft.com/office/drawing/2014/main" val="457861128"/>
                    </a:ext>
                  </a:extLst>
                </a:gridCol>
                <a:gridCol w="6643869">
                  <a:extLst>
                    <a:ext uri="{9D8B030D-6E8A-4147-A177-3AD203B41FA5}">
                      <a16:colId xmlns:a16="http://schemas.microsoft.com/office/drawing/2014/main" val="777172258"/>
                    </a:ext>
                  </a:extLst>
                </a:gridCol>
                <a:gridCol w="2562914">
                  <a:extLst>
                    <a:ext uri="{9D8B030D-6E8A-4147-A177-3AD203B41FA5}">
                      <a16:colId xmlns:a16="http://schemas.microsoft.com/office/drawing/2014/main" val="2050141768"/>
                    </a:ext>
                  </a:extLst>
                </a:gridCol>
              </a:tblGrid>
              <a:tr h="370840">
                <a:tc>
                  <a:txBody>
                    <a:bodyPr/>
                    <a:lstStyle/>
                    <a:p>
                      <a:pPr algn="ctr" fontAlgn="b"/>
                      <a:r>
                        <a:rPr lang="en-GB" dirty="0">
                          <a:effectLst/>
                        </a:rPr>
                        <a:t>Data type</a:t>
                      </a:r>
                    </a:p>
                  </a:txBody>
                  <a:tcPr anchor="ctr"/>
                </a:tc>
                <a:tc>
                  <a:txBody>
                    <a:bodyPr/>
                    <a:lstStyle/>
                    <a:p>
                      <a:pPr algn="ctr" fontAlgn="b"/>
                      <a:r>
                        <a:rPr lang="en-GB" dirty="0">
                          <a:effectLst/>
                        </a:rPr>
                        <a:t>Description</a:t>
                      </a:r>
                    </a:p>
                  </a:txBody>
                  <a:tcPr anchor="ctr"/>
                </a:tc>
                <a:tc>
                  <a:txBody>
                    <a:bodyPr/>
                    <a:lstStyle/>
                    <a:p>
                      <a:pPr algn="ctr" fontAlgn="b"/>
                      <a:r>
                        <a:rPr lang="en-GB">
                          <a:effectLst/>
                        </a:rPr>
                        <a:t>Example</a:t>
                      </a:r>
                    </a:p>
                  </a:txBody>
                  <a:tcPr anchor="ctr"/>
                </a:tc>
                <a:extLst>
                  <a:ext uri="{0D108BD9-81ED-4DB2-BD59-A6C34878D82A}">
                    <a16:rowId xmlns:a16="http://schemas.microsoft.com/office/drawing/2014/main" val="2198368979"/>
                  </a:ext>
                </a:extLst>
              </a:tr>
              <a:tr h="370840">
                <a:tc>
                  <a:txBody>
                    <a:bodyPr/>
                    <a:lstStyle/>
                    <a:p>
                      <a:pPr algn="ctr" fontAlgn="t"/>
                      <a:r>
                        <a:rPr lang="en-GB">
                          <a:effectLst/>
                        </a:rPr>
                        <a:t>Integer</a:t>
                      </a:r>
                    </a:p>
                  </a:txBody>
                  <a:tcPr anchor="ctr"/>
                </a:tc>
                <a:tc>
                  <a:txBody>
                    <a:bodyPr/>
                    <a:lstStyle/>
                    <a:p>
                      <a:pPr algn="ctr" fontAlgn="t"/>
                      <a:r>
                        <a:rPr lang="en-GB" dirty="0">
                          <a:effectLst/>
                        </a:rPr>
                        <a:t>Whole numbers, positive or negative</a:t>
                      </a:r>
                    </a:p>
                  </a:txBody>
                  <a:tcPr anchor="ctr"/>
                </a:tc>
                <a:tc>
                  <a:txBody>
                    <a:bodyPr/>
                    <a:lstStyle/>
                    <a:p>
                      <a:pPr algn="ctr" fontAlgn="t"/>
                      <a:r>
                        <a:rPr lang="en-GB" dirty="0">
                          <a:effectLst/>
                        </a:rPr>
                        <a:t>0, -1000, 1234</a:t>
                      </a:r>
                    </a:p>
                  </a:txBody>
                  <a:tcPr anchor="ctr"/>
                </a:tc>
                <a:extLst>
                  <a:ext uri="{0D108BD9-81ED-4DB2-BD59-A6C34878D82A}">
                    <a16:rowId xmlns:a16="http://schemas.microsoft.com/office/drawing/2014/main" val="3302494463"/>
                  </a:ext>
                </a:extLst>
              </a:tr>
              <a:tr h="370840">
                <a:tc>
                  <a:txBody>
                    <a:bodyPr/>
                    <a:lstStyle/>
                    <a:p>
                      <a:pPr algn="ctr" fontAlgn="t"/>
                      <a:r>
                        <a:rPr lang="en-GB" dirty="0">
                          <a:effectLst/>
                        </a:rPr>
                        <a:t>Real (float)</a:t>
                      </a:r>
                    </a:p>
                  </a:txBody>
                  <a:tcPr anchor="ctr"/>
                </a:tc>
                <a:tc>
                  <a:txBody>
                    <a:bodyPr/>
                    <a:lstStyle/>
                    <a:p>
                      <a:pPr algn="ctr" fontAlgn="t"/>
                      <a:r>
                        <a:rPr lang="en-GB" dirty="0">
                          <a:effectLst/>
                        </a:rPr>
                        <a:t>Any number with decimal places, positive or negative</a:t>
                      </a:r>
                    </a:p>
                  </a:txBody>
                  <a:tcPr anchor="ctr"/>
                </a:tc>
                <a:tc>
                  <a:txBody>
                    <a:bodyPr/>
                    <a:lstStyle/>
                    <a:p>
                      <a:pPr algn="ctr" fontAlgn="t"/>
                      <a:r>
                        <a:rPr lang="en-GB" dirty="0">
                          <a:effectLst/>
                        </a:rPr>
                        <a:t>0.0, -1.254, 1.234</a:t>
                      </a:r>
                    </a:p>
                  </a:txBody>
                  <a:tcPr anchor="ctr"/>
                </a:tc>
                <a:extLst>
                  <a:ext uri="{0D108BD9-81ED-4DB2-BD59-A6C34878D82A}">
                    <a16:rowId xmlns:a16="http://schemas.microsoft.com/office/drawing/2014/main" val="4024718011"/>
                  </a:ext>
                </a:extLst>
              </a:tr>
              <a:tr h="370840">
                <a:tc>
                  <a:txBody>
                    <a:bodyPr/>
                    <a:lstStyle/>
                    <a:p>
                      <a:pPr algn="ctr" fontAlgn="t"/>
                      <a:r>
                        <a:rPr lang="en-GB">
                          <a:effectLst/>
                        </a:rPr>
                        <a:t>Boolean</a:t>
                      </a:r>
                    </a:p>
                  </a:txBody>
                  <a:tcPr anchor="ctr"/>
                </a:tc>
                <a:tc>
                  <a:txBody>
                    <a:bodyPr/>
                    <a:lstStyle/>
                    <a:p>
                      <a:pPr algn="ctr" fontAlgn="t"/>
                      <a:r>
                        <a:rPr lang="en-GB" dirty="0">
                          <a:effectLst/>
                        </a:rPr>
                        <a:t>Logic types, true or false only</a:t>
                      </a:r>
                    </a:p>
                  </a:txBody>
                  <a:tcPr anchor="ctr"/>
                </a:tc>
                <a:tc>
                  <a:txBody>
                    <a:bodyPr/>
                    <a:lstStyle/>
                    <a:p>
                      <a:pPr algn="ctr" fontAlgn="t"/>
                      <a:r>
                        <a:rPr lang="en-GB">
                          <a:effectLst/>
                        </a:rPr>
                        <a:t>True, False</a:t>
                      </a:r>
                    </a:p>
                  </a:txBody>
                  <a:tcPr anchor="ctr"/>
                </a:tc>
                <a:extLst>
                  <a:ext uri="{0D108BD9-81ED-4DB2-BD59-A6C34878D82A}">
                    <a16:rowId xmlns:a16="http://schemas.microsoft.com/office/drawing/2014/main" val="2658213247"/>
                  </a:ext>
                </a:extLst>
              </a:tr>
              <a:tr h="370840">
                <a:tc>
                  <a:txBody>
                    <a:bodyPr/>
                    <a:lstStyle/>
                    <a:p>
                      <a:pPr algn="ctr" fontAlgn="t"/>
                      <a:r>
                        <a:rPr lang="en-GB">
                          <a:effectLst/>
                        </a:rPr>
                        <a:t>Char</a:t>
                      </a:r>
                    </a:p>
                  </a:txBody>
                  <a:tcPr anchor="ctr"/>
                </a:tc>
                <a:tc>
                  <a:txBody>
                    <a:bodyPr/>
                    <a:lstStyle/>
                    <a:p>
                      <a:pPr algn="ctr" fontAlgn="t"/>
                      <a:r>
                        <a:rPr lang="en-GB" dirty="0">
                          <a:effectLst/>
                        </a:rPr>
                        <a:t>Single character, e.g. letter, digit, symbol. Digits stored this way will be handled as text, not numbers.</a:t>
                      </a:r>
                    </a:p>
                  </a:txBody>
                  <a:tcPr anchor="ctr"/>
                </a:tc>
                <a:tc>
                  <a:txBody>
                    <a:bodyPr/>
                    <a:lstStyle/>
                    <a:p>
                      <a:pPr algn="ctr" fontAlgn="t"/>
                      <a:r>
                        <a:rPr lang="en-GB" dirty="0">
                          <a:effectLst/>
                        </a:rPr>
                        <a:t>A, a, 1, $, ;</a:t>
                      </a:r>
                    </a:p>
                  </a:txBody>
                  <a:tcPr anchor="ctr"/>
                </a:tc>
                <a:extLst>
                  <a:ext uri="{0D108BD9-81ED-4DB2-BD59-A6C34878D82A}">
                    <a16:rowId xmlns:a16="http://schemas.microsoft.com/office/drawing/2014/main" val="1100131021"/>
                  </a:ext>
                </a:extLst>
              </a:tr>
              <a:tr h="370840">
                <a:tc>
                  <a:txBody>
                    <a:bodyPr/>
                    <a:lstStyle/>
                    <a:p>
                      <a:pPr algn="ctr" fontAlgn="t"/>
                      <a:r>
                        <a:rPr lang="en-GB">
                          <a:effectLst/>
                        </a:rPr>
                        <a:t>String</a:t>
                      </a:r>
                    </a:p>
                  </a:txBody>
                  <a:tcPr anchor="ctr"/>
                </a:tc>
                <a:tc>
                  <a:txBody>
                    <a:bodyPr/>
                    <a:lstStyle/>
                    <a:p>
                      <a:pPr algn="ctr" fontAlgn="t"/>
                      <a:r>
                        <a:rPr lang="en-GB" dirty="0">
                          <a:effectLst/>
                        </a:rPr>
                        <a:t>Text, which is a collection of characters and includes spaces, punctuation, digits and any other symbols. Digits stored this way will be handled as text, not numbers.</a:t>
                      </a:r>
                    </a:p>
                  </a:txBody>
                  <a:tcPr anchor="ctr"/>
                </a:tc>
                <a:tc>
                  <a:txBody>
                    <a:bodyPr/>
                    <a:lstStyle/>
                    <a:p>
                      <a:pPr algn="ctr" fontAlgn="t"/>
                      <a:r>
                        <a:rPr lang="en-GB" dirty="0">
                          <a:effectLst/>
                        </a:rPr>
                        <a:t>“Hi”, “$^123”, “;4fghju.”</a:t>
                      </a:r>
                    </a:p>
                  </a:txBody>
                  <a:tcPr anchor="ctr"/>
                </a:tc>
                <a:extLst>
                  <a:ext uri="{0D108BD9-81ED-4DB2-BD59-A6C34878D82A}">
                    <a16:rowId xmlns:a16="http://schemas.microsoft.com/office/drawing/2014/main" val="3009498759"/>
                  </a:ext>
                </a:extLst>
              </a:tr>
              <a:tr h="370840">
                <a:tc>
                  <a:txBody>
                    <a:bodyPr/>
                    <a:lstStyle/>
                    <a:p>
                      <a:pPr algn="ctr" fontAlgn="t"/>
                      <a:r>
                        <a:rPr lang="en-GB" dirty="0">
                          <a:effectLst/>
                        </a:rPr>
                        <a:t>Null</a:t>
                      </a:r>
                    </a:p>
                  </a:txBody>
                  <a:tcPr anchor="ctr"/>
                </a:tc>
                <a:tc>
                  <a:txBody>
                    <a:bodyPr/>
                    <a:lstStyle/>
                    <a:p>
                      <a:pPr algn="ctr" fontAlgn="t"/>
                      <a:r>
                        <a:rPr lang="en-GB" dirty="0">
                          <a:effectLst/>
                        </a:rPr>
                        <a:t>Single type, indicating nothing</a:t>
                      </a:r>
                    </a:p>
                  </a:txBody>
                  <a:tcPr anchor="ctr"/>
                </a:tc>
                <a:tc>
                  <a:txBody>
                    <a:bodyPr/>
                    <a:lstStyle/>
                    <a:p>
                      <a:pPr algn="ctr" fontAlgn="t"/>
                      <a:r>
                        <a:rPr lang="en-GB" dirty="0">
                          <a:effectLst/>
                        </a:rPr>
                        <a:t>Null</a:t>
                      </a:r>
                    </a:p>
                  </a:txBody>
                  <a:tcPr anchor="ctr"/>
                </a:tc>
                <a:extLst>
                  <a:ext uri="{0D108BD9-81ED-4DB2-BD59-A6C34878D82A}">
                    <a16:rowId xmlns:a16="http://schemas.microsoft.com/office/drawing/2014/main" val="1904639398"/>
                  </a:ext>
                </a:extLst>
              </a:tr>
            </a:tbl>
          </a:graphicData>
        </a:graphic>
      </p:graphicFrame>
    </p:spTree>
    <p:extLst>
      <p:ext uri="{BB962C8B-B14F-4D97-AF65-F5344CB8AC3E}">
        <p14:creationId xmlns:p14="http://schemas.microsoft.com/office/powerpoint/2010/main" val="2609601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Recognise data types and variables</a:t>
            </a:r>
          </a:p>
          <a:p>
            <a:endParaRPr lang="en-CA" dirty="0"/>
          </a:p>
          <a:p>
            <a:r>
              <a:rPr lang="en-CA" dirty="0"/>
              <a:t>Describe arithmetic, relational and logic operators</a:t>
            </a:r>
          </a:p>
          <a:p>
            <a:endParaRPr lang="en-CA" dirty="0"/>
          </a:p>
          <a:p>
            <a:r>
              <a:rPr lang="en-CA" dirty="0"/>
              <a:t>Execute selection and iteration workflows</a:t>
            </a:r>
          </a:p>
          <a:p>
            <a:endParaRPr lang="en-CA" dirty="0"/>
          </a:p>
          <a:p>
            <a:r>
              <a:rPr lang="en-CA" dirty="0"/>
              <a:t>Express algorithms in pseudocode</a:t>
            </a:r>
          </a:p>
          <a:p>
            <a:endParaRPr lang="en-CA" dirty="0"/>
          </a:p>
          <a:p>
            <a:r>
              <a:rPr lang="en-CA" dirty="0"/>
              <a:t>Implement regular expressions</a:t>
            </a:r>
          </a:p>
        </p:txBody>
      </p:sp>
    </p:spTree>
    <p:extLst>
      <p:ext uri="{BB962C8B-B14F-4D97-AF65-F5344CB8AC3E}">
        <p14:creationId xmlns:p14="http://schemas.microsoft.com/office/powerpoint/2010/main" val="330530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Composite data types (structures)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Combinations of data types, stored together with some relationships</a:t>
            </a:r>
          </a:p>
          <a:p>
            <a:r>
              <a:rPr lang="en-CA" dirty="0"/>
              <a:t>Many different types, these are just the most common</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4214460852"/>
              </p:ext>
            </p:extLst>
          </p:nvPr>
        </p:nvGraphicFramePr>
        <p:xfrm>
          <a:off x="987972" y="2407534"/>
          <a:ext cx="10985160" cy="3507127"/>
        </p:xfrm>
        <a:graphic>
          <a:graphicData uri="http://schemas.openxmlformats.org/drawingml/2006/table">
            <a:tbl>
              <a:tblPr firstRow="1" firstCol="1" bandRow="1">
                <a:tableStyleId>{5C22544A-7EE6-4342-B048-85BDC9FD1C3A}</a:tableStyleId>
              </a:tblPr>
              <a:tblGrid>
                <a:gridCol w="1778377">
                  <a:extLst>
                    <a:ext uri="{9D8B030D-6E8A-4147-A177-3AD203B41FA5}">
                      <a16:colId xmlns:a16="http://schemas.microsoft.com/office/drawing/2014/main" val="457861128"/>
                    </a:ext>
                  </a:extLst>
                </a:gridCol>
                <a:gridCol w="6643869">
                  <a:extLst>
                    <a:ext uri="{9D8B030D-6E8A-4147-A177-3AD203B41FA5}">
                      <a16:colId xmlns:a16="http://schemas.microsoft.com/office/drawing/2014/main" val="777172258"/>
                    </a:ext>
                  </a:extLst>
                </a:gridCol>
                <a:gridCol w="2562914">
                  <a:extLst>
                    <a:ext uri="{9D8B030D-6E8A-4147-A177-3AD203B41FA5}">
                      <a16:colId xmlns:a16="http://schemas.microsoft.com/office/drawing/2014/main" val="2050141768"/>
                    </a:ext>
                  </a:extLst>
                </a:gridCol>
              </a:tblGrid>
              <a:tr h="442942">
                <a:tc>
                  <a:txBody>
                    <a:bodyPr/>
                    <a:lstStyle/>
                    <a:p>
                      <a:pPr algn="ctr" fontAlgn="b"/>
                      <a:r>
                        <a:rPr lang="en-GB" dirty="0">
                          <a:effectLst/>
                        </a:rPr>
                        <a:t>Data structure</a:t>
                      </a:r>
                    </a:p>
                  </a:txBody>
                  <a:tcPr anchor="ctr"/>
                </a:tc>
                <a:tc>
                  <a:txBody>
                    <a:bodyPr/>
                    <a:lstStyle/>
                    <a:p>
                      <a:pPr algn="ctr" fontAlgn="b"/>
                      <a:r>
                        <a:rPr lang="en-GB" dirty="0">
                          <a:effectLst/>
                        </a:rPr>
                        <a:t>Description</a:t>
                      </a:r>
                    </a:p>
                  </a:txBody>
                  <a:tcPr anchor="ctr"/>
                </a:tc>
                <a:tc>
                  <a:txBody>
                    <a:bodyPr/>
                    <a:lstStyle/>
                    <a:p>
                      <a:pPr algn="ctr" fontAlgn="b"/>
                      <a:r>
                        <a:rPr lang="en-GB">
                          <a:effectLst/>
                        </a:rPr>
                        <a:t>Example</a:t>
                      </a:r>
                    </a:p>
                  </a:txBody>
                  <a:tcPr anchor="ctr"/>
                </a:tc>
                <a:extLst>
                  <a:ext uri="{0D108BD9-81ED-4DB2-BD59-A6C34878D82A}">
                    <a16:rowId xmlns:a16="http://schemas.microsoft.com/office/drawing/2014/main" val="2198368979"/>
                  </a:ext>
                </a:extLst>
              </a:tr>
              <a:tr h="1092185">
                <a:tc>
                  <a:txBody>
                    <a:bodyPr/>
                    <a:lstStyle/>
                    <a:p>
                      <a:pPr algn="ctr" fontAlgn="t"/>
                      <a:r>
                        <a:rPr lang="en-GB" dirty="0">
                          <a:effectLst/>
                        </a:rPr>
                        <a:t>Array</a:t>
                      </a:r>
                    </a:p>
                  </a:txBody>
                  <a:tcPr anchor="ctr"/>
                </a:tc>
                <a:tc>
                  <a:txBody>
                    <a:bodyPr/>
                    <a:lstStyle/>
                    <a:p>
                      <a:pPr algn="ctr" fontAlgn="t"/>
                      <a:r>
                        <a:rPr lang="en-GB" dirty="0">
                          <a:effectLst/>
                        </a:rPr>
                        <a:t>Ordered collection of items; can have repeated elements; only contain one data type; can be changed during a programme</a:t>
                      </a:r>
                    </a:p>
                  </a:txBody>
                  <a:tcPr anchor="ctr"/>
                </a:tc>
                <a:tc>
                  <a:txBody>
                    <a:bodyPr/>
                    <a:lstStyle/>
                    <a:p>
                      <a:pPr algn="ctr" fontAlgn="t"/>
                      <a:r>
                        <a:rPr lang="en-GB" dirty="0">
                          <a:effectLst/>
                        </a:rPr>
                        <a:t>[“Hello”, “Name”, “Name”]</a:t>
                      </a:r>
                    </a:p>
                    <a:p>
                      <a:pPr algn="ctr" fontAlgn="t"/>
                      <a:r>
                        <a:rPr lang="en-GB" dirty="0">
                          <a:effectLst/>
                        </a:rPr>
                        <a:t>[0, 1, 2, 0, 4]</a:t>
                      </a:r>
                    </a:p>
                  </a:txBody>
                  <a:tcPr anchor="ctr"/>
                </a:tc>
                <a:extLst>
                  <a:ext uri="{0D108BD9-81ED-4DB2-BD59-A6C34878D82A}">
                    <a16:rowId xmlns:a16="http://schemas.microsoft.com/office/drawing/2014/main" val="4024718011"/>
                  </a:ext>
                </a:extLst>
              </a:tr>
              <a:tr h="764529">
                <a:tc>
                  <a:txBody>
                    <a:bodyPr/>
                    <a:lstStyle/>
                    <a:p>
                      <a:pPr algn="ctr" fontAlgn="t"/>
                      <a:r>
                        <a:rPr lang="en-GB" dirty="0">
                          <a:effectLst/>
                        </a:rPr>
                        <a:t>Set</a:t>
                      </a:r>
                    </a:p>
                  </a:txBody>
                  <a:tcPr anchor="ctr"/>
                </a:tc>
                <a:tc>
                  <a:txBody>
                    <a:bodyPr/>
                    <a:lstStyle/>
                    <a:p>
                      <a:pPr algn="ctr" fontAlgn="t"/>
                      <a:r>
                        <a:rPr lang="en-GB" dirty="0">
                          <a:effectLst/>
                        </a:rPr>
                        <a:t>Unordered collection of items; cannot have repeated elements</a:t>
                      </a:r>
                    </a:p>
                  </a:txBody>
                  <a:tcPr anchor="ctr"/>
                </a:tc>
                <a:tc>
                  <a:txBody>
                    <a:bodyPr/>
                    <a:lstStyle/>
                    <a:p>
                      <a:pPr algn="ctr" fontAlgn="t"/>
                      <a:r>
                        <a:rPr lang="en-GB" dirty="0">
                          <a:effectLst/>
                        </a:rPr>
                        <a:t>(“Hello”, “Name”)</a:t>
                      </a:r>
                    </a:p>
                    <a:p>
                      <a:pPr marL="0" marR="0" lvl="0" indent="0" algn="ctr" defTabSz="914400" rtl="0" eaLnBrk="1" fontAlgn="t" latinLnBrk="0" hangingPunct="1">
                        <a:lnSpc>
                          <a:spcPct val="100000"/>
                        </a:lnSpc>
                        <a:spcBef>
                          <a:spcPts val="0"/>
                        </a:spcBef>
                        <a:spcAft>
                          <a:spcPts val="0"/>
                        </a:spcAft>
                        <a:buClrTx/>
                        <a:buSzTx/>
                        <a:buFontTx/>
                        <a:buNone/>
                        <a:tabLst/>
                        <a:defRPr/>
                      </a:pPr>
                      <a:r>
                        <a:rPr lang="en-GB" dirty="0">
                          <a:effectLst/>
                        </a:rPr>
                        <a:t>(0, 1, 2, 4)</a:t>
                      </a:r>
                    </a:p>
                  </a:txBody>
                  <a:tcPr anchor="ctr"/>
                </a:tc>
                <a:extLst>
                  <a:ext uri="{0D108BD9-81ED-4DB2-BD59-A6C34878D82A}">
                    <a16:rowId xmlns:a16="http://schemas.microsoft.com/office/drawing/2014/main" val="2658213247"/>
                  </a:ext>
                </a:extLst>
              </a:tr>
              <a:tr h="764529">
                <a:tc>
                  <a:txBody>
                    <a:bodyPr/>
                    <a:lstStyle/>
                    <a:p>
                      <a:pPr algn="ctr" fontAlgn="t"/>
                      <a:r>
                        <a:rPr lang="en-GB" dirty="0">
                          <a:effectLst/>
                        </a:rPr>
                        <a:t>Dictionary</a:t>
                      </a:r>
                    </a:p>
                  </a:txBody>
                  <a:tcPr anchor="ctr"/>
                </a:tc>
                <a:tc>
                  <a:txBody>
                    <a:bodyPr/>
                    <a:lstStyle/>
                    <a:p>
                      <a:pPr algn="ctr" fontAlgn="t"/>
                      <a:r>
                        <a:rPr lang="en-GB" dirty="0">
                          <a:effectLst/>
                        </a:rPr>
                        <a:t>A set of keys (basic data types, unordered, all unique) each of which links to a data structure (array, set, list, basic data type)</a:t>
                      </a:r>
                    </a:p>
                  </a:txBody>
                  <a:tcPr anchor="ctr"/>
                </a:tc>
                <a:tc>
                  <a:txBody>
                    <a:bodyPr/>
                    <a:lstStyle/>
                    <a:p>
                      <a:pPr algn="ctr" fontAlgn="t"/>
                      <a:r>
                        <a:rPr lang="en-GB" dirty="0">
                          <a:effectLst/>
                        </a:rPr>
                        <a:t>{“key1”: “value1”; “key2”: [0, 3]}</a:t>
                      </a:r>
                    </a:p>
                  </a:txBody>
                  <a:tcPr anchor="ctr"/>
                </a:tc>
                <a:extLst>
                  <a:ext uri="{0D108BD9-81ED-4DB2-BD59-A6C34878D82A}">
                    <a16:rowId xmlns:a16="http://schemas.microsoft.com/office/drawing/2014/main" val="1100131021"/>
                  </a:ext>
                </a:extLst>
              </a:tr>
              <a:tr h="442942">
                <a:tc>
                  <a:txBody>
                    <a:bodyPr/>
                    <a:lstStyle/>
                    <a:p>
                      <a:pPr algn="ctr" fontAlgn="t"/>
                      <a:r>
                        <a:rPr lang="en-GB" dirty="0">
                          <a:effectLst/>
                        </a:rPr>
                        <a:t>List</a:t>
                      </a:r>
                    </a:p>
                  </a:txBody>
                  <a:tcPr anchor="ctr"/>
                </a:tc>
                <a:tc>
                  <a:txBody>
                    <a:bodyPr/>
                    <a:lstStyle/>
                    <a:p>
                      <a:pPr algn="ctr" fontAlgn="t"/>
                      <a:r>
                        <a:rPr lang="en-GB" dirty="0">
                          <a:effectLst/>
                        </a:rPr>
                        <a:t>Same as array but can store multiple data types</a:t>
                      </a:r>
                    </a:p>
                  </a:txBody>
                  <a:tcPr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dirty="0">
                          <a:effectLst/>
                        </a:rPr>
                        <a:t>[“Hello”, 1, “Name”, 0]</a:t>
                      </a:r>
                    </a:p>
                  </a:txBody>
                  <a:tcPr anchor="ctr"/>
                </a:tc>
                <a:extLst>
                  <a:ext uri="{0D108BD9-81ED-4DB2-BD59-A6C34878D82A}">
                    <a16:rowId xmlns:a16="http://schemas.microsoft.com/office/drawing/2014/main" val="3366750439"/>
                  </a:ext>
                </a:extLst>
              </a:tr>
            </a:tbl>
          </a:graphicData>
        </a:graphic>
      </p:graphicFrame>
    </p:spTree>
    <p:extLst>
      <p:ext uri="{BB962C8B-B14F-4D97-AF65-F5344CB8AC3E}">
        <p14:creationId xmlns:p14="http://schemas.microsoft.com/office/powerpoint/2010/main" val="248605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Which is which?</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Combinations of data types, stored together with some relationships</a:t>
            </a:r>
          </a:p>
          <a:p>
            <a:r>
              <a:rPr lang="en-CA" dirty="0"/>
              <a:t>Many different types, these are just the most common</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1219649789"/>
              </p:ext>
            </p:extLst>
          </p:nvPr>
        </p:nvGraphicFramePr>
        <p:xfrm>
          <a:off x="9970711" y="1956121"/>
          <a:ext cx="1778377" cy="4720125"/>
        </p:xfrm>
        <a:graphic>
          <a:graphicData uri="http://schemas.openxmlformats.org/drawingml/2006/table">
            <a:tbl>
              <a:tblPr firstRow="1" bandRow="1">
                <a:tableStyleId>{5C22544A-7EE6-4342-B048-85BDC9FD1C3A}</a:tableStyleId>
              </a:tblPr>
              <a:tblGrid>
                <a:gridCol w="1778377">
                  <a:extLst>
                    <a:ext uri="{9D8B030D-6E8A-4147-A177-3AD203B41FA5}">
                      <a16:colId xmlns:a16="http://schemas.microsoft.com/office/drawing/2014/main" val="457861128"/>
                    </a:ext>
                  </a:extLst>
                </a:gridCol>
              </a:tblGrid>
              <a:tr h="442942">
                <a:tc>
                  <a:txBody>
                    <a:bodyPr/>
                    <a:lstStyle/>
                    <a:p>
                      <a:pPr algn="ctr" fontAlgn="b"/>
                      <a:r>
                        <a:rPr lang="en-GB" dirty="0">
                          <a:effectLst/>
                        </a:rPr>
                        <a:t>Data structure</a:t>
                      </a:r>
                    </a:p>
                  </a:txBody>
                  <a:tcPr anchor="ctr"/>
                </a:tc>
                <a:extLst>
                  <a:ext uri="{0D108BD9-81ED-4DB2-BD59-A6C34878D82A}">
                    <a16:rowId xmlns:a16="http://schemas.microsoft.com/office/drawing/2014/main" val="2198368979"/>
                  </a:ext>
                </a:extLst>
              </a:tr>
              <a:tr h="425159">
                <a:tc>
                  <a:txBody>
                    <a:bodyPr/>
                    <a:lstStyle/>
                    <a:p>
                      <a:pPr algn="ctr" fontAlgn="t"/>
                      <a:r>
                        <a:rPr lang="en-GB" dirty="0">
                          <a:effectLst/>
                        </a:rPr>
                        <a:t>Array</a:t>
                      </a:r>
                    </a:p>
                  </a:txBody>
                  <a:tcPr anchor="ctr"/>
                </a:tc>
                <a:extLst>
                  <a:ext uri="{0D108BD9-81ED-4DB2-BD59-A6C34878D82A}">
                    <a16:rowId xmlns:a16="http://schemas.microsoft.com/office/drawing/2014/main" val="4024718011"/>
                  </a:ext>
                </a:extLst>
              </a:tr>
              <a:tr h="363121">
                <a:tc>
                  <a:txBody>
                    <a:bodyPr/>
                    <a:lstStyle/>
                    <a:p>
                      <a:pPr algn="ctr" fontAlgn="t"/>
                      <a:r>
                        <a:rPr lang="en-GB" dirty="0">
                          <a:effectLst/>
                        </a:rPr>
                        <a:t>Set</a:t>
                      </a:r>
                    </a:p>
                  </a:txBody>
                  <a:tcPr anchor="ctr"/>
                </a:tc>
                <a:extLst>
                  <a:ext uri="{0D108BD9-81ED-4DB2-BD59-A6C34878D82A}">
                    <a16:rowId xmlns:a16="http://schemas.microsoft.com/office/drawing/2014/main" val="2658213247"/>
                  </a:ext>
                </a:extLst>
              </a:tr>
              <a:tr h="385670">
                <a:tc>
                  <a:txBody>
                    <a:bodyPr/>
                    <a:lstStyle/>
                    <a:p>
                      <a:pPr algn="ctr" fontAlgn="t"/>
                      <a:r>
                        <a:rPr lang="en-GB" dirty="0">
                          <a:effectLst/>
                        </a:rPr>
                        <a:t>Dictionary</a:t>
                      </a:r>
                    </a:p>
                  </a:txBody>
                  <a:tcPr anchor="ctr"/>
                </a:tc>
                <a:extLst>
                  <a:ext uri="{0D108BD9-81ED-4DB2-BD59-A6C34878D82A}">
                    <a16:rowId xmlns:a16="http://schemas.microsoft.com/office/drawing/2014/main" val="1100131021"/>
                  </a:ext>
                </a:extLst>
              </a:tr>
              <a:tr h="442942">
                <a:tc>
                  <a:txBody>
                    <a:bodyPr/>
                    <a:lstStyle/>
                    <a:p>
                      <a:pPr algn="ctr" fontAlgn="t"/>
                      <a:r>
                        <a:rPr lang="en-GB" dirty="0">
                          <a:effectLst/>
                        </a:rPr>
                        <a:t>List</a:t>
                      </a:r>
                    </a:p>
                  </a:txBody>
                  <a:tcPr anchor="ctr"/>
                </a:tc>
                <a:extLst>
                  <a:ext uri="{0D108BD9-81ED-4DB2-BD59-A6C34878D82A}">
                    <a16:rowId xmlns:a16="http://schemas.microsoft.com/office/drawing/2014/main" val="3366750439"/>
                  </a:ext>
                </a:extLst>
              </a:tr>
              <a:tr h="442942">
                <a:tc>
                  <a:txBody>
                    <a:bodyPr/>
                    <a:lstStyle/>
                    <a:p>
                      <a:pPr algn="ctr" fontAlgn="t"/>
                      <a:r>
                        <a:rPr lang="en-GB" dirty="0">
                          <a:effectLst/>
                        </a:rPr>
                        <a:t>Integer</a:t>
                      </a:r>
                    </a:p>
                  </a:txBody>
                  <a:tcPr anchor="ctr"/>
                </a:tc>
                <a:extLst>
                  <a:ext uri="{0D108BD9-81ED-4DB2-BD59-A6C34878D82A}">
                    <a16:rowId xmlns:a16="http://schemas.microsoft.com/office/drawing/2014/main" val="1273053798"/>
                  </a:ext>
                </a:extLst>
              </a:tr>
              <a:tr h="442942">
                <a:tc>
                  <a:txBody>
                    <a:bodyPr/>
                    <a:lstStyle/>
                    <a:p>
                      <a:pPr algn="ctr" fontAlgn="t"/>
                      <a:r>
                        <a:rPr lang="en-GB" dirty="0">
                          <a:effectLst/>
                        </a:rPr>
                        <a:t>Real (float)</a:t>
                      </a:r>
                    </a:p>
                  </a:txBody>
                  <a:tcPr anchor="ctr"/>
                </a:tc>
                <a:extLst>
                  <a:ext uri="{0D108BD9-81ED-4DB2-BD59-A6C34878D82A}">
                    <a16:rowId xmlns:a16="http://schemas.microsoft.com/office/drawing/2014/main" val="1983879095"/>
                  </a:ext>
                </a:extLst>
              </a:tr>
              <a:tr h="442942">
                <a:tc>
                  <a:txBody>
                    <a:bodyPr/>
                    <a:lstStyle/>
                    <a:p>
                      <a:pPr algn="ctr" fontAlgn="t"/>
                      <a:r>
                        <a:rPr lang="en-GB">
                          <a:effectLst/>
                        </a:rPr>
                        <a:t>Boolean</a:t>
                      </a:r>
                    </a:p>
                  </a:txBody>
                  <a:tcPr anchor="ctr"/>
                </a:tc>
                <a:extLst>
                  <a:ext uri="{0D108BD9-81ED-4DB2-BD59-A6C34878D82A}">
                    <a16:rowId xmlns:a16="http://schemas.microsoft.com/office/drawing/2014/main" val="3983447180"/>
                  </a:ext>
                </a:extLst>
              </a:tr>
              <a:tr h="442942">
                <a:tc>
                  <a:txBody>
                    <a:bodyPr/>
                    <a:lstStyle/>
                    <a:p>
                      <a:pPr algn="ctr" fontAlgn="t"/>
                      <a:r>
                        <a:rPr lang="en-GB">
                          <a:effectLst/>
                        </a:rPr>
                        <a:t>Char</a:t>
                      </a:r>
                    </a:p>
                  </a:txBody>
                  <a:tcPr anchor="ctr"/>
                </a:tc>
                <a:extLst>
                  <a:ext uri="{0D108BD9-81ED-4DB2-BD59-A6C34878D82A}">
                    <a16:rowId xmlns:a16="http://schemas.microsoft.com/office/drawing/2014/main" val="3501554063"/>
                  </a:ext>
                </a:extLst>
              </a:tr>
              <a:tr h="442942">
                <a:tc>
                  <a:txBody>
                    <a:bodyPr/>
                    <a:lstStyle/>
                    <a:p>
                      <a:pPr algn="ctr" fontAlgn="t"/>
                      <a:r>
                        <a:rPr lang="en-GB">
                          <a:effectLst/>
                        </a:rPr>
                        <a:t>String</a:t>
                      </a:r>
                    </a:p>
                  </a:txBody>
                  <a:tcPr anchor="ctr"/>
                </a:tc>
                <a:extLst>
                  <a:ext uri="{0D108BD9-81ED-4DB2-BD59-A6C34878D82A}">
                    <a16:rowId xmlns:a16="http://schemas.microsoft.com/office/drawing/2014/main" val="3444224973"/>
                  </a:ext>
                </a:extLst>
              </a:tr>
              <a:tr h="442942">
                <a:tc>
                  <a:txBody>
                    <a:bodyPr/>
                    <a:lstStyle/>
                    <a:p>
                      <a:pPr algn="ctr" fontAlgn="t"/>
                      <a:r>
                        <a:rPr lang="en-GB" dirty="0">
                          <a:effectLst/>
                        </a:rPr>
                        <a:t>Null</a:t>
                      </a:r>
                    </a:p>
                  </a:txBody>
                  <a:tcPr anchor="ctr"/>
                </a:tc>
                <a:extLst>
                  <a:ext uri="{0D108BD9-81ED-4DB2-BD59-A6C34878D82A}">
                    <a16:rowId xmlns:a16="http://schemas.microsoft.com/office/drawing/2014/main" val="2564407464"/>
                  </a:ext>
                </a:extLst>
              </a:tr>
            </a:tbl>
          </a:graphicData>
        </a:graphic>
      </p:graphicFrame>
      <p:graphicFrame>
        <p:nvGraphicFramePr>
          <p:cNvPr id="3" name="Table 5">
            <a:extLst>
              <a:ext uri="{FF2B5EF4-FFF2-40B4-BE49-F238E27FC236}">
                <a16:creationId xmlns:a16="http://schemas.microsoft.com/office/drawing/2014/main" id="{FC5CB8EE-D76E-56D0-A2CC-53B3767AC018}"/>
              </a:ext>
            </a:extLst>
          </p:cNvPr>
          <p:cNvGraphicFramePr>
            <a:graphicFrameLocks noGrp="1"/>
          </p:cNvGraphicFramePr>
          <p:nvPr>
            <p:extLst>
              <p:ext uri="{D42A27DB-BD31-4B8C-83A1-F6EECF244321}">
                <p14:modId xmlns:p14="http://schemas.microsoft.com/office/powerpoint/2010/main" val="4056525615"/>
              </p:ext>
            </p:extLst>
          </p:nvPr>
        </p:nvGraphicFramePr>
        <p:xfrm>
          <a:off x="987972" y="2407534"/>
          <a:ext cx="6986985" cy="2882095"/>
        </p:xfrm>
        <a:graphic>
          <a:graphicData uri="http://schemas.openxmlformats.org/drawingml/2006/table">
            <a:tbl>
              <a:tblPr firstRow="1" bandRow="1">
                <a:tableStyleId>{5C22544A-7EE6-4342-B048-85BDC9FD1C3A}</a:tableStyleId>
              </a:tblPr>
              <a:tblGrid>
                <a:gridCol w="5004108">
                  <a:extLst>
                    <a:ext uri="{9D8B030D-6E8A-4147-A177-3AD203B41FA5}">
                      <a16:colId xmlns:a16="http://schemas.microsoft.com/office/drawing/2014/main" val="777172258"/>
                    </a:ext>
                  </a:extLst>
                </a:gridCol>
                <a:gridCol w="1982877">
                  <a:extLst>
                    <a:ext uri="{9D8B030D-6E8A-4147-A177-3AD203B41FA5}">
                      <a16:colId xmlns:a16="http://schemas.microsoft.com/office/drawing/2014/main" val="2050141768"/>
                    </a:ext>
                  </a:extLst>
                </a:gridCol>
              </a:tblGrid>
              <a:tr h="425764">
                <a:tc>
                  <a:txBody>
                    <a:bodyPr/>
                    <a:lstStyle/>
                    <a:p>
                      <a:pPr algn="ctr" fontAlgn="b"/>
                      <a:r>
                        <a:rPr lang="en-GB" sz="2000" dirty="0">
                          <a:effectLst/>
                        </a:rPr>
                        <a:t>Content</a:t>
                      </a:r>
                    </a:p>
                  </a:txBody>
                  <a:tcPr anchor="ctr"/>
                </a:tc>
                <a:tc>
                  <a:txBody>
                    <a:bodyPr/>
                    <a:lstStyle/>
                    <a:p>
                      <a:pPr algn="ctr" fontAlgn="b"/>
                      <a:r>
                        <a:rPr lang="en-GB" sz="2000" dirty="0">
                          <a:effectLst/>
                        </a:rPr>
                        <a:t>Type?</a:t>
                      </a:r>
                    </a:p>
                  </a:txBody>
                  <a:tcPr anchor="ctr"/>
                </a:tc>
                <a:extLst>
                  <a:ext uri="{0D108BD9-81ED-4DB2-BD59-A6C34878D82A}">
                    <a16:rowId xmlns:a16="http://schemas.microsoft.com/office/drawing/2014/main" val="2198368979"/>
                  </a:ext>
                </a:extLst>
              </a:tr>
              <a:tr h="425764">
                <a:tc>
                  <a:txBody>
                    <a:bodyPr/>
                    <a:lstStyle/>
                    <a:p>
                      <a:pPr algn="ctr" fontAlgn="t"/>
                      <a:r>
                        <a:rPr lang="en-GB" sz="2000" dirty="0">
                          <a:effectLst/>
                        </a:rPr>
                        <a:t>“My name is:”</a:t>
                      </a:r>
                    </a:p>
                  </a:txBody>
                  <a:tcPr anchor="ctr"/>
                </a:tc>
                <a:tc>
                  <a:txBody>
                    <a:bodyPr/>
                    <a:lstStyle/>
                    <a:p>
                      <a:pPr algn="ctr" fontAlgn="t"/>
                      <a:endParaRPr lang="en-GB" sz="2000" dirty="0">
                        <a:effectLst/>
                      </a:endParaRPr>
                    </a:p>
                  </a:txBody>
                  <a:tcPr anchor="ctr"/>
                </a:tc>
                <a:extLst>
                  <a:ext uri="{0D108BD9-81ED-4DB2-BD59-A6C34878D82A}">
                    <a16:rowId xmlns:a16="http://schemas.microsoft.com/office/drawing/2014/main" val="4024718011"/>
                  </a:ext>
                </a:extLst>
              </a:tr>
              <a:tr h="425764">
                <a:tc>
                  <a:txBody>
                    <a:bodyPr/>
                    <a:lstStyle/>
                    <a:p>
                      <a:pPr algn="ctr" fontAlgn="t"/>
                      <a:r>
                        <a:rPr lang="en-GB" sz="2000" dirty="0">
                          <a:effectLst/>
                        </a:rPr>
                        <a:t>TRUE</a:t>
                      </a:r>
                    </a:p>
                  </a:txBody>
                  <a:tcPr anchor="ctr"/>
                </a:tc>
                <a:tc>
                  <a:txBody>
                    <a:bodyPr/>
                    <a:lstStyle/>
                    <a:p>
                      <a:pPr algn="ctr" fontAlgn="t"/>
                      <a:endParaRPr lang="en-GB" sz="2000" dirty="0">
                        <a:effectLst/>
                      </a:endParaRPr>
                    </a:p>
                  </a:txBody>
                  <a:tcPr anchor="ctr"/>
                </a:tc>
                <a:extLst>
                  <a:ext uri="{0D108BD9-81ED-4DB2-BD59-A6C34878D82A}">
                    <a16:rowId xmlns:a16="http://schemas.microsoft.com/office/drawing/2014/main" val="2658213247"/>
                  </a:ext>
                </a:extLst>
              </a:tr>
              <a:tr h="425764">
                <a:tc>
                  <a:txBody>
                    <a:bodyPr/>
                    <a:lstStyle/>
                    <a:p>
                      <a:pPr algn="ctr" fontAlgn="t"/>
                      <a:r>
                        <a:rPr lang="en-GB" sz="2000" dirty="0">
                          <a:effectLst/>
                        </a:rPr>
                        <a:t>0.432918</a:t>
                      </a:r>
                    </a:p>
                  </a:txBody>
                  <a:tcPr anchor="ctr"/>
                </a:tc>
                <a:tc>
                  <a:txBody>
                    <a:bodyPr/>
                    <a:lstStyle/>
                    <a:p>
                      <a:pPr algn="ctr" fontAlgn="t"/>
                      <a:endParaRPr lang="en-GB" sz="2000" dirty="0">
                        <a:effectLst/>
                      </a:endParaRPr>
                    </a:p>
                  </a:txBody>
                  <a:tcPr anchor="ctr"/>
                </a:tc>
                <a:extLst>
                  <a:ext uri="{0D108BD9-81ED-4DB2-BD59-A6C34878D82A}">
                    <a16:rowId xmlns:a16="http://schemas.microsoft.com/office/drawing/2014/main" val="1100131021"/>
                  </a:ext>
                </a:extLst>
              </a:tr>
              <a:tr h="425764">
                <a:tc>
                  <a:txBody>
                    <a:bodyPr/>
                    <a:lstStyle/>
                    <a:p>
                      <a:pPr algn="ctr" fontAlgn="t"/>
                      <a:r>
                        <a:rPr lang="en-GB" sz="2000" dirty="0">
                          <a:effectLst/>
                        </a:rPr>
                        <a:t>[“element1”, 2, “element3”]</a:t>
                      </a:r>
                    </a:p>
                  </a:txBody>
                  <a:tcPr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2000" dirty="0">
                        <a:effectLst/>
                      </a:endParaRPr>
                    </a:p>
                  </a:txBody>
                  <a:tcPr anchor="ctr"/>
                </a:tc>
                <a:extLst>
                  <a:ext uri="{0D108BD9-81ED-4DB2-BD59-A6C34878D82A}">
                    <a16:rowId xmlns:a16="http://schemas.microsoft.com/office/drawing/2014/main" val="3366750439"/>
                  </a:ext>
                </a:extLst>
              </a:tr>
              <a:tr h="753275">
                <a:tc>
                  <a:txBody>
                    <a:bodyPr/>
                    <a:lstStyle/>
                    <a:p>
                      <a:pPr algn="ctr" fontAlgn="t"/>
                      <a:r>
                        <a:rPr lang="en-GB" sz="2000" dirty="0">
                          <a:effectLst/>
                        </a:rPr>
                        <a:t>{“Rwanda”: “Africa”; “Ireland”: “Europe”}</a:t>
                      </a:r>
                    </a:p>
                  </a:txBody>
                  <a:tcPr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2000" dirty="0">
                        <a:effectLst/>
                      </a:endParaRPr>
                    </a:p>
                  </a:txBody>
                  <a:tcPr anchor="ctr"/>
                </a:tc>
                <a:extLst>
                  <a:ext uri="{0D108BD9-81ED-4DB2-BD59-A6C34878D82A}">
                    <a16:rowId xmlns:a16="http://schemas.microsoft.com/office/drawing/2014/main" val="1884308145"/>
                  </a:ext>
                </a:extLst>
              </a:tr>
            </a:tbl>
          </a:graphicData>
        </a:graphic>
      </p:graphicFrame>
    </p:spTree>
    <p:extLst>
      <p:ext uri="{BB962C8B-B14F-4D97-AF65-F5344CB8AC3E}">
        <p14:creationId xmlns:p14="http://schemas.microsoft.com/office/powerpoint/2010/main" val="165418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Which is which?</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Combinations of data types, stored together with some relationships</a:t>
            </a:r>
          </a:p>
          <a:p>
            <a:r>
              <a:rPr lang="en-CA" dirty="0"/>
              <a:t>Many different types, these are just the most common</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2361766046"/>
              </p:ext>
            </p:extLst>
          </p:nvPr>
        </p:nvGraphicFramePr>
        <p:xfrm>
          <a:off x="9970711" y="1956121"/>
          <a:ext cx="1778377" cy="4720125"/>
        </p:xfrm>
        <a:graphic>
          <a:graphicData uri="http://schemas.openxmlformats.org/drawingml/2006/table">
            <a:tbl>
              <a:tblPr firstRow="1" bandRow="1">
                <a:tableStyleId>{5C22544A-7EE6-4342-B048-85BDC9FD1C3A}</a:tableStyleId>
              </a:tblPr>
              <a:tblGrid>
                <a:gridCol w="1778377">
                  <a:extLst>
                    <a:ext uri="{9D8B030D-6E8A-4147-A177-3AD203B41FA5}">
                      <a16:colId xmlns:a16="http://schemas.microsoft.com/office/drawing/2014/main" val="457861128"/>
                    </a:ext>
                  </a:extLst>
                </a:gridCol>
              </a:tblGrid>
              <a:tr h="442942">
                <a:tc>
                  <a:txBody>
                    <a:bodyPr/>
                    <a:lstStyle/>
                    <a:p>
                      <a:pPr algn="ctr" fontAlgn="b"/>
                      <a:r>
                        <a:rPr lang="en-GB" dirty="0">
                          <a:effectLst/>
                        </a:rPr>
                        <a:t>Data structure</a:t>
                      </a:r>
                    </a:p>
                  </a:txBody>
                  <a:tcPr anchor="ctr"/>
                </a:tc>
                <a:extLst>
                  <a:ext uri="{0D108BD9-81ED-4DB2-BD59-A6C34878D82A}">
                    <a16:rowId xmlns:a16="http://schemas.microsoft.com/office/drawing/2014/main" val="2198368979"/>
                  </a:ext>
                </a:extLst>
              </a:tr>
              <a:tr h="425159">
                <a:tc>
                  <a:txBody>
                    <a:bodyPr/>
                    <a:lstStyle/>
                    <a:p>
                      <a:pPr algn="ctr" fontAlgn="t"/>
                      <a:r>
                        <a:rPr lang="en-GB" dirty="0">
                          <a:effectLst/>
                        </a:rPr>
                        <a:t>Array</a:t>
                      </a:r>
                    </a:p>
                  </a:txBody>
                  <a:tcPr anchor="ctr"/>
                </a:tc>
                <a:extLst>
                  <a:ext uri="{0D108BD9-81ED-4DB2-BD59-A6C34878D82A}">
                    <a16:rowId xmlns:a16="http://schemas.microsoft.com/office/drawing/2014/main" val="4024718011"/>
                  </a:ext>
                </a:extLst>
              </a:tr>
              <a:tr h="363121">
                <a:tc>
                  <a:txBody>
                    <a:bodyPr/>
                    <a:lstStyle/>
                    <a:p>
                      <a:pPr algn="ctr" fontAlgn="t"/>
                      <a:r>
                        <a:rPr lang="en-GB" dirty="0">
                          <a:effectLst/>
                        </a:rPr>
                        <a:t>Set</a:t>
                      </a:r>
                    </a:p>
                  </a:txBody>
                  <a:tcPr anchor="ctr"/>
                </a:tc>
                <a:extLst>
                  <a:ext uri="{0D108BD9-81ED-4DB2-BD59-A6C34878D82A}">
                    <a16:rowId xmlns:a16="http://schemas.microsoft.com/office/drawing/2014/main" val="2658213247"/>
                  </a:ext>
                </a:extLst>
              </a:tr>
              <a:tr h="385670">
                <a:tc>
                  <a:txBody>
                    <a:bodyPr/>
                    <a:lstStyle/>
                    <a:p>
                      <a:pPr algn="ctr" fontAlgn="t"/>
                      <a:r>
                        <a:rPr lang="en-GB" dirty="0">
                          <a:effectLst/>
                        </a:rPr>
                        <a:t>Dictionary</a:t>
                      </a:r>
                    </a:p>
                  </a:txBody>
                  <a:tcPr anchor="ctr"/>
                </a:tc>
                <a:extLst>
                  <a:ext uri="{0D108BD9-81ED-4DB2-BD59-A6C34878D82A}">
                    <a16:rowId xmlns:a16="http://schemas.microsoft.com/office/drawing/2014/main" val="1100131021"/>
                  </a:ext>
                </a:extLst>
              </a:tr>
              <a:tr h="442942">
                <a:tc>
                  <a:txBody>
                    <a:bodyPr/>
                    <a:lstStyle/>
                    <a:p>
                      <a:pPr algn="ctr" fontAlgn="t"/>
                      <a:r>
                        <a:rPr lang="en-GB" dirty="0">
                          <a:effectLst/>
                        </a:rPr>
                        <a:t>List</a:t>
                      </a:r>
                    </a:p>
                  </a:txBody>
                  <a:tcPr anchor="ctr"/>
                </a:tc>
                <a:extLst>
                  <a:ext uri="{0D108BD9-81ED-4DB2-BD59-A6C34878D82A}">
                    <a16:rowId xmlns:a16="http://schemas.microsoft.com/office/drawing/2014/main" val="3366750439"/>
                  </a:ext>
                </a:extLst>
              </a:tr>
              <a:tr h="442942">
                <a:tc>
                  <a:txBody>
                    <a:bodyPr/>
                    <a:lstStyle/>
                    <a:p>
                      <a:pPr algn="ctr" fontAlgn="t"/>
                      <a:r>
                        <a:rPr lang="en-GB" dirty="0">
                          <a:effectLst/>
                        </a:rPr>
                        <a:t>Integer</a:t>
                      </a:r>
                    </a:p>
                  </a:txBody>
                  <a:tcPr anchor="ctr"/>
                </a:tc>
                <a:extLst>
                  <a:ext uri="{0D108BD9-81ED-4DB2-BD59-A6C34878D82A}">
                    <a16:rowId xmlns:a16="http://schemas.microsoft.com/office/drawing/2014/main" val="1273053798"/>
                  </a:ext>
                </a:extLst>
              </a:tr>
              <a:tr h="442942">
                <a:tc>
                  <a:txBody>
                    <a:bodyPr/>
                    <a:lstStyle/>
                    <a:p>
                      <a:pPr algn="ctr" fontAlgn="t"/>
                      <a:r>
                        <a:rPr lang="en-GB" dirty="0">
                          <a:effectLst/>
                        </a:rPr>
                        <a:t>Real (float)</a:t>
                      </a:r>
                    </a:p>
                  </a:txBody>
                  <a:tcPr anchor="ctr"/>
                </a:tc>
                <a:extLst>
                  <a:ext uri="{0D108BD9-81ED-4DB2-BD59-A6C34878D82A}">
                    <a16:rowId xmlns:a16="http://schemas.microsoft.com/office/drawing/2014/main" val="1983879095"/>
                  </a:ext>
                </a:extLst>
              </a:tr>
              <a:tr h="442942">
                <a:tc>
                  <a:txBody>
                    <a:bodyPr/>
                    <a:lstStyle/>
                    <a:p>
                      <a:pPr algn="ctr" fontAlgn="t"/>
                      <a:r>
                        <a:rPr lang="en-GB">
                          <a:effectLst/>
                        </a:rPr>
                        <a:t>Boolean</a:t>
                      </a:r>
                    </a:p>
                  </a:txBody>
                  <a:tcPr anchor="ctr"/>
                </a:tc>
                <a:extLst>
                  <a:ext uri="{0D108BD9-81ED-4DB2-BD59-A6C34878D82A}">
                    <a16:rowId xmlns:a16="http://schemas.microsoft.com/office/drawing/2014/main" val="3983447180"/>
                  </a:ext>
                </a:extLst>
              </a:tr>
              <a:tr h="442942">
                <a:tc>
                  <a:txBody>
                    <a:bodyPr/>
                    <a:lstStyle/>
                    <a:p>
                      <a:pPr algn="ctr" fontAlgn="t"/>
                      <a:r>
                        <a:rPr lang="en-GB">
                          <a:effectLst/>
                        </a:rPr>
                        <a:t>Char</a:t>
                      </a:r>
                    </a:p>
                  </a:txBody>
                  <a:tcPr anchor="ctr"/>
                </a:tc>
                <a:extLst>
                  <a:ext uri="{0D108BD9-81ED-4DB2-BD59-A6C34878D82A}">
                    <a16:rowId xmlns:a16="http://schemas.microsoft.com/office/drawing/2014/main" val="3501554063"/>
                  </a:ext>
                </a:extLst>
              </a:tr>
              <a:tr h="442942">
                <a:tc>
                  <a:txBody>
                    <a:bodyPr/>
                    <a:lstStyle/>
                    <a:p>
                      <a:pPr algn="ctr" fontAlgn="t"/>
                      <a:r>
                        <a:rPr lang="en-GB">
                          <a:effectLst/>
                        </a:rPr>
                        <a:t>String</a:t>
                      </a:r>
                    </a:p>
                  </a:txBody>
                  <a:tcPr anchor="ctr"/>
                </a:tc>
                <a:extLst>
                  <a:ext uri="{0D108BD9-81ED-4DB2-BD59-A6C34878D82A}">
                    <a16:rowId xmlns:a16="http://schemas.microsoft.com/office/drawing/2014/main" val="3444224973"/>
                  </a:ext>
                </a:extLst>
              </a:tr>
              <a:tr h="442942">
                <a:tc>
                  <a:txBody>
                    <a:bodyPr/>
                    <a:lstStyle/>
                    <a:p>
                      <a:pPr algn="ctr" fontAlgn="t"/>
                      <a:r>
                        <a:rPr lang="en-GB" dirty="0">
                          <a:effectLst/>
                        </a:rPr>
                        <a:t>Null</a:t>
                      </a:r>
                    </a:p>
                  </a:txBody>
                  <a:tcPr anchor="ctr"/>
                </a:tc>
                <a:extLst>
                  <a:ext uri="{0D108BD9-81ED-4DB2-BD59-A6C34878D82A}">
                    <a16:rowId xmlns:a16="http://schemas.microsoft.com/office/drawing/2014/main" val="2564407464"/>
                  </a:ext>
                </a:extLst>
              </a:tr>
            </a:tbl>
          </a:graphicData>
        </a:graphic>
      </p:graphicFrame>
      <p:graphicFrame>
        <p:nvGraphicFramePr>
          <p:cNvPr id="3" name="Table 5">
            <a:extLst>
              <a:ext uri="{FF2B5EF4-FFF2-40B4-BE49-F238E27FC236}">
                <a16:creationId xmlns:a16="http://schemas.microsoft.com/office/drawing/2014/main" id="{FC5CB8EE-D76E-56D0-A2CC-53B3767AC018}"/>
              </a:ext>
            </a:extLst>
          </p:cNvPr>
          <p:cNvGraphicFramePr>
            <a:graphicFrameLocks noGrp="1"/>
          </p:cNvGraphicFramePr>
          <p:nvPr>
            <p:extLst>
              <p:ext uri="{D42A27DB-BD31-4B8C-83A1-F6EECF244321}">
                <p14:modId xmlns:p14="http://schemas.microsoft.com/office/powerpoint/2010/main" val="4235907617"/>
              </p:ext>
            </p:extLst>
          </p:nvPr>
        </p:nvGraphicFramePr>
        <p:xfrm>
          <a:off x="987972" y="2407534"/>
          <a:ext cx="6986985" cy="2882095"/>
        </p:xfrm>
        <a:graphic>
          <a:graphicData uri="http://schemas.openxmlformats.org/drawingml/2006/table">
            <a:tbl>
              <a:tblPr firstRow="1" bandRow="1">
                <a:tableStyleId>{5C22544A-7EE6-4342-B048-85BDC9FD1C3A}</a:tableStyleId>
              </a:tblPr>
              <a:tblGrid>
                <a:gridCol w="5004108">
                  <a:extLst>
                    <a:ext uri="{9D8B030D-6E8A-4147-A177-3AD203B41FA5}">
                      <a16:colId xmlns:a16="http://schemas.microsoft.com/office/drawing/2014/main" val="777172258"/>
                    </a:ext>
                  </a:extLst>
                </a:gridCol>
                <a:gridCol w="1982877">
                  <a:extLst>
                    <a:ext uri="{9D8B030D-6E8A-4147-A177-3AD203B41FA5}">
                      <a16:colId xmlns:a16="http://schemas.microsoft.com/office/drawing/2014/main" val="2050141768"/>
                    </a:ext>
                  </a:extLst>
                </a:gridCol>
              </a:tblGrid>
              <a:tr h="425764">
                <a:tc>
                  <a:txBody>
                    <a:bodyPr/>
                    <a:lstStyle/>
                    <a:p>
                      <a:pPr algn="ctr" fontAlgn="b"/>
                      <a:r>
                        <a:rPr lang="en-GB" sz="2000" dirty="0">
                          <a:effectLst/>
                        </a:rPr>
                        <a:t>Content</a:t>
                      </a:r>
                    </a:p>
                  </a:txBody>
                  <a:tcPr anchor="ctr"/>
                </a:tc>
                <a:tc>
                  <a:txBody>
                    <a:bodyPr/>
                    <a:lstStyle/>
                    <a:p>
                      <a:pPr algn="ctr" fontAlgn="b"/>
                      <a:r>
                        <a:rPr lang="en-GB" sz="2000" dirty="0">
                          <a:effectLst/>
                        </a:rPr>
                        <a:t>Type?</a:t>
                      </a:r>
                    </a:p>
                  </a:txBody>
                  <a:tcPr anchor="ctr"/>
                </a:tc>
                <a:extLst>
                  <a:ext uri="{0D108BD9-81ED-4DB2-BD59-A6C34878D82A}">
                    <a16:rowId xmlns:a16="http://schemas.microsoft.com/office/drawing/2014/main" val="2198368979"/>
                  </a:ext>
                </a:extLst>
              </a:tr>
              <a:tr h="425764">
                <a:tc>
                  <a:txBody>
                    <a:bodyPr/>
                    <a:lstStyle/>
                    <a:p>
                      <a:pPr algn="ctr" fontAlgn="t"/>
                      <a:r>
                        <a:rPr lang="en-GB" sz="2000" dirty="0">
                          <a:effectLst/>
                        </a:rPr>
                        <a:t>“My name is:”</a:t>
                      </a:r>
                    </a:p>
                  </a:txBody>
                  <a:tcPr anchor="ctr"/>
                </a:tc>
                <a:tc>
                  <a:txBody>
                    <a:bodyPr/>
                    <a:lstStyle/>
                    <a:p>
                      <a:pPr algn="ctr" fontAlgn="t"/>
                      <a:r>
                        <a:rPr lang="en-GB" sz="2000" dirty="0">
                          <a:effectLst/>
                        </a:rPr>
                        <a:t>String</a:t>
                      </a:r>
                    </a:p>
                  </a:txBody>
                  <a:tcPr anchor="ctr"/>
                </a:tc>
                <a:extLst>
                  <a:ext uri="{0D108BD9-81ED-4DB2-BD59-A6C34878D82A}">
                    <a16:rowId xmlns:a16="http://schemas.microsoft.com/office/drawing/2014/main" val="4024718011"/>
                  </a:ext>
                </a:extLst>
              </a:tr>
              <a:tr h="425764">
                <a:tc>
                  <a:txBody>
                    <a:bodyPr/>
                    <a:lstStyle/>
                    <a:p>
                      <a:pPr algn="ctr" fontAlgn="t"/>
                      <a:r>
                        <a:rPr lang="en-GB" sz="2000" dirty="0">
                          <a:effectLst/>
                        </a:rPr>
                        <a:t>TRUE</a:t>
                      </a:r>
                    </a:p>
                  </a:txBody>
                  <a:tcPr anchor="ctr"/>
                </a:tc>
                <a:tc>
                  <a:txBody>
                    <a:bodyPr/>
                    <a:lstStyle/>
                    <a:p>
                      <a:pPr algn="ctr" fontAlgn="t"/>
                      <a:r>
                        <a:rPr lang="en-GB" sz="2000" dirty="0">
                          <a:effectLst/>
                        </a:rPr>
                        <a:t>Boolean</a:t>
                      </a:r>
                    </a:p>
                  </a:txBody>
                  <a:tcPr anchor="ctr"/>
                </a:tc>
                <a:extLst>
                  <a:ext uri="{0D108BD9-81ED-4DB2-BD59-A6C34878D82A}">
                    <a16:rowId xmlns:a16="http://schemas.microsoft.com/office/drawing/2014/main" val="2658213247"/>
                  </a:ext>
                </a:extLst>
              </a:tr>
              <a:tr h="425764">
                <a:tc>
                  <a:txBody>
                    <a:bodyPr/>
                    <a:lstStyle/>
                    <a:p>
                      <a:pPr algn="ctr" fontAlgn="t"/>
                      <a:r>
                        <a:rPr lang="en-GB" sz="2000" dirty="0">
                          <a:effectLst/>
                        </a:rPr>
                        <a:t>0.432918</a:t>
                      </a:r>
                    </a:p>
                  </a:txBody>
                  <a:tcPr anchor="ctr"/>
                </a:tc>
                <a:tc>
                  <a:txBody>
                    <a:bodyPr/>
                    <a:lstStyle/>
                    <a:p>
                      <a:pPr algn="ctr" fontAlgn="t"/>
                      <a:r>
                        <a:rPr lang="en-GB" sz="2000" dirty="0">
                          <a:effectLst/>
                        </a:rPr>
                        <a:t>Real</a:t>
                      </a:r>
                    </a:p>
                  </a:txBody>
                  <a:tcPr anchor="ctr"/>
                </a:tc>
                <a:extLst>
                  <a:ext uri="{0D108BD9-81ED-4DB2-BD59-A6C34878D82A}">
                    <a16:rowId xmlns:a16="http://schemas.microsoft.com/office/drawing/2014/main" val="1100131021"/>
                  </a:ext>
                </a:extLst>
              </a:tr>
              <a:tr h="425764">
                <a:tc>
                  <a:txBody>
                    <a:bodyPr/>
                    <a:lstStyle/>
                    <a:p>
                      <a:pPr algn="ctr" fontAlgn="t"/>
                      <a:r>
                        <a:rPr lang="en-GB" sz="2000" dirty="0">
                          <a:effectLst/>
                        </a:rPr>
                        <a:t>[“element1”, 2, “element3”]</a:t>
                      </a:r>
                    </a:p>
                  </a:txBody>
                  <a:tcPr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2000" dirty="0">
                          <a:effectLst/>
                        </a:rPr>
                        <a:t>List</a:t>
                      </a:r>
                    </a:p>
                  </a:txBody>
                  <a:tcPr anchor="ctr"/>
                </a:tc>
                <a:extLst>
                  <a:ext uri="{0D108BD9-81ED-4DB2-BD59-A6C34878D82A}">
                    <a16:rowId xmlns:a16="http://schemas.microsoft.com/office/drawing/2014/main" val="3366750439"/>
                  </a:ext>
                </a:extLst>
              </a:tr>
              <a:tr h="753275">
                <a:tc>
                  <a:txBody>
                    <a:bodyPr/>
                    <a:lstStyle/>
                    <a:p>
                      <a:pPr algn="ctr" fontAlgn="t"/>
                      <a:r>
                        <a:rPr lang="en-GB" sz="2000" dirty="0">
                          <a:effectLst/>
                        </a:rPr>
                        <a:t>{“Rwanda”: “Africa”; “Ireland”: “Europe”}</a:t>
                      </a:r>
                    </a:p>
                  </a:txBody>
                  <a:tcPr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2000" dirty="0">
                          <a:effectLst/>
                        </a:rPr>
                        <a:t>Dictionary</a:t>
                      </a:r>
                    </a:p>
                  </a:txBody>
                  <a:tcPr anchor="ctr"/>
                </a:tc>
                <a:extLst>
                  <a:ext uri="{0D108BD9-81ED-4DB2-BD59-A6C34878D82A}">
                    <a16:rowId xmlns:a16="http://schemas.microsoft.com/office/drawing/2014/main" val="1884308145"/>
                  </a:ext>
                </a:extLst>
              </a:tr>
            </a:tbl>
          </a:graphicData>
        </a:graphic>
      </p:graphicFrame>
    </p:spTree>
    <p:extLst>
      <p:ext uri="{BB962C8B-B14F-4D97-AF65-F5344CB8AC3E}">
        <p14:creationId xmlns:p14="http://schemas.microsoft.com/office/powerpoint/2010/main" val="338371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Variables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fontScale="92500" lnSpcReduction="20000"/>
          </a:bodyPr>
          <a:lstStyle/>
          <a:p>
            <a:r>
              <a:rPr lang="en-CA" dirty="0"/>
              <a:t>Storing data types and structures for later use</a:t>
            </a:r>
          </a:p>
          <a:p>
            <a:r>
              <a:rPr lang="en-CA" dirty="0"/>
              <a:t>Assignment usually by = or &lt;-</a:t>
            </a:r>
          </a:p>
          <a:p>
            <a:r>
              <a:rPr lang="en-CA" dirty="0"/>
              <a:t>Declaration may be needed first, assigning type</a:t>
            </a:r>
          </a:p>
          <a:p>
            <a:pPr lvl="1"/>
            <a:r>
              <a:rPr lang="en-CA" dirty="0"/>
              <a:t>When declare it has type Null</a:t>
            </a:r>
          </a:p>
          <a:p>
            <a:endParaRPr lang="en-CA" dirty="0"/>
          </a:p>
          <a:p>
            <a:r>
              <a:rPr lang="en-CA" dirty="0"/>
              <a:t>input = “Please type your name here:”</a:t>
            </a:r>
          </a:p>
          <a:p>
            <a:r>
              <a:rPr lang="en-CA" dirty="0"/>
              <a:t>samples = [[“Patient1”, “Freezer 1”], [“Patient2”, “Freezer 1”]]</a:t>
            </a:r>
          </a:p>
          <a:p>
            <a:r>
              <a:rPr lang="en-CA" dirty="0"/>
              <a:t>int var1; var1 = 0.321</a:t>
            </a:r>
          </a:p>
          <a:p>
            <a:endParaRPr lang="en-CA" dirty="0"/>
          </a:p>
          <a:p>
            <a:r>
              <a:rPr lang="en-CA" dirty="0"/>
              <a:t>Can modify, add to, and retrieve</a:t>
            </a:r>
          </a:p>
          <a:p>
            <a:pPr lvl="1"/>
            <a:r>
              <a:rPr lang="en-CA" dirty="0"/>
              <a:t>A=1</a:t>
            </a:r>
          </a:p>
          <a:p>
            <a:pPr lvl="1"/>
            <a:r>
              <a:rPr lang="en-CA" dirty="0"/>
              <a:t>B=2</a:t>
            </a:r>
          </a:p>
          <a:p>
            <a:pPr lvl="1"/>
            <a:r>
              <a:rPr lang="en-CA" dirty="0"/>
              <a:t>C=A+B</a:t>
            </a:r>
          </a:p>
        </p:txBody>
      </p:sp>
    </p:spTree>
    <p:extLst>
      <p:ext uri="{BB962C8B-B14F-4D97-AF65-F5344CB8AC3E}">
        <p14:creationId xmlns:p14="http://schemas.microsoft.com/office/powerpoint/2010/main" val="104815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Arithmetic operators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Calculations performed on numbers (integers, real numbers)</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653003017"/>
              </p:ext>
            </p:extLst>
          </p:nvPr>
        </p:nvGraphicFramePr>
        <p:xfrm>
          <a:off x="987972" y="2042160"/>
          <a:ext cx="9672312" cy="2773680"/>
        </p:xfrm>
        <a:graphic>
          <a:graphicData uri="http://schemas.openxmlformats.org/drawingml/2006/table">
            <a:tbl>
              <a:tblPr firstRow="1" firstCol="1" bandRow="1">
                <a:tableStyleId>{5C22544A-7EE6-4342-B048-85BDC9FD1C3A}</a:tableStyleId>
              </a:tblPr>
              <a:tblGrid>
                <a:gridCol w="1269628">
                  <a:extLst>
                    <a:ext uri="{9D8B030D-6E8A-4147-A177-3AD203B41FA5}">
                      <a16:colId xmlns:a16="http://schemas.microsoft.com/office/drawing/2014/main" val="457861128"/>
                    </a:ext>
                  </a:extLst>
                </a:gridCol>
                <a:gridCol w="4858621">
                  <a:extLst>
                    <a:ext uri="{9D8B030D-6E8A-4147-A177-3AD203B41FA5}">
                      <a16:colId xmlns:a16="http://schemas.microsoft.com/office/drawing/2014/main" val="777172258"/>
                    </a:ext>
                  </a:extLst>
                </a:gridCol>
                <a:gridCol w="1947420">
                  <a:extLst>
                    <a:ext uri="{9D8B030D-6E8A-4147-A177-3AD203B41FA5}">
                      <a16:colId xmlns:a16="http://schemas.microsoft.com/office/drawing/2014/main" val="2050141768"/>
                    </a:ext>
                  </a:extLst>
                </a:gridCol>
                <a:gridCol w="1596643">
                  <a:extLst>
                    <a:ext uri="{9D8B030D-6E8A-4147-A177-3AD203B41FA5}">
                      <a16:colId xmlns:a16="http://schemas.microsoft.com/office/drawing/2014/main" val="1621783184"/>
                    </a:ext>
                  </a:extLst>
                </a:gridCol>
              </a:tblGrid>
              <a:tr h="370840">
                <a:tc>
                  <a:txBody>
                    <a:bodyPr/>
                    <a:lstStyle/>
                    <a:p>
                      <a:pPr algn="ctr" fontAlgn="b"/>
                      <a:r>
                        <a:rPr lang="en-GB" sz="2000" dirty="0">
                          <a:effectLst/>
                        </a:rPr>
                        <a:t>Operator</a:t>
                      </a:r>
                    </a:p>
                  </a:txBody>
                  <a:tcPr anchor="ctr"/>
                </a:tc>
                <a:tc>
                  <a:txBody>
                    <a:bodyPr/>
                    <a:lstStyle/>
                    <a:p>
                      <a:pPr algn="ctr" fontAlgn="b"/>
                      <a:r>
                        <a:rPr lang="en-GB" sz="2000" dirty="0">
                          <a:effectLst/>
                        </a:rPr>
                        <a:t>Function</a:t>
                      </a:r>
                    </a:p>
                  </a:txBody>
                  <a:tcPr anchor="ctr"/>
                </a:tc>
                <a:tc>
                  <a:txBody>
                    <a:bodyPr/>
                    <a:lstStyle/>
                    <a:p>
                      <a:pPr algn="ctr" fontAlgn="b"/>
                      <a:r>
                        <a:rPr lang="en-GB" sz="2000" dirty="0">
                          <a:effectLst/>
                        </a:rPr>
                        <a:t>Example</a:t>
                      </a:r>
                    </a:p>
                  </a:txBody>
                  <a:tcPr anchor="ctr"/>
                </a:tc>
                <a:tc>
                  <a:txBody>
                    <a:bodyPr/>
                    <a:lstStyle/>
                    <a:p>
                      <a:pPr algn="ctr" fontAlgn="b"/>
                      <a:r>
                        <a:rPr lang="en-GB" sz="2000" dirty="0">
                          <a:effectLst/>
                        </a:rPr>
                        <a:t>Result</a:t>
                      </a:r>
                    </a:p>
                  </a:txBody>
                  <a:tcPr anchor="ctr"/>
                </a:tc>
                <a:extLst>
                  <a:ext uri="{0D108BD9-81ED-4DB2-BD59-A6C34878D82A}">
                    <a16:rowId xmlns:a16="http://schemas.microsoft.com/office/drawing/2014/main" val="2198368979"/>
                  </a:ext>
                </a:extLst>
              </a:tr>
              <a:tr h="370840">
                <a:tc>
                  <a:txBody>
                    <a:bodyPr/>
                    <a:lstStyle/>
                    <a:p>
                      <a:pPr algn="ctr" fontAlgn="t"/>
                      <a:r>
                        <a:rPr lang="en-GB" sz="2000" dirty="0">
                          <a:effectLst/>
                        </a:rPr>
                        <a:t>+</a:t>
                      </a:r>
                    </a:p>
                  </a:txBody>
                  <a:tcPr anchor="ctr"/>
                </a:tc>
                <a:tc>
                  <a:txBody>
                    <a:bodyPr/>
                    <a:lstStyle/>
                    <a:p>
                      <a:pPr algn="ctr" fontAlgn="t"/>
                      <a:r>
                        <a:rPr lang="en-GB" sz="2000" dirty="0">
                          <a:effectLst/>
                        </a:rPr>
                        <a:t>Addition</a:t>
                      </a:r>
                    </a:p>
                  </a:txBody>
                  <a:tcPr anchor="ctr"/>
                </a:tc>
                <a:tc>
                  <a:txBody>
                    <a:bodyPr/>
                    <a:lstStyle/>
                    <a:p>
                      <a:pPr algn="ctr" fontAlgn="t"/>
                      <a:r>
                        <a:rPr lang="en-GB" sz="2000" dirty="0">
                          <a:effectLst/>
                        </a:rPr>
                        <a:t>1+5</a:t>
                      </a:r>
                    </a:p>
                  </a:txBody>
                  <a:tcPr anchor="ctr"/>
                </a:tc>
                <a:tc>
                  <a:txBody>
                    <a:bodyPr/>
                    <a:lstStyle/>
                    <a:p>
                      <a:pPr algn="ctr" fontAlgn="t"/>
                      <a:r>
                        <a:rPr lang="en-GB" sz="2000" dirty="0">
                          <a:effectLst/>
                        </a:rPr>
                        <a:t>6</a:t>
                      </a:r>
                    </a:p>
                  </a:txBody>
                  <a:tcPr anchor="ctr"/>
                </a:tc>
                <a:extLst>
                  <a:ext uri="{0D108BD9-81ED-4DB2-BD59-A6C34878D82A}">
                    <a16:rowId xmlns:a16="http://schemas.microsoft.com/office/drawing/2014/main" val="3302494463"/>
                  </a:ext>
                </a:extLst>
              </a:tr>
              <a:tr h="370840">
                <a:tc>
                  <a:txBody>
                    <a:bodyPr/>
                    <a:lstStyle/>
                    <a:p>
                      <a:pPr algn="ctr" fontAlgn="t"/>
                      <a:r>
                        <a:rPr lang="en-GB" sz="2000" dirty="0">
                          <a:effectLst/>
                        </a:rPr>
                        <a:t>-</a:t>
                      </a:r>
                    </a:p>
                  </a:txBody>
                  <a:tcPr anchor="ctr"/>
                </a:tc>
                <a:tc>
                  <a:txBody>
                    <a:bodyPr/>
                    <a:lstStyle/>
                    <a:p>
                      <a:pPr algn="ctr" fontAlgn="t"/>
                      <a:r>
                        <a:rPr lang="en-GB" sz="2000" dirty="0">
                          <a:effectLst/>
                        </a:rPr>
                        <a:t>Subtraction</a:t>
                      </a:r>
                    </a:p>
                  </a:txBody>
                  <a:tcPr anchor="ctr"/>
                </a:tc>
                <a:tc>
                  <a:txBody>
                    <a:bodyPr/>
                    <a:lstStyle/>
                    <a:p>
                      <a:pPr algn="ctr" fontAlgn="t"/>
                      <a:r>
                        <a:rPr lang="en-GB" sz="2000" dirty="0">
                          <a:effectLst/>
                        </a:rPr>
                        <a:t>5-1</a:t>
                      </a:r>
                    </a:p>
                  </a:txBody>
                  <a:tcPr anchor="ctr"/>
                </a:tc>
                <a:tc>
                  <a:txBody>
                    <a:bodyPr/>
                    <a:lstStyle/>
                    <a:p>
                      <a:pPr algn="ctr" fontAlgn="t"/>
                      <a:r>
                        <a:rPr lang="en-GB" sz="2000" dirty="0">
                          <a:effectLst/>
                        </a:rPr>
                        <a:t>4</a:t>
                      </a:r>
                    </a:p>
                  </a:txBody>
                  <a:tcPr anchor="ctr"/>
                </a:tc>
                <a:extLst>
                  <a:ext uri="{0D108BD9-81ED-4DB2-BD59-A6C34878D82A}">
                    <a16:rowId xmlns:a16="http://schemas.microsoft.com/office/drawing/2014/main" val="4024718011"/>
                  </a:ext>
                </a:extLst>
              </a:tr>
              <a:tr h="370840">
                <a:tc>
                  <a:txBody>
                    <a:bodyPr/>
                    <a:lstStyle/>
                    <a:p>
                      <a:pPr algn="ctr" fontAlgn="t"/>
                      <a:r>
                        <a:rPr lang="en-GB" sz="2000" dirty="0">
                          <a:effectLst/>
                        </a:rPr>
                        <a:t>*</a:t>
                      </a:r>
                    </a:p>
                  </a:txBody>
                  <a:tcPr anchor="ctr"/>
                </a:tc>
                <a:tc>
                  <a:txBody>
                    <a:bodyPr/>
                    <a:lstStyle/>
                    <a:p>
                      <a:pPr algn="ctr" fontAlgn="t"/>
                      <a:r>
                        <a:rPr lang="en-GB" sz="2000" dirty="0">
                          <a:effectLst/>
                        </a:rPr>
                        <a:t>Multiplication (don’t use x)</a:t>
                      </a:r>
                    </a:p>
                  </a:txBody>
                  <a:tcPr anchor="ctr"/>
                </a:tc>
                <a:tc>
                  <a:txBody>
                    <a:bodyPr/>
                    <a:lstStyle/>
                    <a:p>
                      <a:pPr algn="ctr" fontAlgn="t"/>
                      <a:r>
                        <a:rPr lang="en-GB" sz="2000" dirty="0">
                          <a:effectLst/>
                        </a:rPr>
                        <a:t>5*4</a:t>
                      </a:r>
                    </a:p>
                  </a:txBody>
                  <a:tcPr anchor="ctr"/>
                </a:tc>
                <a:tc>
                  <a:txBody>
                    <a:bodyPr/>
                    <a:lstStyle/>
                    <a:p>
                      <a:pPr algn="ctr" fontAlgn="t"/>
                      <a:r>
                        <a:rPr lang="en-GB" sz="2000" dirty="0">
                          <a:effectLst/>
                        </a:rPr>
                        <a:t>20</a:t>
                      </a:r>
                    </a:p>
                  </a:txBody>
                  <a:tcPr anchor="ctr"/>
                </a:tc>
                <a:extLst>
                  <a:ext uri="{0D108BD9-81ED-4DB2-BD59-A6C34878D82A}">
                    <a16:rowId xmlns:a16="http://schemas.microsoft.com/office/drawing/2014/main" val="2658213247"/>
                  </a:ext>
                </a:extLst>
              </a:tr>
              <a:tr h="370840">
                <a:tc>
                  <a:txBody>
                    <a:bodyPr/>
                    <a:lstStyle/>
                    <a:p>
                      <a:pPr algn="ctr" fontAlgn="t"/>
                      <a:r>
                        <a:rPr lang="en-GB" sz="2000" dirty="0">
                          <a:effectLst/>
                        </a:rPr>
                        <a:t>/</a:t>
                      </a:r>
                    </a:p>
                  </a:txBody>
                  <a:tcPr anchor="ctr"/>
                </a:tc>
                <a:tc>
                  <a:txBody>
                    <a:bodyPr/>
                    <a:lstStyle/>
                    <a:p>
                      <a:pPr algn="ctr" fontAlgn="t"/>
                      <a:r>
                        <a:rPr lang="en-GB" sz="2000" dirty="0">
                          <a:effectLst/>
                        </a:rPr>
                        <a:t>Division (exact on real, floor on integer)</a:t>
                      </a:r>
                    </a:p>
                  </a:txBody>
                  <a:tcPr anchor="ctr"/>
                </a:tc>
                <a:tc>
                  <a:txBody>
                    <a:bodyPr/>
                    <a:lstStyle/>
                    <a:p>
                      <a:pPr algn="ctr" fontAlgn="t"/>
                      <a:r>
                        <a:rPr lang="en-GB" sz="2000" dirty="0">
                          <a:effectLst/>
                        </a:rPr>
                        <a:t>2.0/5; 4/3</a:t>
                      </a:r>
                    </a:p>
                  </a:txBody>
                  <a:tcPr anchor="ctr"/>
                </a:tc>
                <a:tc>
                  <a:txBody>
                    <a:bodyPr/>
                    <a:lstStyle/>
                    <a:p>
                      <a:pPr algn="ctr" fontAlgn="t"/>
                      <a:r>
                        <a:rPr lang="en-GB" sz="2000" dirty="0">
                          <a:effectLst/>
                        </a:rPr>
                        <a:t>0.4; 1</a:t>
                      </a:r>
                    </a:p>
                  </a:txBody>
                  <a:tcPr anchor="ctr"/>
                </a:tc>
                <a:extLst>
                  <a:ext uri="{0D108BD9-81ED-4DB2-BD59-A6C34878D82A}">
                    <a16:rowId xmlns:a16="http://schemas.microsoft.com/office/drawing/2014/main" val="1100131021"/>
                  </a:ext>
                </a:extLst>
              </a:tr>
              <a:tr h="370840">
                <a:tc>
                  <a:txBody>
                    <a:bodyPr/>
                    <a:lstStyle/>
                    <a:p>
                      <a:pPr algn="ctr" fontAlgn="t"/>
                      <a:r>
                        <a:rPr lang="en-GB" sz="2000" dirty="0">
                          <a:effectLst/>
                        </a:rPr>
                        <a:t>^</a:t>
                      </a:r>
                    </a:p>
                  </a:txBody>
                  <a:tcPr anchor="ctr"/>
                </a:tc>
                <a:tc>
                  <a:txBody>
                    <a:bodyPr/>
                    <a:lstStyle/>
                    <a:p>
                      <a:pPr algn="ctr" fontAlgn="t"/>
                      <a:r>
                        <a:rPr lang="en-GB" sz="2000" dirty="0">
                          <a:effectLst/>
                        </a:rPr>
                        <a:t>Power</a:t>
                      </a:r>
                    </a:p>
                  </a:txBody>
                  <a:tcPr anchor="ctr"/>
                </a:tc>
                <a:tc>
                  <a:txBody>
                    <a:bodyPr/>
                    <a:lstStyle/>
                    <a:p>
                      <a:pPr algn="ctr" fontAlgn="t"/>
                      <a:r>
                        <a:rPr lang="en-GB" sz="2000" dirty="0">
                          <a:effectLst/>
                        </a:rPr>
                        <a:t>2^3</a:t>
                      </a:r>
                    </a:p>
                  </a:txBody>
                  <a:tcPr anchor="ctr"/>
                </a:tc>
                <a:tc>
                  <a:txBody>
                    <a:bodyPr/>
                    <a:lstStyle/>
                    <a:p>
                      <a:pPr algn="ctr" fontAlgn="t"/>
                      <a:r>
                        <a:rPr lang="en-GB" sz="2000" dirty="0">
                          <a:effectLst/>
                        </a:rPr>
                        <a:t>8</a:t>
                      </a:r>
                    </a:p>
                  </a:txBody>
                  <a:tcPr anchor="ctr"/>
                </a:tc>
                <a:extLst>
                  <a:ext uri="{0D108BD9-81ED-4DB2-BD59-A6C34878D82A}">
                    <a16:rowId xmlns:a16="http://schemas.microsoft.com/office/drawing/2014/main" val="3009498759"/>
                  </a:ext>
                </a:extLst>
              </a:tr>
              <a:tr h="370840">
                <a:tc>
                  <a:txBody>
                    <a:bodyPr/>
                    <a:lstStyle/>
                    <a:p>
                      <a:pPr algn="ctr" fontAlgn="t"/>
                      <a:r>
                        <a:rPr lang="en-GB" sz="2000" dirty="0">
                          <a:effectLst/>
                        </a:rPr>
                        <a:t>%</a:t>
                      </a:r>
                    </a:p>
                  </a:txBody>
                  <a:tcPr anchor="ctr"/>
                </a:tc>
                <a:tc>
                  <a:txBody>
                    <a:bodyPr/>
                    <a:lstStyle/>
                    <a:p>
                      <a:pPr algn="ctr" fontAlgn="t"/>
                      <a:r>
                        <a:rPr lang="en-GB" sz="2000" dirty="0">
                          <a:effectLst/>
                        </a:rPr>
                        <a:t>Modulo or remainder</a:t>
                      </a:r>
                    </a:p>
                  </a:txBody>
                  <a:tcPr anchor="ctr"/>
                </a:tc>
                <a:tc>
                  <a:txBody>
                    <a:bodyPr/>
                    <a:lstStyle/>
                    <a:p>
                      <a:pPr algn="ctr" fontAlgn="t"/>
                      <a:r>
                        <a:rPr lang="en-GB" sz="2000" dirty="0">
                          <a:effectLst/>
                        </a:rPr>
                        <a:t>9%3; 9%4</a:t>
                      </a:r>
                    </a:p>
                  </a:txBody>
                  <a:tcPr anchor="ctr"/>
                </a:tc>
                <a:tc>
                  <a:txBody>
                    <a:bodyPr/>
                    <a:lstStyle/>
                    <a:p>
                      <a:pPr algn="ctr" fontAlgn="t"/>
                      <a:r>
                        <a:rPr lang="en-GB" sz="2000" dirty="0">
                          <a:effectLst/>
                        </a:rPr>
                        <a:t>0; 1</a:t>
                      </a:r>
                    </a:p>
                  </a:txBody>
                  <a:tcPr anchor="ctr"/>
                </a:tc>
                <a:extLst>
                  <a:ext uri="{0D108BD9-81ED-4DB2-BD59-A6C34878D82A}">
                    <a16:rowId xmlns:a16="http://schemas.microsoft.com/office/drawing/2014/main" val="1904639398"/>
                  </a:ext>
                </a:extLst>
              </a:tr>
            </a:tbl>
          </a:graphicData>
        </a:graphic>
      </p:graphicFrame>
    </p:spTree>
    <p:extLst>
      <p:ext uri="{BB962C8B-B14F-4D97-AF65-F5344CB8AC3E}">
        <p14:creationId xmlns:p14="http://schemas.microsoft.com/office/powerpoint/2010/main" val="1569243957"/>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B1063616-57F3-4C87-BB7F-2974CF36DE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19870</TotalTime>
  <Words>3035</Words>
  <Application>Microsoft Macintosh PowerPoint</Application>
  <PresentationFormat>Widescreen</PresentationFormat>
  <Paragraphs>677</Paragraphs>
  <Slides>40</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Office Theme</vt:lpstr>
      <vt:lpstr>Concepts in computer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vt:lpstr>
      <vt:lpstr>PowerPoint Presentation</vt:lpstr>
      <vt:lpstr>PowerPoint Presentation</vt:lpstr>
      <vt:lpstr>PowerPoint Presentation</vt:lpstr>
      <vt:lpstr>PowerPoint Presentation</vt:lpstr>
      <vt:lpstr>PowerPoint Presentation</vt:lpstr>
      <vt:lpstr>Break (Download Notepad++ or BBEdit)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yourself  See github page for more complex 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235</cp:revision>
  <dcterms:created xsi:type="dcterms:W3CDTF">2020-08-07T10:40:47Z</dcterms:created>
  <dcterms:modified xsi:type="dcterms:W3CDTF">2023-07-10T13:18:27Z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