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256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81" r:id="rId20"/>
    <p:sldId id="282" r:id="rId21"/>
    <p:sldId id="276" r:id="rId22"/>
    <p:sldId id="295" r:id="rId23"/>
    <p:sldId id="277" r:id="rId24"/>
    <p:sldId id="278" r:id="rId25"/>
    <p:sldId id="279" r:id="rId26"/>
    <p:sldId id="296" r:id="rId27"/>
    <p:sldId id="303" r:id="rId28"/>
    <p:sldId id="297" r:id="rId29"/>
    <p:sldId id="298" r:id="rId30"/>
    <p:sldId id="299" r:id="rId31"/>
    <p:sldId id="304" r:id="rId32"/>
    <p:sldId id="300" r:id="rId33"/>
    <p:sldId id="324" r:id="rId34"/>
    <p:sldId id="301" r:id="rId35"/>
    <p:sldId id="325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8" r:id="rId46"/>
    <p:sldId id="317" r:id="rId47"/>
    <p:sldId id="319" r:id="rId48"/>
    <p:sldId id="320" r:id="rId49"/>
    <p:sldId id="314" r:id="rId50"/>
    <p:sldId id="323" r:id="rId51"/>
    <p:sldId id="322" r:id="rId52"/>
    <p:sldId id="313" r:id="rId53"/>
    <p:sldId id="321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7050-DDB6-C242-8549-8CB53F54EB55}" v="217" dt="2022-06-09T08:24:53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6-16T08:44:00.865" v="1463" actId="14100"/>
      <pc:docMkLst>
        <pc:docMk/>
      </pc:docMkLst>
      <pc:sldChg chg="modSp mod">
        <pc:chgData name="Meehan, Conor" userId="f0efb965-348a-45f4-b123-bfc38a018e6c" providerId="ADAL" clId="{36357050-DDB6-C242-8549-8CB53F54EB55}" dt="2022-06-09T08:19:41.189" v="144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  <pc:spChg chg="mod">
          <ac:chgData name="Meehan, Conor" userId="f0efb965-348a-45f4-b123-bfc38a018e6c" providerId="ADAL" clId="{36357050-DDB6-C242-8549-8CB53F54EB55}" dt="2022-06-09T08:19:41.189" v="144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6-09T08:19:53.097" v="1451" actId="20577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6-09T08:19:53.097" v="1451" actId="20577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6-09T08:19:58.823" v="1452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6-09T08:19:58.823" v="1452"/>
          <ac:spMkLst>
            <pc:docMk/>
            <pc:sldMk cId="1335270536" sldId="269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 mod">
        <pc:chgData name="Meehan, Conor" userId="f0efb965-348a-45f4-b123-bfc38a018e6c" providerId="ADAL" clId="{36357050-DDB6-C242-8549-8CB53F54EB55}" dt="2022-06-09T08:20:58.981" v="1456" actId="5793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6-09T08:20:08.298" v="1453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9T08:20:58.981" v="1456" actId="5793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6-09T08:20:30.992" v="1454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6-09T08:20:30.992" v="1454"/>
          <ac:spMkLst>
            <pc:docMk/>
            <pc:sldMk cId="4212191572" sldId="282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6-03T08:43:47.864" v="1418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6-03T08:43:47.864" v="1418"/>
          <ac:spMkLst>
            <pc:docMk/>
            <pc:sldMk cId="4181811679" sldId="302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6-09T08:21:44.914" v="1457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6-09T08:21:44.914" v="1457"/>
          <ac:spMkLst>
            <pc:docMk/>
            <pc:sldMk cId="3217526110" sldId="304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6-09T08:23:29.709" v="1460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6-09T08:23:29.709" v="1460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6-09T08:24:53.031" v="14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6-09T08:24:53.031" v="1462"/>
          <ac:spMkLst>
            <pc:docMk/>
            <pc:sldMk cId="3652344747" sldId="319"/>
            <ac:spMk id="6" creationId="{1192F171-F0B8-38FD-0F97-8DB21316AA9C}"/>
          </ac:spMkLst>
        </pc:spChg>
        <pc:spChg chg="mod">
          <ac:chgData name="Meehan, Conor" userId="f0efb965-348a-45f4-b123-bfc38a018e6c" providerId="ADAL" clId="{36357050-DDB6-C242-8549-8CB53F54EB55}" dt="2022-06-09T08:23:33.082" v="1461"/>
          <ac:spMkLst>
            <pc:docMk/>
            <pc:sldMk cId="3652344747" sldId="319"/>
            <ac:spMk id="7" creationId="{CC6CF7FE-895F-A309-FB5F-004B612182C8}"/>
          </ac:spMkLst>
        </pc:spChg>
      </pc:sldChg>
      <pc:sldChg chg="addSp delSp modSp add mod">
        <pc:chgData name="Meehan, Conor" userId="f0efb965-348a-45f4-b123-bfc38a018e6c" providerId="ADAL" clId="{36357050-DDB6-C242-8549-8CB53F54EB55}" dt="2022-06-16T08:44:00.865" v="1463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6-16T08:44:00.865" v="1463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  <pc:sldChg chg="addSp modSp add mod">
        <pc:chgData name="Meehan, Conor" userId="f0efb965-348a-45f4-b123-bfc38a018e6c" providerId="ADAL" clId="{36357050-DDB6-C242-8549-8CB53F54EB55}" dt="2022-06-03T08:41:50.924" v="1417" actId="1076"/>
        <pc:sldMkLst>
          <pc:docMk/>
          <pc:sldMk cId="1645682287" sldId="324"/>
        </pc:sldMkLst>
        <pc:spChg chg="add mod">
          <ac:chgData name="Meehan, Conor" userId="f0efb965-348a-45f4-b123-bfc38a018e6c" providerId="ADAL" clId="{36357050-DDB6-C242-8549-8CB53F54EB55}" dt="2022-06-03T08:41:50.924" v="1417" actId="1076"/>
          <ac:spMkLst>
            <pc:docMk/>
            <pc:sldMk cId="1645682287" sldId="324"/>
            <ac:spMk id="6" creationId="{C23F4556-B8D5-A142-7BAF-7593D455829A}"/>
          </ac:spMkLst>
        </pc:spChg>
        <pc:spChg chg="mod">
          <ac:chgData name="Meehan, Conor" userId="f0efb965-348a-45f4-b123-bfc38a018e6c" providerId="ADAL" clId="{36357050-DDB6-C242-8549-8CB53F54EB55}" dt="2022-06-03T08:41:33.320" v="1413"/>
          <ac:spMkLst>
            <pc:docMk/>
            <pc:sldMk cId="1645682287" sldId="32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3T08:41:37.342" v="1414"/>
          <ac:spMkLst>
            <pc:docMk/>
            <pc:sldMk cId="1645682287" sldId="324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6-03T08:41:47.092" v="1416" actId="1076"/>
          <ac:picMkLst>
            <pc:docMk/>
            <pc:sldMk cId="1645682287" sldId="324"/>
            <ac:picMk id="5" creationId="{01C15EF9-3BDD-2FFE-8CDD-E010AA83BB30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6-03T08:44:39.269" v="1431" actId="1076"/>
        <pc:sldMkLst>
          <pc:docMk/>
          <pc:sldMk cId="1110700683" sldId="325"/>
        </pc:sldMkLst>
        <pc:spChg chg="add del mod">
          <ac:chgData name="Meehan, Conor" userId="f0efb965-348a-45f4-b123-bfc38a018e6c" providerId="ADAL" clId="{36357050-DDB6-C242-8549-8CB53F54EB55}" dt="2022-06-03T08:44:07.954" v="1423" actId="478"/>
          <ac:spMkLst>
            <pc:docMk/>
            <pc:sldMk cId="1110700683" sldId="325"/>
            <ac:spMk id="4" creationId="{0BBD24EA-044E-4004-0E05-3E4E8B6887A7}"/>
          </ac:spMkLst>
        </pc:spChg>
        <pc:spChg chg="del">
          <ac:chgData name="Meehan, Conor" userId="f0efb965-348a-45f4-b123-bfc38a018e6c" providerId="ADAL" clId="{36357050-DDB6-C242-8549-8CB53F54EB55}" dt="2022-06-03T08:44:10.199" v="1424" actId="478"/>
          <ac:spMkLst>
            <pc:docMk/>
            <pc:sldMk cId="1110700683" sldId="325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6-03T08:43:57.767" v="1420"/>
          <ac:spMkLst>
            <pc:docMk/>
            <pc:sldMk cId="1110700683" sldId="32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6-03T08:44:06.486" v="1422" actId="478"/>
          <ac:spMkLst>
            <pc:docMk/>
            <pc:sldMk cId="1110700683" sldId="32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6-03T08:44:39.269" v="1431" actId="1076"/>
          <ac:spMkLst>
            <pc:docMk/>
            <pc:sldMk cId="1110700683" sldId="325"/>
            <ac:spMk id="11" creationId="{FAFF16F4-81A4-A991-4F26-6EDC4B663C98}"/>
          </ac:spMkLst>
        </pc:spChg>
        <pc:picChg chg="del">
          <ac:chgData name="Meehan, Conor" userId="f0efb965-348a-45f4-b123-bfc38a018e6c" providerId="ADAL" clId="{36357050-DDB6-C242-8549-8CB53F54EB55}" dt="2022-06-03T08:44:04.078" v="1421" actId="478"/>
          <ac:picMkLst>
            <pc:docMk/>
            <pc:sldMk cId="1110700683" sldId="325"/>
            <ac:picMk id="5" creationId="{09AD741C-D656-9FBB-2757-EDF88B50858A}"/>
          </ac:picMkLst>
        </pc:picChg>
        <pc:picChg chg="add mod">
          <ac:chgData name="Meehan, Conor" userId="f0efb965-348a-45f4-b123-bfc38a018e6c" providerId="ADAL" clId="{36357050-DDB6-C242-8549-8CB53F54EB55}" dt="2022-06-03T08:44:13.020" v="1426" actId="1076"/>
          <ac:picMkLst>
            <pc:docMk/>
            <pc:sldMk cId="1110700683" sldId="325"/>
            <ac:picMk id="10" creationId="{F824BC9A-1DB9-CEDE-BFE5-09F2718CC1E9}"/>
          </ac:picMkLst>
        </pc:pic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3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2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7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7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1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1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63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4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04/07/2023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04/07/2023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04/07/2023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Experimental Design and Statistics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 attribute of the study</a:t>
            </a:r>
          </a:p>
          <a:p>
            <a:endParaRPr lang="en-CA" dirty="0"/>
          </a:p>
          <a:p>
            <a:r>
              <a:rPr lang="en-CA" dirty="0"/>
              <a:t>What is the data?</a:t>
            </a:r>
          </a:p>
          <a:p>
            <a:pPr lvl="1"/>
            <a:r>
              <a:rPr lang="en-CA" dirty="0"/>
              <a:t>Number of samples</a:t>
            </a:r>
          </a:p>
          <a:p>
            <a:pPr lvl="1"/>
            <a:r>
              <a:rPr lang="en-CA" dirty="0"/>
              <a:t>Age of patient</a:t>
            </a:r>
          </a:p>
          <a:p>
            <a:pPr lvl="1"/>
            <a:r>
              <a:rPr lang="en-CA" dirty="0"/>
              <a:t>Growth yes/no</a:t>
            </a:r>
          </a:p>
          <a:p>
            <a:endParaRPr lang="en-CA" dirty="0"/>
          </a:p>
          <a:p>
            <a:r>
              <a:rPr lang="en-CA" dirty="0"/>
              <a:t>What part of the experiment is this variable in?</a:t>
            </a:r>
          </a:p>
          <a:p>
            <a:pPr lvl="1"/>
            <a:r>
              <a:rPr lang="en-CA" dirty="0"/>
              <a:t>Input data</a:t>
            </a:r>
          </a:p>
          <a:p>
            <a:pPr lvl="1"/>
            <a:r>
              <a:rPr lang="en-CA" dirty="0"/>
              <a:t>Output data</a:t>
            </a:r>
          </a:p>
          <a:p>
            <a:pPr lvl="1"/>
            <a:r>
              <a:rPr lang="en-CA" dirty="0"/>
              <a:t>Control</a:t>
            </a:r>
          </a:p>
          <a:p>
            <a:pPr lvl="1"/>
            <a:r>
              <a:rPr lang="en-CA" dirty="0"/>
              <a:t>Technical/biological replicate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04C258-8D1F-7457-1A98-85150411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76" y="1275672"/>
            <a:ext cx="8932447" cy="50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4543531" y="6449573"/>
            <a:ext cx="7950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/statistical-testing-understanding-how-to-select-the-best-test-for-your-data-52141c305168</a:t>
            </a:r>
          </a:p>
        </p:txBody>
      </p:sp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Quantitative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Amounts of things</a:t>
            </a:r>
          </a:p>
          <a:p>
            <a:endParaRPr lang="en-CA" dirty="0"/>
          </a:p>
          <a:p>
            <a:r>
              <a:rPr lang="en-CA" dirty="0"/>
              <a:t>Continuous</a:t>
            </a:r>
          </a:p>
          <a:p>
            <a:pPr lvl="1"/>
            <a:r>
              <a:rPr lang="en-CA" dirty="0"/>
              <a:t>Also called Ratio</a:t>
            </a:r>
          </a:p>
          <a:p>
            <a:pPr lvl="1"/>
            <a:r>
              <a:rPr lang="en-CA" dirty="0"/>
              <a:t>Measurements of potentially infinite values</a:t>
            </a:r>
          </a:p>
          <a:p>
            <a:pPr lvl="1"/>
            <a:r>
              <a:rPr lang="en-CA" dirty="0"/>
              <a:t>E.g. MIC, age, amount of glucose produced/consumed</a:t>
            </a:r>
          </a:p>
          <a:p>
            <a:endParaRPr lang="en-CA" dirty="0"/>
          </a:p>
          <a:p>
            <a:r>
              <a:rPr lang="en-CA" dirty="0"/>
              <a:t>Discrete</a:t>
            </a:r>
          </a:p>
          <a:p>
            <a:pPr lvl="1"/>
            <a:r>
              <a:rPr lang="en-CA" dirty="0"/>
              <a:t>Also called Interval</a:t>
            </a:r>
          </a:p>
          <a:p>
            <a:pPr lvl="1"/>
            <a:r>
              <a:rPr lang="en-CA" dirty="0"/>
              <a:t>Counts</a:t>
            </a:r>
          </a:p>
          <a:p>
            <a:pPr lvl="1"/>
            <a:r>
              <a:rPr lang="en-CA" dirty="0"/>
              <a:t>Cannot be divided less than 1</a:t>
            </a:r>
          </a:p>
          <a:p>
            <a:pPr lvl="1"/>
            <a:r>
              <a:rPr lang="en-CA" dirty="0"/>
              <a:t>Number of patients, cell count</a:t>
            </a:r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Categorical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Groups of things</a:t>
            </a:r>
          </a:p>
          <a:p>
            <a:endParaRPr lang="en-CA" dirty="0"/>
          </a:p>
          <a:p>
            <a:r>
              <a:rPr lang="en-CA" dirty="0"/>
              <a:t>Ordinal</a:t>
            </a:r>
          </a:p>
          <a:p>
            <a:pPr lvl="1"/>
            <a:r>
              <a:rPr lang="en-CA" dirty="0"/>
              <a:t>Rankings</a:t>
            </a:r>
          </a:p>
          <a:p>
            <a:pPr lvl="2"/>
            <a:r>
              <a:rPr lang="en-CA" dirty="0"/>
              <a:t>Something with an order</a:t>
            </a:r>
          </a:p>
          <a:p>
            <a:pPr lvl="1"/>
            <a:r>
              <a:rPr lang="en-CA" dirty="0"/>
              <a:t>E.g. Disease stage, BMI category</a:t>
            </a:r>
          </a:p>
          <a:p>
            <a:endParaRPr lang="en-CA" dirty="0"/>
          </a:p>
          <a:p>
            <a:r>
              <a:rPr lang="en-CA" dirty="0"/>
              <a:t>Nominal</a:t>
            </a:r>
          </a:p>
          <a:p>
            <a:pPr lvl="1"/>
            <a:r>
              <a:rPr lang="en-CA" dirty="0"/>
              <a:t>Names</a:t>
            </a:r>
          </a:p>
          <a:p>
            <a:pPr lvl="1"/>
            <a:r>
              <a:rPr lang="en-CA" dirty="0"/>
              <a:t>E.g. species counts, blood group, symptoms</a:t>
            </a:r>
          </a:p>
          <a:p>
            <a:endParaRPr lang="en-CA" dirty="0"/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Yes/No</a:t>
            </a:r>
          </a:p>
          <a:p>
            <a:pPr lvl="1"/>
            <a:r>
              <a:rPr lang="en-CA" dirty="0"/>
              <a:t>E.g. symptom present/absent, alive/dead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Number of white blood cells in a sample</a:t>
            </a:r>
          </a:p>
          <a:p>
            <a:endParaRPr lang="en-CA" sz="2400" dirty="0"/>
          </a:p>
          <a:p>
            <a:r>
              <a:rPr lang="en-CA" sz="2400" dirty="0"/>
              <a:t>Presence of inflammation</a:t>
            </a:r>
          </a:p>
          <a:p>
            <a:endParaRPr lang="en-CA" sz="2400" dirty="0"/>
          </a:p>
          <a:p>
            <a:r>
              <a:rPr lang="en-CA" sz="2400" dirty="0"/>
              <a:t>Sodium consumption split into low/medium/high</a:t>
            </a:r>
          </a:p>
          <a:p>
            <a:endParaRPr lang="en-CA" sz="2400" dirty="0"/>
          </a:p>
          <a:p>
            <a:r>
              <a:rPr lang="en-CA" sz="2400" dirty="0"/>
              <a:t>Gram stain result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Experiment is trying to find out effect of one variable on another</a:t>
            </a:r>
          </a:p>
          <a:p>
            <a:pPr lvl="1"/>
            <a:r>
              <a:rPr lang="en-CA" dirty="0"/>
              <a:t>Level of antibiotic on bacterial growth rate</a:t>
            </a:r>
          </a:p>
          <a:p>
            <a:pPr lvl="1"/>
            <a:r>
              <a:rPr lang="en-CA" dirty="0"/>
              <a:t>BMI category on diabetes occurrence</a:t>
            </a:r>
          </a:p>
          <a:p>
            <a:endParaRPr lang="en-CA" dirty="0"/>
          </a:p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Predictor variable</a:t>
            </a:r>
          </a:p>
          <a:p>
            <a:pPr lvl="2"/>
            <a:r>
              <a:rPr lang="en-CA" dirty="0"/>
              <a:t>Cause</a:t>
            </a:r>
          </a:p>
          <a:p>
            <a:pPr lvl="1"/>
            <a:r>
              <a:rPr lang="en-CA" dirty="0"/>
              <a:t>What you manipulated in the experiment</a:t>
            </a:r>
          </a:p>
          <a:p>
            <a:endParaRPr lang="en-CA" dirty="0"/>
          </a:p>
          <a:p>
            <a:r>
              <a:rPr lang="en-CA" dirty="0"/>
              <a:t>Dependent</a:t>
            </a:r>
          </a:p>
          <a:p>
            <a:pPr lvl="1"/>
            <a:r>
              <a:rPr lang="en-CA" dirty="0"/>
              <a:t>Outcome variable</a:t>
            </a:r>
          </a:p>
          <a:p>
            <a:pPr lvl="2"/>
            <a:r>
              <a:rPr lang="en-CA" dirty="0"/>
              <a:t>Effect</a:t>
            </a:r>
          </a:p>
          <a:p>
            <a:pPr lvl="1"/>
            <a:r>
              <a:rPr lang="en-CA" dirty="0"/>
              <a:t>What was measured in or resulting from the experiment</a:t>
            </a:r>
          </a:p>
          <a:p>
            <a:endParaRPr lang="en-CA" dirty="0"/>
          </a:p>
          <a:p>
            <a:r>
              <a:rPr lang="en-CA" dirty="0"/>
              <a:t>Control</a:t>
            </a:r>
          </a:p>
          <a:p>
            <a:pPr lvl="1"/>
            <a:r>
              <a:rPr lang="en-CA" dirty="0"/>
              <a:t>Constants during the experiment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8332149" y="6449573"/>
            <a:ext cx="41618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http://edtech2.boisestate.edu/</a:t>
            </a:r>
            <a:r>
              <a:rPr lang="en-US" sz="1100" dirty="0" err="1"/>
              <a:t>angelacovil</a:t>
            </a:r>
            <a:r>
              <a:rPr lang="en-US" sz="1100" dirty="0"/>
              <a:t>/506/</a:t>
            </a:r>
            <a:r>
              <a:rPr lang="en-US" sz="1100" dirty="0" err="1"/>
              <a:t>procedure.html</a:t>
            </a:r>
            <a:endParaRPr lang="en-US" sz="1100" dirty="0"/>
          </a:p>
        </p:txBody>
      </p:sp>
      <p:pic>
        <p:nvPicPr>
          <p:cNvPr id="6" name="Picture 2" descr="description of independent variable, dependent variable, and control">
            <a:extLst>
              <a:ext uri="{FF2B5EF4-FFF2-40B4-BE49-F238E27FC236}">
                <a16:creationId xmlns:a16="http://schemas.microsoft.com/office/drawing/2014/main" id="{1F3D578D-E74C-8507-B042-8AAAB651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7" y="1251786"/>
            <a:ext cx="461194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b="1" dirty="0"/>
              <a:t>Independent, dependent or control?</a:t>
            </a:r>
          </a:p>
          <a:p>
            <a:endParaRPr lang="en-CA" dirty="0"/>
          </a:p>
          <a:p>
            <a:r>
              <a:rPr lang="en-CA" dirty="0"/>
              <a:t>The number of cells left after disinfecting</a:t>
            </a:r>
          </a:p>
          <a:p>
            <a:endParaRPr lang="en-CA" dirty="0"/>
          </a:p>
          <a:p>
            <a:r>
              <a:rPr lang="en-CA" dirty="0"/>
              <a:t>The constant temperature throughout the experiment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amount of glucose added to the petri dish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1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Correlation variables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Looking for association, not cause and effect</a:t>
            </a:r>
          </a:p>
          <a:p>
            <a:endParaRPr lang="en-CA" dirty="0"/>
          </a:p>
          <a:p>
            <a:r>
              <a:rPr lang="en-CA" dirty="0"/>
              <a:t>Predictor</a:t>
            </a:r>
          </a:p>
          <a:p>
            <a:pPr lvl="1"/>
            <a:r>
              <a:rPr lang="en-CA" dirty="0"/>
              <a:t>Variable that comes first</a:t>
            </a:r>
          </a:p>
          <a:p>
            <a:pPr lvl="2"/>
            <a:r>
              <a:rPr lang="en-CA" dirty="0"/>
              <a:t>Glucose level</a:t>
            </a:r>
          </a:p>
          <a:p>
            <a:endParaRPr lang="en-CA" dirty="0"/>
          </a:p>
          <a:p>
            <a:r>
              <a:rPr lang="en-CA" dirty="0"/>
              <a:t>Outcome</a:t>
            </a:r>
          </a:p>
          <a:p>
            <a:pPr lvl="1"/>
            <a:r>
              <a:rPr lang="en-CA" dirty="0"/>
              <a:t>Variable that comes afterwards</a:t>
            </a:r>
          </a:p>
          <a:p>
            <a:pPr lvl="2"/>
            <a:r>
              <a:rPr lang="en-CA" dirty="0"/>
              <a:t>Insulin level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87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Summary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Also called descriptive statistics</a:t>
            </a:r>
          </a:p>
          <a:p>
            <a:r>
              <a:rPr lang="en-CA" dirty="0"/>
              <a:t>Not testing a hypothesis, just describing/summarising the data</a:t>
            </a:r>
          </a:p>
          <a:p>
            <a:pPr lvl="1"/>
            <a:r>
              <a:rPr lang="en-CA" dirty="0"/>
              <a:t>Cannot infer anything about larger population</a:t>
            </a:r>
          </a:p>
          <a:p>
            <a:endParaRPr lang="en-CA" dirty="0"/>
          </a:p>
          <a:p>
            <a:r>
              <a:rPr lang="en-CA" dirty="0"/>
              <a:t>3 main types</a:t>
            </a:r>
          </a:p>
          <a:p>
            <a:pPr lvl="1"/>
            <a:r>
              <a:rPr lang="en-CA" dirty="0"/>
              <a:t>Distribution</a:t>
            </a:r>
          </a:p>
          <a:p>
            <a:pPr lvl="1"/>
            <a:r>
              <a:rPr lang="en-CA" dirty="0"/>
              <a:t>Central tendency</a:t>
            </a:r>
          </a:p>
          <a:p>
            <a:pPr lvl="1"/>
            <a:r>
              <a:rPr lang="en-CA" dirty="0"/>
              <a:t>Variability</a:t>
            </a:r>
          </a:p>
          <a:p>
            <a:endParaRPr lang="en-CA" dirty="0"/>
          </a:p>
          <a:p>
            <a:r>
              <a:rPr lang="en-CA" dirty="0"/>
              <a:t>Can apply to</a:t>
            </a:r>
          </a:p>
          <a:p>
            <a:pPr lvl="1"/>
            <a:r>
              <a:rPr lang="en-CA" dirty="0"/>
              <a:t>1 variable: univariate analysis</a:t>
            </a:r>
          </a:p>
          <a:p>
            <a:pPr lvl="1"/>
            <a:r>
              <a:rPr lang="en-CA" dirty="0"/>
              <a:t>2 variables: bivariate analysis</a:t>
            </a:r>
          </a:p>
          <a:p>
            <a:pPr lvl="1"/>
            <a:r>
              <a:rPr lang="en-CA" dirty="0"/>
              <a:t>3 or more variables: multivariate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Frequency distribution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Ages of participants:</a:t>
            </a:r>
          </a:p>
          <a:p>
            <a:r>
              <a:rPr lang="en-CA" dirty="0"/>
              <a:t>18, 19, 21, 20, 17, 18, 16, 16, 21, 18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42335C7-DB57-54F9-A9FB-79534C6A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45978"/>
              </p:ext>
            </p:extLst>
          </p:nvPr>
        </p:nvGraphicFramePr>
        <p:xfrm>
          <a:off x="2940171" y="3429000"/>
          <a:ext cx="212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055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EF572-D591-9EF3-09E2-7AA75028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9332"/>
              </p:ext>
            </p:extLst>
          </p:nvPr>
        </p:nvGraphicFramePr>
        <p:xfrm>
          <a:off x="7766546" y="3455920"/>
          <a:ext cx="212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88E73-897C-79DD-67B2-EDD123280D25}"/>
              </a:ext>
            </a:extLst>
          </p:cNvPr>
          <p:cNvSpPr txBox="1"/>
          <p:nvPr/>
        </p:nvSpPr>
        <p:spPr>
          <a:xfrm>
            <a:off x="3287643" y="301454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Simple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C194-E35C-8AAC-53BA-53012A1542CD}"/>
              </a:ext>
            </a:extLst>
          </p:cNvPr>
          <p:cNvSpPr txBox="1"/>
          <p:nvPr/>
        </p:nvSpPr>
        <p:spPr>
          <a:xfrm>
            <a:off x="7940171" y="300470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table</a:t>
            </a:r>
          </a:p>
        </p:txBody>
      </p:sp>
    </p:spTree>
    <p:extLst>
      <p:ext uri="{BB962C8B-B14F-4D97-AF65-F5344CB8AC3E}">
        <p14:creationId xmlns:p14="http://schemas.microsoft.com/office/powerpoint/2010/main" val="175658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Central tendency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Estimate the average or centre of a dataset</a:t>
            </a:r>
          </a:p>
        </p:txBody>
      </p:sp>
      <p:pic>
        <p:nvPicPr>
          <p:cNvPr id="6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0D691876-2E5F-25D1-3204-3D2B11EB0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29" r="1467" b="50116"/>
          <a:stretch/>
        </p:blipFill>
        <p:spPr bwMode="auto">
          <a:xfrm>
            <a:off x="4995661" y="2826476"/>
            <a:ext cx="295663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F1D6E069-1065-FE5D-8D5A-4BCA1D4F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057" r="48952" b="49888"/>
          <a:stretch/>
        </p:blipFill>
        <p:spPr bwMode="auto">
          <a:xfrm>
            <a:off x="1976855" y="2826476"/>
            <a:ext cx="304598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A48AC2D9-E3E2-CE87-85CE-59DE71B5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9412" r="48880" b="1533"/>
          <a:stretch/>
        </p:blipFill>
        <p:spPr bwMode="auto">
          <a:xfrm>
            <a:off x="8178758" y="2826476"/>
            <a:ext cx="3025270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CAFADD-AFE1-4201-7A97-C72063D483A3}"/>
              </a:ext>
            </a:extLst>
          </p:cNvPr>
          <p:cNvSpPr/>
          <p:nvPr/>
        </p:nvSpPr>
        <p:spPr>
          <a:xfrm>
            <a:off x="8178758" y="6441351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www.onlinemathlearning.com</a:t>
            </a:r>
            <a:r>
              <a:rPr lang="en-US" sz="1100" dirty="0"/>
              <a:t>/mode-mean-</a:t>
            </a:r>
            <a:r>
              <a:rPr lang="en-US" sz="1100" dirty="0" err="1"/>
              <a:t>median.html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66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How spread out is the data?</a:t>
            </a:r>
          </a:p>
          <a:p>
            <a:endParaRPr lang="en-CA" dirty="0"/>
          </a:p>
          <a:p>
            <a:r>
              <a:rPr lang="en-CA" dirty="0"/>
              <a:t>Range:</a:t>
            </a:r>
          </a:p>
          <a:p>
            <a:pPr lvl="1"/>
            <a:r>
              <a:rPr lang="en-CA" dirty="0"/>
              <a:t>What is the difference between the minimum and maximum values?</a:t>
            </a:r>
          </a:p>
          <a:p>
            <a:pPr lvl="1"/>
            <a:r>
              <a:rPr lang="en-CA" dirty="0"/>
              <a:t>Max – min = range</a:t>
            </a:r>
          </a:p>
          <a:p>
            <a:endParaRPr lang="en-CA" dirty="0"/>
          </a:p>
          <a:p>
            <a:r>
              <a:rPr lang="en-CA" dirty="0"/>
              <a:t>Standard deviation:</a:t>
            </a:r>
          </a:p>
          <a:p>
            <a:pPr lvl="1"/>
            <a:r>
              <a:rPr lang="en-CA" dirty="0"/>
              <a:t>On average, how far is each point from the mean?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Variance:</a:t>
            </a:r>
          </a:p>
          <a:p>
            <a:pPr lvl="1"/>
            <a:r>
              <a:rPr lang="en-CA" dirty="0"/>
              <a:t>The amount of spread in the data</a:t>
            </a:r>
          </a:p>
          <a:p>
            <a:pPr lvl="1"/>
            <a:r>
              <a:rPr lang="en-CA" dirty="0"/>
              <a:t>Square the standard deviation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1335107" y="6460546"/>
            <a:ext cx="827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Wikipedia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4F4D3E8-84B6-3670-9977-20160E9A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12" y="1126273"/>
            <a:ext cx="7387976" cy="54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Bivariate/Multivariate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Compare descriptive statistics between 2 or more groups</a:t>
            </a:r>
          </a:p>
          <a:p>
            <a:r>
              <a:rPr lang="en-CA" dirty="0"/>
              <a:t>Contingency tables</a:t>
            </a:r>
          </a:p>
          <a:p>
            <a:pPr lvl="1"/>
            <a:r>
              <a:rPr lang="en-CA" dirty="0"/>
              <a:t>Intersection between 2 variables</a:t>
            </a:r>
          </a:p>
          <a:p>
            <a:pPr lvl="1"/>
            <a:r>
              <a:rPr lang="en-CA" dirty="0"/>
              <a:t>Can be input for inferential statistics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4803203-2527-5BA3-05A5-A0D43086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9711"/>
              </p:ext>
            </p:extLst>
          </p:nvPr>
        </p:nvGraphicFramePr>
        <p:xfrm>
          <a:off x="2877394" y="4293388"/>
          <a:ext cx="6604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8384678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10335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2690496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164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8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94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1E5BF7-6B15-BFF0-F09A-0ADAD382505C}"/>
              </a:ext>
            </a:extLst>
          </p:cNvPr>
          <p:cNvSpPr txBox="1"/>
          <p:nvPr/>
        </p:nvSpPr>
        <p:spPr>
          <a:xfrm>
            <a:off x="6305714" y="38977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4855-7B95-92A0-7A34-0F5C35B7437A}"/>
              </a:ext>
            </a:extLst>
          </p:cNvPr>
          <p:cNvSpPr txBox="1"/>
          <p:nvPr/>
        </p:nvSpPr>
        <p:spPr>
          <a:xfrm rot="16200000">
            <a:off x="2016470" y="485040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B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Observations in one data point do not influence those in another datapoint</a:t>
            </a:r>
          </a:p>
          <a:p>
            <a:pPr lvl="1"/>
            <a:r>
              <a:rPr lang="en-CA" dirty="0"/>
              <a:t>Single observation from a sample</a:t>
            </a:r>
          </a:p>
          <a:p>
            <a:pPr lvl="1"/>
            <a:r>
              <a:rPr lang="en-CA" dirty="0"/>
              <a:t>Comparing groups that are separate from each other</a:t>
            </a:r>
          </a:p>
          <a:p>
            <a:pPr lvl="1"/>
            <a:r>
              <a:rPr lang="en-CA" dirty="0"/>
              <a:t>E.g. One set of patients takes diet 1 and another takes diet 2</a:t>
            </a:r>
          </a:p>
          <a:p>
            <a:endParaRPr lang="en-CA" dirty="0"/>
          </a:p>
          <a:p>
            <a:r>
              <a:rPr lang="en-CA" dirty="0"/>
              <a:t>Paired</a:t>
            </a:r>
          </a:p>
          <a:p>
            <a:pPr lvl="1"/>
            <a:r>
              <a:rPr lang="en-CA" dirty="0"/>
              <a:t>Observations in one data point are influenced by those in another datapoint</a:t>
            </a:r>
          </a:p>
          <a:p>
            <a:pPr lvl="1"/>
            <a:r>
              <a:rPr lang="en-CA" dirty="0"/>
              <a:t>Multiple observations from the same sample</a:t>
            </a:r>
          </a:p>
          <a:p>
            <a:pPr lvl="1"/>
            <a:r>
              <a:rPr lang="en-CA" dirty="0"/>
              <a:t>Comparing same group in different conditions</a:t>
            </a:r>
          </a:p>
          <a:p>
            <a:pPr lvl="1"/>
            <a:r>
              <a:rPr lang="en-CA" dirty="0"/>
              <a:t>E.g. Same patients take diet 1 and then take diet 2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51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2 different growth conditions on the same set of bacterial strains</a:t>
            </a:r>
          </a:p>
          <a:p>
            <a:endParaRPr lang="en-CA" dirty="0"/>
          </a:p>
          <a:p>
            <a:r>
              <a:rPr lang="en-CA" dirty="0"/>
              <a:t>Mice in litter A given drug 1 and mice in litter B given drug 2</a:t>
            </a:r>
          </a:p>
          <a:p>
            <a:endParaRPr lang="en-CA" dirty="0"/>
          </a:p>
          <a:p>
            <a:r>
              <a:rPr lang="en-CA" dirty="0"/>
              <a:t>Difference in glucose levels in the morning and in the evening in a patient</a:t>
            </a:r>
          </a:p>
          <a:p>
            <a:endParaRPr lang="en-CA" dirty="0"/>
          </a:p>
          <a:p>
            <a:r>
              <a:rPr lang="en-CA" dirty="0"/>
              <a:t>qPCR expression data is compared between clinical samples and a negative control sample</a:t>
            </a:r>
          </a:p>
          <a:p>
            <a:endParaRPr lang="en-CA" dirty="0"/>
          </a:p>
          <a:p>
            <a:r>
              <a:rPr lang="en-CA" dirty="0"/>
              <a:t>5 patient samples treated separately with a negative control and a drug</a:t>
            </a:r>
          </a:p>
        </p:txBody>
      </p:sp>
    </p:spTree>
    <p:extLst>
      <p:ext uri="{BB962C8B-B14F-4D97-AF65-F5344CB8AC3E}">
        <p14:creationId xmlns:p14="http://schemas.microsoft.com/office/powerpoint/2010/main" val="32175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Controls and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Controls:</a:t>
            </a:r>
          </a:p>
          <a:p>
            <a:pPr lvl="1"/>
            <a:r>
              <a:rPr lang="en-CA" dirty="0"/>
              <a:t>Same conditions but no change in variable</a:t>
            </a:r>
          </a:p>
          <a:p>
            <a:pPr lvl="1"/>
            <a:r>
              <a:rPr lang="en-CA" dirty="0"/>
              <a:t>Negative/positive control</a:t>
            </a:r>
          </a:p>
          <a:p>
            <a:pPr lvl="2"/>
            <a:r>
              <a:rPr lang="en-CA" dirty="0"/>
              <a:t>Known outcome</a:t>
            </a:r>
          </a:p>
          <a:p>
            <a:endParaRPr lang="en-CA" dirty="0"/>
          </a:p>
          <a:p>
            <a:r>
              <a:rPr lang="en-CA" dirty="0"/>
              <a:t>Replicates</a:t>
            </a:r>
          </a:p>
          <a:p>
            <a:pPr lvl="1"/>
            <a:r>
              <a:rPr lang="en-CA" dirty="0"/>
              <a:t>Can’t control for every variable</a:t>
            </a:r>
          </a:p>
          <a:p>
            <a:pPr lvl="1"/>
            <a:r>
              <a:rPr lang="en-CA" dirty="0"/>
              <a:t>Use replicates to try buffer out other variables</a:t>
            </a:r>
          </a:p>
          <a:p>
            <a:pPr lvl="2"/>
            <a:r>
              <a:rPr lang="en-CA" dirty="0"/>
              <a:t>Small differences in temperature between days</a:t>
            </a:r>
          </a:p>
          <a:p>
            <a:pPr lvl="2"/>
            <a:r>
              <a:rPr lang="en-CA" dirty="0"/>
              <a:t>Slightly different handling abilities</a:t>
            </a:r>
          </a:p>
          <a:p>
            <a:pPr lvl="2"/>
            <a:r>
              <a:rPr lang="en-CA" dirty="0"/>
              <a:t>Different ‘identical’ cells might behave slightly differently</a:t>
            </a:r>
          </a:p>
          <a:p>
            <a:pPr lvl="1"/>
            <a:r>
              <a:rPr lang="en-CA" dirty="0"/>
              <a:t>Grubbs test for outliers can then be used to remove bad replicates</a:t>
            </a:r>
          </a:p>
        </p:txBody>
      </p:sp>
    </p:spTree>
    <p:extLst>
      <p:ext uri="{BB962C8B-B14F-4D97-AF65-F5344CB8AC3E}">
        <p14:creationId xmlns:p14="http://schemas.microsoft.com/office/powerpoint/2010/main" val="3467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Research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Many ways to answer a research question</a:t>
            </a:r>
          </a:p>
          <a:p>
            <a:pPr lvl="1"/>
            <a:r>
              <a:rPr lang="en-CA" dirty="0"/>
              <a:t>Design of the experiment influences the answers you can obtain</a:t>
            </a:r>
          </a:p>
          <a:p>
            <a:endParaRPr lang="en-CA" dirty="0"/>
          </a:p>
          <a:p>
            <a:r>
              <a:rPr lang="en-CA" dirty="0"/>
              <a:t>Various definitions of research</a:t>
            </a:r>
          </a:p>
          <a:p>
            <a:pPr lvl="1"/>
            <a:r>
              <a:rPr lang="en-CA" dirty="0"/>
              <a:t>Qualitative vs quantitative</a:t>
            </a:r>
          </a:p>
          <a:p>
            <a:pPr lvl="1"/>
            <a:r>
              <a:rPr lang="en-CA" dirty="0"/>
              <a:t>Cross sectional vs longitudinal</a:t>
            </a:r>
          </a:p>
          <a:p>
            <a:pPr lvl="1"/>
            <a:r>
              <a:rPr lang="en-CA" dirty="0"/>
              <a:t>Experiment vs correlation</a:t>
            </a:r>
          </a:p>
        </p:txBody>
      </p:sp>
    </p:spTree>
    <p:extLst>
      <p:ext uri="{BB962C8B-B14F-4D97-AF65-F5344CB8AC3E}">
        <p14:creationId xmlns:p14="http://schemas.microsoft.com/office/powerpoint/2010/main" val="310841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When we see a difference between populations, is it true or an error or noise?</a:t>
            </a:r>
          </a:p>
          <a:p>
            <a:endParaRPr lang="en-CA" dirty="0"/>
          </a:p>
          <a:p>
            <a:r>
              <a:rPr lang="en-CA" dirty="0"/>
              <a:t>Error:</a:t>
            </a:r>
          </a:p>
          <a:p>
            <a:pPr lvl="1"/>
            <a:r>
              <a:rPr lang="en-CA" dirty="0"/>
              <a:t>Machine fluctuation</a:t>
            </a:r>
          </a:p>
          <a:p>
            <a:pPr lvl="1"/>
            <a:r>
              <a:rPr lang="en-CA" dirty="0"/>
              <a:t>Technician fluctuation</a:t>
            </a:r>
          </a:p>
          <a:p>
            <a:endParaRPr lang="en-CA" dirty="0"/>
          </a:p>
          <a:p>
            <a:r>
              <a:rPr lang="en-CA" dirty="0"/>
              <a:t>Noise:</a:t>
            </a:r>
          </a:p>
          <a:p>
            <a:pPr lvl="1"/>
            <a:r>
              <a:rPr lang="en-CA" dirty="0"/>
              <a:t>Stochastic effects</a:t>
            </a:r>
          </a:p>
          <a:p>
            <a:pPr lvl="1"/>
            <a:r>
              <a:rPr lang="en-CA" dirty="0"/>
              <a:t>Extrinsic</a:t>
            </a:r>
          </a:p>
          <a:p>
            <a:pPr lvl="1"/>
            <a:r>
              <a:rPr lang="en-CA" dirty="0"/>
              <a:t>Intrinsic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C15EF9-3BDD-2FFE-8CDD-E010AA8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27" y="2129646"/>
            <a:ext cx="55576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F4556-B8D5-A142-7BAF-7593D455829A}"/>
              </a:ext>
            </a:extLst>
          </p:cNvPr>
          <p:cNvSpPr/>
          <p:nvPr/>
        </p:nvSpPr>
        <p:spPr>
          <a:xfrm>
            <a:off x="11162761" y="6459527"/>
            <a:ext cx="1172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Wikipedia.org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56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Technical and biological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Technical:</a:t>
            </a:r>
          </a:p>
          <a:p>
            <a:pPr lvl="1"/>
            <a:r>
              <a:rPr lang="en-CA" dirty="0"/>
              <a:t>Same sample, multiple runs</a:t>
            </a:r>
          </a:p>
          <a:p>
            <a:r>
              <a:rPr lang="en-CA" dirty="0"/>
              <a:t>Biological</a:t>
            </a:r>
          </a:p>
          <a:p>
            <a:pPr lvl="1"/>
            <a:r>
              <a:rPr lang="en-CA" dirty="0"/>
              <a:t>Different ‘identical’ samples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AD741C-D656-9FBB-2757-EDF88B5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156060"/>
            <a:ext cx="7210425" cy="33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6B32-75CE-50B3-2EB8-7820B6A69D32}"/>
              </a:ext>
            </a:extLst>
          </p:cNvPr>
          <p:cNvSpPr/>
          <p:nvPr/>
        </p:nvSpPr>
        <p:spPr>
          <a:xfrm>
            <a:off x="5359360" y="6544960"/>
            <a:ext cx="7348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664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Replicates and outliers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RT-qPCR Ct values and interquartile ranges. (A) Ct values for each RG... |  Download Scientific Diagram">
            <a:extLst>
              <a:ext uri="{FF2B5EF4-FFF2-40B4-BE49-F238E27FC236}">
                <a16:creationId xmlns:a16="http://schemas.microsoft.com/office/drawing/2014/main" id="{F824BC9A-1DB9-CEDE-BFE5-09F2718C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5" b="50000"/>
          <a:stretch/>
        </p:blipFill>
        <p:spPr bwMode="auto">
          <a:xfrm>
            <a:off x="3863752" y="1202233"/>
            <a:ext cx="4464496" cy="52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F16F4-81A4-A991-4F26-6EDC4B663C98}"/>
              </a:ext>
            </a:extLst>
          </p:cNvPr>
          <p:cNvSpPr/>
          <p:nvPr/>
        </p:nvSpPr>
        <p:spPr>
          <a:xfrm>
            <a:off x="10493115" y="6426404"/>
            <a:ext cx="1863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Liang et al Sci Rep 2020</a:t>
            </a:r>
          </a:p>
        </p:txBody>
      </p:sp>
    </p:spTree>
    <p:extLst>
      <p:ext uri="{BB962C8B-B14F-4D97-AF65-F5344CB8AC3E}">
        <p14:creationId xmlns:p14="http://schemas.microsoft.com/office/powerpoint/2010/main" val="111070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Accuracy and precision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Accuracy: how alike are your measurements to the true value?</a:t>
            </a:r>
          </a:p>
          <a:p>
            <a:r>
              <a:rPr lang="en-CA" dirty="0"/>
              <a:t>Precision: how alike are your measurements to each other?</a:t>
            </a:r>
          </a:p>
          <a:p>
            <a:r>
              <a:rPr lang="en-CA" dirty="0"/>
              <a:t>Replicates should be accurate and precise</a:t>
            </a:r>
          </a:p>
          <a:p>
            <a:pPr lvl="1"/>
            <a:r>
              <a:rPr lang="en-CA" dirty="0"/>
              <a:t>Good lab practice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2E36F7-8B3B-17F7-1086-E9F51B64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07" y="3324631"/>
            <a:ext cx="5791820" cy="30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31D11-D6DA-1DE2-D556-3E097CEC25CF}"/>
              </a:ext>
            </a:extLst>
          </p:cNvPr>
          <p:cNvSpPr txBox="1"/>
          <p:nvPr/>
        </p:nvSpPr>
        <p:spPr>
          <a:xfrm>
            <a:off x="7349464" y="6459527"/>
            <a:ext cx="4952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grantinstruments.com</a:t>
            </a:r>
            <a:r>
              <a:rPr lang="en-GB" sz="1100" dirty="0"/>
              <a:t>/measurement-accuracy-and-precision-of-data</a:t>
            </a:r>
          </a:p>
        </p:txBody>
      </p:sp>
    </p:spTree>
    <p:extLst>
      <p:ext uri="{BB962C8B-B14F-4D97-AF65-F5344CB8AC3E}">
        <p14:creationId xmlns:p14="http://schemas.microsoft.com/office/powerpoint/2010/main" val="418181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5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Inferential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Using a statistical test to infer a significant relationship</a:t>
            </a:r>
          </a:p>
          <a:p>
            <a:endParaRPr lang="en-CA" dirty="0"/>
          </a:p>
          <a:p>
            <a:r>
              <a:rPr lang="en-CA" dirty="0"/>
              <a:t>Usually involves a p-value</a:t>
            </a:r>
          </a:p>
          <a:p>
            <a:endParaRPr lang="en-CA" dirty="0"/>
          </a:p>
          <a:p>
            <a:r>
              <a:rPr lang="en-CA" dirty="0"/>
              <a:t>2 types of inferential statistics:</a:t>
            </a:r>
          </a:p>
          <a:p>
            <a:pPr lvl="1"/>
            <a:r>
              <a:rPr lang="en-CA" dirty="0"/>
              <a:t>Parametric</a:t>
            </a:r>
          </a:p>
          <a:p>
            <a:pPr lvl="1"/>
            <a:r>
              <a:rPr lang="en-CA" dirty="0"/>
              <a:t>Non-parametric</a:t>
            </a:r>
          </a:p>
          <a:p>
            <a:endParaRPr lang="en-CA" dirty="0"/>
          </a:p>
          <a:p>
            <a:r>
              <a:rPr lang="en-CA" dirty="0"/>
              <a:t>Need to test for statistical assumptions before selecting a type</a:t>
            </a:r>
          </a:p>
        </p:txBody>
      </p:sp>
    </p:spTree>
    <p:extLst>
      <p:ext uri="{BB962C8B-B14F-4D97-AF65-F5344CB8AC3E}">
        <p14:creationId xmlns:p14="http://schemas.microsoft.com/office/powerpoint/2010/main" val="370361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Statistical assumptions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Parametric tests make specific assumptions about data</a:t>
            </a:r>
          </a:p>
          <a:p>
            <a:endParaRPr lang="en-CA" dirty="0"/>
          </a:p>
          <a:p>
            <a:r>
              <a:rPr lang="en-CA" dirty="0"/>
              <a:t>Independence of observations</a:t>
            </a:r>
          </a:p>
          <a:p>
            <a:pPr lvl="1"/>
            <a:r>
              <a:rPr lang="en-CA" dirty="0"/>
              <a:t>Experimental design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Homogeneity of variance</a:t>
            </a:r>
          </a:p>
          <a:p>
            <a:pPr lvl="1"/>
            <a:r>
              <a:rPr lang="en-CA" dirty="0" err="1"/>
              <a:t>Levene’s</a:t>
            </a:r>
            <a:r>
              <a:rPr lang="en-CA" dirty="0"/>
              <a:t> or </a:t>
            </a:r>
            <a:r>
              <a:rPr lang="en-CA" dirty="0" err="1"/>
              <a:t>Bartlet’s</a:t>
            </a:r>
            <a:r>
              <a:rPr lang="en-CA" dirty="0"/>
              <a:t> test</a:t>
            </a:r>
          </a:p>
          <a:p>
            <a:endParaRPr lang="en-CA" dirty="0"/>
          </a:p>
          <a:p>
            <a:r>
              <a:rPr lang="en-CA" dirty="0"/>
              <a:t>Normality of data</a:t>
            </a:r>
          </a:p>
          <a:p>
            <a:pPr lvl="1"/>
            <a:r>
              <a:rPr lang="en-CA" dirty="0"/>
              <a:t>Shapiro-Wilk test</a:t>
            </a:r>
          </a:p>
          <a:p>
            <a:pPr lvl="1"/>
            <a:endParaRPr lang="en-CA" dirty="0"/>
          </a:p>
          <a:p>
            <a:r>
              <a:rPr lang="en-CA" dirty="0"/>
              <a:t>If any are violated,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82086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Independence of observations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measurement of one sample is not influenced by the measurement of another sample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Part of experimental design</a:t>
            </a:r>
          </a:p>
          <a:p>
            <a:endParaRPr lang="en-CA" dirty="0"/>
          </a:p>
          <a:p>
            <a:r>
              <a:rPr lang="en-CA" dirty="0"/>
              <a:t>Example violations:</a:t>
            </a:r>
          </a:p>
          <a:p>
            <a:pPr lvl="1"/>
            <a:r>
              <a:rPr lang="en-CA" dirty="0"/>
              <a:t>Including technical/biological replicates as separate samples</a:t>
            </a:r>
          </a:p>
          <a:p>
            <a:pPr lvl="2"/>
            <a:r>
              <a:rPr lang="en-CA" dirty="0"/>
              <a:t>Get average and include 1 data point</a:t>
            </a:r>
          </a:p>
          <a:p>
            <a:pPr lvl="1"/>
            <a:r>
              <a:rPr lang="en-CA" dirty="0"/>
              <a:t>Identical control/treatment conditions</a:t>
            </a:r>
          </a:p>
          <a:p>
            <a:pPr lvl="2"/>
            <a:r>
              <a:rPr lang="en-CA" dirty="0"/>
              <a:t>Must be a change to be measured</a:t>
            </a:r>
          </a:p>
          <a:p>
            <a:pPr lvl="1"/>
            <a:r>
              <a:rPr lang="en-CA" dirty="0"/>
              <a:t>Multiple entries of the same sample/person</a:t>
            </a:r>
          </a:p>
          <a:p>
            <a:pPr lvl="2"/>
            <a:r>
              <a:rPr lang="en-CA" dirty="0"/>
              <a:t>Single datapoint per sample</a:t>
            </a:r>
          </a:p>
        </p:txBody>
      </p:sp>
    </p:spTree>
    <p:extLst>
      <p:ext uri="{BB962C8B-B14F-4D97-AF65-F5344CB8AC3E}">
        <p14:creationId xmlns:p14="http://schemas.microsoft.com/office/powerpoint/2010/main" val="219557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Homogeneity of variance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Is the variance in dataset A similar to the variance in dataset B?</a:t>
            </a:r>
          </a:p>
          <a:p>
            <a:r>
              <a:rPr lang="en-CA" dirty="0"/>
              <a:t>Bartletts test or </a:t>
            </a:r>
            <a:r>
              <a:rPr lang="en-CA" dirty="0" err="1"/>
              <a:t>Levene’s</a:t>
            </a:r>
            <a:r>
              <a:rPr lang="en-CA" dirty="0"/>
              <a:t>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F7EEAE-1F14-6A45-50F9-EAC6ABFD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17" y="3005127"/>
            <a:ext cx="4851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5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Normality of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788843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Does the data follow a normal distribution?</a:t>
            </a:r>
          </a:p>
          <a:p>
            <a:endParaRPr lang="en-CA" dirty="0"/>
          </a:p>
          <a:p>
            <a:r>
              <a:rPr lang="en-CA" dirty="0"/>
              <a:t>Shapiro-Wilk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 descr="Verify if data are normally distributed in R: part 3 | Scientifically Sound">
            <a:extLst>
              <a:ext uri="{FF2B5EF4-FFF2-40B4-BE49-F238E27FC236}">
                <a16:creationId xmlns:a16="http://schemas.microsoft.com/office/drawing/2014/main" id="{F1056915-763B-68CF-2419-5C22113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69" y="1053501"/>
            <a:ext cx="3652531" cy="54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9D6FC-A61D-1AB0-48C4-88939C393CF3}"/>
              </a:ext>
            </a:extLst>
          </p:cNvPr>
          <p:cNvSpPr/>
          <p:nvPr/>
        </p:nvSpPr>
        <p:spPr>
          <a:xfrm>
            <a:off x="7542375" y="6486684"/>
            <a:ext cx="4773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scientificallysound.org</a:t>
            </a:r>
            <a:r>
              <a:rPr lang="en-US" sz="1100" dirty="0"/>
              <a:t>/2018/06/21/test-normal-distribution-r-part-3/</a:t>
            </a:r>
          </a:p>
        </p:txBody>
      </p:sp>
    </p:spTree>
    <p:extLst>
      <p:ext uri="{BB962C8B-B14F-4D97-AF65-F5344CB8AC3E}">
        <p14:creationId xmlns:p14="http://schemas.microsoft.com/office/powerpoint/2010/main" val="2498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Qualitative vs quantitative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 descr="Qualitative vs quantitative data - infographic">
            <a:extLst>
              <a:ext uri="{FF2B5EF4-FFF2-40B4-BE49-F238E27FC236}">
                <a16:creationId xmlns:a16="http://schemas.microsoft.com/office/drawing/2014/main" id="{ABC33B26-DC5E-D73D-5447-F2E4A1CD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126273"/>
            <a:ext cx="7210425" cy="5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7152830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www.slideshare.net</a:t>
            </a:r>
            <a:r>
              <a:rPr lang="en-US" sz="1100" dirty="0"/>
              <a:t>/</a:t>
            </a:r>
            <a:r>
              <a:rPr lang="en-US" sz="1100" dirty="0" err="1"/>
              <a:t>Intellspot</a:t>
            </a:r>
            <a:r>
              <a:rPr lang="en-US" sz="1100" dirty="0"/>
              <a:t>/qualitative-vs-quantitative-data-infographic</a:t>
            </a:r>
          </a:p>
        </p:txBody>
      </p:sp>
    </p:spTree>
    <p:extLst>
      <p:ext uri="{BB962C8B-B14F-4D97-AF65-F5344CB8AC3E}">
        <p14:creationId xmlns:p14="http://schemas.microsoft.com/office/powerpoint/2010/main" val="146991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Selecting the right inferential statistic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Parametric or non-parametric?</a:t>
            </a:r>
          </a:p>
          <a:p>
            <a:endParaRPr lang="en-CA" dirty="0"/>
          </a:p>
          <a:p>
            <a:r>
              <a:rPr lang="en-CA" dirty="0"/>
              <a:t>Paired or independent samples?</a:t>
            </a:r>
          </a:p>
          <a:p>
            <a:endParaRPr lang="en-CA" dirty="0"/>
          </a:p>
          <a:p>
            <a:r>
              <a:rPr lang="en-CA" dirty="0"/>
              <a:t>What’s the independent/predictor variable</a:t>
            </a:r>
          </a:p>
          <a:p>
            <a:endParaRPr lang="en-CA" dirty="0"/>
          </a:p>
          <a:p>
            <a:r>
              <a:rPr lang="en-CA" dirty="0"/>
              <a:t>What’s the dependent/outcome variable?</a:t>
            </a:r>
          </a:p>
        </p:txBody>
      </p:sp>
    </p:spTree>
    <p:extLst>
      <p:ext uri="{BB962C8B-B14F-4D97-AF65-F5344CB8AC3E}">
        <p14:creationId xmlns:p14="http://schemas.microsoft.com/office/powerpoint/2010/main" val="27372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F894-FCB0-BD2B-F0A3-6966F7DE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038149"/>
            <a:ext cx="10530556" cy="57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1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 the right test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126273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Do 3 different drugs each have the same or different effects on insulin levels in mice?</a:t>
            </a:r>
          </a:p>
        </p:txBody>
      </p:sp>
    </p:spTree>
    <p:extLst>
      <p:ext uri="{BB962C8B-B14F-4D97-AF65-F5344CB8AC3E}">
        <p14:creationId xmlns:p14="http://schemas.microsoft.com/office/powerpoint/2010/main" val="211549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 the right test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49" y="1126273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Is there a difference in cell size at the start and end of a 12-hour period of treatment?</a:t>
            </a:r>
          </a:p>
        </p:txBody>
      </p:sp>
    </p:spTree>
    <p:extLst>
      <p:ext uri="{BB962C8B-B14F-4D97-AF65-F5344CB8AC3E}">
        <p14:creationId xmlns:p14="http://schemas.microsoft.com/office/powerpoint/2010/main" val="3652344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Non-parametric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730DF-53EC-F2DB-1929-6243F638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4" y="1058895"/>
            <a:ext cx="10890439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</p:txBody>
      </p:sp>
    </p:spTree>
    <p:extLst>
      <p:ext uri="{BB962C8B-B14F-4D97-AF65-F5344CB8AC3E}">
        <p14:creationId xmlns:p14="http://schemas.microsoft.com/office/powerpoint/2010/main" val="1814623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Experimental error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96566" cy="5140548"/>
          </a:xfrm>
        </p:spPr>
        <p:txBody>
          <a:bodyPr>
            <a:normAutofit/>
          </a:bodyPr>
          <a:lstStyle/>
          <a:p>
            <a:r>
              <a:rPr lang="en-CA" dirty="0"/>
              <a:t>Any statistical test has a chance of producing a false positive</a:t>
            </a:r>
          </a:p>
          <a:p>
            <a:pPr lvl="1"/>
            <a:r>
              <a:rPr lang="en-CA" dirty="0"/>
              <a:t>Type I error (experimental error)</a:t>
            </a:r>
          </a:p>
          <a:p>
            <a:r>
              <a:rPr lang="en-CA" dirty="0"/>
              <a:t>Single tests counteract this with the significance value</a:t>
            </a:r>
          </a:p>
          <a:p>
            <a:pPr lvl="1"/>
            <a:r>
              <a:rPr lang="en-CA" dirty="0"/>
              <a:t>Significance value = Type 1 error rate</a:t>
            </a:r>
          </a:p>
          <a:p>
            <a:pPr lvl="1"/>
            <a:r>
              <a:rPr lang="en-CA" dirty="0"/>
              <a:t>0.05 means 5% chance of false positive</a:t>
            </a:r>
          </a:p>
          <a:p>
            <a:r>
              <a:rPr lang="en-CA" dirty="0"/>
              <a:t>Every additional test increases the type I error</a:t>
            </a:r>
          </a:p>
          <a:p>
            <a:pPr lvl="1"/>
            <a:r>
              <a:rPr lang="en-CA" dirty="0"/>
              <a:t>Cant just continually do t-tests</a:t>
            </a:r>
          </a:p>
          <a:p>
            <a:r>
              <a:rPr lang="en-CA" dirty="0"/>
              <a:t>Comparisons of multiple groups must correct for this</a:t>
            </a:r>
          </a:p>
        </p:txBody>
      </p:sp>
      <p:pic>
        <p:nvPicPr>
          <p:cNvPr id="3074" name="Picture 2" descr="Table that displays number of groups, number of comparisons, and the experiment-wise error rate for a post hoc tests.">
            <a:extLst>
              <a:ext uri="{FF2B5EF4-FFF2-40B4-BE49-F238E27FC236}">
                <a16:creationId xmlns:a16="http://schemas.microsoft.com/office/drawing/2014/main" id="{9D318445-627F-B1C8-B12C-0A10A239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1468800"/>
            <a:ext cx="327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C1110-BBD8-8AF6-D101-A3566E398F2F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069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  <a:p>
            <a:r>
              <a:rPr lang="en-CA" dirty="0"/>
              <a:t>Post-hoc tests are performed to look within the dataset and compare the groups</a:t>
            </a:r>
          </a:p>
          <a:p>
            <a:pPr lvl="1"/>
            <a:r>
              <a:rPr lang="en-CA" dirty="0"/>
              <a:t>All vs all: </a:t>
            </a:r>
            <a:r>
              <a:rPr lang="en-CA" dirty="0" err="1"/>
              <a:t>Tukeys</a:t>
            </a:r>
            <a:r>
              <a:rPr lang="en-CA" dirty="0"/>
              <a:t> method</a:t>
            </a:r>
          </a:p>
          <a:p>
            <a:pPr lvl="1"/>
            <a:r>
              <a:rPr lang="en-CA" dirty="0"/>
              <a:t>All vs control: Dunnett’s method</a:t>
            </a:r>
          </a:p>
          <a:p>
            <a:pPr lvl="1"/>
            <a:r>
              <a:rPr lang="en-CA" dirty="0"/>
              <a:t>Find the best: Hsu’s MCB</a:t>
            </a:r>
          </a:p>
        </p:txBody>
      </p:sp>
      <p:pic>
        <p:nvPicPr>
          <p:cNvPr id="1026" name="Picture 2" descr="Table that shows the comparisons and statistical significance using Tukey's post hoc test.">
            <a:extLst>
              <a:ext uri="{FF2B5EF4-FFF2-40B4-BE49-F238E27FC236}">
                <a16:creationId xmlns:a16="http://schemas.microsoft.com/office/drawing/2014/main" id="{5C53C3C8-E983-1658-2DFD-70A96C2A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50" y="3851979"/>
            <a:ext cx="6089224" cy="22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294E-B436-284B-30F1-DECF8A441C89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1333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Interpreting a statistical 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Most tests will produce a p-value</a:t>
            </a:r>
          </a:p>
          <a:p>
            <a:pPr lvl="1"/>
            <a:r>
              <a:rPr lang="en-CA" dirty="0"/>
              <a:t>Probability that this result is observed under the null hypothesis</a:t>
            </a:r>
          </a:p>
          <a:p>
            <a:endParaRPr lang="en-CA" dirty="0"/>
          </a:p>
          <a:p>
            <a:r>
              <a:rPr lang="en-CA" dirty="0"/>
              <a:t>Small p-values mean unlikely result is observed under H</a:t>
            </a:r>
            <a:r>
              <a:rPr lang="en-CA" baseline="-25000" dirty="0"/>
              <a:t>0</a:t>
            </a:r>
          </a:p>
          <a:p>
            <a:pPr lvl="1"/>
            <a:r>
              <a:rPr lang="en-CA" dirty="0"/>
              <a:t>Can reject H</a:t>
            </a:r>
            <a:r>
              <a:rPr lang="en-CA" baseline="-25000" dirty="0"/>
              <a:t>0</a:t>
            </a:r>
          </a:p>
          <a:p>
            <a:pPr lvl="2"/>
            <a:r>
              <a:rPr lang="en-CA" dirty="0"/>
              <a:t>Still need to prove H</a:t>
            </a:r>
            <a:r>
              <a:rPr lang="en-CA" baseline="-25000" dirty="0"/>
              <a:t>a</a:t>
            </a:r>
            <a:r>
              <a:rPr lang="en-CA" dirty="0"/>
              <a:t> is correct</a:t>
            </a:r>
          </a:p>
          <a:p>
            <a:endParaRPr lang="en-CA" dirty="0"/>
          </a:p>
          <a:p>
            <a:r>
              <a:rPr lang="en-CA" dirty="0"/>
              <a:t>P-value &lt;0.05</a:t>
            </a:r>
          </a:p>
          <a:p>
            <a:pPr lvl="1"/>
            <a:r>
              <a:rPr lang="en-CA" dirty="0"/>
              <a:t>95% probability H</a:t>
            </a:r>
            <a:r>
              <a:rPr lang="en-CA" baseline="-25000" dirty="0"/>
              <a:t>0</a:t>
            </a:r>
            <a:r>
              <a:rPr lang="en-CA" dirty="0"/>
              <a:t> is false</a:t>
            </a:r>
          </a:p>
          <a:p>
            <a:pPr lvl="1"/>
            <a:endParaRPr lang="en-CA" dirty="0"/>
          </a:p>
        </p:txBody>
      </p:sp>
      <p:pic>
        <p:nvPicPr>
          <p:cNvPr id="5" name="Picture 10" descr="What is a z-score? What is a p-value?—ArcGIS Pro | Documentation">
            <a:extLst>
              <a:ext uri="{FF2B5EF4-FFF2-40B4-BE49-F238E27FC236}">
                <a16:creationId xmlns:a16="http://schemas.microsoft.com/office/drawing/2014/main" id="{C7A892BE-1D17-EC9F-FAFF-6190EF86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10" y="1959312"/>
            <a:ext cx="5705841" cy="39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B65AD-05DE-DF8D-1C7D-3372A0536EE0}"/>
              </a:ext>
            </a:extLst>
          </p:cNvPr>
          <p:cNvSpPr/>
          <p:nvPr/>
        </p:nvSpPr>
        <p:spPr>
          <a:xfrm>
            <a:off x="5235548" y="6494799"/>
            <a:ext cx="7217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pro.arcgis.com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/pro-app/latest/tool-reference/spatial-statistics/what-is-a-z-score-what-is-a-p-</a:t>
            </a:r>
            <a:r>
              <a:rPr lang="en-US" sz="1100" dirty="0" err="1"/>
              <a:t>value.htm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1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Cross sectional vs longitudinal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8315058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/methodology/cross-sectional-study/</a:t>
            </a:r>
          </a:p>
        </p:txBody>
      </p:sp>
      <p:pic>
        <p:nvPicPr>
          <p:cNvPr id="6" name="Picture 2" descr="Cross-sectional vs longitudinal studies">
            <a:extLst>
              <a:ext uri="{FF2B5EF4-FFF2-40B4-BE49-F238E27FC236}">
                <a16:creationId xmlns:a16="http://schemas.microsoft.com/office/drawing/2014/main" id="{A694DA22-D210-BEC7-D6D5-30D91F8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1" y="1315979"/>
            <a:ext cx="9142557" cy="50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4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One-tailed vs two-tailed tests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p-value is testing the presence of your data in the extremes of the distribution</a:t>
            </a:r>
          </a:p>
          <a:p>
            <a:endParaRPr lang="en-CA" dirty="0"/>
          </a:p>
          <a:p>
            <a:r>
              <a:rPr lang="en-CA" dirty="0"/>
              <a:t>2 tailed test splits it evenly between the 2 tails</a:t>
            </a:r>
          </a:p>
          <a:p>
            <a:pPr lvl="1"/>
            <a:r>
              <a:rPr lang="en-CA" dirty="0"/>
              <a:t>0.025 on the right, 0.025 on the left</a:t>
            </a:r>
          </a:p>
          <a:p>
            <a:endParaRPr lang="en-CA" dirty="0"/>
          </a:p>
          <a:p>
            <a:r>
              <a:rPr lang="en-CA" dirty="0"/>
              <a:t>1 tailed test disregards one side in favour of more power on the other</a:t>
            </a:r>
          </a:p>
          <a:p>
            <a:endParaRPr lang="en-CA" dirty="0"/>
          </a:p>
          <a:p>
            <a:r>
              <a:rPr lang="en-CA" dirty="0"/>
              <a:t>Can only use 1 tailed test if sure that the other direction is extremely unlikely</a:t>
            </a:r>
          </a:p>
          <a:p>
            <a:pPr lvl="1"/>
            <a:r>
              <a:rPr lang="en-CA" dirty="0"/>
              <a:t>Cannot use to boost significance in one direction</a:t>
            </a:r>
          </a:p>
        </p:txBody>
      </p:sp>
      <p:pic>
        <p:nvPicPr>
          <p:cNvPr id="7" name="Picture 2" descr="Image pvalue1">
            <a:extLst>
              <a:ext uri="{FF2B5EF4-FFF2-40B4-BE49-F238E27FC236}">
                <a16:creationId xmlns:a16="http://schemas.microsoft.com/office/drawing/2014/main" id="{37C20585-343A-3B37-1363-1D32322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7" y="1344681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pvalue2">
            <a:extLst>
              <a:ext uri="{FF2B5EF4-FFF2-40B4-BE49-F238E27FC236}">
                <a16:creationId xmlns:a16="http://schemas.microsoft.com/office/drawing/2014/main" id="{89B4D060-28F3-51F8-2BB0-564B4FFC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6" y="3933865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39ADA-D9EE-615C-8850-D9E864D00984}"/>
              </a:ext>
            </a:extLst>
          </p:cNvPr>
          <p:cNvSpPr/>
          <p:nvPr/>
        </p:nvSpPr>
        <p:spPr>
          <a:xfrm>
            <a:off x="5438314" y="6505690"/>
            <a:ext cx="68292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9943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 vs correlation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0E649-F16D-E517-0CD4-52459F59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1052"/>
              </p:ext>
            </p:extLst>
          </p:nvPr>
        </p:nvGraphicFramePr>
        <p:xfrm>
          <a:off x="1828336" y="1141593"/>
          <a:ext cx="8535327" cy="53589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845109">
                  <a:extLst>
                    <a:ext uri="{9D8B030D-6E8A-4147-A177-3AD203B41FA5}">
                      <a16:colId xmlns:a16="http://schemas.microsoft.com/office/drawing/2014/main" val="19712878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803436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049063761"/>
                    </a:ext>
                  </a:extLst>
                </a:gridCol>
              </a:tblGrid>
              <a:tr h="332473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Correlational research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Experimental research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1509202588"/>
                  </a:ext>
                </a:extLst>
              </a:tr>
              <a:tr h="834280">
                <a:tc>
                  <a:txBody>
                    <a:bodyPr/>
                    <a:lstStyle/>
                    <a:p>
                      <a:r>
                        <a:rPr lang="en-GB" sz="1800" dirty="0"/>
                        <a:t>Purpose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Used to test strength of association between 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Used to test cause-and-effect relationships between variables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2862645224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 dirty="0"/>
                        <a:t>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Variables are only observed with </a:t>
                      </a:r>
                      <a:r>
                        <a:rPr lang="en-GB" sz="1800" b="1" dirty="0"/>
                        <a:t>no manipulation </a:t>
                      </a:r>
                      <a:r>
                        <a:rPr lang="en-GB" sz="1800" dirty="0"/>
                        <a:t>or intervention by researchers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 </a:t>
                      </a:r>
                      <a:r>
                        <a:rPr lang="en-GB" sz="1800" b="1" dirty="0"/>
                        <a:t>independent variable </a:t>
                      </a:r>
                      <a:r>
                        <a:rPr lang="en-GB" sz="1800" dirty="0"/>
                        <a:t>is manipulated, and a </a:t>
                      </a:r>
                      <a:r>
                        <a:rPr lang="en-GB" sz="1800" b="1" u="none" dirty="0"/>
                        <a:t>dependent variable </a:t>
                      </a:r>
                      <a:r>
                        <a:rPr lang="en-GB" sz="1800" dirty="0"/>
                        <a:t>is observed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3948344976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Control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Limited control is used, so other variables may play a role in the relationship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Extraneous variables are controlled so that they can’t impact your variables of interest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597370107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Validity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external validity</a:t>
                      </a:r>
                      <a:r>
                        <a:rPr lang="en-GB" sz="1800" dirty="0"/>
                        <a:t>: you can confidently generalize your conclusions to other populations or settings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internal validity</a:t>
                      </a:r>
                      <a:r>
                        <a:rPr lang="en-GB" sz="1800" dirty="0"/>
                        <a:t>: you can confidently draw conclusions about causation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9556161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D3E5E8-70C6-0119-543B-3DD2DCC3DDFB}"/>
              </a:ext>
            </a:extLst>
          </p:cNvPr>
          <p:cNvSpPr/>
          <p:nvPr/>
        </p:nvSpPr>
        <p:spPr>
          <a:xfrm>
            <a:off x="8295118" y="64851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/methodology/correlational-research/</a:t>
            </a:r>
          </a:p>
        </p:txBody>
      </p:sp>
    </p:spTree>
    <p:extLst>
      <p:ext uri="{BB962C8B-B14F-4D97-AF65-F5344CB8AC3E}">
        <p14:creationId xmlns:p14="http://schemas.microsoft.com/office/powerpoint/2010/main" val="13172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b="1" dirty="0"/>
              <a:t>Qualitative vs quantitative</a:t>
            </a:r>
          </a:p>
          <a:p>
            <a:r>
              <a:rPr lang="en-CA" sz="2400" dirty="0"/>
              <a:t>A survey of mask wearing habits in a student population</a:t>
            </a:r>
          </a:p>
          <a:p>
            <a:r>
              <a:rPr lang="en-CA" sz="2400" dirty="0"/>
              <a:t>Assessing the impact of low GI diets on insulin production</a:t>
            </a:r>
          </a:p>
          <a:p>
            <a:endParaRPr lang="en-CA" sz="2400" dirty="0"/>
          </a:p>
          <a:p>
            <a:r>
              <a:rPr lang="en-CA" sz="2400" b="1" dirty="0"/>
              <a:t>Cross sectional vs longitudinal</a:t>
            </a:r>
          </a:p>
          <a:p>
            <a:r>
              <a:rPr lang="en-CA" sz="2400" dirty="0"/>
              <a:t>The number of new cases of coronavirus globally on a single day?</a:t>
            </a:r>
          </a:p>
          <a:p>
            <a:r>
              <a:rPr lang="en-CA" sz="2400" dirty="0"/>
              <a:t>The change in vaccination rates between January and December 2021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16272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b="1" dirty="0"/>
          </a:p>
          <a:p>
            <a:r>
              <a:rPr lang="en-CA" sz="2400" b="1" dirty="0"/>
              <a:t>Experiment vs correlation</a:t>
            </a:r>
            <a:endParaRPr lang="en-CA" sz="2400" dirty="0"/>
          </a:p>
          <a:p>
            <a:r>
              <a:rPr lang="en-CA" sz="2400" dirty="0"/>
              <a:t>The relationship between the amount of glucose and level of insulin in the local population</a:t>
            </a:r>
          </a:p>
          <a:p>
            <a:r>
              <a:rPr lang="en-CA" sz="2400" dirty="0"/>
              <a:t>The amount of insulin produced by mice based on a defined range of glucose intake</a:t>
            </a:r>
          </a:p>
          <a:p>
            <a:endParaRPr lang="en-CA" sz="2400" dirty="0"/>
          </a:p>
          <a:p>
            <a:r>
              <a:rPr lang="en-CA" sz="2400" dirty="0"/>
              <a:t>The impact of a plasmid presence/absence on tetracycline resistance in </a:t>
            </a:r>
            <a:r>
              <a:rPr lang="en-CA" sz="2400" i="1" dirty="0"/>
              <a:t>E. coli</a:t>
            </a:r>
            <a:endParaRPr lang="en-CA" sz="2400" dirty="0"/>
          </a:p>
          <a:p>
            <a:r>
              <a:rPr lang="en-CA" sz="2400" dirty="0"/>
              <a:t>The presence of a plasmid in bacterial strains sensitive or resistant to tetracycline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A9D7-8DE4-90D0-6E2A-06660ED7B094}"/>
              </a:ext>
            </a:extLst>
          </p:cNvPr>
          <p:cNvSpPr txBox="1"/>
          <p:nvPr/>
        </p:nvSpPr>
        <p:spPr>
          <a:xfrm>
            <a:off x="3441266" y="122262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en-GB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menti.com</a:t>
            </a: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use the code 4062 3440</a:t>
            </a:r>
          </a:p>
        </p:txBody>
      </p:sp>
    </p:spTree>
    <p:extLst>
      <p:ext uri="{BB962C8B-B14F-4D97-AF65-F5344CB8AC3E}">
        <p14:creationId xmlns:p14="http://schemas.microsoft.com/office/powerpoint/2010/main" val="13352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Correlation does not equal causation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100% of people who wear socks die</a:t>
            </a:r>
          </a:p>
          <a:p>
            <a:endParaRPr lang="en-CA" sz="2400" dirty="0"/>
          </a:p>
          <a:p>
            <a:r>
              <a:rPr lang="en-CA" sz="2400" dirty="0"/>
              <a:t>A correlation needs more experimental proof to determine causation</a:t>
            </a:r>
          </a:p>
          <a:p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96C1-7A3E-887D-99F7-7239F9A5232B}"/>
              </a:ext>
            </a:extLst>
          </p:cNvPr>
          <p:cNvSpPr txBox="1"/>
          <p:nvPr/>
        </p:nvSpPr>
        <p:spPr>
          <a:xfrm>
            <a:off x="10717562" y="6459527"/>
            <a:ext cx="185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xkcd.com</a:t>
            </a:r>
            <a:r>
              <a:rPr lang="en-GB" sz="1100" dirty="0"/>
              <a:t>/552/</a:t>
            </a:r>
          </a:p>
        </p:txBody>
      </p:sp>
      <p:pic>
        <p:nvPicPr>
          <p:cNvPr id="7" name="Picture 2" descr="Correlation">
            <a:extLst>
              <a:ext uri="{FF2B5EF4-FFF2-40B4-BE49-F238E27FC236}">
                <a16:creationId xmlns:a16="http://schemas.microsoft.com/office/drawing/2014/main" id="{37BCDCF4-D3B4-782D-718C-78BE488E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2900"/>
            <a:ext cx="58293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8dbe2aa3-3237-4830-85c4-3d48417ef3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b317b901-4ab4-4161-80c3-da5df50c25bf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15355</TotalTime>
  <Words>2054</Words>
  <Application>Microsoft Macintosh PowerPoint</Application>
  <PresentationFormat>Widescreen</PresentationFormat>
  <Paragraphs>493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Lucida Sans Unicode</vt:lpstr>
      <vt:lpstr>Wingdings</vt:lpstr>
      <vt:lpstr>Office Theme</vt:lpstr>
      <vt:lpstr>Experimental Design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180</cp:revision>
  <dcterms:created xsi:type="dcterms:W3CDTF">2020-08-07T10:40:47Z</dcterms:created>
  <dcterms:modified xsi:type="dcterms:W3CDTF">2023-07-04T15:27:13Z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