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6" r:id="rId4"/>
    <p:sldId id="258" r:id="rId5"/>
    <p:sldId id="261" r:id="rId6"/>
    <p:sldId id="267" r:id="rId7"/>
    <p:sldId id="259" r:id="rId8"/>
    <p:sldId id="260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256E57-639F-43E4-8107-C81227ED9410}" v="1" dt="2023-01-17T13:35:22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4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stantinos Mylonas" userId="1becec57-1ef8-40be-bb65-455e78d4e8f1" providerId="ADAL" clId="{B5256E57-639F-43E4-8107-C81227ED9410}"/>
    <pc:docChg chg="modSld">
      <pc:chgData name="Konstantinos Mylonas" userId="1becec57-1ef8-40be-bb65-455e78d4e8f1" providerId="ADAL" clId="{B5256E57-639F-43E4-8107-C81227ED9410}" dt="2023-01-17T13:35:22.495" v="0" actId="20577"/>
      <pc:docMkLst>
        <pc:docMk/>
      </pc:docMkLst>
      <pc:sldChg chg="modSp modAnim">
        <pc:chgData name="Konstantinos Mylonas" userId="1becec57-1ef8-40be-bb65-455e78d4e8f1" providerId="ADAL" clId="{B5256E57-639F-43E4-8107-C81227ED9410}" dt="2023-01-17T13:35:22.495" v="0" actId="20577"/>
        <pc:sldMkLst>
          <pc:docMk/>
          <pc:sldMk cId="896895876" sldId="262"/>
        </pc:sldMkLst>
        <pc:spChg chg="mod">
          <ac:chgData name="Konstantinos Mylonas" userId="1becec57-1ef8-40be-bb65-455e78d4e8f1" providerId="ADAL" clId="{B5256E57-639F-43E4-8107-C81227ED9410}" dt="2023-01-17T13:35:22.495" v="0" actId="20577"/>
          <ac:spMkLst>
            <pc:docMk/>
            <pc:sldMk cId="896895876" sldId="262"/>
            <ac:spMk id="3" creationId="{8AA499D0-C563-2E55-BA3F-6ABD77C4359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B7807-3E90-43C6-A1B2-2B7A5F51710E}" type="datetimeFigureOut">
              <a:rPr lang="el-GR" smtClean="0"/>
              <a:t>17/01/2023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0C018-5E99-4547-83A7-3AE00ECA7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8236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D8E6-39E8-4CBF-B350-853391AC377E}" type="datetime1">
              <a:rPr lang="el-GR" smtClean="0"/>
              <a:t>17/01/2023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Κωνσταντίνος Μυλωνάς | 10027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AE19-BA95-42A8-B0D8-E3C504707CB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108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529B-049A-4746-8643-3B0CEF4E5AA2}" type="datetime1">
              <a:rPr lang="el-GR" smtClean="0"/>
              <a:t>17/01/2023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Κωνσταντίνος Μυλωνάς | 10027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AE19-BA95-42A8-B0D8-E3C504707CB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7372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CC11-272C-47F9-9AEB-DF81FEC2903E}" type="datetime1">
              <a:rPr lang="el-GR" smtClean="0"/>
              <a:t>17/01/2023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Κωνσταντίνος Μυλωνάς | 10027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AE19-BA95-42A8-B0D8-E3C504707CB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9652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4BDC-3298-464D-BA53-0D42D01AB424}" type="datetime1">
              <a:rPr lang="el-GR" smtClean="0"/>
              <a:t>17/01/2023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Κωνσταντίνος Μυλωνάς | 10027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AE19-BA95-42A8-B0D8-E3C504707CB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2808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183-3378-4AD8-A91F-1DA737ED8D5F}" type="datetime1">
              <a:rPr lang="el-GR" smtClean="0"/>
              <a:t>17/01/2023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Κωνσταντίνος Μυλωνάς | 10027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AE19-BA95-42A8-B0D8-E3C504707CB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7348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B05E-D3EB-4DD4-BA04-7ABB35378F42}" type="datetime1">
              <a:rPr lang="el-GR" smtClean="0"/>
              <a:t>17/01/2023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Κωνσταντίνος Μυλωνάς | 10027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AE19-BA95-42A8-B0D8-E3C504707CB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8296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16D9-CE5B-4191-B96C-2EC6497CD4B6}" type="datetime1">
              <a:rPr lang="el-GR" smtClean="0"/>
              <a:t>17/01/2023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Κωνσταντίνος Μυλωνάς | 10027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AE19-BA95-42A8-B0D8-E3C504707CB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9981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F63D-AAC6-4EB8-9412-BDCC861F7598}" type="datetime1">
              <a:rPr lang="el-GR" smtClean="0"/>
              <a:t>17/01/2023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Κωνσταντίνος Μυλωνάς | 10027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AE19-BA95-42A8-B0D8-E3C504707CB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461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8618-CEC3-4F05-9270-02C7BFEF654D}" type="datetime1">
              <a:rPr lang="el-GR" smtClean="0"/>
              <a:t>17/01/2023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Κωνσταντίνος Μυλωνάς | 10027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AE19-BA95-42A8-B0D8-E3C504707CB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4986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A6D1-0A9D-443C-BC29-3CF6BB37EF8A}" type="datetime1">
              <a:rPr lang="el-GR" smtClean="0"/>
              <a:t>17/01/2023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Κωνσταντίνος Μυλωνάς | 10027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AE19-BA95-42A8-B0D8-E3C504707CB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2764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6C20-1BF0-4782-9A44-6A5622E87B57}" type="datetime1">
              <a:rPr lang="el-GR" smtClean="0"/>
              <a:t>17/01/2023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Κωνσταντίνος Μυλωνάς | 10027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AE19-BA95-42A8-B0D8-E3C504707CB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732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D6B7A-7028-43F9-9EF4-58DE7DF2E22E}" type="datetime1">
              <a:rPr lang="el-GR" smtClean="0"/>
              <a:t>17/01/2023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l-GR"/>
              <a:t>Κωνσταντίνος Μυλωνάς | 10027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6AE19-BA95-42A8-B0D8-E3C504707CB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9472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mylonas@ece.auth.gr" TargetMode="External"/><Relationship Id="rId2" Type="http://schemas.openxmlformats.org/officeDocument/2006/relationships/hyperlink" Target="https://www.linkedin.com/in/konstantinos-mylonas-42587314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D3EF-F32A-52D5-3F11-0318E262D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6408"/>
            <a:ext cx="9143999" cy="1601650"/>
          </a:xfrm>
        </p:spPr>
        <p:txBody>
          <a:bodyPr>
            <a:normAutofit/>
          </a:bodyPr>
          <a:lstStyle/>
          <a:p>
            <a:r>
              <a:rPr lang="el-GR" sz="5400" dirty="0"/>
              <a:t>Νευρωνικά Δίκτυα – Βαθιά Μάθηση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18EC9-3E19-908E-C4AD-10483AE76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80134"/>
            <a:ext cx="9144000" cy="368644"/>
          </a:xfrm>
        </p:spPr>
        <p:txBody>
          <a:bodyPr>
            <a:normAutofit/>
          </a:bodyPr>
          <a:lstStyle/>
          <a:p>
            <a:r>
              <a:rPr lang="el-GR" sz="2000" dirty="0">
                <a:hlinkClick r:id="rId2"/>
              </a:rPr>
              <a:t>Κωνσταντίνος Μυλωνάς </a:t>
            </a:r>
            <a:r>
              <a:rPr lang="el-GR" sz="2000" dirty="0"/>
              <a:t>| 10027 | </a:t>
            </a:r>
            <a:r>
              <a:rPr lang="en-US" sz="2000" dirty="0">
                <a:hlinkClick r:id="rId3"/>
              </a:rPr>
              <a:t>kmylonas@ece.auth.gr</a:t>
            </a:r>
            <a:r>
              <a:rPr lang="en-US" sz="2000" dirty="0"/>
              <a:t> | 09.01.2023</a:t>
            </a:r>
            <a:endParaRPr lang="el-G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0EB998-8CFA-D221-E844-516F188EAA72}"/>
              </a:ext>
            </a:extLst>
          </p:cNvPr>
          <p:cNvSpPr txBox="1"/>
          <p:nvPr/>
        </p:nvSpPr>
        <p:spPr>
          <a:xfrm>
            <a:off x="1523999" y="3265005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Στις εργασίες που υλοποιήθηκαν χρησιμοποιήθηκαν τα εξής </a:t>
            </a:r>
            <a:r>
              <a:rPr lang="en-US" dirty="0"/>
              <a:t>APIs/Datasets/</a:t>
            </a:r>
            <a:r>
              <a:rPr lang="el-GR" dirty="0"/>
              <a:t>βιβλιοθήκες: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Sklearn</a:t>
            </a:r>
            <a:r>
              <a:rPr lang="el-GR" dirty="0"/>
              <a:t>, μια βιβλιοθήκη που περιέχει διάφορες μεθόδους και μοντέλα για </a:t>
            </a:r>
            <a:r>
              <a:rPr lang="en-US" dirty="0"/>
              <a:t>classification &amp;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,</a:t>
            </a:r>
            <a:r>
              <a:rPr lang="el-GR" dirty="0"/>
              <a:t> μια βιβλιοθήκη της </a:t>
            </a:r>
            <a:r>
              <a:rPr lang="en-US" dirty="0"/>
              <a:t>python </a:t>
            </a:r>
            <a:r>
              <a:rPr lang="el-GR" dirty="0"/>
              <a:t>που περιέχει μαθηματικές εκφράσεις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Keras</a:t>
            </a:r>
            <a:r>
              <a:rPr lang="en-US" dirty="0"/>
              <a:t>,</a:t>
            </a:r>
            <a:r>
              <a:rPr lang="el-GR" dirty="0"/>
              <a:t> μια βιβλιοθήκη που περιέχει υλικό για βαθιά μάθηση και δίκτυα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Tensorflow</a:t>
            </a:r>
            <a:r>
              <a:rPr lang="en-US" dirty="0"/>
              <a:t>,</a:t>
            </a:r>
            <a:r>
              <a:rPr lang="el-GR" dirty="0"/>
              <a:t> ένα </a:t>
            </a:r>
            <a:r>
              <a:rPr lang="en-US" dirty="0"/>
              <a:t>API </a:t>
            </a:r>
            <a:r>
              <a:rPr lang="el-GR" dirty="0"/>
              <a:t>βαθιάς μάθησης που περιλαμβάνει το </a:t>
            </a:r>
            <a:r>
              <a:rPr lang="en-US" dirty="0" err="1"/>
              <a:t>Keras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Mnist</a:t>
            </a:r>
            <a:r>
              <a:rPr lang="en-US" dirty="0"/>
              <a:t>, </a:t>
            </a:r>
            <a:r>
              <a:rPr lang="el-GR" dirty="0"/>
              <a:t>ένα</a:t>
            </a:r>
            <a:r>
              <a:rPr lang="en-US" dirty="0"/>
              <a:t> dataset </a:t>
            </a:r>
            <a:r>
              <a:rPr lang="el-GR" dirty="0"/>
              <a:t>με εικόνες από χειρόγραφα ψηφία σε </a:t>
            </a:r>
            <a:r>
              <a:rPr lang="en-US" dirty="0"/>
              <a:t>1*</a:t>
            </a:r>
            <a:r>
              <a:rPr lang="el-GR" dirty="0"/>
              <a:t>28*28 </a:t>
            </a:r>
            <a:r>
              <a:rPr lang="en-US" dirty="0"/>
              <a:t>pixels</a:t>
            </a: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Time, </a:t>
            </a:r>
            <a:r>
              <a:rPr lang="el-GR" dirty="0"/>
              <a:t>μια βιβλιοθήκη της</a:t>
            </a:r>
            <a:r>
              <a:rPr lang="en-US" dirty="0"/>
              <a:t> python</a:t>
            </a:r>
            <a:r>
              <a:rPr lang="el-GR" dirty="0"/>
              <a:t> που περιέχει υλικό σχετικά με το χρόνο</a:t>
            </a:r>
          </a:p>
          <a:p>
            <a:r>
              <a:rPr lang="el-GR" dirty="0"/>
              <a:t>Οι εργασίες υλοποιήθηκαν κατά βάση στο </a:t>
            </a:r>
            <a:r>
              <a:rPr lang="en-US" dirty="0"/>
              <a:t>PyCharm 2022.3 </a:t>
            </a:r>
            <a:r>
              <a:rPr lang="el-GR" dirty="0"/>
              <a:t>και εν μέρει σε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  <a:endParaRPr lang="el-G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9B4D3-BB5B-9699-39CA-874BBCDC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Κωνσταντίνος Μυλωνάς | 10027</a:t>
            </a:r>
          </a:p>
        </p:txBody>
      </p:sp>
    </p:spTree>
    <p:extLst>
      <p:ext uri="{BB962C8B-B14F-4D97-AF65-F5344CB8AC3E}">
        <p14:creationId xmlns:p14="http://schemas.microsoft.com/office/powerpoint/2010/main" val="13084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77E8-40AB-EDAF-22A4-C143672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Συμπεράσματα - Σχόλια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D36B4-29E4-EB42-4884-289AC0DCF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1678" cy="4351338"/>
          </a:xfrm>
        </p:spPr>
        <p:txBody>
          <a:bodyPr/>
          <a:lstStyle/>
          <a:p>
            <a:r>
              <a:rPr lang="el-GR" dirty="0"/>
              <a:t>Μεγαλύτερη ακρίβεια συνολικά: </a:t>
            </a:r>
            <a:r>
              <a:rPr lang="en-US" dirty="0"/>
              <a:t>MLP (100%) &amp; SVC (train set – 100%)</a:t>
            </a:r>
          </a:p>
          <a:p>
            <a:r>
              <a:rPr lang="el-GR" dirty="0"/>
              <a:t>Λιγότερος χρόνος: </a:t>
            </a:r>
            <a:r>
              <a:rPr lang="en-US" dirty="0"/>
              <a:t>NCC (&lt; 1s)</a:t>
            </a:r>
          </a:p>
          <a:p>
            <a:r>
              <a:rPr lang="en-US" dirty="0"/>
              <a:t>Best overall: MLP &amp; SVC</a:t>
            </a:r>
          </a:p>
          <a:p>
            <a:r>
              <a:rPr lang="el-GR" dirty="0"/>
              <a:t>Καλύτερο για </a:t>
            </a:r>
            <a:r>
              <a:rPr lang="en-US" dirty="0"/>
              <a:t>large scale </a:t>
            </a:r>
            <a:r>
              <a:rPr lang="el-GR" dirty="0"/>
              <a:t>προβλήματα: </a:t>
            </a:r>
            <a:r>
              <a:rPr lang="en-US" dirty="0"/>
              <a:t>MLP</a:t>
            </a:r>
          </a:p>
          <a:p>
            <a:r>
              <a:rPr lang="el-GR" dirty="0"/>
              <a:t>Πιο δύσκολο στην υλοποίηση: </a:t>
            </a:r>
            <a:r>
              <a:rPr lang="en-US" dirty="0"/>
              <a:t>RBFNN</a:t>
            </a:r>
          </a:p>
          <a:p>
            <a:r>
              <a:rPr lang="el-GR" dirty="0"/>
              <a:t>Πιο ελεύθερο σε παραμετροποίηση: </a:t>
            </a:r>
            <a:r>
              <a:rPr lang="en-US" dirty="0"/>
              <a:t>SVC(parameters) &amp; MLP(layers)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4E06B-8AE6-6829-A057-F966335B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Κωνσταντίνος Μυλωνάς | 10027</a:t>
            </a:r>
          </a:p>
        </p:txBody>
      </p:sp>
    </p:spTree>
    <p:extLst>
      <p:ext uri="{BB962C8B-B14F-4D97-AF65-F5344CB8AC3E}">
        <p14:creationId xmlns:p14="http://schemas.microsoft.com/office/powerpoint/2010/main" val="120092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331A-35BA-8237-F35D-B6095589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Classifier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ED905-FCA0-5750-A06E-599EF36D5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114222" cy="2075484"/>
          </a:xfrm>
        </p:spPr>
        <p:txBody>
          <a:bodyPr>
            <a:normAutofit fontScale="92500"/>
          </a:bodyPr>
          <a:lstStyle/>
          <a:p>
            <a:r>
              <a:rPr lang="el-GR" dirty="0"/>
              <a:t>Αριθμός γειτόνων: </a:t>
            </a:r>
            <a:r>
              <a:rPr lang="en-US" dirty="0"/>
              <a:t>1-25 (</a:t>
            </a:r>
            <a:r>
              <a:rPr lang="el-GR" dirty="0"/>
              <a:t>μόνο περιττοί)</a:t>
            </a:r>
          </a:p>
          <a:p>
            <a:r>
              <a:rPr lang="el-GR" dirty="0"/>
              <a:t>Μέγιστη ακρίβεια: 97,05% (3 γείτονες)</a:t>
            </a:r>
          </a:p>
          <a:p>
            <a:r>
              <a:rPr lang="el-GR" dirty="0"/>
              <a:t>Χρόνος </a:t>
            </a:r>
            <a:r>
              <a:rPr lang="en-US" dirty="0"/>
              <a:t>fit: </a:t>
            </a:r>
            <a:r>
              <a:rPr lang="el-GR" dirty="0"/>
              <a:t>έως 0,015 </a:t>
            </a:r>
            <a:r>
              <a:rPr lang="en-US" dirty="0"/>
              <a:t>seconds</a:t>
            </a:r>
          </a:p>
          <a:p>
            <a:r>
              <a:rPr lang="el-GR" dirty="0"/>
              <a:t>Χρόνος </a:t>
            </a:r>
            <a:r>
              <a:rPr lang="en-US" dirty="0"/>
              <a:t>predict: 30-36 seconds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5CA6D-CCFD-C711-4C28-1BAB2122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Κωνσταντίνος Μυλωνάς | 10027</a:t>
            </a:r>
          </a:p>
        </p:txBody>
      </p:sp>
    </p:spTree>
    <p:extLst>
      <p:ext uri="{BB962C8B-B14F-4D97-AF65-F5344CB8AC3E}">
        <p14:creationId xmlns:p14="http://schemas.microsoft.com/office/powerpoint/2010/main" val="46124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B329-8857-0242-CF8D-833DF41D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with Cross Validation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D2C7-7BE5-0CE4-62B2-318B5B55D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Μοντέλο: ΚΝΝ με 3 γείτονες</a:t>
            </a:r>
          </a:p>
          <a:p>
            <a:r>
              <a:rPr lang="en-US" dirty="0"/>
              <a:t>K-Folds: 2-39</a:t>
            </a:r>
          </a:p>
          <a:p>
            <a:r>
              <a:rPr lang="el-GR" dirty="0"/>
              <a:t>Μέγιστη ακρίβεια: </a:t>
            </a:r>
            <a:r>
              <a:rPr lang="en-US" dirty="0"/>
              <a:t>98,664% (K = </a:t>
            </a:r>
            <a:r>
              <a:rPr lang="el-GR" dirty="0"/>
              <a:t>35 </a:t>
            </a:r>
            <a:r>
              <a:rPr lang="en-US" dirty="0"/>
              <a:t>Folds)</a:t>
            </a:r>
          </a:p>
          <a:p>
            <a:r>
              <a:rPr lang="el-GR" dirty="0"/>
              <a:t>Μεγαλύτερη ακρίβεια για μεγαλύτερα </a:t>
            </a:r>
            <a:r>
              <a:rPr lang="en-US" dirty="0"/>
              <a:t>K-Folds</a:t>
            </a:r>
            <a:endParaRPr lang="el-GR" dirty="0"/>
          </a:p>
          <a:p>
            <a:r>
              <a:rPr lang="el-GR" dirty="0"/>
              <a:t>Πάνω από τα 8 </a:t>
            </a:r>
            <a:r>
              <a:rPr lang="en-US" dirty="0"/>
              <a:t>folds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l-GR" dirty="0">
                <a:sym typeface="Wingdings" panose="05000000000000000000" pitchFamily="2" charset="2"/>
              </a:rPr>
              <a:t>μεγαλύτερη ακρίβεια από τη </a:t>
            </a:r>
            <a:r>
              <a:rPr lang="en-US" dirty="0">
                <a:sym typeface="Wingdings" panose="05000000000000000000" pitchFamily="2" charset="2"/>
              </a:rPr>
              <a:t>max</a:t>
            </a:r>
            <a:r>
              <a:rPr lang="el-GR" dirty="0">
                <a:sym typeface="Wingdings" panose="05000000000000000000" pitchFamily="2" charset="2"/>
              </a:rPr>
              <a:t> του ΚΝΝ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822F2-E4B9-8F3D-1CD5-CED3BD5D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Κωνσταντίνος Μυλωνάς | 10027</a:t>
            </a:r>
          </a:p>
        </p:txBody>
      </p:sp>
    </p:spTree>
    <p:extLst>
      <p:ext uri="{BB962C8B-B14F-4D97-AF65-F5344CB8AC3E}">
        <p14:creationId xmlns:p14="http://schemas.microsoft.com/office/powerpoint/2010/main" val="338313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C6AE-8C93-7542-C9FB-142FF651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Centroid Classifier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EA6B8-9131-A5F5-8283-37F86F061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Τύποι απόστασης: Ευκλείδεια &amp; </a:t>
            </a:r>
            <a:r>
              <a:rPr lang="en-US" dirty="0"/>
              <a:t>Manhattan</a:t>
            </a:r>
          </a:p>
          <a:p>
            <a:r>
              <a:rPr lang="el-GR" dirty="0"/>
              <a:t>Χρόνος </a:t>
            </a:r>
            <a:r>
              <a:rPr lang="en-US" dirty="0"/>
              <a:t>fit:</a:t>
            </a:r>
            <a:r>
              <a:rPr lang="el-GR" dirty="0"/>
              <a:t> 0,08-0,33 </a:t>
            </a:r>
            <a:r>
              <a:rPr lang="en-US" dirty="0"/>
              <a:t>seconds</a:t>
            </a:r>
          </a:p>
          <a:p>
            <a:r>
              <a:rPr lang="el-GR" dirty="0"/>
              <a:t>Χρόνος </a:t>
            </a:r>
            <a:r>
              <a:rPr lang="en-US" dirty="0"/>
              <a:t>predict:</a:t>
            </a:r>
            <a:r>
              <a:rPr lang="el-GR" dirty="0"/>
              <a:t> σχεδόν μηδενικός</a:t>
            </a:r>
          </a:p>
          <a:p>
            <a:r>
              <a:rPr lang="el-GR" dirty="0"/>
              <a:t>Η περισσότερη δουλειά γίνεται στο </a:t>
            </a:r>
            <a:r>
              <a:rPr lang="en-US" dirty="0"/>
              <a:t>fit</a:t>
            </a:r>
            <a:r>
              <a:rPr lang="el-GR" dirty="0"/>
              <a:t>, για να βρεθούν τα </a:t>
            </a:r>
            <a:r>
              <a:rPr lang="en-US" dirty="0"/>
              <a:t>centroids</a:t>
            </a:r>
            <a:endParaRPr lang="el-GR" dirty="0"/>
          </a:p>
          <a:p>
            <a:r>
              <a:rPr lang="el-GR" dirty="0"/>
              <a:t>Στο </a:t>
            </a:r>
            <a:r>
              <a:rPr lang="en-US" dirty="0"/>
              <a:t>predict </a:t>
            </a:r>
            <a:r>
              <a:rPr lang="el-GR" dirty="0"/>
              <a:t>γίνονται μόνο 10 συγκρίσεις</a:t>
            </a:r>
            <a:endParaRPr lang="en-US" dirty="0"/>
          </a:p>
          <a:p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F62B0-09DF-3783-B822-06BFF2EA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Κωνσταντίνος Μυλωνάς | 10027</a:t>
            </a:r>
          </a:p>
        </p:txBody>
      </p:sp>
    </p:spTree>
    <p:extLst>
      <p:ext uri="{BB962C8B-B14F-4D97-AF65-F5344CB8AC3E}">
        <p14:creationId xmlns:p14="http://schemas.microsoft.com/office/powerpoint/2010/main" val="322712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C2AE-8738-3176-F626-E372F1E1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Perceptron - Deep Learning Architecture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B5570-DB19-6083-98BA-B51CC7AD9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Κρυφά επίπεδα νευρώνων: 2 (256, 128) &amp; 3 (256, 128, 64)</a:t>
            </a:r>
          </a:p>
          <a:p>
            <a:r>
              <a:rPr lang="en-US" dirty="0"/>
              <a:t>Activation functions: </a:t>
            </a:r>
            <a:r>
              <a:rPr lang="en-US" dirty="0" err="1"/>
              <a:t>RELu</a:t>
            </a:r>
            <a:r>
              <a:rPr lang="en-US" dirty="0"/>
              <a:t> &amp; Sigmoid</a:t>
            </a:r>
          </a:p>
          <a:p>
            <a:r>
              <a:rPr lang="el-GR" dirty="0"/>
              <a:t>Ακρίβεια: εξαιρετική (τάξης του 100%, για </a:t>
            </a:r>
            <a:r>
              <a:rPr lang="en-US" dirty="0"/>
              <a:t>epochs &gt; 55)</a:t>
            </a:r>
            <a:endParaRPr lang="el-GR" dirty="0"/>
          </a:p>
          <a:p>
            <a:r>
              <a:rPr lang="el-GR" dirty="0"/>
              <a:t>Μέσος χρόνος: 6,5</a:t>
            </a:r>
            <a:r>
              <a:rPr lang="en-US" dirty="0"/>
              <a:t>s/epoch, 1min overall</a:t>
            </a:r>
          </a:p>
          <a:p>
            <a:r>
              <a:rPr lang="el-GR" dirty="0"/>
              <a:t>Λογαριθμική μείωση σφάλματος</a:t>
            </a:r>
          </a:p>
          <a:p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C3530-847D-A81F-AB77-BA4487C1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Κωνσταντίνος Μυλωνάς | 10027</a:t>
            </a:r>
          </a:p>
        </p:txBody>
      </p:sp>
    </p:spTree>
    <p:extLst>
      <p:ext uri="{BB962C8B-B14F-4D97-AF65-F5344CB8AC3E}">
        <p14:creationId xmlns:p14="http://schemas.microsoft.com/office/powerpoint/2010/main" val="132352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34C0-3AC0-A8F8-C042-33743C3D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Perceptron with Back Propagation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B5CCC-6CB3-25BA-D00E-8AE46734F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Εκπαίδευση με αλγόριθμο </a:t>
            </a:r>
            <a:r>
              <a:rPr lang="en-US" dirty="0"/>
              <a:t>back propagation</a:t>
            </a:r>
          </a:p>
          <a:p>
            <a:r>
              <a:rPr lang="en-US" dirty="0"/>
              <a:t>1 hidden layer</a:t>
            </a:r>
          </a:p>
          <a:p>
            <a:r>
              <a:rPr lang="el-GR" dirty="0"/>
              <a:t>Πολύ μικρότερο </a:t>
            </a:r>
            <a:r>
              <a:rPr lang="en-US" dirty="0"/>
              <a:t>dataset </a:t>
            </a:r>
            <a:r>
              <a:rPr lang="el-GR" dirty="0"/>
              <a:t>από </a:t>
            </a:r>
            <a:r>
              <a:rPr lang="en-US" dirty="0"/>
              <a:t>MNIST</a:t>
            </a:r>
            <a:endParaRPr lang="el-GR" dirty="0"/>
          </a:p>
          <a:p>
            <a:r>
              <a:rPr lang="el-GR" dirty="0"/>
              <a:t>Μεγάλη ακρίβεια</a:t>
            </a:r>
          </a:p>
          <a:p>
            <a:r>
              <a:rPr lang="el-GR" dirty="0"/>
              <a:t>Λογαριθμική μείωση σφάλματος</a:t>
            </a:r>
            <a:endParaRPr lang="en-US" dirty="0"/>
          </a:p>
          <a:p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3EC2D-96A9-12FC-C70E-4145E75F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Κωνσταντίνος Μυλωνάς | 10027</a:t>
            </a:r>
          </a:p>
        </p:txBody>
      </p:sp>
    </p:spTree>
    <p:extLst>
      <p:ext uri="{BB962C8B-B14F-4D97-AF65-F5344CB8AC3E}">
        <p14:creationId xmlns:p14="http://schemas.microsoft.com/office/powerpoint/2010/main" val="374632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9FAC-F317-5D08-9771-F0BC2540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(Classifier)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E3DEF-EF57-DCDE-F551-C5DBD4BD9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048"/>
            <a:ext cx="10515600" cy="4805569"/>
          </a:xfrm>
        </p:spPr>
        <p:txBody>
          <a:bodyPr>
            <a:normAutofit/>
          </a:bodyPr>
          <a:lstStyle/>
          <a:p>
            <a:r>
              <a:rPr lang="el-GR" dirty="0"/>
              <a:t>Τρέχει για μικρό </a:t>
            </a:r>
            <a:r>
              <a:rPr lang="en-US" dirty="0"/>
              <a:t>dataset, </a:t>
            </a:r>
            <a:r>
              <a:rPr lang="el-GR" dirty="0"/>
              <a:t>όχι για </a:t>
            </a:r>
            <a:r>
              <a:rPr lang="en-US" dirty="0"/>
              <a:t>MNIST</a:t>
            </a:r>
            <a:endParaRPr lang="el-GR" dirty="0"/>
          </a:p>
          <a:p>
            <a:r>
              <a:rPr lang="el-GR" dirty="0"/>
              <a:t>Εφαρμογή </a:t>
            </a:r>
            <a:r>
              <a:rPr lang="en-US" dirty="0"/>
              <a:t>Principal Component Analysis</a:t>
            </a:r>
            <a:r>
              <a:rPr lang="el-GR" dirty="0"/>
              <a:t> (</a:t>
            </a:r>
            <a:r>
              <a:rPr lang="en-US" dirty="0"/>
              <a:t>PCA</a:t>
            </a:r>
            <a:r>
              <a:rPr lang="el-GR" dirty="0"/>
              <a:t>)</a:t>
            </a:r>
            <a:endParaRPr lang="en-US" dirty="0"/>
          </a:p>
          <a:p>
            <a:r>
              <a:rPr lang="el-GR" dirty="0"/>
              <a:t>90% της πληροφορίας με 87 </a:t>
            </a:r>
            <a:r>
              <a:rPr lang="en-US" dirty="0"/>
              <a:t>components: 16min </a:t>
            </a:r>
            <a:r>
              <a:rPr lang="en-US" dirty="0">
                <a:sym typeface="Wingdings" panose="05000000000000000000" pitchFamily="2" charset="2"/>
              </a:rPr>
              <a:t> 4min</a:t>
            </a:r>
          </a:p>
          <a:p>
            <a:r>
              <a:rPr lang="en-US" dirty="0" err="1">
                <a:sym typeface="Wingdings" panose="05000000000000000000" pitchFamily="2" charset="2"/>
              </a:rPr>
              <a:t>GridSearchCV</a:t>
            </a:r>
            <a:r>
              <a:rPr lang="el-GR" dirty="0">
                <a:sym typeface="Wingdings" panose="05000000000000000000" pitchFamily="2" charset="2"/>
              </a:rPr>
              <a:t> (Κ = 5)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l-GR" dirty="0">
                <a:sym typeface="Wingdings" panose="05000000000000000000" pitchFamily="2" charset="2"/>
              </a:rPr>
              <a:t>για </a:t>
            </a:r>
            <a:r>
              <a:rPr lang="en-US" dirty="0">
                <a:sym typeface="Wingdings" panose="05000000000000000000" pitchFamily="2" charset="2"/>
              </a:rPr>
              <a:t>hyperparameter tuning</a:t>
            </a:r>
            <a:r>
              <a:rPr lang="el-GR" dirty="0">
                <a:sym typeface="Wingdings" panose="05000000000000000000" pitchFamily="2" charset="2"/>
              </a:rPr>
              <a:t>: </a:t>
            </a:r>
            <a:r>
              <a:rPr lang="en-US" dirty="0">
                <a:sym typeface="Wingdings" panose="05000000000000000000" pitchFamily="2" charset="2"/>
              </a:rPr>
              <a:t>brute force </a:t>
            </a:r>
            <a:r>
              <a:rPr lang="el-GR" dirty="0">
                <a:sym typeface="Wingdings" panose="05000000000000000000" pitchFamily="2" charset="2"/>
              </a:rPr>
              <a:t>τεχνική</a:t>
            </a:r>
          </a:p>
          <a:p>
            <a:r>
              <a:rPr lang="en-US" dirty="0"/>
              <a:t>C = 0,01 – 0,1 – 1 – 10</a:t>
            </a:r>
          </a:p>
          <a:p>
            <a:r>
              <a:rPr lang="en-US" dirty="0"/>
              <a:t>Gamma = auto – scale – 0,1 – 1 – 10</a:t>
            </a:r>
          </a:p>
          <a:p>
            <a:r>
              <a:rPr lang="en-US" dirty="0"/>
              <a:t>Kernels: Linear, RBF, Polynomial, Sigmoid</a:t>
            </a:r>
          </a:p>
          <a:p>
            <a:r>
              <a:rPr lang="el-GR" dirty="0"/>
              <a:t>Ακρίβεια: 9</a:t>
            </a:r>
            <a:r>
              <a:rPr lang="en-US" dirty="0"/>
              <a:t>8,8</a:t>
            </a:r>
            <a:r>
              <a:rPr lang="el-GR" dirty="0"/>
              <a:t>% για</a:t>
            </a:r>
            <a:r>
              <a:rPr lang="en-US" dirty="0"/>
              <a:t> kernel =</a:t>
            </a:r>
            <a:r>
              <a:rPr lang="el-GR" dirty="0"/>
              <a:t> </a:t>
            </a:r>
            <a:r>
              <a:rPr lang="en-US" dirty="0"/>
              <a:t>RBF</a:t>
            </a:r>
            <a:r>
              <a:rPr lang="el-GR" dirty="0"/>
              <a:t>, </a:t>
            </a:r>
            <a:r>
              <a:rPr lang="en-US" dirty="0"/>
              <a:t>C = 10, gamma = scale (test set)</a:t>
            </a:r>
          </a:p>
          <a:p>
            <a:r>
              <a:rPr lang="el-GR" dirty="0"/>
              <a:t>Χρόνος: μικρότερος για </a:t>
            </a:r>
            <a:r>
              <a:rPr lang="en-US" dirty="0"/>
              <a:t>kernel = polynomial</a:t>
            </a:r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A3152-8960-1D69-ED4B-BE040473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Κωνσταντίνος Μυλωνάς | 10027</a:t>
            </a:r>
          </a:p>
        </p:txBody>
      </p:sp>
    </p:spTree>
    <p:extLst>
      <p:ext uri="{BB962C8B-B14F-4D97-AF65-F5344CB8AC3E}">
        <p14:creationId xmlns:p14="http://schemas.microsoft.com/office/powerpoint/2010/main" val="36849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C614-B5B0-BF6E-E2C8-FBB262E9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Radial Basis Function Neural Network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E1ED5-9E7D-7256-79D4-5A70FCEE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1253" cy="4351338"/>
          </a:xfrm>
        </p:spPr>
        <p:txBody>
          <a:bodyPr/>
          <a:lstStyle/>
          <a:p>
            <a:r>
              <a:rPr lang="el-GR" dirty="0"/>
              <a:t>Εκπαίδευση με αλγορίθμους: </a:t>
            </a:r>
            <a:r>
              <a:rPr lang="en-US" dirty="0"/>
              <a:t>Random Centers &amp; K-Means Clustering</a:t>
            </a:r>
          </a:p>
          <a:p>
            <a:r>
              <a:rPr lang="el-GR" dirty="0"/>
              <a:t>Αριθμός νευρώνων κρυφού επιπέδου: 10, 30, 100</a:t>
            </a:r>
          </a:p>
          <a:p>
            <a:r>
              <a:rPr lang="en-US" dirty="0"/>
              <a:t>Epochs: 2, 5, 10, 15, 20, 25, 30, 35</a:t>
            </a:r>
          </a:p>
          <a:p>
            <a:r>
              <a:rPr lang="en-US" dirty="0"/>
              <a:t>Gamma values: 0,001 – 0,01 – 0,1 – 1 – 10</a:t>
            </a:r>
          </a:p>
          <a:p>
            <a:r>
              <a:rPr lang="el-GR" dirty="0"/>
              <a:t>Μεγαλύτερη ακρίβεια: 91,75% (100 </a:t>
            </a:r>
            <a:r>
              <a:rPr lang="en-US" dirty="0"/>
              <a:t>neurons</a:t>
            </a:r>
            <a:r>
              <a:rPr lang="el-GR" dirty="0"/>
              <a:t>, 15 </a:t>
            </a:r>
            <a:r>
              <a:rPr lang="en-US" dirty="0"/>
              <a:t>epochs, gamma: 0,01</a:t>
            </a:r>
            <a:r>
              <a:rPr lang="el-GR" dirty="0"/>
              <a:t>)</a:t>
            </a:r>
            <a:endParaRPr lang="en-US" dirty="0"/>
          </a:p>
          <a:p>
            <a:r>
              <a:rPr lang="el-GR" dirty="0"/>
              <a:t>Χρόνος: ανάλογος του αριθμού νευρώνων</a:t>
            </a:r>
            <a:r>
              <a:rPr lang="en-US" dirty="0"/>
              <a:t> </a:t>
            </a:r>
            <a:r>
              <a:rPr lang="el-GR" dirty="0"/>
              <a:t>και αριθμού </a:t>
            </a:r>
            <a:r>
              <a:rPr lang="en-US" dirty="0"/>
              <a:t>epochs</a:t>
            </a:r>
            <a:endParaRPr lang="el-GR" dirty="0"/>
          </a:p>
          <a:p>
            <a:pPr lvl="1"/>
            <a:r>
              <a:rPr lang="el-GR" dirty="0"/>
              <a:t>π.χ. για 35 </a:t>
            </a:r>
            <a:r>
              <a:rPr lang="en-US" dirty="0"/>
              <a:t>epochs: 150 (10 neurons), 507 (30 neurons), 1020 (100 neurons) seconds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EA2C1-10A5-DD61-254E-63511C0B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Κωνσταντίνος Μυλωνάς | 10027</a:t>
            </a:r>
          </a:p>
        </p:txBody>
      </p:sp>
    </p:spTree>
    <p:extLst>
      <p:ext uri="{BB962C8B-B14F-4D97-AF65-F5344CB8AC3E}">
        <p14:creationId xmlns:p14="http://schemas.microsoft.com/office/powerpoint/2010/main" val="222228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842D-7AF9-853F-89ED-A842530B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99D0-C563-2E55-BA3F-6ABD77C43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Epochs</a:t>
            </a:r>
            <a:r>
              <a:rPr lang="en-US" dirty="0"/>
              <a:t>: 2, 5, 10, 15, 20, 25</a:t>
            </a:r>
          </a:p>
          <a:p>
            <a:r>
              <a:rPr lang="en-US" dirty="0"/>
              <a:t>Activation functions: </a:t>
            </a:r>
            <a:r>
              <a:rPr lang="en-US" dirty="0" err="1"/>
              <a:t>RELu</a:t>
            </a:r>
            <a:r>
              <a:rPr lang="en-US" dirty="0"/>
              <a:t> &amp; Softmax (Sigmoid for output)</a:t>
            </a:r>
          </a:p>
          <a:p>
            <a:r>
              <a:rPr lang="el-GR" dirty="0"/>
              <a:t>Το επίπεδο ακρίβειας φτάνει σε κορεσμό μετά από 7 </a:t>
            </a:r>
            <a:r>
              <a:rPr lang="en-US" dirty="0"/>
              <a:t>epochs</a:t>
            </a:r>
          </a:p>
          <a:p>
            <a:r>
              <a:rPr lang="el-GR" dirty="0"/>
              <a:t>Πολύ μικρές διαφορές στην ακρίβεια (&lt;1%)</a:t>
            </a:r>
          </a:p>
          <a:p>
            <a:r>
              <a:rPr lang="en-US" dirty="0"/>
              <a:t>Max accuracy: 81,56% (</a:t>
            </a:r>
            <a:r>
              <a:rPr lang="en-US" dirty="0" err="1"/>
              <a:t>RELu</a:t>
            </a:r>
            <a:r>
              <a:rPr lang="en-US" dirty="0"/>
              <a:t> function, 25 epochs)</a:t>
            </a:r>
          </a:p>
          <a:p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CEC28-5D04-2419-0BFB-3A728316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Κωνσταντίνος Μυλωνάς | 10027</a:t>
            </a:r>
          </a:p>
        </p:txBody>
      </p:sp>
    </p:spTree>
    <p:extLst>
      <p:ext uri="{BB962C8B-B14F-4D97-AF65-F5344CB8AC3E}">
        <p14:creationId xmlns:p14="http://schemas.microsoft.com/office/powerpoint/2010/main" val="89689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1624</TotalTime>
  <Words>668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Νευρωνικά Δίκτυα – Βαθιά Μάθηση</vt:lpstr>
      <vt:lpstr>K-Nearest Neighbor Classifier</vt:lpstr>
      <vt:lpstr>K-Nearest Neighbor with Cross Validation</vt:lpstr>
      <vt:lpstr>Nearest Centroid Classifier</vt:lpstr>
      <vt:lpstr>Multilayer Perceptron - Deep Learning Architecture</vt:lpstr>
      <vt:lpstr>Multilayer Perceptron with Back Propagation</vt:lpstr>
      <vt:lpstr>Support Vector Machine (Classifier)</vt:lpstr>
      <vt:lpstr>Radial Basis Function Neural Network</vt:lpstr>
      <vt:lpstr>Autoencoder</vt:lpstr>
      <vt:lpstr>Συμπεράσματα - Σχόλια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Νευρωνικά Δίκτυα – Βαθιά Μάθηση</dc:title>
  <dc:creator>Konstantinos Mylonas</dc:creator>
  <cp:lastModifiedBy>Konstantinos Mylonas</cp:lastModifiedBy>
  <cp:revision>23</cp:revision>
  <dcterms:created xsi:type="dcterms:W3CDTF">2023-01-07T13:24:28Z</dcterms:created>
  <dcterms:modified xsi:type="dcterms:W3CDTF">2023-01-17T13:35:25Z</dcterms:modified>
</cp:coreProperties>
</file>