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7" r:id="rId3"/>
    <p:sldId id="269"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323580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327C51-A6FD-4AF5-993E-E762175F50C3}" type="datetimeFigureOut">
              <a:rPr lang="en-US" smtClean="0"/>
              <a:t>11/3/24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208958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2179829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2917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1839105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2423644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2371403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604914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256689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413935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58360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27C51-A6FD-4AF5-993E-E762175F50C3}" type="datetimeFigureOut">
              <a:rPr lang="en-US" smtClean="0"/>
              <a:t>11/3/24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188593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27C51-A6FD-4AF5-993E-E762175F50C3}" type="datetimeFigureOut">
              <a:rPr lang="en-US" smtClean="0"/>
              <a:t>11/3/24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3086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313814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326836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6327C51-A6FD-4AF5-993E-E762175F50C3}" type="datetimeFigureOut">
              <a:rPr lang="en-US" smtClean="0"/>
              <a:t>11/3/24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301651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327C51-A6FD-4AF5-993E-E762175F50C3}" type="datetimeFigureOut">
              <a:rPr lang="en-US" smtClean="0"/>
              <a:t>11/3/24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BF3B7-0DF5-49AA-8297-79C194D32489}" type="slidenum">
              <a:rPr lang="en-US" smtClean="0"/>
              <a:t>‹#›</a:t>
            </a:fld>
            <a:endParaRPr lang="en-US"/>
          </a:p>
        </p:txBody>
      </p:sp>
    </p:spTree>
    <p:extLst>
      <p:ext uri="{BB962C8B-B14F-4D97-AF65-F5344CB8AC3E}">
        <p14:creationId xmlns:p14="http://schemas.microsoft.com/office/powerpoint/2010/main" val="327312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327C51-A6FD-4AF5-993E-E762175F50C3}" type="datetimeFigureOut">
              <a:rPr lang="en-US" smtClean="0"/>
              <a:t>11/3/24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2BF3B7-0DF5-49AA-8297-79C194D32489}" type="slidenum">
              <a:rPr lang="en-US" smtClean="0"/>
              <a:t>‹#›</a:t>
            </a:fld>
            <a:endParaRPr lang="en-US"/>
          </a:p>
        </p:txBody>
      </p:sp>
    </p:spTree>
    <p:extLst>
      <p:ext uri="{BB962C8B-B14F-4D97-AF65-F5344CB8AC3E}">
        <p14:creationId xmlns:p14="http://schemas.microsoft.com/office/powerpoint/2010/main" val="13901954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127760"/>
            <a:ext cx="9404723" cy="5161280"/>
          </a:xfrm>
        </p:spPr>
        <p:txBody>
          <a:bodyPr/>
          <a:lstStyle/>
          <a:p>
            <a:pPr marL="571500" indent="-571500">
              <a:buFont typeface="Wingdings" panose="05000000000000000000" pitchFamily="2" charset="2"/>
              <a:buChar char="q"/>
            </a:pPr>
            <a:r>
              <a:rPr lang="en-US" b="1" dirty="0">
                <a:solidFill>
                  <a:schemeClr val="bg2">
                    <a:lumMod val="60000"/>
                    <a:lumOff val="40000"/>
                  </a:schemeClr>
                </a:solidFill>
              </a:rPr>
              <a:t>Civic Community Engagement</a:t>
            </a:r>
            <a:br>
              <a:rPr lang="en-US" b="1" dirty="0">
                <a:solidFill>
                  <a:schemeClr val="bg2">
                    <a:lumMod val="60000"/>
                    <a:lumOff val="40000"/>
                  </a:schemeClr>
                </a:solidFill>
              </a:rPr>
            </a:br>
            <a:br>
              <a:rPr lang="en-US" b="1" dirty="0">
                <a:solidFill>
                  <a:schemeClr val="bg2">
                    <a:lumMod val="60000"/>
                    <a:lumOff val="40000"/>
                  </a:schemeClr>
                </a:solidFill>
              </a:rPr>
            </a:br>
            <a:r>
              <a:rPr lang="en-US" b="1" dirty="0">
                <a:solidFill>
                  <a:schemeClr val="accent1">
                    <a:lumMod val="40000"/>
                    <a:lumOff val="60000"/>
                  </a:schemeClr>
                </a:solidFill>
              </a:rPr>
              <a:t>Concepts of Civic Community Engagement</a:t>
            </a:r>
            <a:br>
              <a:rPr lang="en-US" b="1" dirty="0">
                <a:solidFill>
                  <a:schemeClr val="accent1">
                    <a:lumMod val="40000"/>
                    <a:lumOff val="60000"/>
                  </a:schemeClr>
                </a:solidFill>
              </a:rPr>
            </a:br>
            <a:br>
              <a:rPr lang="en-US" b="1" dirty="0">
                <a:solidFill>
                  <a:schemeClr val="accent1">
                    <a:lumMod val="40000"/>
                    <a:lumOff val="60000"/>
                  </a:schemeClr>
                </a:solidFill>
              </a:rPr>
            </a:br>
            <a:r>
              <a:rPr lang="en-US" b="1" dirty="0">
                <a:solidFill>
                  <a:schemeClr val="accent1">
                    <a:lumMod val="40000"/>
                    <a:lumOff val="60000"/>
                  </a:schemeClr>
                </a:solidFill>
              </a:rPr>
              <a:t>Types of Civic Community Engagement </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67163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60000"/>
                    <a:lumOff val="40000"/>
                  </a:schemeClr>
                </a:solidFill>
              </a:rPr>
              <a:t>3. Community Education and Awareness</a:t>
            </a:r>
          </a:p>
        </p:txBody>
      </p:sp>
      <p:sp>
        <p:nvSpPr>
          <p:cNvPr id="3" name="Content Placeholder 2"/>
          <p:cNvSpPr>
            <a:spLocks noGrp="1"/>
          </p:cNvSpPr>
          <p:nvPr>
            <p:ph idx="1"/>
          </p:nvPr>
        </p:nvSpPr>
        <p:spPr>
          <a:xfrm>
            <a:off x="1103312" y="2052918"/>
            <a:ext cx="9849168" cy="4195481"/>
          </a:xfrm>
        </p:spPr>
        <p:txBody>
          <a:bodyPr>
            <a:normAutofit/>
          </a:bodyPr>
          <a:lstStyle/>
          <a:p>
            <a:r>
              <a:rPr lang="en-US" dirty="0"/>
              <a:t>When it comes to civic engagement, education and awareness help community members learn about important issues that directly affect their lives. Educating individuals on local politics and policy initiatives improves transparency and increases citizen participation in community matters. Governments use the opportunity to highlight important issues, encourage dialog, and listen to citizen input.</a:t>
            </a:r>
          </a:p>
          <a:p>
            <a:r>
              <a:rPr lang="en-US" b="1" dirty="0">
                <a:solidFill>
                  <a:schemeClr val="bg2">
                    <a:lumMod val="60000"/>
                    <a:lumOff val="40000"/>
                  </a:schemeClr>
                </a:solidFill>
              </a:rPr>
              <a:t>Explanation: </a:t>
            </a:r>
            <a:r>
              <a:rPr lang="en-US" dirty="0"/>
              <a:t>Community education aims to inform individuals about local issues, policies, and initiatives to encourage informed decision-making and active participation.</a:t>
            </a:r>
          </a:p>
          <a:p>
            <a:r>
              <a:rPr lang="en-US" b="1" dirty="0">
                <a:solidFill>
                  <a:schemeClr val="accent1">
                    <a:lumMod val="40000"/>
                    <a:lumOff val="60000"/>
                  </a:schemeClr>
                </a:solidFill>
              </a:rPr>
              <a:t>Example: </a:t>
            </a:r>
            <a:r>
              <a:rPr lang="en-US" dirty="0"/>
              <a:t>Nonprofit organizations like the League of Women Voters conduct educational programs to inform citizens about voting procedures, candidates, and ballot measures before elections.</a:t>
            </a:r>
          </a:p>
        </p:txBody>
      </p:sp>
    </p:spTree>
    <p:extLst>
      <p:ext uri="{BB962C8B-B14F-4D97-AF65-F5344CB8AC3E}">
        <p14:creationId xmlns:p14="http://schemas.microsoft.com/office/powerpoint/2010/main" val="71399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60" y="452718"/>
            <a:ext cx="9278674" cy="949362"/>
          </a:xfrm>
        </p:spPr>
        <p:txBody>
          <a:bodyPr/>
          <a:lstStyle/>
          <a:p>
            <a:r>
              <a:rPr lang="en-US" dirty="0">
                <a:solidFill>
                  <a:schemeClr val="bg2">
                    <a:lumMod val="60000"/>
                    <a:lumOff val="40000"/>
                  </a:schemeClr>
                </a:solidFill>
              </a:rPr>
              <a:t>4. Public Art Projects</a:t>
            </a:r>
          </a:p>
        </p:txBody>
      </p:sp>
      <p:sp>
        <p:nvSpPr>
          <p:cNvPr id="3" name="Content Placeholder 2"/>
          <p:cNvSpPr>
            <a:spLocks noGrp="1"/>
          </p:cNvSpPr>
          <p:nvPr>
            <p:ph idx="1"/>
          </p:nvPr>
        </p:nvSpPr>
        <p:spPr>
          <a:xfrm>
            <a:off x="1103312" y="1534160"/>
            <a:ext cx="9706928" cy="4714239"/>
          </a:xfrm>
        </p:spPr>
        <p:txBody>
          <a:bodyPr>
            <a:normAutofit/>
          </a:bodyPr>
          <a:lstStyle/>
          <a:p>
            <a:r>
              <a:rPr lang="en-US" dirty="0"/>
              <a:t>Public art projects create a space where citizens can come together to celebrate their culture and history while engaging in meaningful dialog about community issues. In many instances, public art displays overlap with other types of civic engagement and can showcase forms of advocacy and activism.</a:t>
            </a:r>
          </a:p>
          <a:p>
            <a:r>
              <a:rPr lang="en-US" b="1" dirty="0">
                <a:solidFill>
                  <a:schemeClr val="bg2">
                    <a:lumMod val="60000"/>
                    <a:lumOff val="40000"/>
                  </a:schemeClr>
                </a:solidFill>
              </a:rPr>
              <a:t>Explanation: </a:t>
            </a:r>
            <a:r>
              <a:rPr lang="en-US" dirty="0"/>
              <a:t>Public art projects involve creating artworks or installations in public spaces to engage the community, foster dialogue, and reflect local culture and values.</a:t>
            </a:r>
          </a:p>
          <a:p>
            <a:r>
              <a:rPr lang="en-US" b="1" dirty="0">
                <a:solidFill>
                  <a:schemeClr val="accent1">
                    <a:lumMod val="40000"/>
                    <a:lumOff val="60000"/>
                  </a:schemeClr>
                </a:solidFill>
              </a:rPr>
              <a:t>Example: </a:t>
            </a:r>
            <a:r>
              <a:rPr lang="en-US" dirty="0"/>
              <a:t>The "Fearless Girl" statue facing the Charging Bull in New York City's Financial District is a powerful public art installation that symbolizes gender diversity and equality in corporate leadership, sparking conversations about gender representation in the workplace.</a:t>
            </a:r>
          </a:p>
          <a:p>
            <a:endParaRPr lang="en-US" dirty="0"/>
          </a:p>
        </p:txBody>
      </p:sp>
    </p:spTree>
    <p:extLst>
      <p:ext uri="{BB962C8B-B14F-4D97-AF65-F5344CB8AC3E}">
        <p14:creationId xmlns:p14="http://schemas.microsoft.com/office/powerpoint/2010/main" val="375550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452718"/>
            <a:ext cx="9258354" cy="715682"/>
          </a:xfrm>
        </p:spPr>
        <p:txBody>
          <a:bodyPr/>
          <a:lstStyle/>
          <a:p>
            <a:r>
              <a:rPr lang="en-US" b="1" dirty="0">
                <a:solidFill>
                  <a:schemeClr val="bg2">
                    <a:lumMod val="60000"/>
                    <a:lumOff val="40000"/>
                  </a:schemeClr>
                </a:solidFill>
              </a:rPr>
              <a:t>5. Electoral Participation</a:t>
            </a:r>
          </a:p>
        </p:txBody>
      </p:sp>
      <p:sp>
        <p:nvSpPr>
          <p:cNvPr id="3" name="Content Placeholder 2"/>
          <p:cNvSpPr>
            <a:spLocks noGrp="1"/>
          </p:cNvSpPr>
          <p:nvPr>
            <p:ph idx="1"/>
          </p:nvPr>
        </p:nvSpPr>
        <p:spPr>
          <a:xfrm>
            <a:off x="792480" y="1422400"/>
            <a:ext cx="10708640" cy="5130800"/>
          </a:xfrm>
        </p:spPr>
        <p:txBody>
          <a:bodyPr>
            <a:normAutofit lnSpcReduction="10000"/>
          </a:bodyPr>
          <a:lstStyle/>
          <a:p>
            <a:r>
              <a:rPr lang="en-US" dirty="0"/>
              <a:t>Voting in local elections and helping out at polling stations are really important ways to get involved in your community and make a difference. When you vote, you have a say in who represents you and makes decisions that affect your daily life. By participating in elections, you help keep politicians accountable and ensure they work in the best interest of the people they serve.</a:t>
            </a:r>
          </a:p>
          <a:p>
            <a:r>
              <a:rPr lang="en-US" b="1" dirty="0">
                <a:solidFill>
                  <a:schemeClr val="bg2">
                    <a:lumMod val="60000"/>
                    <a:lumOff val="40000"/>
                  </a:schemeClr>
                </a:solidFill>
              </a:rPr>
              <a:t>Explanation: </a:t>
            </a:r>
            <a:r>
              <a:rPr lang="en-US" dirty="0"/>
              <a:t>Electoral participation involves voting in elections, campaigning for candidates, and engaging in activities that promote voter turnout.</a:t>
            </a:r>
          </a:p>
          <a:p>
            <a:r>
              <a:rPr lang="en-US" b="1" dirty="0">
                <a:solidFill>
                  <a:schemeClr val="accent1">
                    <a:lumMod val="40000"/>
                    <a:lumOff val="60000"/>
                  </a:schemeClr>
                </a:solidFill>
              </a:rPr>
              <a:t>Example: </a:t>
            </a:r>
            <a:r>
              <a:rPr lang="en-US" dirty="0"/>
              <a:t>The Youth Vote Coalition is a grassroots organization that mobilizes young voters by hosting registration drives, organizing candidate forums, and providing information about voting locations and procedures during elections. Their efforts aim to increase youth participation in the electoral process and amplify their voices in policymaking.</a:t>
            </a:r>
          </a:p>
          <a:p>
            <a:r>
              <a:rPr lang="en-US" dirty="0"/>
              <a:t>Each type of civic engagement plays a vital role in promoting democracy, fostering community cohesion, and addressing societal issues. These examples demonstrate how citizens can actively participate in shaping their communities and advocating for positive change.</a:t>
            </a:r>
          </a:p>
        </p:txBody>
      </p:sp>
    </p:spTree>
    <p:extLst>
      <p:ext uri="{BB962C8B-B14F-4D97-AF65-F5344CB8AC3E}">
        <p14:creationId xmlns:p14="http://schemas.microsoft.com/office/powerpoint/2010/main" val="420039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280" y="452718"/>
            <a:ext cx="9207554" cy="939202"/>
          </a:xfrm>
        </p:spPr>
        <p:txBody>
          <a:bodyPr/>
          <a:lstStyle/>
          <a:p>
            <a:r>
              <a:rPr lang="en-US" b="1" dirty="0">
                <a:solidFill>
                  <a:schemeClr val="bg2">
                    <a:lumMod val="60000"/>
                    <a:lumOff val="40000"/>
                  </a:schemeClr>
                </a:solidFill>
              </a:rPr>
              <a:t>Civic Community Engagement</a:t>
            </a:r>
          </a:p>
        </p:txBody>
      </p:sp>
      <p:sp>
        <p:nvSpPr>
          <p:cNvPr id="3" name="Content Placeholder 2"/>
          <p:cNvSpPr>
            <a:spLocks noGrp="1"/>
          </p:cNvSpPr>
          <p:nvPr>
            <p:ph idx="1"/>
          </p:nvPr>
        </p:nvSpPr>
        <p:spPr>
          <a:xfrm>
            <a:off x="646111" y="1391920"/>
            <a:ext cx="10783888" cy="5151120"/>
          </a:xfrm>
        </p:spPr>
        <p:txBody>
          <a:bodyPr>
            <a:noAutofit/>
          </a:bodyPr>
          <a:lstStyle/>
          <a:p>
            <a:r>
              <a:rPr lang="en-US" dirty="0"/>
              <a:t>Civic engagement is defined as participating in discussions and activities that work towards the better community and developing the knowledge and skills to do so (</a:t>
            </a:r>
            <a:r>
              <a:rPr lang="en-US" dirty="0" err="1"/>
              <a:t>Eudey</a:t>
            </a:r>
            <a:r>
              <a:rPr lang="en-US" dirty="0"/>
              <a:t>. 2012).</a:t>
            </a:r>
          </a:p>
          <a:p>
            <a:r>
              <a:rPr lang="en-US" dirty="0"/>
              <a:t>Civic engagement means participating in activities intended to improve the quality of life in one's community by addressing issues of public concern, such as homelessness, pollution, or food insecurity, and developing the knowledge and skills needed to address those issues.</a:t>
            </a:r>
          </a:p>
          <a:p>
            <a:r>
              <a:rPr lang="en-US" dirty="0"/>
              <a:t>Civic engagement includes communities working together or individuals working alone in both political and non-political actions to protect public values or make a change in a community.</a:t>
            </a:r>
          </a:p>
          <a:p>
            <a:r>
              <a:rPr lang="en-US" dirty="0"/>
              <a:t>Civic and community engagement refers to the active participation of individuals, groups, and organizations in the civic and social life of their communities. It involves citizens coming together to identify and address issues of common concern, contribute to community development, and promote positive social change.</a:t>
            </a:r>
          </a:p>
        </p:txBody>
      </p:sp>
    </p:spTree>
    <p:extLst>
      <p:ext uri="{BB962C8B-B14F-4D97-AF65-F5344CB8AC3E}">
        <p14:creationId xmlns:p14="http://schemas.microsoft.com/office/powerpoint/2010/main" val="274200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45440"/>
            <a:ext cx="9753600" cy="1280160"/>
          </a:xfrm>
        </p:spPr>
        <p:txBody>
          <a:bodyPr/>
          <a:lstStyle/>
          <a:p>
            <a:r>
              <a:rPr lang="en-US" b="1" dirty="0">
                <a:solidFill>
                  <a:schemeClr val="bg2">
                    <a:lumMod val="60000"/>
                    <a:lumOff val="40000"/>
                  </a:schemeClr>
                </a:solidFill>
              </a:rPr>
              <a:t>Concepts of Civic Community Engagement</a:t>
            </a:r>
          </a:p>
        </p:txBody>
      </p:sp>
      <p:sp>
        <p:nvSpPr>
          <p:cNvPr id="3" name="Content Placeholder 2"/>
          <p:cNvSpPr>
            <a:spLocks noGrp="1"/>
          </p:cNvSpPr>
          <p:nvPr>
            <p:ph idx="1"/>
          </p:nvPr>
        </p:nvSpPr>
        <p:spPr>
          <a:xfrm>
            <a:off x="646111" y="1625600"/>
            <a:ext cx="10966769" cy="5059680"/>
          </a:xfrm>
        </p:spPr>
        <p:txBody>
          <a:bodyPr>
            <a:noAutofit/>
          </a:bodyPr>
          <a:lstStyle/>
          <a:p>
            <a:r>
              <a:rPr lang="en-US" sz="2400" dirty="0"/>
              <a:t>Here are some key aspects/concepts of civic and community engagement:</a:t>
            </a:r>
          </a:p>
          <a:p>
            <a:r>
              <a:rPr lang="en-US" sz="2400" b="1" dirty="0">
                <a:solidFill>
                  <a:schemeClr val="bg2">
                    <a:lumMod val="60000"/>
                    <a:lumOff val="40000"/>
                  </a:schemeClr>
                </a:solidFill>
              </a:rPr>
              <a:t>Volunteering: </a:t>
            </a:r>
            <a:r>
              <a:rPr lang="en-US" sz="2400" dirty="0"/>
              <a:t>Volunteering is a form of civic engagement where individuals donate their time, skills, and resources to support community organizations, initiatives, and causes. This can include volunteering at local schools, hospitals, shelters, or community centers, participating in cleanup efforts, or serving on nonprofit boards and committees.</a:t>
            </a:r>
          </a:p>
          <a:p>
            <a:r>
              <a:rPr lang="en-US" sz="2400" b="1" dirty="0">
                <a:solidFill>
                  <a:schemeClr val="accent1">
                    <a:lumMod val="40000"/>
                    <a:lumOff val="60000"/>
                  </a:schemeClr>
                </a:solidFill>
              </a:rPr>
              <a:t>Example: </a:t>
            </a:r>
            <a:r>
              <a:rPr lang="en-US" sz="2400" dirty="0"/>
              <a:t>John volunteers at a local food bank every weekend, helping to sort and distribute food to families in need. His commitment to volunteering not only provides essential support to the community but also fosters a sense of solidarity and compassion among volunteers and recipients alike.</a:t>
            </a:r>
          </a:p>
        </p:txBody>
      </p:sp>
    </p:spTree>
    <p:extLst>
      <p:ext uri="{BB962C8B-B14F-4D97-AF65-F5344CB8AC3E}">
        <p14:creationId xmlns:p14="http://schemas.microsoft.com/office/powerpoint/2010/main" val="137001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2480" y="558800"/>
            <a:ext cx="10596880" cy="6024880"/>
          </a:xfrm>
        </p:spPr>
        <p:txBody>
          <a:bodyPr>
            <a:normAutofit lnSpcReduction="10000"/>
          </a:bodyPr>
          <a:lstStyle/>
          <a:p>
            <a:r>
              <a:rPr lang="en-US" sz="2400" b="1" dirty="0">
                <a:solidFill>
                  <a:schemeClr val="bg2">
                    <a:lumMod val="60000"/>
                    <a:lumOff val="40000"/>
                  </a:schemeClr>
                </a:solidFill>
              </a:rPr>
              <a:t>Community Organizing: </a:t>
            </a:r>
            <a:r>
              <a:rPr lang="en-US" sz="2400" dirty="0"/>
              <a:t>Community organizing involves bringing people together to collectively address issues and advocate for change. This may include organizing grassroots campaigns, rallies, marches, and protests to raise awareness and mobilize support around social, political, or environmental issues.</a:t>
            </a:r>
          </a:p>
          <a:p>
            <a:r>
              <a:rPr lang="en-US" sz="2400" b="1" dirty="0">
                <a:solidFill>
                  <a:schemeClr val="accent1">
                    <a:lumMod val="40000"/>
                    <a:lumOff val="60000"/>
                  </a:schemeClr>
                </a:solidFill>
              </a:rPr>
              <a:t>Example: </a:t>
            </a:r>
            <a:r>
              <a:rPr lang="en-US" sz="2400" dirty="0"/>
              <a:t>Residents of a neighborhood come together to organize a campaign to improve pedestrian safety in their area. They hold community meetings, gather signatures for a petition, and work with local officials to install crosswalks, speed bumps, and traffic signs, making their neighborhood safer for pedestrians.</a:t>
            </a:r>
          </a:p>
          <a:p>
            <a:r>
              <a:rPr lang="en-US" sz="2400" b="1" dirty="0">
                <a:solidFill>
                  <a:schemeClr val="bg2">
                    <a:lumMod val="60000"/>
                    <a:lumOff val="40000"/>
                  </a:schemeClr>
                </a:solidFill>
              </a:rPr>
              <a:t>Participating in Local Governance: </a:t>
            </a:r>
            <a:r>
              <a:rPr lang="en-US" sz="2400" dirty="0"/>
              <a:t>Civic engagement includes participating in local government processes such as attending city council meetings, participating in public hearings, and voting in elections. Citizens can also join advisory boards, commissions, or task forces to provide input on policy decisions and community initiatives.</a:t>
            </a:r>
          </a:p>
          <a:p>
            <a:endParaRPr lang="en-US" dirty="0"/>
          </a:p>
        </p:txBody>
      </p:sp>
    </p:spTree>
    <p:extLst>
      <p:ext uri="{BB962C8B-B14F-4D97-AF65-F5344CB8AC3E}">
        <p14:creationId xmlns:p14="http://schemas.microsoft.com/office/powerpoint/2010/main" val="320406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497840"/>
            <a:ext cx="10485120" cy="5923280"/>
          </a:xfrm>
        </p:spPr>
        <p:txBody>
          <a:bodyPr>
            <a:normAutofit lnSpcReduction="10000"/>
          </a:bodyPr>
          <a:lstStyle/>
          <a:p>
            <a:r>
              <a:rPr lang="en-US" sz="2400" b="1" dirty="0">
                <a:solidFill>
                  <a:schemeClr val="accent1">
                    <a:lumMod val="40000"/>
                    <a:lumOff val="60000"/>
                  </a:schemeClr>
                </a:solidFill>
              </a:rPr>
              <a:t>Example: </a:t>
            </a:r>
            <a:r>
              <a:rPr lang="en-US" sz="2400" dirty="0"/>
              <a:t>Maria attends a city council meeting to express her concerns about the lack of affordable housing in her community. She speaks during the public comment period, urging city officials to allocate funding for affordable housing initiatives and advocating for policies that support low-income residents.</a:t>
            </a:r>
          </a:p>
          <a:p>
            <a:r>
              <a:rPr lang="en-US" sz="2400" b="1" dirty="0">
                <a:solidFill>
                  <a:schemeClr val="bg2">
                    <a:lumMod val="60000"/>
                    <a:lumOff val="40000"/>
                  </a:schemeClr>
                </a:solidFill>
              </a:rPr>
              <a:t>Advocacy and Activism: </a:t>
            </a:r>
            <a:r>
              <a:rPr lang="en-US" sz="2400" dirty="0"/>
              <a:t>Civic engagement encompasses advocacy and activism efforts aimed at promoting social justice, equity, and human rights. This may involve lobbying policymakers, advocating for legislative change, and participating in advocacy campaigns to address issues such as racial justice, immigration reform, or environmental sustainability.</a:t>
            </a:r>
          </a:p>
          <a:p>
            <a:r>
              <a:rPr lang="en-US" sz="2400" b="1" dirty="0">
                <a:solidFill>
                  <a:schemeClr val="accent1">
                    <a:lumMod val="40000"/>
                    <a:lumOff val="60000"/>
                  </a:schemeClr>
                </a:solidFill>
              </a:rPr>
              <a:t>Example: </a:t>
            </a:r>
            <a:r>
              <a:rPr lang="en-US" sz="2400" dirty="0"/>
              <a:t>Students at a local high school organize a protest to raise awareness about climate change and demand action from elected officials. They march through the streets with signs and banners, calling for policies to reduce carbon emissions, protect natural resources, and invest in renewable energy sources.</a:t>
            </a:r>
          </a:p>
          <a:p>
            <a:endParaRPr lang="en-US" dirty="0"/>
          </a:p>
        </p:txBody>
      </p:sp>
    </p:spTree>
    <p:extLst>
      <p:ext uri="{BB962C8B-B14F-4D97-AF65-F5344CB8AC3E}">
        <p14:creationId xmlns:p14="http://schemas.microsoft.com/office/powerpoint/2010/main" val="285402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120" y="182880"/>
            <a:ext cx="10596880" cy="6563360"/>
          </a:xfrm>
        </p:spPr>
        <p:txBody>
          <a:bodyPr>
            <a:noAutofit/>
          </a:bodyPr>
          <a:lstStyle/>
          <a:p>
            <a:r>
              <a:rPr lang="en-US" sz="2400" b="1" dirty="0">
                <a:solidFill>
                  <a:schemeClr val="bg2">
                    <a:lumMod val="60000"/>
                    <a:lumOff val="40000"/>
                  </a:schemeClr>
                </a:solidFill>
              </a:rPr>
              <a:t>Community Building: </a:t>
            </a:r>
            <a:r>
              <a:rPr lang="en-US" sz="2400" dirty="0"/>
              <a:t>Civic engagement involves building and strengthening social networks and relationships within communities. This can include organizing community events, neighborhood gatherings, cultural celebrations, and collaborative projects that bring people together to foster a sense of belonging and connection.</a:t>
            </a:r>
          </a:p>
          <a:p>
            <a:r>
              <a:rPr lang="en-US" sz="2400" b="1" dirty="0">
                <a:solidFill>
                  <a:schemeClr val="accent1">
                    <a:lumMod val="40000"/>
                    <a:lumOff val="60000"/>
                  </a:schemeClr>
                </a:solidFill>
              </a:rPr>
              <a:t>Example: </a:t>
            </a:r>
            <a:r>
              <a:rPr lang="en-US" sz="2400" dirty="0"/>
              <a:t>Students at a local high school organize a protest to raise awareness about climate change and demand action from elected officials. They march through the streets with signs and banners, calling for policies to reduce carbon emissions, protect natural resources, and invest in renewable energy sources.</a:t>
            </a:r>
          </a:p>
          <a:p>
            <a:r>
              <a:rPr lang="en-US" sz="2400" b="1" dirty="0">
                <a:solidFill>
                  <a:schemeClr val="bg2">
                    <a:lumMod val="60000"/>
                    <a:lumOff val="40000"/>
                  </a:schemeClr>
                </a:solidFill>
              </a:rPr>
              <a:t>Educating and Empowering Others: </a:t>
            </a:r>
            <a:r>
              <a:rPr lang="en-US" sz="2400" dirty="0"/>
              <a:t>Civic engagement includes educating and empowering others to become active and informed citizens. This may involve providing civic education, leadership development, and skills training to encourage individuals to participate in civic life and make positive contributions to their communities.</a:t>
            </a:r>
          </a:p>
        </p:txBody>
      </p:sp>
    </p:spTree>
    <p:extLst>
      <p:ext uri="{BB962C8B-B14F-4D97-AF65-F5344CB8AC3E}">
        <p14:creationId xmlns:p14="http://schemas.microsoft.com/office/powerpoint/2010/main" val="298943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97840"/>
            <a:ext cx="10448608" cy="5862320"/>
          </a:xfrm>
        </p:spPr>
        <p:txBody>
          <a:bodyPr>
            <a:normAutofit/>
          </a:bodyPr>
          <a:lstStyle/>
          <a:p>
            <a:r>
              <a:rPr lang="en-US" sz="2400" b="1" dirty="0">
                <a:solidFill>
                  <a:schemeClr val="accent1">
                    <a:lumMod val="40000"/>
                    <a:lumOff val="60000"/>
                  </a:schemeClr>
                </a:solidFill>
              </a:rPr>
              <a:t>Example: </a:t>
            </a:r>
            <a:r>
              <a:rPr lang="en-US" sz="2400" dirty="0"/>
              <a:t>A community organization offers workshops on civic engagement and advocacy skills to local residents. Participants learn about the political process, how to effectively communicate with policymakers, and strategies for organizing grassroots campaigns. Armed with this knowledge, they feel empowered to take action and make a difference in their communities.</a:t>
            </a:r>
          </a:p>
          <a:p>
            <a:r>
              <a:rPr lang="en-US" sz="2400" dirty="0"/>
              <a:t>These examples demonstrate the diverse ways in which individuals and communities can engage civically and contribute to positive change in their neighborhoods, cities, and beyond.</a:t>
            </a:r>
          </a:p>
          <a:p>
            <a:r>
              <a:rPr lang="en-US" sz="2400" b="1" dirty="0">
                <a:solidFill>
                  <a:schemeClr val="bg2">
                    <a:lumMod val="60000"/>
                    <a:lumOff val="40000"/>
                  </a:schemeClr>
                </a:solidFill>
              </a:rPr>
              <a:t>Overall, </a:t>
            </a:r>
            <a:r>
              <a:rPr lang="en-US" sz="2400" dirty="0"/>
              <a:t>civic and community engagement plays a vital role in promoting democracy, social cohesion, and collective well-being. By actively participating in civic life, individuals and communities can work together to address shared challenges, build stronger communities, and create a more equitable and just society.</a:t>
            </a:r>
          </a:p>
        </p:txBody>
      </p:sp>
    </p:spTree>
    <p:extLst>
      <p:ext uri="{BB962C8B-B14F-4D97-AF65-F5344CB8AC3E}">
        <p14:creationId xmlns:p14="http://schemas.microsoft.com/office/powerpoint/2010/main" val="132801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808" y="396240"/>
            <a:ext cx="9936480" cy="688848"/>
          </a:xfrm>
        </p:spPr>
        <p:txBody>
          <a:bodyPr/>
          <a:lstStyle/>
          <a:p>
            <a:r>
              <a:rPr lang="en-US" sz="3600" b="1" u="sng" dirty="0">
                <a:solidFill>
                  <a:schemeClr val="bg2">
                    <a:lumMod val="60000"/>
                    <a:lumOff val="40000"/>
                  </a:schemeClr>
                </a:solidFill>
              </a:rPr>
              <a:t>CIVIC ENGAGEMENT </a:t>
            </a:r>
          </a:p>
        </p:txBody>
      </p:sp>
      <p:sp>
        <p:nvSpPr>
          <p:cNvPr id="3" name="Content Placeholder 2"/>
          <p:cNvSpPr>
            <a:spLocks noGrp="1"/>
          </p:cNvSpPr>
          <p:nvPr>
            <p:ph idx="1"/>
          </p:nvPr>
        </p:nvSpPr>
        <p:spPr>
          <a:xfrm>
            <a:off x="682752" y="1207008"/>
            <a:ext cx="11070336" cy="5376672"/>
          </a:xfrm>
        </p:spPr>
        <p:txBody>
          <a:bodyPr>
            <a:normAutofit fontScale="92500"/>
          </a:bodyPr>
          <a:lstStyle/>
          <a:p>
            <a:r>
              <a:rPr lang="en-US" b="1" dirty="0">
                <a:solidFill>
                  <a:schemeClr val="accent1">
                    <a:lumMod val="40000"/>
                    <a:lumOff val="60000"/>
                  </a:schemeClr>
                </a:solidFill>
              </a:rPr>
              <a:t>What Is Civic Engagement?</a:t>
            </a:r>
          </a:p>
          <a:p>
            <a:r>
              <a:rPr lang="en-US" dirty="0"/>
              <a:t>Civic engagement refers to the participation of individuals in the democratic process, which may include voting and attending town hall meetings to writing letters to elected officials. In essence, it's a mechanism for citizens to unite, express their viewpoints, and influence outcomes within their communities.</a:t>
            </a:r>
          </a:p>
          <a:p>
            <a:r>
              <a:rPr lang="en-US" b="1" dirty="0">
                <a:solidFill>
                  <a:schemeClr val="accent1">
                    <a:lumMod val="40000"/>
                    <a:lumOff val="60000"/>
                  </a:schemeClr>
                </a:solidFill>
              </a:rPr>
              <a:t>Types of Civic Engagement</a:t>
            </a:r>
          </a:p>
          <a:p>
            <a:r>
              <a:rPr lang="en-US" b="1" dirty="0">
                <a:solidFill>
                  <a:schemeClr val="bg2">
                    <a:lumMod val="60000"/>
                    <a:lumOff val="40000"/>
                  </a:schemeClr>
                </a:solidFill>
              </a:rPr>
              <a:t>1. Activism and Advocacy </a:t>
            </a:r>
            <a:r>
              <a:rPr lang="en-US" dirty="0"/>
              <a:t>This type of civic engagement occurs when citizens band together to support a cause or issue. Activism and advocacy are also effective tools to hold governments accountable. By raising awareness and mobilizing citizens around a common idea, civic engagement provides a powerful voice to bring positive change in the community.</a:t>
            </a:r>
          </a:p>
          <a:p>
            <a:r>
              <a:rPr lang="en-US" b="1" dirty="0">
                <a:solidFill>
                  <a:schemeClr val="bg2">
                    <a:lumMod val="60000"/>
                    <a:lumOff val="40000"/>
                  </a:schemeClr>
                </a:solidFill>
              </a:rPr>
              <a:t>Explanation: </a:t>
            </a:r>
            <a:r>
              <a:rPr lang="en-GB" dirty="0"/>
              <a:t>In short, </a:t>
            </a:r>
            <a:r>
              <a:rPr lang="en-GB" b="1" dirty="0"/>
              <a:t>advocacy</a:t>
            </a:r>
            <a:r>
              <a:rPr lang="en-GB" dirty="0"/>
              <a:t> is about supporting a cause through communication, while </a:t>
            </a:r>
            <a:r>
              <a:rPr lang="en-GB" b="1" dirty="0"/>
              <a:t>activism</a:t>
            </a:r>
            <a:r>
              <a:rPr lang="en-GB" dirty="0"/>
              <a:t> is about taking action to create change.</a:t>
            </a:r>
          </a:p>
          <a:p>
            <a:r>
              <a:rPr lang="en-US" b="1" dirty="0">
                <a:solidFill>
                  <a:schemeClr val="accent1">
                    <a:lumMod val="40000"/>
                    <a:lumOff val="60000"/>
                  </a:schemeClr>
                </a:solidFill>
              </a:rPr>
              <a:t>Example: </a:t>
            </a:r>
            <a:r>
              <a:rPr lang="en-US" dirty="0"/>
              <a:t>The civil rights movement in the United States during the 1950s and 1960s is a classic example of activism and advocacy. Leaders like Martin Luther King Jr. organized protests, marches, and boycotts to advocate for equal rights and end racial segregation.</a:t>
            </a:r>
          </a:p>
        </p:txBody>
      </p:sp>
    </p:spTree>
    <p:extLst>
      <p:ext uri="{BB962C8B-B14F-4D97-AF65-F5344CB8AC3E}">
        <p14:creationId xmlns:p14="http://schemas.microsoft.com/office/powerpoint/2010/main" val="170695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2">
                    <a:lumMod val="60000"/>
                    <a:lumOff val="40000"/>
                  </a:schemeClr>
                </a:solidFill>
              </a:rPr>
              <a:t>2. Community Service and Volunteering</a:t>
            </a:r>
          </a:p>
        </p:txBody>
      </p:sp>
      <p:sp>
        <p:nvSpPr>
          <p:cNvPr id="3" name="Content Placeholder 2"/>
          <p:cNvSpPr>
            <a:spLocks noGrp="1"/>
          </p:cNvSpPr>
          <p:nvPr>
            <p:ph idx="1"/>
          </p:nvPr>
        </p:nvSpPr>
        <p:spPr>
          <a:xfrm>
            <a:off x="1103312" y="1853248"/>
            <a:ext cx="10052368" cy="4395151"/>
          </a:xfrm>
        </p:spPr>
        <p:txBody>
          <a:bodyPr>
            <a:normAutofit/>
          </a:bodyPr>
          <a:lstStyle/>
          <a:p>
            <a:r>
              <a:rPr lang="en-US" dirty="0"/>
              <a:t>Community service and volunteering are great ways to give back to your local community. This type of civic engagement is essential for many reasons, such as giving the public an avenue to improve their community, bring attention to important issues, and raise awareness about societal misgivings. It can also teach citizens valuable problem-solving and teamwork skills, which can benefit them personally and professionally.</a:t>
            </a:r>
          </a:p>
          <a:p>
            <a:r>
              <a:rPr lang="en-US" b="1" dirty="0">
                <a:solidFill>
                  <a:schemeClr val="bg2">
                    <a:lumMod val="60000"/>
                    <a:lumOff val="40000"/>
                  </a:schemeClr>
                </a:solidFill>
              </a:rPr>
              <a:t>Explanation: </a:t>
            </a:r>
            <a:r>
              <a:rPr lang="en-US" dirty="0"/>
              <a:t>Community service involves volunteering time or resources to benefit the community without expecting financial compensation.</a:t>
            </a:r>
          </a:p>
          <a:p>
            <a:r>
              <a:rPr lang="en-US" b="1" dirty="0">
                <a:solidFill>
                  <a:schemeClr val="accent1">
                    <a:lumMod val="40000"/>
                    <a:lumOff val="60000"/>
                  </a:schemeClr>
                </a:solidFill>
              </a:rPr>
              <a:t>Example: </a:t>
            </a:r>
            <a:r>
              <a:rPr lang="en-US" dirty="0"/>
              <a:t>Habitat for Humanity is an international nonprofit organization where volunteers work together to build homes for families in need. This type of volunteering directly contributes to improving the quality of life in communities.</a:t>
            </a:r>
          </a:p>
          <a:p>
            <a:pPr marL="0" indent="0">
              <a:buNone/>
            </a:pPr>
            <a:endParaRPr lang="en-US" dirty="0"/>
          </a:p>
        </p:txBody>
      </p:sp>
    </p:spTree>
    <p:extLst>
      <p:ext uri="{BB962C8B-B14F-4D97-AF65-F5344CB8AC3E}">
        <p14:creationId xmlns:p14="http://schemas.microsoft.com/office/powerpoint/2010/main" val="1210779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393</TotalTime>
  <Words>1645</Words>
  <Application>Microsoft Macintosh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Century Gothic</vt:lpstr>
      <vt:lpstr>Wingdings</vt:lpstr>
      <vt:lpstr>Wingdings 3</vt:lpstr>
      <vt:lpstr>Ion</vt:lpstr>
      <vt:lpstr>Civic Community Engagement  Concepts of Civic Community Engagement  Types of Civic Community Engagement </vt:lpstr>
      <vt:lpstr>Civic Community Engagement</vt:lpstr>
      <vt:lpstr>Concepts of Civic Community Engagement</vt:lpstr>
      <vt:lpstr>PowerPoint Presentation</vt:lpstr>
      <vt:lpstr>PowerPoint Presentation</vt:lpstr>
      <vt:lpstr>PowerPoint Presentation</vt:lpstr>
      <vt:lpstr>PowerPoint Presentation</vt:lpstr>
      <vt:lpstr>CIVIC ENGAGEMENT </vt:lpstr>
      <vt:lpstr>2. Community Service and Volunteering</vt:lpstr>
      <vt:lpstr>3. Community Education and Awareness</vt:lpstr>
      <vt:lpstr>4. Public Art Projects</vt:lpstr>
      <vt:lpstr>5. Electoral Participation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(FA24-BSE-042) MUHAMMAD ABDULLAH</cp:lastModifiedBy>
  <cp:revision>16</cp:revision>
  <dcterms:created xsi:type="dcterms:W3CDTF">2024-02-11T09:50:33Z</dcterms:created>
  <dcterms:modified xsi:type="dcterms:W3CDTF">2024-11-03T20:56:37Z</dcterms:modified>
</cp:coreProperties>
</file>