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72" r:id="rId5"/>
    <p:sldId id="262" r:id="rId6"/>
    <p:sldId id="260" r:id="rId7"/>
    <p:sldId id="261" r:id="rId8"/>
    <p:sldId id="27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p:cViewPr varScale="1">
        <p:scale>
          <a:sx n="105" d="100"/>
          <a:sy n="105" d="100"/>
        </p:scale>
        <p:origin x="840"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2696AA-2C35-4E2A-ABB3-7C8DF21F382A}"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B4168-93D7-41C0-9889-4A39E4271116}" type="slidenum">
              <a:rPr lang="en-US" smtClean="0"/>
              <a:t>‹#›</a:t>
            </a:fld>
            <a:endParaRPr lang="en-US"/>
          </a:p>
        </p:txBody>
      </p:sp>
    </p:spTree>
    <p:extLst>
      <p:ext uri="{BB962C8B-B14F-4D97-AF65-F5344CB8AC3E}">
        <p14:creationId xmlns:p14="http://schemas.microsoft.com/office/powerpoint/2010/main" val="1837894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2696AA-2C35-4E2A-ABB3-7C8DF21F382A}" type="datetimeFigureOut">
              <a:rPr lang="en-US" smtClean="0"/>
              <a:t>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B4168-93D7-41C0-9889-4A39E4271116}" type="slidenum">
              <a:rPr lang="en-US" smtClean="0"/>
              <a:t>‹#›</a:t>
            </a:fld>
            <a:endParaRPr lang="en-US"/>
          </a:p>
        </p:txBody>
      </p:sp>
    </p:spTree>
    <p:extLst>
      <p:ext uri="{BB962C8B-B14F-4D97-AF65-F5344CB8AC3E}">
        <p14:creationId xmlns:p14="http://schemas.microsoft.com/office/powerpoint/2010/main" val="415400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02696AA-2C35-4E2A-ABB3-7C8DF21F382A}"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B4168-93D7-41C0-9889-4A39E4271116}" type="slidenum">
              <a:rPr lang="en-US" smtClean="0"/>
              <a:t>‹#›</a:t>
            </a:fld>
            <a:endParaRPr lang="en-US"/>
          </a:p>
        </p:txBody>
      </p:sp>
    </p:spTree>
    <p:extLst>
      <p:ext uri="{BB962C8B-B14F-4D97-AF65-F5344CB8AC3E}">
        <p14:creationId xmlns:p14="http://schemas.microsoft.com/office/powerpoint/2010/main" val="2614618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02696AA-2C35-4E2A-ABB3-7C8DF21F382A}"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B4168-93D7-41C0-9889-4A39E427111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48553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2696AA-2C35-4E2A-ABB3-7C8DF21F382A}"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B4168-93D7-41C0-9889-4A39E4271116}" type="slidenum">
              <a:rPr lang="en-US" smtClean="0"/>
              <a:t>‹#›</a:t>
            </a:fld>
            <a:endParaRPr lang="en-US"/>
          </a:p>
        </p:txBody>
      </p:sp>
    </p:spTree>
    <p:extLst>
      <p:ext uri="{BB962C8B-B14F-4D97-AF65-F5344CB8AC3E}">
        <p14:creationId xmlns:p14="http://schemas.microsoft.com/office/powerpoint/2010/main" val="1338425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02696AA-2C35-4E2A-ABB3-7C8DF21F382A}" type="datetimeFigureOut">
              <a:rPr lang="en-US" smtClean="0"/>
              <a:t>11/4/24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B4168-93D7-41C0-9889-4A39E4271116}" type="slidenum">
              <a:rPr lang="en-US" smtClean="0"/>
              <a:t>‹#›</a:t>
            </a:fld>
            <a:endParaRPr lang="en-US"/>
          </a:p>
        </p:txBody>
      </p:sp>
    </p:spTree>
    <p:extLst>
      <p:ext uri="{BB962C8B-B14F-4D97-AF65-F5344CB8AC3E}">
        <p14:creationId xmlns:p14="http://schemas.microsoft.com/office/powerpoint/2010/main" val="188171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02696AA-2C35-4E2A-ABB3-7C8DF21F382A}" type="datetimeFigureOut">
              <a:rPr lang="en-US" smtClean="0"/>
              <a:t>11/4/24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B4168-93D7-41C0-9889-4A39E4271116}" type="slidenum">
              <a:rPr lang="en-US" smtClean="0"/>
              <a:t>‹#›</a:t>
            </a:fld>
            <a:endParaRPr lang="en-US"/>
          </a:p>
        </p:txBody>
      </p:sp>
    </p:spTree>
    <p:extLst>
      <p:ext uri="{BB962C8B-B14F-4D97-AF65-F5344CB8AC3E}">
        <p14:creationId xmlns:p14="http://schemas.microsoft.com/office/powerpoint/2010/main" val="3846168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696AA-2C35-4E2A-ABB3-7C8DF21F382A}"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B4168-93D7-41C0-9889-4A39E4271116}" type="slidenum">
              <a:rPr lang="en-US" smtClean="0"/>
              <a:t>‹#›</a:t>
            </a:fld>
            <a:endParaRPr lang="en-US"/>
          </a:p>
        </p:txBody>
      </p:sp>
    </p:spTree>
    <p:extLst>
      <p:ext uri="{BB962C8B-B14F-4D97-AF65-F5344CB8AC3E}">
        <p14:creationId xmlns:p14="http://schemas.microsoft.com/office/powerpoint/2010/main" val="2742224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696AA-2C35-4E2A-ABB3-7C8DF21F382A}"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B4168-93D7-41C0-9889-4A39E4271116}" type="slidenum">
              <a:rPr lang="en-US" smtClean="0"/>
              <a:t>‹#›</a:t>
            </a:fld>
            <a:endParaRPr lang="en-US"/>
          </a:p>
        </p:txBody>
      </p:sp>
    </p:spTree>
    <p:extLst>
      <p:ext uri="{BB962C8B-B14F-4D97-AF65-F5344CB8AC3E}">
        <p14:creationId xmlns:p14="http://schemas.microsoft.com/office/powerpoint/2010/main" val="213512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696AA-2C35-4E2A-ABB3-7C8DF21F382A}"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B4168-93D7-41C0-9889-4A39E4271116}" type="slidenum">
              <a:rPr lang="en-US" smtClean="0"/>
              <a:t>‹#›</a:t>
            </a:fld>
            <a:endParaRPr lang="en-US"/>
          </a:p>
        </p:txBody>
      </p:sp>
    </p:spTree>
    <p:extLst>
      <p:ext uri="{BB962C8B-B14F-4D97-AF65-F5344CB8AC3E}">
        <p14:creationId xmlns:p14="http://schemas.microsoft.com/office/powerpoint/2010/main" val="2116850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2696AA-2C35-4E2A-ABB3-7C8DF21F382A}"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B4168-93D7-41C0-9889-4A39E4271116}" type="slidenum">
              <a:rPr lang="en-US" smtClean="0"/>
              <a:t>‹#›</a:t>
            </a:fld>
            <a:endParaRPr lang="en-US"/>
          </a:p>
        </p:txBody>
      </p:sp>
    </p:spTree>
    <p:extLst>
      <p:ext uri="{BB962C8B-B14F-4D97-AF65-F5344CB8AC3E}">
        <p14:creationId xmlns:p14="http://schemas.microsoft.com/office/powerpoint/2010/main" val="3596878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2696AA-2C35-4E2A-ABB3-7C8DF21F382A}" type="datetimeFigureOut">
              <a:rPr lang="en-US" smtClean="0"/>
              <a:t>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B4168-93D7-41C0-9889-4A39E4271116}" type="slidenum">
              <a:rPr lang="en-US" smtClean="0"/>
              <a:t>‹#›</a:t>
            </a:fld>
            <a:endParaRPr lang="en-US"/>
          </a:p>
        </p:txBody>
      </p:sp>
    </p:spTree>
    <p:extLst>
      <p:ext uri="{BB962C8B-B14F-4D97-AF65-F5344CB8AC3E}">
        <p14:creationId xmlns:p14="http://schemas.microsoft.com/office/powerpoint/2010/main" val="384666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2696AA-2C35-4E2A-ABB3-7C8DF21F382A}" type="datetimeFigureOut">
              <a:rPr lang="en-US" smtClean="0"/>
              <a:t>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1B4168-93D7-41C0-9889-4A39E4271116}" type="slidenum">
              <a:rPr lang="en-US" smtClean="0"/>
              <a:t>‹#›</a:t>
            </a:fld>
            <a:endParaRPr lang="en-US"/>
          </a:p>
        </p:txBody>
      </p:sp>
    </p:spTree>
    <p:extLst>
      <p:ext uri="{BB962C8B-B14F-4D97-AF65-F5344CB8AC3E}">
        <p14:creationId xmlns:p14="http://schemas.microsoft.com/office/powerpoint/2010/main" val="4018186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02696AA-2C35-4E2A-ABB3-7C8DF21F382A}" type="datetimeFigureOut">
              <a:rPr lang="en-US" smtClean="0"/>
              <a:t>11/4/24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81B4168-93D7-41C0-9889-4A39E4271116}" type="slidenum">
              <a:rPr lang="en-US" smtClean="0"/>
              <a:t>‹#›</a:t>
            </a:fld>
            <a:endParaRPr lang="en-US"/>
          </a:p>
        </p:txBody>
      </p:sp>
    </p:spTree>
    <p:extLst>
      <p:ext uri="{BB962C8B-B14F-4D97-AF65-F5344CB8AC3E}">
        <p14:creationId xmlns:p14="http://schemas.microsoft.com/office/powerpoint/2010/main" val="413027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02696AA-2C35-4E2A-ABB3-7C8DF21F382A}" type="datetimeFigureOut">
              <a:rPr lang="en-US" smtClean="0"/>
              <a:t>11/4/24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81B4168-93D7-41C0-9889-4A39E4271116}" type="slidenum">
              <a:rPr lang="en-US" smtClean="0"/>
              <a:t>‹#›</a:t>
            </a:fld>
            <a:endParaRPr lang="en-US"/>
          </a:p>
        </p:txBody>
      </p:sp>
    </p:spTree>
    <p:extLst>
      <p:ext uri="{BB962C8B-B14F-4D97-AF65-F5344CB8AC3E}">
        <p14:creationId xmlns:p14="http://schemas.microsoft.com/office/powerpoint/2010/main" val="113303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02696AA-2C35-4E2A-ABB3-7C8DF21F382A}" type="datetimeFigureOut">
              <a:rPr lang="en-US" smtClean="0"/>
              <a:t>11/4/24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81B4168-93D7-41C0-9889-4A39E4271116}" type="slidenum">
              <a:rPr lang="en-US" smtClean="0"/>
              <a:t>‹#›</a:t>
            </a:fld>
            <a:endParaRPr lang="en-US"/>
          </a:p>
        </p:txBody>
      </p:sp>
    </p:spTree>
    <p:extLst>
      <p:ext uri="{BB962C8B-B14F-4D97-AF65-F5344CB8AC3E}">
        <p14:creationId xmlns:p14="http://schemas.microsoft.com/office/powerpoint/2010/main" val="225506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2696AA-2C35-4E2A-ABB3-7C8DF21F382A}" type="datetimeFigureOut">
              <a:rPr lang="en-US" smtClean="0"/>
              <a:t>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B4168-93D7-41C0-9889-4A39E4271116}" type="slidenum">
              <a:rPr lang="en-US" smtClean="0"/>
              <a:t>‹#›</a:t>
            </a:fld>
            <a:endParaRPr lang="en-US"/>
          </a:p>
        </p:txBody>
      </p:sp>
    </p:spTree>
    <p:extLst>
      <p:ext uri="{BB962C8B-B14F-4D97-AF65-F5344CB8AC3E}">
        <p14:creationId xmlns:p14="http://schemas.microsoft.com/office/powerpoint/2010/main" val="4278426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02696AA-2C35-4E2A-ABB3-7C8DF21F382A}" type="datetimeFigureOut">
              <a:rPr lang="en-US" smtClean="0"/>
              <a:t>11/4/24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81B4168-93D7-41C0-9889-4A39E4271116}" type="slidenum">
              <a:rPr lang="en-US" smtClean="0"/>
              <a:t>‹#›</a:t>
            </a:fld>
            <a:endParaRPr lang="en-US"/>
          </a:p>
        </p:txBody>
      </p:sp>
    </p:spTree>
    <p:extLst>
      <p:ext uri="{BB962C8B-B14F-4D97-AF65-F5344CB8AC3E}">
        <p14:creationId xmlns:p14="http://schemas.microsoft.com/office/powerpoint/2010/main" val="316747397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5133" y="753534"/>
            <a:ext cx="9948333" cy="4301066"/>
          </a:xfrm>
        </p:spPr>
        <p:txBody>
          <a:bodyPr/>
          <a:lstStyle/>
          <a:p>
            <a:br>
              <a:rPr lang="en-US" sz="3600" b="1" dirty="0">
                <a:solidFill>
                  <a:schemeClr val="accent1"/>
                </a:solidFill>
              </a:rPr>
            </a:br>
            <a:br>
              <a:rPr lang="en-US" sz="3600" b="1" dirty="0">
                <a:solidFill>
                  <a:schemeClr val="accent1"/>
                </a:solidFill>
              </a:rPr>
            </a:br>
            <a:br>
              <a:rPr lang="en-US" sz="3600" b="1" dirty="0">
                <a:solidFill>
                  <a:schemeClr val="accent1"/>
                </a:solidFill>
              </a:rPr>
            </a:br>
            <a:br>
              <a:rPr lang="en-US" sz="3600" b="1" dirty="0">
                <a:solidFill>
                  <a:schemeClr val="accent1"/>
                </a:solidFill>
              </a:rPr>
            </a:br>
            <a:br>
              <a:rPr lang="en-US" sz="3600" b="1" dirty="0">
                <a:solidFill>
                  <a:schemeClr val="accent1"/>
                </a:solidFill>
              </a:rPr>
            </a:br>
            <a:br>
              <a:rPr lang="en-US" sz="3600" b="1" dirty="0">
                <a:solidFill>
                  <a:schemeClr val="accent1"/>
                </a:solidFill>
              </a:rPr>
            </a:br>
            <a:br>
              <a:rPr lang="en-US" sz="3600" b="1" dirty="0">
                <a:solidFill>
                  <a:schemeClr val="accent1"/>
                </a:solidFill>
              </a:rPr>
            </a:br>
            <a:br>
              <a:rPr lang="en-US" sz="3600" b="1" dirty="0">
                <a:solidFill>
                  <a:schemeClr val="accent1"/>
                </a:solidFill>
              </a:rPr>
            </a:br>
            <a:br>
              <a:rPr lang="en-US" sz="3600" b="1" dirty="0">
                <a:solidFill>
                  <a:schemeClr val="accent1"/>
                </a:solidFill>
              </a:rPr>
            </a:br>
            <a:br>
              <a:rPr lang="en-US" sz="3600" b="1" dirty="0">
                <a:solidFill>
                  <a:schemeClr val="accent1"/>
                </a:solidFill>
              </a:rPr>
            </a:br>
            <a:br>
              <a:rPr lang="en-US" sz="3600" b="1" dirty="0">
                <a:solidFill>
                  <a:schemeClr val="accent1"/>
                </a:solidFill>
              </a:rPr>
            </a:br>
            <a:br>
              <a:rPr lang="en-US" sz="3600" b="1" dirty="0">
                <a:solidFill>
                  <a:schemeClr val="accent1"/>
                </a:solidFill>
              </a:rPr>
            </a:br>
            <a:br>
              <a:rPr lang="en-US" sz="2800" dirty="0">
                <a:solidFill>
                  <a:schemeClr val="accent3">
                    <a:lumMod val="60000"/>
                    <a:lumOff val="40000"/>
                  </a:schemeClr>
                </a:solidFill>
              </a:rPr>
            </a:br>
            <a:br>
              <a:rPr lang="en-US" sz="2800" b="1" dirty="0">
                <a:solidFill>
                  <a:schemeClr val="accent1"/>
                </a:solidFill>
              </a:rPr>
            </a:br>
            <a:br>
              <a:rPr lang="en-US" sz="2800" b="1" dirty="0">
                <a:solidFill>
                  <a:schemeClr val="accent1"/>
                </a:solidFill>
              </a:rPr>
            </a:br>
            <a:br>
              <a:rPr lang="en-US" sz="3600" b="1" dirty="0">
                <a:solidFill>
                  <a:schemeClr val="accent1"/>
                </a:solidFill>
              </a:rPr>
            </a:br>
            <a:br>
              <a:rPr lang="en-US" sz="3200" b="1" dirty="0">
                <a:solidFill>
                  <a:schemeClr val="accent1"/>
                </a:solidFill>
              </a:rPr>
            </a:br>
            <a:r>
              <a:rPr lang="en-US" sz="4800" b="1" dirty="0"/>
              <a:t>Community Engagement and its Importance</a:t>
            </a:r>
            <a:br>
              <a:rPr lang="en-US" sz="4800" b="1" dirty="0">
                <a:solidFill>
                  <a:schemeClr val="accent1"/>
                </a:solidFill>
              </a:rPr>
            </a:br>
            <a:br>
              <a:rPr lang="en-US" sz="4800" b="1" dirty="0">
                <a:solidFill>
                  <a:schemeClr val="accent1"/>
                </a:solidFill>
              </a:rPr>
            </a:br>
            <a:r>
              <a:rPr lang="en-US" sz="2400" dirty="0">
                <a:solidFill>
                  <a:schemeClr val="accent3">
                    <a:lumMod val="60000"/>
                    <a:lumOff val="40000"/>
                  </a:schemeClr>
                </a:solidFill>
              </a:rPr>
              <a:t>How the various civilization have adopted this practice?</a:t>
            </a:r>
            <a:endParaRPr lang="en-US" sz="3600" dirty="0">
              <a:solidFill>
                <a:schemeClr val="accent1"/>
              </a:solidFill>
            </a:endParaRPr>
          </a:p>
        </p:txBody>
      </p:sp>
    </p:spTree>
    <p:extLst>
      <p:ext uri="{BB962C8B-B14F-4D97-AF65-F5344CB8AC3E}">
        <p14:creationId xmlns:p14="http://schemas.microsoft.com/office/powerpoint/2010/main" val="152959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066" y="541866"/>
            <a:ext cx="9110133" cy="1134533"/>
          </a:xfrm>
        </p:spPr>
        <p:txBody>
          <a:bodyPr/>
          <a:lstStyle/>
          <a:p>
            <a:r>
              <a:rPr lang="en-US" sz="3600" dirty="0">
                <a:solidFill>
                  <a:schemeClr val="accent1"/>
                </a:solidFill>
              </a:rPr>
              <a:t>How the various civilization have adopted this practice</a:t>
            </a:r>
          </a:p>
        </p:txBody>
      </p:sp>
      <p:sp>
        <p:nvSpPr>
          <p:cNvPr id="3" name="Content Placeholder 2"/>
          <p:cNvSpPr>
            <a:spLocks noGrp="1"/>
          </p:cNvSpPr>
          <p:nvPr>
            <p:ph idx="1"/>
          </p:nvPr>
        </p:nvSpPr>
        <p:spPr>
          <a:xfrm>
            <a:off x="1103312" y="1761068"/>
            <a:ext cx="9700155" cy="4724400"/>
          </a:xfrm>
        </p:spPr>
        <p:txBody>
          <a:bodyPr>
            <a:noAutofit/>
          </a:bodyPr>
          <a:lstStyle/>
          <a:p>
            <a:r>
              <a:rPr lang="en-US" sz="2200" dirty="0"/>
              <a:t>Community engagement has played a significant role throughout history, shaping societies, driving change, and promoting social cohesion. Here's a look at its importance from a historical perspective:</a:t>
            </a:r>
          </a:p>
          <a:p>
            <a:pPr marL="457200" indent="-457200">
              <a:buFont typeface="+mj-lt"/>
              <a:buAutoNum type="arabicPeriod"/>
            </a:pPr>
            <a:r>
              <a:rPr lang="en-US" sz="2200" b="1" dirty="0">
                <a:solidFill>
                  <a:schemeClr val="accent1"/>
                </a:solidFill>
              </a:rPr>
              <a:t>Ancient Civilizations:</a:t>
            </a:r>
            <a:r>
              <a:rPr lang="en-US" sz="2200" dirty="0">
                <a:solidFill>
                  <a:schemeClr val="accent1"/>
                </a:solidFill>
              </a:rPr>
              <a:t> </a:t>
            </a:r>
            <a:r>
              <a:rPr lang="en-US" sz="2200" dirty="0"/>
              <a:t>In ancient civilizations such as Mesopotamia, Egypt, and Greece, community engagement was essential for collective decision-making, resource management, and defense. Citizens gathered in public forums, assemblies, and councils to discuss issues, enact laws, and address common concerns, laying the foundation for democratic principles and civic participation.</a:t>
            </a:r>
          </a:p>
        </p:txBody>
      </p:sp>
    </p:spTree>
    <p:extLst>
      <p:ext uri="{BB962C8B-B14F-4D97-AF65-F5344CB8AC3E}">
        <p14:creationId xmlns:p14="http://schemas.microsoft.com/office/powerpoint/2010/main" val="3812508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99440"/>
            <a:ext cx="9798368" cy="5648959"/>
          </a:xfrm>
        </p:spPr>
        <p:txBody>
          <a:bodyPr>
            <a:normAutofit/>
          </a:bodyPr>
          <a:lstStyle/>
          <a:p>
            <a:pPr marL="457200" indent="-457200">
              <a:buAutoNum type="arabicPeriod" startAt="2"/>
            </a:pPr>
            <a:r>
              <a:rPr lang="en-US" sz="2200" b="1" dirty="0">
                <a:solidFill>
                  <a:schemeClr val="accent1"/>
                </a:solidFill>
              </a:rPr>
              <a:t>Medieval Guilds and Communes:</a:t>
            </a:r>
            <a:r>
              <a:rPr lang="en-US" sz="2200" dirty="0">
                <a:solidFill>
                  <a:schemeClr val="accent1"/>
                </a:solidFill>
              </a:rPr>
              <a:t> </a:t>
            </a:r>
            <a:r>
              <a:rPr lang="en-US" sz="2200" dirty="0"/>
              <a:t>In the Middle Ages, guilds and communes played crucial roles in organizing European communities. Guilds united craftsmen and artisans to oversee trade, establish quality standards, and offer each other assistance. Meanwhile, communes represented self-governing urban communities that cooperated on local governance, infrastructure development, and defense strategies.</a:t>
            </a:r>
          </a:p>
          <a:p>
            <a:r>
              <a:rPr lang="en-US" sz="2200" b="1" dirty="0">
                <a:solidFill>
                  <a:schemeClr val="accent1"/>
                </a:solidFill>
              </a:rPr>
              <a:t>3. Colonial America: </a:t>
            </a:r>
            <a:r>
              <a:rPr lang="en-US" sz="2200" dirty="0"/>
              <a:t>During colonial America, people working together in their communities was really important for setting up the early democratic systems and ideas of the new country. They had meetings in town halls, where everyone could come and talk about important things, and they made decisions together. Settlers were very involved in building their communities, deciding who got land, and working on public projects together.</a:t>
            </a:r>
          </a:p>
          <a:p>
            <a:endParaRPr lang="x-none" sz="2200"/>
          </a:p>
          <a:p>
            <a:pPr marL="457200" indent="-457200">
              <a:buAutoNum type="arabicPeriod" startAt="2"/>
            </a:pPr>
            <a:endParaRPr lang="en-US" sz="2200" dirty="0"/>
          </a:p>
        </p:txBody>
      </p:sp>
    </p:spTree>
    <p:extLst>
      <p:ext uri="{BB962C8B-B14F-4D97-AF65-F5344CB8AC3E}">
        <p14:creationId xmlns:p14="http://schemas.microsoft.com/office/powerpoint/2010/main" val="366688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7136" y="732536"/>
            <a:ext cx="10411968" cy="5558535"/>
          </a:xfrm>
        </p:spPr>
        <p:txBody>
          <a:bodyPr>
            <a:noAutofit/>
          </a:bodyPr>
          <a:lstStyle/>
          <a:p>
            <a:r>
              <a:rPr lang="en-US" sz="2200" b="1" dirty="0">
                <a:solidFill>
                  <a:schemeClr val="accent1"/>
                </a:solidFill>
              </a:rPr>
              <a:t>4.  Civil Rights Movement:</a:t>
            </a:r>
            <a:r>
              <a:rPr lang="en-US" sz="2200" dirty="0">
                <a:solidFill>
                  <a:schemeClr val="accent1"/>
                </a:solidFill>
              </a:rPr>
              <a:t> </a:t>
            </a:r>
            <a:r>
              <a:rPr lang="en-GB" sz="2000" dirty="0"/>
              <a:t>The </a:t>
            </a:r>
            <a:r>
              <a:rPr lang="en-GB" sz="2000" b="1" dirty="0"/>
              <a:t>Civil Rights Movement</a:t>
            </a:r>
            <a:r>
              <a:rPr lang="en-GB" sz="2000" dirty="0"/>
              <a:t> in the United States during the 20th century was a powerful example of how community engagement can drive social and political change. Through grassroots efforts, organizers, activists, and community leaders united citizens to confront racial segregation, discrimination, and inequality.</a:t>
            </a:r>
          </a:p>
          <a:p>
            <a:r>
              <a:rPr lang="en-GB" sz="2000" b="1" dirty="0"/>
              <a:t>Example</a:t>
            </a:r>
            <a:r>
              <a:rPr lang="en-GB" sz="2000" dirty="0"/>
              <a:t>: One of the most famous events of this movement was the </a:t>
            </a:r>
            <a:r>
              <a:rPr lang="en-GB" sz="2000" b="1" dirty="0"/>
              <a:t>Montgomery Bus Boycott</a:t>
            </a:r>
            <a:r>
              <a:rPr lang="en-GB" sz="2000" dirty="0"/>
              <a:t> (1955-1956). It started when Rosa Parks, an African American woman, was arrested for refusing to give up her bus seat to a white passenger. In response, the African American community in Montgomery, Alabama, organized a year-long boycott of the city’s segregated bus system. They used carpooling, mass meetings, and other forms of solidarity to sustain the protest. This boycott ultimately led to a Supreme Court decision declaring bus segregation unconstitutional.</a:t>
            </a:r>
          </a:p>
          <a:p>
            <a:r>
              <a:rPr lang="en-GB" sz="2000" dirty="0"/>
              <a:t>Through nonviolent protests and collective action, the Civil Rights Movement achieved major legislative reforms, advancing equal rights and justice for African Americans.</a:t>
            </a:r>
          </a:p>
        </p:txBody>
      </p:sp>
    </p:spTree>
    <p:extLst>
      <p:ext uri="{BB962C8B-B14F-4D97-AF65-F5344CB8AC3E}">
        <p14:creationId xmlns:p14="http://schemas.microsoft.com/office/powerpoint/2010/main" val="1866444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263" y="762000"/>
            <a:ext cx="9528049" cy="5102352"/>
          </a:xfrm>
        </p:spPr>
        <p:txBody>
          <a:bodyPr>
            <a:noAutofit/>
          </a:bodyPr>
          <a:lstStyle/>
          <a:p>
            <a:pPr marL="0" indent="0">
              <a:buNone/>
            </a:pPr>
            <a:r>
              <a:rPr lang="en-US" sz="2200" b="1" dirty="0">
                <a:solidFill>
                  <a:schemeClr val="accent1"/>
                </a:solidFill>
              </a:rPr>
              <a:t>5.  Women's Suffrage Movement:</a:t>
            </a:r>
            <a:r>
              <a:rPr lang="en-US" sz="2200" dirty="0">
                <a:solidFill>
                  <a:schemeClr val="accent1"/>
                </a:solidFill>
              </a:rPr>
              <a:t> </a:t>
            </a:r>
            <a:r>
              <a:rPr lang="en-US" sz="2200" dirty="0"/>
              <a:t>Similarly, the Women's Suffrage Movement fought for women's rights and political participation through community engagement, advocacy campaigns, and grassroots organizing. Suffragists organized rallies, marches, and educational events to raise awareness, mobilize support, and pressure lawmakers to grant women the right to vote, culminating in the passage of the 19th Amendment in 1920.</a:t>
            </a:r>
          </a:p>
          <a:p>
            <a:r>
              <a:rPr lang="en-US" sz="2200" b="1" dirty="0">
                <a:solidFill>
                  <a:schemeClr val="accent3"/>
                </a:solidFill>
              </a:rPr>
              <a:t>Example: </a:t>
            </a:r>
            <a:r>
              <a:rPr lang="en-US" sz="2200" dirty="0"/>
              <a:t>The Seneca Falls Convention in 1848 was a significant event that kick started the Women's Suffrage Movement in the United States. Led by activists like Elizabeth Cady Stanton and </a:t>
            </a:r>
            <a:r>
              <a:rPr lang="en-US" sz="2200" dirty="0" err="1"/>
              <a:t>Lucretia</a:t>
            </a:r>
            <a:r>
              <a:rPr lang="en-US" sz="2200" dirty="0"/>
              <a:t> Mott, the convention gathered hundreds of people to talk about women's rights, including the right to vote. This grassroots meeting set the groundwork for the suffrage movement and motivated further actions for women's equally.</a:t>
            </a:r>
          </a:p>
        </p:txBody>
      </p:sp>
    </p:spTree>
    <p:extLst>
      <p:ext uri="{BB962C8B-B14F-4D97-AF65-F5344CB8AC3E}">
        <p14:creationId xmlns:p14="http://schemas.microsoft.com/office/powerpoint/2010/main" val="369886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5584" y="605536"/>
            <a:ext cx="9773920" cy="5646928"/>
          </a:xfrm>
        </p:spPr>
        <p:txBody>
          <a:bodyPr>
            <a:noAutofit/>
          </a:bodyPr>
          <a:lstStyle/>
          <a:p>
            <a:r>
              <a:rPr lang="en-US" sz="2200" b="1" dirty="0">
                <a:solidFill>
                  <a:schemeClr val="accent1"/>
                </a:solidFill>
              </a:rPr>
              <a:t>6. Labor Movements:</a:t>
            </a:r>
            <a:r>
              <a:rPr lang="en-US" sz="2200" dirty="0">
                <a:solidFill>
                  <a:schemeClr val="accent1"/>
                </a:solidFill>
              </a:rPr>
              <a:t> </a:t>
            </a:r>
            <a:r>
              <a:rPr lang="en-GB" sz="2000" b="1" dirty="0"/>
              <a:t>Labor Movements</a:t>
            </a:r>
            <a:r>
              <a:rPr lang="en-GB" sz="2000" dirty="0"/>
              <a:t> have historically been crucial for securing better working conditions, fair pay, and rights for workers. These movements brought together workers, unions, and communities to demand fair treatment from employers and to push governments for labor reforms.</a:t>
            </a:r>
          </a:p>
          <a:p>
            <a:r>
              <a:rPr lang="en-GB" sz="2000" b="1" dirty="0"/>
              <a:t>Example</a:t>
            </a:r>
            <a:r>
              <a:rPr lang="en-GB" sz="2000" dirty="0"/>
              <a:t>: A significant event in labor history was the </a:t>
            </a:r>
            <a:r>
              <a:rPr lang="en-GB" sz="2000" b="1" dirty="0"/>
              <a:t>Triangle Shirtwaist Factory Fire</a:t>
            </a:r>
            <a:r>
              <a:rPr lang="en-GB" sz="2000" dirty="0"/>
              <a:t> in 1911. In this tragic fire at a garment factory in New York City, 146 workers—most of them young immigrant women—lost their lives due to unsafe working conditions and locked doors. The incident sparked public outrage and increased awareness about the dangerous conditions faced by factory workers. This tragedy led to a stronger labor movement, resulting in important reforms, including workplace safety regulations and labor rights protections, to prevent similar incidents in the future.</a:t>
            </a:r>
          </a:p>
          <a:p>
            <a:r>
              <a:rPr lang="en-GB" sz="2000" dirty="0"/>
              <a:t>Labor movements like these have played a major role in establishing safer, fairer workplaces.</a:t>
            </a:r>
          </a:p>
        </p:txBody>
      </p:sp>
    </p:spTree>
    <p:extLst>
      <p:ext uri="{BB962C8B-B14F-4D97-AF65-F5344CB8AC3E}">
        <p14:creationId xmlns:p14="http://schemas.microsoft.com/office/powerpoint/2010/main" val="326519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680" y="544576"/>
            <a:ext cx="10399776" cy="6313424"/>
          </a:xfrm>
        </p:spPr>
        <p:txBody>
          <a:bodyPr>
            <a:normAutofit lnSpcReduction="10000"/>
          </a:bodyPr>
          <a:lstStyle/>
          <a:p>
            <a:pPr marL="0" indent="0">
              <a:buNone/>
            </a:pPr>
            <a:r>
              <a:rPr lang="en-US" sz="2200" b="1" dirty="0">
                <a:solidFill>
                  <a:schemeClr val="accent1"/>
                </a:solidFill>
              </a:rPr>
              <a:t>7.   Environmental Movements:</a:t>
            </a:r>
            <a:r>
              <a:rPr lang="en-US" sz="2200" dirty="0">
                <a:solidFill>
                  <a:schemeClr val="accent1"/>
                </a:solidFill>
              </a:rPr>
              <a:t> </a:t>
            </a:r>
            <a:r>
              <a:rPr lang="en-US" sz="2200" dirty="0"/>
              <a:t>It focus on protecting the planet and promoting sustainable practices. By engaging communities, these movements work to address issues like pollution, conservation, and climate change. Environmental activists and groups often organize educational events, advocate for policy changes, and encourage people to take collective action to protect natural resources.</a:t>
            </a:r>
          </a:p>
          <a:p>
            <a:pPr marL="0" indent="0">
              <a:buNone/>
            </a:pPr>
            <a:endParaRPr lang="en-US" sz="2200" dirty="0"/>
          </a:p>
          <a:p>
            <a:pPr marL="0" indent="0">
              <a:buNone/>
            </a:pPr>
            <a:r>
              <a:rPr lang="en-US" sz="2200" dirty="0"/>
              <a:t>Example: The </a:t>
            </a:r>
            <a:r>
              <a:rPr lang="en-US" sz="2200" b="1" dirty="0"/>
              <a:t>Love Canal disaster </a:t>
            </a:r>
            <a:r>
              <a:rPr lang="en-US" sz="2200" dirty="0"/>
              <a:t>in the 1970s is a well-known case of community-driven environmental activism. Residents of Love Canal, a neighborhood in Niagara Falls, New York, found that their homes were built on a toxic waste site, causing serious health issues. In response, the community organized, raised awareness, and pressured the government to act. This activism led to cleanup efforts, relocation of affected residents, and the creation of CERCLA, a law for managing toxic waste sites. This example shows how community engagement can lead to significant environmental protections.</a:t>
            </a:r>
          </a:p>
          <a:p>
            <a:pPr marL="0" indent="0">
              <a:buNone/>
            </a:pPr>
            <a:r>
              <a:rPr lang="en-GB" sz="2000" dirty="0"/>
              <a:t>The full form of </a:t>
            </a:r>
            <a:r>
              <a:rPr lang="en-GB" sz="2000" b="1" dirty="0"/>
              <a:t>CERCLA</a:t>
            </a:r>
            <a:r>
              <a:rPr lang="en-GB" sz="2000" dirty="0"/>
              <a:t> is the </a:t>
            </a:r>
            <a:r>
              <a:rPr lang="en-GB" sz="2000" b="1" dirty="0"/>
              <a:t>Comprehensive Environmental Response, Compensation, and Liability Act</a:t>
            </a:r>
            <a:r>
              <a:rPr lang="en-GB" sz="2000" dirty="0"/>
              <a:t>.</a:t>
            </a:r>
            <a:endParaRPr lang="en-US" sz="2200" dirty="0"/>
          </a:p>
        </p:txBody>
      </p:sp>
    </p:spTree>
    <p:extLst>
      <p:ext uri="{BB962C8B-B14F-4D97-AF65-F5344CB8AC3E}">
        <p14:creationId xmlns:p14="http://schemas.microsoft.com/office/powerpoint/2010/main" val="356264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407F4-E458-2EAF-F6E0-1CA712254742}"/>
              </a:ext>
            </a:extLst>
          </p:cNvPr>
          <p:cNvSpPr>
            <a:spLocks noGrp="1"/>
          </p:cNvSpPr>
          <p:nvPr>
            <p:ph idx="1"/>
          </p:nvPr>
        </p:nvSpPr>
        <p:spPr>
          <a:xfrm>
            <a:off x="1103312" y="711200"/>
            <a:ext cx="9247696" cy="3982720"/>
          </a:xfrm>
        </p:spPr>
        <p:txBody>
          <a:bodyPr>
            <a:normAutofit/>
          </a:bodyPr>
          <a:lstStyle/>
          <a:p>
            <a:r>
              <a:rPr lang="en-US" sz="2200" b="1" dirty="0">
                <a:solidFill>
                  <a:schemeClr val="accent3"/>
                </a:solidFill>
              </a:rPr>
              <a:t>In conclusion</a:t>
            </a:r>
            <a:r>
              <a:rPr lang="en-GB" sz="2000" dirty="0"/>
              <a:t>, community engagement has always been important in history. It allows people to take part in decision-making, stand up for their rights, and tackle important problems in their neighbourhoods. From ancient times, when people fought for their rights, to today’s movements that address issues like climate change and social inequality, community engagement helps shape our society and make positive changes. It brings people together to share their concerns, influence decisions, and create a sense of belonging, leading to stronger and fairer communities.</a:t>
            </a:r>
          </a:p>
          <a:p>
            <a:pPr marL="0" indent="0">
              <a:buNone/>
            </a:pPr>
            <a:endParaRPr lang="x-none" sz="2200" dirty="0"/>
          </a:p>
        </p:txBody>
      </p:sp>
    </p:spTree>
    <p:extLst>
      <p:ext uri="{BB962C8B-B14F-4D97-AF65-F5344CB8AC3E}">
        <p14:creationId xmlns:p14="http://schemas.microsoft.com/office/powerpoint/2010/main" val="24425120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201</TotalTime>
  <Words>1033</Words>
  <Application>Microsoft Macintosh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                 Community Engagement and its Importance  How the various civilization have adopted this practice?</vt:lpstr>
      <vt:lpstr>How the various civilization have adopted this practice</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(FA24-BSE-042) MUHAMMAD ABDULLAH</cp:lastModifiedBy>
  <cp:revision>24</cp:revision>
  <dcterms:created xsi:type="dcterms:W3CDTF">2024-02-11T11:19:18Z</dcterms:created>
  <dcterms:modified xsi:type="dcterms:W3CDTF">2024-11-03T22:31:43Z</dcterms:modified>
</cp:coreProperties>
</file>