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rnoru SemiCondensed" charset="1" panose="00000A06000000000000"/>
      <p:regular r:id="rId16"/>
    </p:embeddedFont>
    <p:embeddedFont>
      <p:font typeface="Glacial Indifference" charset="1" panose="00000000000000000000"/>
      <p:regular r:id="rId17"/>
    </p:embeddedFont>
    <p:embeddedFont>
      <p:font typeface="Glacial Indifference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png" Type="http://schemas.openxmlformats.org/officeDocument/2006/relationships/image"/><Relationship Id="rId9"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2.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25.png" Type="http://schemas.openxmlformats.org/officeDocument/2006/relationships/image"/><Relationship Id="rId3" Target="../media/image5.png" Type="http://schemas.openxmlformats.org/officeDocument/2006/relationships/image"/><Relationship Id="rId4" Target="../media/image10.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png" Type="http://schemas.openxmlformats.org/officeDocument/2006/relationships/image"/><Relationship Id="rId9"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36.png" Type="http://schemas.openxmlformats.org/officeDocument/2006/relationships/image"/><Relationship Id="rId7" Target="../media/image14.png" Type="http://schemas.openxmlformats.org/officeDocument/2006/relationships/image"/><Relationship Id="rId8"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25.png" Type="http://schemas.openxmlformats.org/officeDocument/2006/relationships/image"/><Relationship Id="rId3" Target="../media/image5.png" Type="http://schemas.openxmlformats.org/officeDocument/2006/relationships/image"/><Relationship Id="rId4" Target="../media/image10.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304442" y="2787744"/>
            <a:ext cx="1979853" cy="4407836"/>
          </a:xfrm>
          <a:custGeom>
            <a:avLst/>
            <a:gdLst/>
            <a:ahLst/>
            <a:cxnLst/>
            <a:rect r="r" b="b" t="t" l="l"/>
            <a:pathLst>
              <a:path h="4407836" w="1979853">
                <a:moveTo>
                  <a:pt x="0" y="0"/>
                </a:moveTo>
                <a:lnTo>
                  <a:pt x="1979853" y="0"/>
                </a:lnTo>
                <a:lnTo>
                  <a:pt x="1979853" y="4407836"/>
                </a:lnTo>
                <a:lnTo>
                  <a:pt x="0" y="4407836"/>
                </a:lnTo>
                <a:lnTo>
                  <a:pt x="0" y="0"/>
                </a:lnTo>
                <a:close/>
              </a:path>
            </a:pathLst>
          </a:custGeom>
          <a:blipFill>
            <a:blip r:embed="rId2"/>
            <a:stretch>
              <a:fillRect l="0" t="0" r="0" b="0"/>
            </a:stretch>
          </a:blipFill>
        </p:spPr>
      </p:sp>
      <p:sp>
        <p:nvSpPr>
          <p:cNvPr name="Freeform 3" id="3"/>
          <p:cNvSpPr/>
          <p:nvPr/>
        </p:nvSpPr>
        <p:spPr>
          <a:xfrm flipH="false" flipV="false" rot="0">
            <a:off x="2156003" y="5228362"/>
            <a:ext cx="2747708" cy="4238111"/>
          </a:xfrm>
          <a:custGeom>
            <a:avLst/>
            <a:gdLst/>
            <a:ahLst/>
            <a:cxnLst/>
            <a:rect r="r" b="b" t="t" l="l"/>
            <a:pathLst>
              <a:path h="4238111" w="2747708">
                <a:moveTo>
                  <a:pt x="0" y="0"/>
                </a:moveTo>
                <a:lnTo>
                  <a:pt x="2747709" y="0"/>
                </a:lnTo>
                <a:lnTo>
                  <a:pt x="2747709" y="4238111"/>
                </a:lnTo>
                <a:lnTo>
                  <a:pt x="0" y="4238111"/>
                </a:lnTo>
                <a:lnTo>
                  <a:pt x="0" y="0"/>
                </a:lnTo>
                <a:close/>
              </a:path>
            </a:pathLst>
          </a:custGeom>
          <a:blipFill>
            <a:blip r:embed="rId3"/>
            <a:stretch>
              <a:fillRect l="0" t="0" r="0" b="0"/>
            </a:stretch>
          </a:blipFill>
        </p:spPr>
      </p:sp>
      <p:sp>
        <p:nvSpPr>
          <p:cNvPr name="Freeform 4" id="4"/>
          <p:cNvSpPr/>
          <p:nvPr/>
        </p:nvSpPr>
        <p:spPr>
          <a:xfrm flipH="false" flipV="false" rot="0">
            <a:off x="3532070" y="847244"/>
            <a:ext cx="2345779" cy="3554211"/>
          </a:xfrm>
          <a:custGeom>
            <a:avLst/>
            <a:gdLst/>
            <a:ahLst/>
            <a:cxnLst/>
            <a:rect r="r" b="b" t="t" l="l"/>
            <a:pathLst>
              <a:path h="3554211" w="2345779">
                <a:moveTo>
                  <a:pt x="0" y="0"/>
                </a:moveTo>
                <a:lnTo>
                  <a:pt x="2345779" y="0"/>
                </a:lnTo>
                <a:lnTo>
                  <a:pt x="2345779" y="3554211"/>
                </a:lnTo>
                <a:lnTo>
                  <a:pt x="0" y="3554211"/>
                </a:lnTo>
                <a:lnTo>
                  <a:pt x="0" y="0"/>
                </a:lnTo>
                <a:close/>
              </a:path>
            </a:pathLst>
          </a:custGeom>
          <a:blipFill>
            <a:blip r:embed="rId4"/>
            <a:stretch>
              <a:fillRect l="0" t="0" r="0" b="0"/>
            </a:stretch>
          </a:blipFill>
        </p:spPr>
      </p:sp>
      <p:sp>
        <p:nvSpPr>
          <p:cNvPr name="Freeform 5" id="5"/>
          <p:cNvSpPr/>
          <p:nvPr/>
        </p:nvSpPr>
        <p:spPr>
          <a:xfrm flipH="false" flipV="false" rot="0">
            <a:off x="4702747" y="6563179"/>
            <a:ext cx="2350204" cy="4650032"/>
          </a:xfrm>
          <a:custGeom>
            <a:avLst/>
            <a:gdLst/>
            <a:ahLst/>
            <a:cxnLst/>
            <a:rect r="r" b="b" t="t" l="l"/>
            <a:pathLst>
              <a:path h="4650032" w="2350204">
                <a:moveTo>
                  <a:pt x="0" y="0"/>
                </a:moveTo>
                <a:lnTo>
                  <a:pt x="2350204" y="0"/>
                </a:lnTo>
                <a:lnTo>
                  <a:pt x="2350204" y="4650032"/>
                </a:lnTo>
                <a:lnTo>
                  <a:pt x="0" y="4650032"/>
                </a:lnTo>
                <a:lnTo>
                  <a:pt x="0" y="0"/>
                </a:lnTo>
                <a:close/>
              </a:path>
            </a:pathLst>
          </a:custGeom>
          <a:blipFill>
            <a:blip r:embed="rId5"/>
            <a:stretch>
              <a:fillRect l="0" t="0" r="0" b="0"/>
            </a:stretch>
          </a:blipFill>
        </p:spPr>
      </p:sp>
      <p:sp>
        <p:nvSpPr>
          <p:cNvPr name="Freeform 6" id="6"/>
          <p:cNvSpPr/>
          <p:nvPr/>
        </p:nvSpPr>
        <p:spPr>
          <a:xfrm flipH="false" flipV="false" rot="0">
            <a:off x="6673525" y="2624349"/>
            <a:ext cx="1858858" cy="3671819"/>
          </a:xfrm>
          <a:custGeom>
            <a:avLst/>
            <a:gdLst/>
            <a:ahLst/>
            <a:cxnLst/>
            <a:rect r="r" b="b" t="t" l="l"/>
            <a:pathLst>
              <a:path h="3671819" w="1858858">
                <a:moveTo>
                  <a:pt x="0" y="0"/>
                </a:moveTo>
                <a:lnTo>
                  <a:pt x="1858859" y="0"/>
                </a:lnTo>
                <a:lnTo>
                  <a:pt x="1858859" y="3671820"/>
                </a:lnTo>
                <a:lnTo>
                  <a:pt x="0" y="3671820"/>
                </a:lnTo>
                <a:lnTo>
                  <a:pt x="0" y="0"/>
                </a:lnTo>
                <a:close/>
              </a:path>
            </a:pathLst>
          </a:custGeom>
          <a:blipFill>
            <a:blip r:embed="rId6"/>
            <a:stretch>
              <a:fillRect l="0" t="0" r="0" b="0"/>
            </a:stretch>
          </a:blipFill>
        </p:spPr>
      </p:sp>
      <p:grpSp>
        <p:nvGrpSpPr>
          <p:cNvPr name="Group 7" id="7"/>
          <p:cNvGrpSpPr/>
          <p:nvPr/>
        </p:nvGrpSpPr>
        <p:grpSpPr>
          <a:xfrm rot="0">
            <a:off x="17016628" y="6076404"/>
            <a:ext cx="712676" cy="623592"/>
            <a:chOff x="0" y="0"/>
            <a:chExt cx="812800" cy="711200"/>
          </a:xfrm>
        </p:grpSpPr>
        <p:sp>
          <p:nvSpPr>
            <p:cNvPr name="Freeform 8" id="8"/>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4C15D"/>
            </a:solidFill>
          </p:spPr>
        </p:sp>
        <p:sp>
          <p:nvSpPr>
            <p:cNvPr name="TextBox 9" id="9"/>
            <p:cNvSpPr txBox="true"/>
            <p:nvPr/>
          </p:nvSpPr>
          <p:spPr>
            <a:xfrm>
              <a:off x="127000" y="301625"/>
              <a:ext cx="558800" cy="35877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63944" y="6350036"/>
            <a:ext cx="1652684" cy="699919"/>
            <a:chOff x="0" y="0"/>
            <a:chExt cx="1157607" cy="490252"/>
          </a:xfrm>
        </p:grpSpPr>
        <p:sp>
          <p:nvSpPr>
            <p:cNvPr name="Freeform 11" id="11"/>
            <p:cNvSpPr/>
            <p:nvPr/>
          </p:nvSpPr>
          <p:spPr>
            <a:xfrm flipH="false" flipV="false" rot="0">
              <a:off x="0" y="0"/>
              <a:ext cx="1157607" cy="490252"/>
            </a:xfrm>
            <a:custGeom>
              <a:avLst/>
              <a:gdLst/>
              <a:ahLst/>
              <a:cxnLst/>
              <a:rect r="r" b="b" t="t" l="l"/>
              <a:pathLst>
                <a:path h="490252" w="1157607">
                  <a:moveTo>
                    <a:pt x="578803" y="0"/>
                  </a:moveTo>
                  <a:lnTo>
                    <a:pt x="1157607" y="490252"/>
                  </a:lnTo>
                  <a:lnTo>
                    <a:pt x="0" y="490252"/>
                  </a:lnTo>
                  <a:lnTo>
                    <a:pt x="578803" y="0"/>
                  </a:lnTo>
                  <a:close/>
                </a:path>
              </a:pathLst>
            </a:custGeom>
            <a:solidFill>
              <a:srgbClr val="A7CEDE"/>
            </a:solidFill>
          </p:spPr>
        </p:sp>
        <p:sp>
          <p:nvSpPr>
            <p:cNvPr name="TextBox 12" id="12"/>
            <p:cNvSpPr txBox="true"/>
            <p:nvPr/>
          </p:nvSpPr>
          <p:spPr>
            <a:xfrm>
              <a:off x="180876" y="199042"/>
              <a:ext cx="795855" cy="256192"/>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true" rot="0">
            <a:off x="1492530" y="1905218"/>
            <a:ext cx="941514" cy="472663"/>
          </a:xfrm>
          <a:custGeom>
            <a:avLst/>
            <a:gdLst/>
            <a:ahLst/>
            <a:cxnLst/>
            <a:rect r="r" b="b" t="t" l="l"/>
            <a:pathLst>
              <a:path h="472663" w="941514">
                <a:moveTo>
                  <a:pt x="0" y="472663"/>
                </a:moveTo>
                <a:lnTo>
                  <a:pt x="941513" y="472663"/>
                </a:lnTo>
                <a:lnTo>
                  <a:pt x="941513" y="0"/>
                </a:lnTo>
                <a:lnTo>
                  <a:pt x="0" y="0"/>
                </a:lnTo>
                <a:lnTo>
                  <a:pt x="0" y="472663"/>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454191" y="1265013"/>
            <a:ext cx="1001756" cy="640205"/>
            <a:chOff x="0" y="0"/>
            <a:chExt cx="812800" cy="519447"/>
          </a:xfrm>
        </p:grpSpPr>
        <p:sp>
          <p:nvSpPr>
            <p:cNvPr name="Freeform 15" id="15"/>
            <p:cNvSpPr/>
            <p:nvPr/>
          </p:nvSpPr>
          <p:spPr>
            <a:xfrm flipH="false" flipV="false" rot="0">
              <a:off x="0" y="0"/>
              <a:ext cx="812800" cy="519447"/>
            </a:xfrm>
            <a:custGeom>
              <a:avLst/>
              <a:gdLst/>
              <a:ahLst/>
              <a:cxnLst/>
              <a:rect r="r" b="b" t="t" l="l"/>
              <a:pathLst>
                <a:path h="519447" w="812800">
                  <a:moveTo>
                    <a:pt x="406400" y="0"/>
                  </a:moveTo>
                  <a:lnTo>
                    <a:pt x="812800" y="519447"/>
                  </a:lnTo>
                  <a:lnTo>
                    <a:pt x="0" y="519447"/>
                  </a:lnTo>
                  <a:lnTo>
                    <a:pt x="406400" y="0"/>
                  </a:lnTo>
                  <a:close/>
                </a:path>
              </a:pathLst>
            </a:custGeom>
            <a:solidFill>
              <a:srgbClr val="F79674"/>
            </a:solidFill>
          </p:spPr>
        </p:sp>
        <p:sp>
          <p:nvSpPr>
            <p:cNvPr name="TextBox 16" id="16"/>
            <p:cNvSpPr txBox="true"/>
            <p:nvPr/>
          </p:nvSpPr>
          <p:spPr>
            <a:xfrm>
              <a:off x="127000" y="212597"/>
              <a:ext cx="558800" cy="26974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8317387" y="6972825"/>
            <a:ext cx="820451" cy="8204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15D"/>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8189085" y="7793276"/>
            <a:ext cx="1419817" cy="360102"/>
            <a:chOff x="0" y="0"/>
            <a:chExt cx="373943" cy="94842"/>
          </a:xfrm>
        </p:grpSpPr>
        <p:sp>
          <p:nvSpPr>
            <p:cNvPr name="Freeform 21" id="21"/>
            <p:cNvSpPr/>
            <p:nvPr/>
          </p:nvSpPr>
          <p:spPr>
            <a:xfrm flipH="false" flipV="false" rot="0">
              <a:off x="0" y="0"/>
              <a:ext cx="373943" cy="94842"/>
            </a:xfrm>
            <a:custGeom>
              <a:avLst/>
              <a:gdLst/>
              <a:ahLst/>
              <a:cxnLst/>
              <a:rect r="r" b="b" t="t" l="l"/>
              <a:pathLst>
                <a:path h="94842" w="373943">
                  <a:moveTo>
                    <a:pt x="0" y="0"/>
                  </a:moveTo>
                  <a:lnTo>
                    <a:pt x="373943" y="0"/>
                  </a:lnTo>
                  <a:lnTo>
                    <a:pt x="373943" y="94842"/>
                  </a:lnTo>
                  <a:lnTo>
                    <a:pt x="0" y="94842"/>
                  </a:lnTo>
                  <a:close/>
                </a:path>
              </a:pathLst>
            </a:custGeom>
            <a:solidFill>
              <a:srgbClr val="44A093"/>
            </a:solidFill>
          </p:spPr>
        </p:sp>
        <p:sp>
          <p:nvSpPr>
            <p:cNvPr name="TextBox 22" id="22"/>
            <p:cNvSpPr txBox="true"/>
            <p:nvPr/>
          </p:nvSpPr>
          <p:spPr>
            <a:xfrm>
              <a:off x="0" y="-28575"/>
              <a:ext cx="373943" cy="123417"/>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9706875" y="2683445"/>
            <a:ext cx="6839749" cy="1885417"/>
          </a:xfrm>
          <a:prstGeom prst="rect">
            <a:avLst/>
          </a:prstGeom>
        </p:spPr>
        <p:txBody>
          <a:bodyPr anchor="t" rtlCol="false" tIns="0" lIns="0" bIns="0" rIns="0">
            <a:spAutoFit/>
          </a:bodyPr>
          <a:lstStyle/>
          <a:p>
            <a:pPr algn="ctr">
              <a:lnSpc>
                <a:spcPts val="7433"/>
              </a:lnSpc>
            </a:pPr>
            <a:r>
              <a:rPr lang="en-US" sz="5807">
                <a:solidFill>
                  <a:srgbClr val="080A1D"/>
                </a:solidFill>
                <a:latin typeface="Bernoru SemiCondensed"/>
                <a:ea typeface="Bernoru SemiCondensed"/>
                <a:cs typeface="Bernoru SemiCondensed"/>
                <a:sym typeface="Bernoru SemiCondensed"/>
              </a:rPr>
              <a:t>PARTICIPATORY APPROACH IN </a:t>
            </a:r>
          </a:p>
        </p:txBody>
      </p:sp>
      <p:sp>
        <p:nvSpPr>
          <p:cNvPr name="TextBox 24" id="24"/>
          <p:cNvSpPr txBox="true"/>
          <p:nvPr/>
        </p:nvSpPr>
        <p:spPr>
          <a:xfrm rot="0">
            <a:off x="8898994" y="2007529"/>
            <a:ext cx="7858195" cy="447315"/>
          </a:xfrm>
          <a:prstGeom prst="rect">
            <a:avLst/>
          </a:prstGeom>
        </p:spPr>
        <p:txBody>
          <a:bodyPr anchor="t" rtlCol="false" tIns="0" lIns="0" bIns="0" rIns="0">
            <a:spAutoFit/>
          </a:bodyPr>
          <a:lstStyle/>
          <a:p>
            <a:pPr algn="ctr">
              <a:lnSpc>
                <a:spcPts val="3645"/>
              </a:lnSpc>
            </a:pPr>
            <a:r>
              <a:rPr lang="en-US" sz="2847">
                <a:solidFill>
                  <a:srgbClr val="080A1D"/>
                </a:solidFill>
                <a:latin typeface="Glacial Indifference"/>
                <a:ea typeface="Glacial Indifference"/>
                <a:cs typeface="Glacial Indifference"/>
                <a:sym typeface="Glacial Indifference"/>
              </a:rPr>
              <a:t>Lecture: 11</a:t>
            </a:r>
          </a:p>
        </p:txBody>
      </p:sp>
      <p:sp>
        <p:nvSpPr>
          <p:cNvPr name="TextBox 25" id="25"/>
          <p:cNvSpPr txBox="true"/>
          <p:nvPr/>
        </p:nvSpPr>
        <p:spPr>
          <a:xfrm rot="0">
            <a:off x="9268521" y="4375503"/>
            <a:ext cx="7716457" cy="3136377"/>
          </a:xfrm>
          <a:prstGeom prst="rect">
            <a:avLst/>
          </a:prstGeom>
        </p:spPr>
        <p:txBody>
          <a:bodyPr anchor="t" rtlCol="false" tIns="0" lIns="0" bIns="0" rIns="0">
            <a:spAutoFit/>
          </a:bodyPr>
          <a:lstStyle/>
          <a:p>
            <a:pPr algn="ctr">
              <a:lnSpc>
                <a:spcPts val="12584"/>
              </a:lnSpc>
              <a:spcBef>
                <a:spcPct val="0"/>
              </a:spcBef>
            </a:pPr>
            <a:r>
              <a:rPr lang="en-US" sz="8988">
                <a:solidFill>
                  <a:srgbClr val="ED654F"/>
                </a:solidFill>
                <a:latin typeface="Bernoru SemiCondensed"/>
                <a:ea typeface="Bernoru SemiCondensed"/>
                <a:cs typeface="Bernoru SemiCondensed"/>
                <a:sym typeface="Bernoru SemiCondensed"/>
              </a:rPr>
              <a:t>COMMUNITY ENGAGEMENT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7444510" y="2068748"/>
            <a:ext cx="1602398" cy="1871414"/>
          </a:xfrm>
          <a:custGeom>
            <a:avLst/>
            <a:gdLst/>
            <a:ahLst/>
            <a:cxnLst/>
            <a:rect r="r" b="b" t="t" l="l"/>
            <a:pathLst>
              <a:path h="1871414" w="1602398">
                <a:moveTo>
                  <a:pt x="0" y="0"/>
                </a:moveTo>
                <a:lnTo>
                  <a:pt x="1602398" y="0"/>
                </a:lnTo>
                <a:lnTo>
                  <a:pt x="1602398" y="1871414"/>
                </a:lnTo>
                <a:lnTo>
                  <a:pt x="0" y="1871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11008" y="1336903"/>
            <a:ext cx="733240" cy="856339"/>
          </a:xfrm>
          <a:custGeom>
            <a:avLst/>
            <a:gdLst/>
            <a:ahLst/>
            <a:cxnLst/>
            <a:rect r="r" b="b" t="t" l="l"/>
            <a:pathLst>
              <a:path h="856339" w="733240">
                <a:moveTo>
                  <a:pt x="733240" y="0"/>
                </a:moveTo>
                <a:lnTo>
                  <a:pt x="0" y="0"/>
                </a:lnTo>
                <a:lnTo>
                  <a:pt x="0" y="856339"/>
                </a:lnTo>
                <a:lnTo>
                  <a:pt x="733240" y="856339"/>
                </a:lnTo>
                <a:lnTo>
                  <a:pt x="7332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97118" y="8098805"/>
            <a:ext cx="1619143" cy="2415130"/>
          </a:xfrm>
          <a:custGeom>
            <a:avLst/>
            <a:gdLst/>
            <a:ahLst/>
            <a:cxnLst/>
            <a:rect r="r" b="b" t="t" l="l"/>
            <a:pathLst>
              <a:path h="2415130" w="1619143">
                <a:moveTo>
                  <a:pt x="0" y="0"/>
                </a:moveTo>
                <a:lnTo>
                  <a:pt x="1619144" y="0"/>
                </a:lnTo>
                <a:lnTo>
                  <a:pt x="1619144" y="2415130"/>
                </a:lnTo>
                <a:lnTo>
                  <a:pt x="0" y="24151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3181369" y="6932580"/>
            <a:ext cx="2383850" cy="2199162"/>
            <a:chOff x="0" y="0"/>
            <a:chExt cx="3178467" cy="2932216"/>
          </a:xfrm>
        </p:grpSpPr>
        <p:grpSp>
          <p:nvGrpSpPr>
            <p:cNvPr name="Group 6" id="6"/>
            <p:cNvGrpSpPr/>
            <p:nvPr/>
          </p:nvGrpSpPr>
          <p:grpSpPr>
            <a:xfrm rot="-5400000">
              <a:off x="519558" y="-519558"/>
              <a:ext cx="2139352" cy="3178467"/>
              <a:chOff x="0" y="0"/>
              <a:chExt cx="566284" cy="841336"/>
            </a:xfrm>
          </p:grpSpPr>
          <p:sp>
            <p:nvSpPr>
              <p:cNvPr name="Freeform 7" id="7"/>
              <p:cNvSpPr/>
              <p:nvPr/>
            </p:nvSpPr>
            <p:spPr>
              <a:xfrm flipH="false" flipV="false" rot="0">
                <a:off x="0" y="0"/>
                <a:ext cx="566284" cy="841336"/>
              </a:xfrm>
              <a:custGeom>
                <a:avLst/>
                <a:gdLst/>
                <a:ahLst/>
                <a:cxnLst/>
                <a:rect r="r" b="b" t="t" l="l"/>
                <a:pathLst>
                  <a:path h="841336" w="566284">
                    <a:moveTo>
                      <a:pt x="283142" y="0"/>
                    </a:moveTo>
                    <a:lnTo>
                      <a:pt x="566284" y="203200"/>
                    </a:lnTo>
                    <a:lnTo>
                      <a:pt x="566284" y="638136"/>
                    </a:lnTo>
                    <a:lnTo>
                      <a:pt x="283142" y="841336"/>
                    </a:lnTo>
                    <a:lnTo>
                      <a:pt x="0" y="638136"/>
                    </a:lnTo>
                    <a:lnTo>
                      <a:pt x="0" y="203200"/>
                    </a:lnTo>
                    <a:lnTo>
                      <a:pt x="283142" y="0"/>
                    </a:lnTo>
                    <a:close/>
                  </a:path>
                </a:pathLst>
              </a:custGeom>
              <a:solidFill>
                <a:srgbClr val="ED654F"/>
              </a:solidFill>
            </p:spPr>
          </p:sp>
          <p:sp>
            <p:nvSpPr>
              <p:cNvPr name="TextBox 8" id="8"/>
              <p:cNvSpPr txBox="true"/>
              <p:nvPr/>
            </p:nvSpPr>
            <p:spPr>
              <a:xfrm>
                <a:off x="0" y="111125"/>
                <a:ext cx="566284" cy="59051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069676"/>
              <a:ext cx="3178467" cy="1862540"/>
              <a:chOff x="0" y="0"/>
              <a:chExt cx="627845" cy="367909"/>
            </a:xfrm>
          </p:grpSpPr>
          <p:sp>
            <p:nvSpPr>
              <p:cNvPr name="Freeform 10" id="10"/>
              <p:cNvSpPr/>
              <p:nvPr/>
            </p:nvSpPr>
            <p:spPr>
              <a:xfrm flipH="false" flipV="false" rot="0">
                <a:off x="0" y="0"/>
                <a:ext cx="627845" cy="367909"/>
              </a:xfrm>
              <a:custGeom>
                <a:avLst/>
                <a:gdLst/>
                <a:ahLst/>
                <a:cxnLst/>
                <a:rect r="r" b="b" t="t" l="l"/>
                <a:pathLst>
                  <a:path h="367909" w="627845">
                    <a:moveTo>
                      <a:pt x="0" y="0"/>
                    </a:moveTo>
                    <a:lnTo>
                      <a:pt x="627845" y="0"/>
                    </a:lnTo>
                    <a:lnTo>
                      <a:pt x="627845" y="367909"/>
                    </a:lnTo>
                    <a:lnTo>
                      <a:pt x="0" y="367909"/>
                    </a:lnTo>
                    <a:close/>
                  </a:path>
                </a:pathLst>
              </a:custGeom>
              <a:solidFill>
                <a:srgbClr val="F3C05D"/>
              </a:solidFill>
            </p:spPr>
          </p:sp>
          <p:sp>
            <p:nvSpPr>
              <p:cNvPr name="TextBox 11" id="11"/>
              <p:cNvSpPr txBox="true"/>
              <p:nvPr/>
            </p:nvSpPr>
            <p:spPr>
              <a:xfrm>
                <a:off x="0" y="-28575"/>
                <a:ext cx="627845" cy="396484"/>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17248588" y="787068"/>
            <a:ext cx="1994243" cy="3153095"/>
            <a:chOff x="0" y="0"/>
            <a:chExt cx="2658991" cy="4204126"/>
          </a:xfrm>
        </p:grpSpPr>
        <p:grpSp>
          <p:nvGrpSpPr>
            <p:cNvPr name="Group 13" id="13"/>
            <p:cNvGrpSpPr/>
            <p:nvPr/>
          </p:nvGrpSpPr>
          <p:grpSpPr>
            <a:xfrm rot="0">
              <a:off x="29392" y="1603919"/>
              <a:ext cx="2600207" cy="260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68EC7"/>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41118" y="3039256"/>
              <a:ext cx="537310" cy="1164871"/>
              <a:chOff x="0" y="0"/>
              <a:chExt cx="167958" cy="364127"/>
            </a:xfrm>
          </p:grpSpPr>
          <p:sp>
            <p:nvSpPr>
              <p:cNvPr name="Freeform 17" id="17"/>
              <p:cNvSpPr/>
              <p:nvPr/>
            </p:nvSpPr>
            <p:spPr>
              <a:xfrm flipH="false" flipV="false" rot="0">
                <a:off x="0" y="0"/>
                <a:ext cx="167958" cy="364127"/>
              </a:xfrm>
              <a:custGeom>
                <a:avLst/>
                <a:gdLst/>
                <a:ahLst/>
                <a:cxnLst/>
                <a:rect r="r" b="b" t="t" l="l"/>
                <a:pathLst>
                  <a:path h="364127" w="167958">
                    <a:moveTo>
                      <a:pt x="0" y="0"/>
                    </a:moveTo>
                    <a:lnTo>
                      <a:pt x="167958" y="0"/>
                    </a:lnTo>
                    <a:lnTo>
                      <a:pt x="167958" y="364127"/>
                    </a:lnTo>
                    <a:lnTo>
                      <a:pt x="0" y="364127"/>
                    </a:lnTo>
                    <a:close/>
                  </a:path>
                </a:pathLst>
              </a:custGeom>
              <a:solidFill>
                <a:srgbClr val="F8EFDD"/>
              </a:solidFill>
            </p:spPr>
          </p:sp>
          <p:sp>
            <p:nvSpPr>
              <p:cNvPr name="TextBox 18" id="18"/>
              <p:cNvSpPr txBox="true"/>
              <p:nvPr/>
            </p:nvSpPr>
            <p:spPr>
              <a:xfrm>
                <a:off x="0" y="-28575"/>
                <a:ext cx="167958" cy="392702"/>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147887">
              <a:off x="29392" y="55253"/>
              <a:ext cx="2600207" cy="1422823"/>
              <a:chOff x="0" y="0"/>
              <a:chExt cx="1023607" cy="560114"/>
            </a:xfrm>
          </p:grpSpPr>
          <p:sp>
            <p:nvSpPr>
              <p:cNvPr name="Freeform 20" id="20"/>
              <p:cNvSpPr/>
              <p:nvPr/>
            </p:nvSpPr>
            <p:spPr>
              <a:xfrm flipH="false" flipV="false" rot="0">
                <a:off x="0" y="0"/>
                <a:ext cx="1023607" cy="560114"/>
              </a:xfrm>
              <a:custGeom>
                <a:avLst/>
                <a:gdLst/>
                <a:ahLst/>
                <a:cxnLst/>
                <a:rect r="r" b="b" t="t" l="l"/>
                <a:pathLst>
                  <a:path h="560114" w="1023607">
                    <a:moveTo>
                      <a:pt x="511804" y="0"/>
                    </a:moveTo>
                    <a:lnTo>
                      <a:pt x="1023607" y="560114"/>
                    </a:lnTo>
                    <a:lnTo>
                      <a:pt x="0" y="560114"/>
                    </a:lnTo>
                    <a:lnTo>
                      <a:pt x="511804" y="0"/>
                    </a:lnTo>
                    <a:close/>
                  </a:path>
                </a:pathLst>
              </a:custGeom>
              <a:solidFill>
                <a:srgbClr val="F79674"/>
              </a:solidFill>
            </p:spPr>
          </p:sp>
          <p:sp>
            <p:nvSpPr>
              <p:cNvPr name="TextBox 21" id="21"/>
              <p:cNvSpPr txBox="true"/>
              <p:nvPr/>
            </p:nvSpPr>
            <p:spPr>
              <a:xfrm>
                <a:off x="159939" y="231478"/>
                <a:ext cx="703730" cy="288628"/>
              </a:xfrm>
              <a:prstGeom prst="rect">
                <a:avLst/>
              </a:prstGeom>
            </p:spPr>
            <p:txBody>
              <a:bodyPr anchor="ctr" rtlCol="false" tIns="50800" lIns="50800" bIns="50800" rIns="50800"/>
              <a:lstStyle/>
              <a:p>
                <a:pPr algn="ctr">
                  <a:lnSpc>
                    <a:spcPts val="2659"/>
                  </a:lnSpc>
                </a:pPr>
              </a:p>
            </p:txBody>
          </p:sp>
        </p:grpSp>
      </p:grpSp>
      <p:sp>
        <p:nvSpPr>
          <p:cNvPr name="TextBox 22" id="22"/>
          <p:cNvSpPr txBox="true"/>
          <p:nvPr/>
        </p:nvSpPr>
        <p:spPr>
          <a:xfrm rot="0">
            <a:off x="740278" y="2413739"/>
            <a:ext cx="12021991" cy="6260214"/>
          </a:xfrm>
          <a:prstGeom prst="rect">
            <a:avLst/>
          </a:prstGeom>
        </p:spPr>
        <p:txBody>
          <a:bodyPr anchor="t" rtlCol="false" tIns="0" lIns="0" bIns="0" rIns="0">
            <a:spAutoFit/>
          </a:bodyPr>
          <a:lstStyle/>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7. Participation Must Be Appropriate:</a:t>
            </a:r>
            <a:r>
              <a:rPr lang="en-US" sz="2579">
                <a:solidFill>
                  <a:srgbClr val="080A1D"/>
                </a:solidFill>
                <a:latin typeface="Glacial Indifference"/>
                <a:ea typeface="Glacial Indifference"/>
                <a:cs typeface="Glacial Indifference"/>
                <a:sym typeface="Glacial Indifference"/>
              </a:rPr>
              <a:t> The approach to participation must be tailored to the specific context of the community, considering factors like culture, social structure, and available resources.</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8. Participation Involves Transparency:</a:t>
            </a:r>
            <a:r>
              <a:rPr lang="en-US" sz="2579">
                <a:solidFill>
                  <a:srgbClr val="080A1D"/>
                </a:solidFill>
                <a:latin typeface="Glacial Indifference"/>
                <a:ea typeface="Glacial Indifference"/>
                <a:cs typeface="Glacial Indifference"/>
                <a:sym typeface="Glacial Indifference"/>
              </a:rPr>
              <a:t> Clear communication about the project’s goals, processes, and outcomes is essential for building trust and ensuring accountability among all participants.</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9. Participation Must Be Sustainable: </a:t>
            </a:r>
            <a:r>
              <a:rPr lang="en-US" sz="2579">
                <a:solidFill>
                  <a:srgbClr val="080A1D"/>
                </a:solidFill>
                <a:latin typeface="Glacial Indifference"/>
                <a:ea typeface="Glacial Indifference"/>
                <a:cs typeface="Glacial Indifference"/>
                <a:sym typeface="Glacial Indifference"/>
              </a:rPr>
              <a:t>For participation to be meaningful, the processes should be sustainable in the long term, not just during the project period. It involves building local capacity and institutional support.</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10. Participation Means Respecting Diversity:</a:t>
            </a:r>
            <a:r>
              <a:rPr lang="en-US" sz="2579">
                <a:solidFill>
                  <a:srgbClr val="080A1D"/>
                </a:solidFill>
                <a:latin typeface="Glacial Indifference"/>
                <a:ea typeface="Glacial Indifference"/>
                <a:cs typeface="Glacial Indifference"/>
                <a:sym typeface="Glacial Indifference"/>
              </a:rPr>
              <a:t> All voices must be valued, and the diversity of perspectives in the community should be embraced. This includes considering differences in age, gender, class, and other social factors.</a:t>
            </a:r>
          </a:p>
        </p:txBody>
      </p:sp>
      <p:grpSp>
        <p:nvGrpSpPr>
          <p:cNvPr name="Group 23" id="23"/>
          <p:cNvGrpSpPr/>
          <p:nvPr/>
        </p:nvGrpSpPr>
        <p:grpSpPr>
          <a:xfrm rot="0">
            <a:off x="13485607" y="8232121"/>
            <a:ext cx="561797" cy="1074249"/>
            <a:chOff x="0" y="0"/>
            <a:chExt cx="147963" cy="282930"/>
          </a:xfrm>
        </p:grpSpPr>
        <p:sp>
          <p:nvSpPr>
            <p:cNvPr name="Freeform 24" id="24"/>
            <p:cNvSpPr/>
            <p:nvPr/>
          </p:nvSpPr>
          <p:spPr>
            <a:xfrm flipH="false" flipV="false" rot="0">
              <a:off x="0" y="0"/>
              <a:ext cx="147963" cy="282930"/>
            </a:xfrm>
            <a:custGeom>
              <a:avLst/>
              <a:gdLst/>
              <a:ahLst/>
              <a:cxnLst/>
              <a:rect r="r" b="b" t="t" l="l"/>
              <a:pathLst>
                <a:path h="282930" w="147963">
                  <a:moveTo>
                    <a:pt x="0" y="0"/>
                  </a:moveTo>
                  <a:lnTo>
                    <a:pt x="147963" y="0"/>
                  </a:lnTo>
                  <a:lnTo>
                    <a:pt x="147963" y="282930"/>
                  </a:lnTo>
                  <a:lnTo>
                    <a:pt x="0" y="282930"/>
                  </a:lnTo>
                  <a:close/>
                </a:path>
              </a:pathLst>
            </a:custGeom>
            <a:solidFill>
              <a:srgbClr val="44A093"/>
            </a:solidFill>
          </p:spPr>
        </p:sp>
        <p:sp>
          <p:nvSpPr>
            <p:cNvPr name="TextBox 25" id="25"/>
            <p:cNvSpPr txBox="true"/>
            <p:nvPr/>
          </p:nvSpPr>
          <p:spPr>
            <a:xfrm>
              <a:off x="0" y="-28575"/>
              <a:ext cx="147963" cy="311505"/>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true" flipV="false" rot="0">
            <a:off x="16701129" y="6120108"/>
            <a:ext cx="2345779" cy="3554211"/>
          </a:xfrm>
          <a:custGeom>
            <a:avLst/>
            <a:gdLst/>
            <a:ahLst/>
            <a:cxnLst/>
            <a:rect r="r" b="b" t="t" l="l"/>
            <a:pathLst>
              <a:path h="3554211" w="2345779">
                <a:moveTo>
                  <a:pt x="2345779" y="0"/>
                </a:moveTo>
                <a:lnTo>
                  <a:pt x="0" y="0"/>
                </a:lnTo>
                <a:lnTo>
                  <a:pt x="0" y="3554211"/>
                </a:lnTo>
                <a:lnTo>
                  <a:pt x="2345779" y="3554211"/>
                </a:lnTo>
                <a:lnTo>
                  <a:pt x="2345779" y="0"/>
                </a:lnTo>
                <a:close/>
              </a:path>
            </a:pathLst>
          </a:custGeom>
          <a:blipFill>
            <a:blip r:embed="rId8"/>
            <a:stretch>
              <a:fillRect l="0" t="0" r="0" b="0"/>
            </a:stretch>
          </a:blipFill>
        </p:spPr>
      </p:sp>
      <p:sp>
        <p:nvSpPr>
          <p:cNvPr name="Freeform 27" id="27"/>
          <p:cNvSpPr/>
          <p:nvPr/>
        </p:nvSpPr>
        <p:spPr>
          <a:xfrm flipH="false" flipV="false" rot="0">
            <a:off x="13895566" y="3183231"/>
            <a:ext cx="2382541" cy="2936877"/>
          </a:xfrm>
          <a:custGeom>
            <a:avLst/>
            <a:gdLst/>
            <a:ahLst/>
            <a:cxnLst/>
            <a:rect r="r" b="b" t="t" l="l"/>
            <a:pathLst>
              <a:path h="2936877" w="2382541">
                <a:moveTo>
                  <a:pt x="0" y="0"/>
                </a:moveTo>
                <a:lnTo>
                  <a:pt x="2382541" y="0"/>
                </a:lnTo>
                <a:lnTo>
                  <a:pt x="2382541" y="2936877"/>
                </a:lnTo>
                <a:lnTo>
                  <a:pt x="0" y="2936877"/>
                </a:lnTo>
                <a:lnTo>
                  <a:pt x="0" y="0"/>
                </a:lnTo>
                <a:close/>
              </a:path>
            </a:pathLst>
          </a:custGeom>
          <a:blipFill>
            <a:blip r:embed="rId9"/>
            <a:stretch>
              <a:fillRect l="0" t="0" r="0" b="0"/>
            </a:stretch>
          </a:blipFill>
        </p:spPr>
      </p:sp>
      <p:sp>
        <p:nvSpPr>
          <p:cNvPr name="TextBox 28" id="28"/>
          <p:cNvSpPr txBox="true"/>
          <p:nvPr/>
        </p:nvSpPr>
        <p:spPr>
          <a:xfrm rot="0">
            <a:off x="1098446" y="496817"/>
            <a:ext cx="14610871" cy="958991"/>
          </a:xfrm>
          <a:prstGeom prst="rect">
            <a:avLst/>
          </a:prstGeom>
        </p:spPr>
        <p:txBody>
          <a:bodyPr anchor="t" rtlCol="false" tIns="0" lIns="0" bIns="0" rIns="0">
            <a:spAutoFit/>
          </a:bodyPr>
          <a:lstStyle/>
          <a:p>
            <a:pPr algn="l">
              <a:lnSpc>
                <a:spcPts val="7870"/>
              </a:lnSpc>
              <a:spcBef>
                <a:spcPct val="0"/>
              </a:spcBef>
            </a:pPr>
            <a:r>
              <a:rPr lang="en-US" sz="5622">
                <a:solidFill>
                  <a:srgbClr val="ED654F"/>
                </a:solidFill>
                <a:latin typeface="Bernoru SemiCondensed"/>
                <a:ea typeface="Bernoru SemiCondensed"/>
                <a:cs typeface="Bernoru SemiCondensed"/>
                <a:sym typeface="Bernoru SemiCondensed"/>
              </a:rPr>
              <a:t>Wilcox's Ten Key Ideas about Participation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grpSp>
        <p:nvGrpSpPr>
          <p:cNvPr name="Group 2" id="2"/>
          <p:cNvGrpSpPr/>
          <p:nvPr/>
        </p:nvGrpSpPr>
        <p:grpSpPr>
          <a:xfrm rot="0">
            <a:off x="7003350" y="9022339"/>
            <a:ext cx="539339" cy="471922"/>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68EC7"/>
            </a:solidFill>
          </p:spPr>
        </p:sp>
        <p:sp>
          <p:nvSpPr>
            <p:cNvPr name="TextBox 4" id="4"/>
            <p:cNvSpPr txBox="true"/>
            <p:nvPr/>
          </p:nvSpPr>
          <p:spPr>
            <a:xfrm>
              <a:off x="127000" y="301625"/>
              <a:ext cx="558800" cy="3587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38521" y="2205083"/>
            <a:ext cx="539339" cy="471922"/>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4C15D"/>
            </a:solidFill>
          </p:spPr>
        </p:sp>
        <p:sp>
          <p:nvSpPr>
            <p:cNvPr name="TextBox 7" id="7"/>
            <p:cNvSpPr txBox="true"/>
            <p:nvPr/>
          </p:nvSpPr>
          <p:spPr>
            <a:xfrm>
              <a:off x="127000" y="301625"/>
              <a:ext cx="558800" cy="3587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828994" y="8765493"/>
            <a:ext cx="1163640" cy="492807"/>
            <a:chOff x="0" y="0"/>
            <a:chExt cx="1157607" cy="490252"/>
          </a:xfrm>
        </p:grpSpPr>
        <p:sp>
          <p:nvSpPr>
            <p:cNvPr name="Freeform 9" id="9"/>
            <p:cNvSpPr/>
            <p:nvPr/>
          </p:nvSpPr>
          <p:spPr>
            <a:xfrm flipH="false" flipV="false" rot="0">
              <a:off x="0" y="0"/>
              <a:ext cx="1157607" cy="490252"/>
            </a:xfrm>
            <a:custGeom>
              <a:avLst/>
              <a:gdLst/>
              <a:ahLst/>
              <a:cxnLst/>
              <a:rect r="r" b="b" t="t" l="l"/>
              <a:pathLst>
                <a:path h="490252" w="1157607">
                  <a:moveTo>
                    <a:pt x="578803" y="0"/>
                  </a:moveTo>
                  <a:lnTo>
                    <a:pt x="1157607" y="490252"/>
                  </a:lnTo>
                  <a:lnTo>
                    <a:pt x="0" y="490252"/>
                  </a:lnTo>
                  <a:lnTo>
                    <a:pt x="578803" y="0"/>
                  </a:lnTo>
                  <a:close/>
                </a:path>
              </a:pathLst>
            </a:custGeom>
            <a:solidFill>
              <a:srgbClr val="ED654F"/>
            </a:solidFill>
          </p:spPr>
        </p:sp>
        <p:sp>
          <p:nvSpPr>
            <p:cNvPr name="TextBox 10" id="10"/>
            <p:cNvSpPr txBox="true"/>
            <p:nvPr/>
          </p:nvSpPr>
          <p:spPr>
            <a:xfrm>
              <a:off x="180876" y="199042"/>
              <a:ext cx="795855" cy="256192"/>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true" rot="0">
            <a:off x="16075114" y="1905218"/>
            <a:ext cx="941514" cy="472663"/>
          </a:xfrm>
          <a:custGeom>
            <a:avLst/>
            <a:gdLst/>
            <a:ahLst/>
            <a:cxnLst/>
            <a:rect r="r" b="b" t="t" l="l"/>
            <a:pathLst>
              <a:path h="472663" w="941514">
                <a:moveTo>
                  <a:pt x="0" y="472663"/>
                </a:moveTo>
                <a:lnTo>
                  <a:pt x="941514" y="472663"/>
                </a:lnTo>
                <a:lnTo>
                  <a:pt x="941514" y="0"/>
                </a:lnTo>
                <a:lnTo>
                  <a:pt x="0" y="0"/>
                </a:lnTo>
                <a:lnTo>
                  <a:pt x="0" y="47266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273019" y="8123882"/>
            <a:ext cx="941514" cy="472663"/>
          </a:xfrm>
          <a:custGeom>
            <a:avLst/>
            <a:gdLst/>
            <a:ahLst/>
            <a:cxnLst/>
            <a:rect r="r" b="b" t="t" l="l"/>
            <a:pathLst>
              <a:path h="472663" w="941514">
                <a:moveTo>
                  <a:pt x="0" y="0"/>
                </a:moveTo>
                <a:lnTo>
                  <a:pt x="941514" y="0"/>
                </a:lnTo>
                <a:lnTo>
                  <a:pt x="941514" y="472663"/>
                </a:lnTo>
                <a:lnTo>
                  <a:pt x="0" y="4726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3398361" y="6415040"/>
            <a:ext cx="1001756" cy="640205"/>
            <a:chOff x="0" y="0"/>
            <a:chExt cx="812800" cy="519447"/>
          </a:xfrm>
        </p:grpSpPr>
        <p:sp>
          <p:nvSpPr>
            <p:cNvPr name="Freeform 14" id="14"/>
            <p:cNvSpPr/>
            <p:nvPr/>
          </p:nvSpPr>
          <p:spPr>
            <a:xfrm flipH="false" flipV="false" rot="0">
              <a:off x="0" y="0"/>
              <a:ext cx="812800" cy="519447"/>
            </a:xfrm>
            <a:custGeom>
              <a:avLst/>
              <a:gdLst/>
              <a:ahLst/>
              <a:cxnLst/>
              <a:rect r="r" b="b" t="t" l="l"/>
              <a:pathLst>
                <a:path h="519447" w="812800">
                  <a:moveTo>
                    <a:pt x="406400" y="0"/>
                  </a:moveTo>
                  <a:lnTo>
                    <a:pt x="812800" y="519447"/>
                  </a:lnTo>
                  <a:lnTo>
                    <a:pt x="0" y="519447"/>
                  </a:lnTo>
                  <a:lnTo>
                    <a:pt x="406400" y="0"/>
                  </a:lnTo>
                  <a:close/>
                </a:path>
              </a:pathLst>
            </a:custGeom>
            <a:solidFill>
              <a:srgbClr val="F79674"/>
            </a:solidFill>
          </p:spPr>
        </p:sp>
        <p:sp>
          <p:nvSpPr>
            <p:cNvPr name="TextBox 15" id="15"/>
            <p:cNvSpPr txBox="true"/>
            <p:nvPr/>
          </p:nvSpPr>
          <p:spPr>
            <a:xfrm>
              <a:off x="127000" y="212597"/>
              <a:ext cx="558800" cy="26974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3846909" y="1332376"/>
            <a:ext cx="1466049" cy="3922540"/>
          </a:xfrm>
          <a:custGeom>
            <a:avLst/>
            <a:gdLst/>
            <a:ahLst/>
            <a:cxnLst/>
            <a:rect r="r" b="b" t="t" l="l"/>
            <a:pathLst>
              <a:path h="3922540" w="1466049">
                <a:moveTo>
                  <a:pt x="0" y="0"/>
                </a:moveTo>
                <a:lnTo>
                  <a:pt x="1466050" y="0"/>
                </a:lnTo>
                <a:lnTo>
                  <a:pt x="1466050" y="3922539"/>
                </a:lnTo>
                <a:lnTo>
                  <a:pt x="0" y="3922539"/>
                </a:lnTo>
                <a:lnTo>
                  <a:pt x="0" y="0"/>
                </a:lnTo>
                <a:close/>
              </a:path>
            </a:pathLst>
          </a:custGeom>
          <a:blipFill>
            <a:blip r:embed="rId6"/>
            <a:stretch>
              <a:fillRect l="0" t="0" r="0" b="0"/>
            </a:stretch>
          </a:blipFill>
        </p:spPr>
      </p:sp>
      <p:sp>
        <p:nvSpPr>
          <p:cNvPr name="Freeform 17" id="17"/>
          <p:cNvSpPr/>
          <p:nvPr/>
        </p:nvSpPr>
        <p:spPr>
          <a:xfrm flipH="false" flipV="false" rot="0">
            <a:off x="10204997" y="4967111"/>
            <a:ext cx="2913418" cy="3591270"/>
          </a:xfrm>
          <a:custGeom>
            <a:avLst/>
            <a:gdLst/>
            <a:ahLst/>
            <a:cxnLst/>
            <a:rect r="r" b="b" t="t" l="l"/>
            <a:pathLst>
              <a:path h="3591270" w="2913418">
                <a:moveTo>
                  <a:pt x="0" y="0"/>
                </a:moveTo>
                <a:lnTo>
                  <a:pt x="2913418" y="0"/>
                </a:lnTo>
                <a:lnTo>
                  <a:pt x="2913418" y="3591270"/>
                </a:lnTo>
                <a:lnTo>
                  <a:pt x="0" y="3591270"/>
                </a:lnTo>
                <a:lnTo>
                  <a:pt x="0" y="0"/>
                </a:lnTo>
                <a:close/>
              </a:path>
            </a:pathLst>
          </a:custGeom>
          <a:blipFill>
            <a:blip r:embed="rId7"/>
            <a:stretch>
              <a:fillRect l="0" t="0" r="0" b="0"/>
            </a:stretch>
          </a:blipFill>
        </p:spPr>
      </p:sp>
      <p:sp>
        <p:nvSpPr>
          <p:cNvPr name="Freeform 18" id="18"/>
          <p:cNvSpPr/>
          <p:nvPr/>
        </p:nvSpPr>
        <p:spPr>
          <a:xfrm flipH="false" flipV="false" rot="0">
            <a:off x="14676342" y="6137536"/>
            <a:ext cx="3186465" cy="4918017"/>
          </a:xfrm>
          <a:custGeom>
            <a:avLst/>
            <a:gdLst/>
            <a:ahLst/>
            <a:cxnLst/>
            <a:rect r="r" b="b" t="t" l="l"/>
            <a:pathLst>
              <a:path h="4918017" w="3186465">
                <a:moveTo>
                  <a:pt x="0" y="0"/>
                </a:moveTo>
                <a:lnTo>
                  <a:pt x="3186465" y="0"/>
                </a:lnTo>
                <a:lnTo>
                  <a:pt x="3186465" y="4918017"/>
                </a:lnTo>
                <a:lnTo>
                  <a:pt x="0" y="4918017"/>
                </a:lnTo>
                <a:lnTo>
                  <a:pt x="0" y="0"/>
                </a:lnTo>
                <a:close/>
              </a:path>
            </a:pathLst>
          </a:custGeom>
          <a:blipFill>
            <a:blip r:embed="rId8"/>
            <a:stretch>
              <a:fillRect l="0" t="0" r="0" b="0"/>
            </a:stretch>
          </a:blipFill>
        </p:spPr>
      </p:sp>
      <p:sp>
        <p:nvSpPr>
          <p:cNvPr name="TextBox 19" id="19"/>
          <p:cNvSpPr txBox="true"/>
          <p:nvPr/>
        </p:nvSpPr>
        <p:spPr>
          <a:xfrm rot="0">
            <a:off x="1028700" y="2626429"/>
            <a:ext cx="6244319" cy="6784089"/>
          </a:xfrm>
          <a:prstGeom prst="rect">
            <a:avLst/>
          </a:prstGeom>
        </p:spPr>
        <p:txBody>
          <a:bodyPr anchor="t" rtlCol="false" tIns="0" lIns="0" bIns="0" rIns="0">
            <a:spAutoFit/>
          </a:bodyPr>
          <a:lstStyle/>
          <a:p>
            <a:pPr algn="l">
              <a:lnSpc>
                <a:spcPts val="4127"/>
              </a:lnSpc>
            </a:pPr>
            <a:r>
              <a:rPr lang="en-US" sz="2579">
                <a:solidFill>
                  <a:srgbClr val="080A1D"/>
                </a:solidFill>
                <a:latin typeface="Glacial Indifference"/>
                <a:ea typeface="Glacial Indifference"/>
                <a:cs typeface="Glacial Indifference"/>
                <a:sym typeface="Glacial Indifference"/>
              </a:rPr>
              <a:t> A participatory approach to community involvement is actively involving community members in the planning, decision-making, and implementation of projects or programs that impact them. This approach acknowledges that the people who are most affected by an issue possess significant knowledge, experiences, and insights that can lead to more successful solutions. In community involvement, the participatory approach encourages empowerment, collaboration, and shared responsibility.</a:t>
            </a:r>
          </a:p>
        </p:txBody>
      </p:sp>
      <p:sp>
        <p:nvSpPr>
          <p:cNvPr name="TextBox 20" id="20"/>
          <p:cNvSpPr txBox="true"/>
          <p:nvPr/>
        </p:nvSpPr>
        <p:spPr>
          <a:xfrm rot="0">
            <a:off x="1028700" y="1482052"/>
            <a:ext cx="8518956" cy="958991"/>
          </a:xfrm>
          <a:prstGeom prst="rect">
            <a:avLst/>
          </a:prstGeom>
        </p:spPr>
        <p:txBody>
          <a:bodyPr anchor="t" rtlCol="false" tIns="0" lIns="0" bIns="0" rIns="0">
            <a:spAutoFit/>
          </a:bodyPr>
          <a:lstStyle/>
          <a:p>
            <a:pPr algn="l">
              <a:lnSpc>
                <a:spcPts val="7870"/>
              </a:lnSpc>
              <a:spcBef>
                <a:spcPct val="0"/>
              </a:spcBef>
            </a:pPr>
            <a:r>
              <a:rPr lang="en-US" sz="5622">
                <a:solidFill>
                  <a:srgbClr val="ED654F"/>
                </a:solidFill>
                <a:latin typeface="Bernoru SemiCondensed"/>
                <a:ea typeface="Bernoru SemiCondensed"/>
                <a:cs typeface="Bernoru SemiCondensed"/>
                <a:sym typeface="Bernoru SemiCondensed"/>
              </a:rPr>
              <a:t>Participatory Approach: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5383002" y="4814772"/>
            <a:ext cx="1774956" cy="4033990"/>
          </a:xfrm>
          <a:custGeom>
            <a:avLst/>
            <a:gdLst/>
            <a:ahLst/>
            <a:cxnLst/>
            <a:rect r="r" b="b" t="t" l="l"/>
            <a:pathLst>
              <a:path h="4033990" w="1774956">
                <a:moveTo>
                  <a:pt x="0" y="0"/>
                </a:moveTo>
                <a:lnTo>
                  <a:pt x="1774956" y="0"/>
                </a:lnTo>
                <a:lnTo>
                  <a:pt x="1774956" y="4033990"/>
                </a:lnTo>
                <a:lnTo>
                  <a:pt x="0" y="4033990"/>
                </a:lnTo>
                <a:lnTo>
                  <a:pt x="0" y="0"/>
                </a:lnTo>
                <a:close/>
              </a:path>
            </a:pathLst>
          </a:custGeom>
          <a:blipFill>
            <a:blip r:embed="rId2"/>
            <a:stretch>
              <a:fillRect l="0" t="0" r="0" b="0"/>
            </a:stretch>
          </a:blipFill>
        </p:spPr>
      </p:sp>
      <p:sp>
        <p:nvSpPr>
          <p:cNvPr name="Freeform 3" id="3"/>
          <p:cNvSpPr/>
          <p:nvPr/>
        </p:nvSpPr>
        <p:spPr>
          <a:xfrm flipH="false" flipV="false" rot="0">
            <a:off x="11798104" y="3624942"/>
            <a:ext cx="3376122" cy="3863945"/>
          </a:xfrm>
          <a:custGeom>
            <a:avLst/>
            <a:gdLst/>
            <a:ahLst/>
            <a:cxnLst/>
            <a:rect r="r" b="b" t="t" l="l"/>
            <a:pathLst>
              <a:path h="3863945" w="3376122">
                <a:moveTo>
                  <a:pt x="0" y="0"/>
                </a:moveTo>
                <a:lnTo>
                  <a:pt x="3376121" y="0"/>
                </a:lnTo>
                <a:lnTo>
                  <a:pt x="3376121" y="3863945"/>
                </a:lnTo>
                <a:lnTo>
                  <a:pt x="0" y="3863945"/>
                </a:lnTo>
                <a:lnTo>
                  <a:pt x="0" y="0"/>
                </a:lnTo>
                <a:close/>
              </a:path>
            </a:pathLst>
          </a:custGeom>
          <a:blipFill>
            <a:blip r:embed="rId3"/>
            <a:stretch>
              <a:fillRect l="0" t="0" r="0" b="0"/>
            </a:stretch>
          </a:blipFill>
        </p:spPr>
      </p:sp>
      <p:sp>
        <p:nvSpPr>
          <p:cNvPr name="Freeform 4" id="4"/>
          <p:cNvSpPr/>
          <p:nvPr/>
        </p:nvSpPr>
        <p:spPr>
          <a:xfrm flipH="false" flipV="false" rot="0">
            <a:off x="10840728" y="5310363"/>
            <a:ext cx="2110546" cy="4179299"/>
          </a:xfrm>
          <a:custGeom>
            <a:avLst/>
            <a:gdLst/>
            <a:ahLst/>
            <a:cxnLst/>
            <a:rect r="r" b="b" t="t" l="l"/>
            <a:pathLst>
              <a:path h="4179299" w="2110546">
                <a:moveTo>
                  <a:pt x="0" y="0"/>
                </a:moveTo>
                <a:lnTo>
                  <a:pt x="2110546" y="0"/>
                </a:lnTo>
                <a:lnTo>
                  <a:pt x="2110546" y="4179299"/>
                </a:lnTo>
                <a:lnTo>
                  <a:pt x="0" y="4179299"/>
                </a:lnTo>
                <a:lnTo>
                  <a:pt x="0" y="0"/>
                </a:lnTo>
                <a:close/>
              </a:path>
            </a:pathLst>
          </a:custGeom>
          <a:blipFill>
            <a:blip r:embed="rId4"/>
            <a:stretch>
              <a:fillRect l="0" t="0" r="0" b="0"/>
            </a:stretch>
          </a:blipFill>
        </p:spPr>
      </p:sp>
      <p:sp>
        <p:nvSpPr>
          <p:cNvPr name="TextBox 5" id="5"/>
          <p:cNvSpPr txBox="true"/>
          <p:nvPr/>
        </p:nvSpPr>
        <p:spPr>
          <a:xfrm rot="0">
            <a:off x="1028700" y="2629374"/>
            <a:ext cx="9478653" cy="6822189"/>
          </a:xfrm>
          <a:prstGeom prst="rect">
            <a:avLst/>
          </a:prstGeom>
        </p:spPr>
        <p:txBody>
          <a:bodyPr anchor="t" rtlCol="false" tIns="0" lIns="0" bIns="0" rIns="0">
            <a:spAutoFit/>
          </a:bodyPr>
          <a:lstStyle/>
          <a:p>
            <a:pPr algn="l">
              <a:lnSpc>
                <a:spcPts val="4127"/>
              </a:lnSpc>
            </a:pPr>
            <a:r>
              <a:rPr lang="en-US" sz="2579">
                <a:solidFill>
                  <a:srgbClr val="080A1D"/>
                </a:solidFill>
                <a:latin typeface="Glacial Indifference"/>
                <a:ea typeface="Glacial Indifference"/>
                <a:cs typeface="Glacial Indifference"/>
                <a:sym typeface="Glacial Indifference"/>
              </a:rPr>
              <a:t>Identifying a problem is the first and most important stage in any community involvement or problem-solving process. In the context of community engagement, it refers to the process of identifying and describing the community's issues and challenges. </a:t>
            </a:r>
          </a:p>
          <a:p>
            <a:pPr algn="l">
              <a:lnSpc>
                <a:spcPts val="4127"/>
              </a:lnSpc>
            </a:pPr>
            <a:r>
              <a:rPr lang="en-US" sz="2579">
                <a:solidFill>
                  <a:srgbClr val="080A1D"/>
                </a:solidFill>
                <a:latin typeface="Glacial Indifference"/>
                <a:ea typeface="Glacial Indifference"/>
                <a:cs typeface="Glacial Indifference"/>
                <a:sym typeface="Glacial Indifference"/>
              </a:rPr>
              <a:t>•Steps for Identifying Problems in Community Engagement:</a:t>
            </a:r>
          </a:p>
          <a:p>
            <a:pPr algn="l">
              <a:lnSpc>
                <a:spcPts val="4447"/>
              </a:lnSpc>
            </a:pPr>
            <a:r>
              <a:rPr lang="en-US" sz="2779" b="true">
                <a:solidFill>
                  <a:srgbClr val="ED654F"/>
                </a:solidFill>
                <a:latin typeface="Glacial Indifference Bold"/>
                <a:ea typeface="Glacial Indifference Bold"/>
                <a:cs typeface="Glacial Indifference Bold"/>
                <a:sym typeface="Glacial Indifference Bold"/>
              </a:rPr>
              <a:t>1.Community Consultation:</a:t>
            </a:r>
          </a:p>
          <a:p>
            <a:pPr algn="l">
              <a:lnSpc>
                <a:spcPts val="4127"/>
              </a:lnSpc>
            </a:pPr>
            <a:r>
              <a:rPr lang="en-US" sz="2579">
                <a:solidFill>
                  <a:srgbClr val="080A1D"/>
                </a:solidFill>
                <a:latin typeface="Glacial Indifference"/>
                <a:ea typeface="Glacial Indifference"/>
                <a:cs typeface="Glacial Indifference"/>
                <a:sym typeface="Glacial Indifference"/>
              </a:rPr>
              <a:t>·</a:t>
            </a:r>
            <a:r>
              <a:rPr lang="en-US" sz="2579" b="true">
                <a:solidFill>
                  <a:srgbClr val="080A1D"/>
                </a:solidFill>
                <a:latin typeface="Glacial Indifference Bold"/>
                <a:ea typeface="Glacial Indifference Bold"/>
                <a:cs typeface="Glacial Indifference Bold"/>
                <a:sym typeface="Glacial Indifference Bold"/>
              </a:rPr>
              <a:t>Engage with community members</a:t>
            </a:r>
            <a:r>
              <a:rPr lang="en-US" sz="2579">
                <a:solidFill>
                  <a:srgbClr val="080A1D"/>
                </a:solidFill>
                <a:latin typeface="Glacial Indifference"/>
                <a:ea typeface="Glacial Indifference"/>
                <a:cs typeface="Glacial Indifference"/>
                <a:sym typeface="Glacial Indifference"/>
              </a:rPr>
              <a:t>: Hold discussions, focus groups, or town hall meetings to gather diverse perspectives from community members. These conversations allow the community to express what they feel are the most pressing problems.</a:t>
            </a:r>
          </a:p>
          <a:p>
            <a:pPr algn="l">
              <a:lnSpc>
                <a:spcPts val="4127"/>
              </a:lnSpc>
            </a:pPr>
            <a:r>
              <a:rPr lang="en-US" sz="2579">
                <a:solidFill>
                  <a:srgbClr val="080A1D"/>
                </a:solidFill>
                <a:latin typeface="Glacial Indifference"/>
                <a:ea typeface="Glacial Indifference"/>
                <a:cs typeface="Glacial Indifference"/>
                <a:sym typeface="Glacial Indifference"/>
              </a:rPr>
              <a:t>Inclusive approach: Ensure that voices from marginalized or less vocal groups, such as women, minorities, and youth, are included in the consultation.</a:t>
            </a:r>
          </a:p>
        </p:txBody>
      </p:sp>
      <p:sp>
        <p:nvSpPr>
          <p:cNvPr name="TextBox 6" id="6"/>
          <p:cNvSpPr txBox="true"/>
          <p:nvPr/>
        </p:nvSpPr>
        <p:spPr>
          <a:xfrm rot="0">
            <a:off x="1028700" y="1482052"/>
            <a:ext cx="9339160" cy="958991"/>
          </a:xfrm>
          <a:prstGeom prst="rect">
            <a:avLst/>
          </a:prstGeom>
        </p:spPr>
        <p:txBody>
          <a:bodyPr anchor="t" rtlCol="false" tIns="0" lIns="0" bIns="0" rIns="0">
            <a:spAutoFit/>
          </a:bodyPr>
          <a:lstStyle/>
          <a:p>
            <a:pPr algn="l">
              <a:lnSpc>
                <a:spcPts val="7870"/>
              </a:lnSpc>
              <a:spcBef>
                <a:spcPct val="0"/>
              </a:spcBef>
            </a:pPr>
            <a:r>
              <a:rPr lang="en-US" sz="5622">
                <a:solidFill>
                  <a:srgbClr val="ED654F"/>
                </a:solidFill>
                <a:latin typeface="Bernoru SemiCondensed"/>
                <a:ea typeface="Bernoru SemiCondensed"/>
                <a:cs typeface="Bernoru SemiCondensed"/>
                <a:sym typeface="Bernoru SemiCondensed"/>
              </a:rPr>
              <a:t>Identification of a problem</a:t>
            </a:r>
          </a:p>
        </p:txBody>
      </p:sp>
      <p:grpSp>
        <p:nvGrpSpPr>
          <p:cNvPr name="Group 7" id="7"/>
          <p:cNvGrpSpPr/>
          <p:nvPr/>
        </p:nvGrpSpPr>
        <p:grpSpPr>
          <a:xfrm rot="0">
            <a:off x="13280170" y="8994071"/>
            <a:ext cx="704911" cy="363032"/>
            <a:chOff x="0" y="0"/>
            <a:chExt cx="1157607" cy="596172"/>
          </a:xfrm>
        </p:grpSpPr>
        <p:sp>
          <p:nvSpPr>
            <p:cNvPr name="Freeform 8" id="8"/>
            <p:cNvSpPr/>
            <p:nvPr/>
          </p:nvSpPr>
          <p:spPr>
            <a:xfrm flipH="false" flipV="false" rot="0">
              <a:off x="0" y="0"/>
              <a:ext cx="1157607" cy="596172"/>
            </a:xfrm>
            <a:custGeom>
              <a:avLst/>
              <a:gdLst/>
              <a:ahLst/>
              <a:cxnLst/>
              <a:rect r="r" b="b" t="t" l="l"/>
              <a:pathLst>
                <a:path h="596172" w="1157607">
                  <a:moveTo>
                    <a:pt x="578803" y="0"/>
                  </a:moveTo>
                  <a:lnTo>
                    <a:pt x="1157607" y="596172"/>
                  </a:lnTo>
                  <a:lnTo>
                    <a:pt x="0" y="596172"/>
                  </a:lnTo>
                  <a:lnTo>
                    <a:pt x="578803" y="0"/>
                  </a:lnTo>
                  <a:close/>
                </a:path>
              </a:pathLst>
            </a:custGeom>
            <a:solidFill>
              <a:srgbClr val="44A093"/>
            </a:solidFill>
          </p:spPr>
        </p:sp>
        <p:sp>
          <p:nvSpPr>
            <p:cNvPr name="TextBox 9" id="9"/>
            <p:cNvSpPr txBox="true"/>
            <p:nvPr/>
          </p:nvSpPr>
          <p:spPr>
            <a:xfrm>
              <a:off x="180876" y="248219"/>
              <a:ext cx="795855" cy="30536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true" rot="0">
            <a:off x="16717654" y="3334149"/>
            <a:ext cx="719075" cy="360993"/>
          </a:xfrm>
          <a:custGeom>
            <a:avLst/>
            <a:gdLst/>
            <a:ahLst/>
            <a:cxnLst/>
            <a:rect r="r" b="b" t="t" l="l"/>
            <a:pathLst>
              <a:path h="360993" w="719075">
                <a:moveTo>
                  <a:pt x="0" y="360993"/>
                </a:moveTo>
                <a:lnTo>
                  <a:pt x="719075" y="360993"/>
                </a:lnTo>
                <a:lnTo>
                  <a:pt x="719075" y="0"/>
                </a:lnTo>
                <a:lnTo>
                  <a:pt x="0" y="0"/>
                </a:lnTo>
                <a:lnTo>
                  <a:pt x="0" y="3609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true" rot="0">
            <a:off x="12325974" y="9250147"/>
            <a:ext cx="954196" cy="479030"/>
          </a:xfrm>
          <a:custGeom>
            <a:avLst/>
            <a:gdLst/>
            <a:ahLst/>
            <a:cxnLst/>
            <a:rect r="r" b="b" t="t" l="l"/>
            <a:pathLst>
              <a:path h="479030" w="954196">
                <a:moveTo>
                  <a:pt x="0" y="479030"/>
                </a:moveTo>
                <a:lnTo>
                  <a:pt x="954196" y="479030"/>
                </a:lnTo>
                <a:lnTo>
                  <a:pt x="954196" y="0"/>
                </a:lnTo>
                <a:lnTo>
                  <a:pt x="0" y="0"/>
                </a:lnTo>
                <a:lnTo>
                  <a:pt x="0" y="47903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5952569" y="2693358"/>
            <a:ext cx="765085" cy="488953"/>
            <a:chOff x="0" y="0"/>
            <a:chExt cx="812800" cy="519447"/>
          </a:xfrm>
        </p:grpSpPr>
        <p:sp>
          <p:nvSpPr>
            <p:cNvPr name="Freeform 13" id="13"/>
            <p:cNvSpPr/>
            <p:nvPr/>
          </p:nvSpPr>
          <p:spPr>
            <a:xfrm flipH="false" flipV="false" rot="0">
              <a:off x="0" y="0"/>
              <a:ext cx="812800" cy="519447"/>
            </a:xfrm>
            <a:custGeom>
              <a:avLst/>
              <a:gdLst/>
              <a:ahLst/>
              <a:cxnLst/>
              <a:rect r="r" b="b" t="t" l="l"/>
              <a:pathLst>
                <a:path h="519447" w="812800">
                  <a:moveTo>
                    <a:pt x="406400" y="0"/>
                  </a:moveTo>
                  <a:lnTo>
                    <a:pt x="812800" y="519447"/>
                  </a:lnTo>
                  <a:lnTo>
                    <a:pt x="0" y="519447"/>
                  </a:lnTo>
                  <a:lnTo>
                    <a:pt x="406400" y="0"/>
                  </a:lnTo>
                  <a:close/>
                </a:path>
              </a:pathLst>
            </a:custGeom>
            <a:solidFill>
              <a:srgbClr val="F79674"/>
            </a:solidFill>
          </p:spPr>
        </p:sp>
        <p:sp>
          <p:nvSpPr>
            <p:cNvPr name="TextBox 14" id="14"/>
            <p:cNvSpPr txBox="true"/>
            <p:nvPr/>
          </p:nvSpPr>
          <p:spPr>
            <a:xfrm>
              <a:off x="127000" y="212597"/>
              <a:ext cx="558800" cy="26974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4727051" y="4098322"/>
            <a:ext cx="447174" cy="342622"/>
            <a:chOff x="0" y="0"/>
            <a:chExt cx="812800" cy="622763"/>
          </a:xfrm>
        </p:grpSpPr>
        <p:sp>
          <p:nvSpPr>
            <p:cNvPr name="Freeform 16" id="16"/>
            <p:cNvSpPr/>
            <p:nvPr/>
          </p:nvSpPr>
          <p:spPr>
            <a:xfrm flipH="false" flipV="false" rot="0">
              <a:off x="0" y="0"/>
              <a:ext cx="812800" cy="622763"/>
            </a:xfrm>
            <a:custGeom>
              <a:avLst/>
              <a:gdLst/>
              <a:ahLst/>
              <a:cxnLst/>
              <a:rect r="r" b="b" t="t" l="l"/>
              <a:pathLst>
                <a:path h="622763" w="812800">
                  <a:moveTo>
                    <a:pt x="406400" y="0"/>
                  </a:moveTo>
                  <a:lnTo>
                    <a:pt x="812800" y="622763"/>
                  </a:lnTo>
                  <a:lnTo>
                    <a:pt x="0" y="622763"/>
                  </a:lnTo>
                  <a:lnTo>
                    <a:pt x="406400" y="0"/>
                  </a:lnTo>
                  <a:close/>
                </a:path>
              </a:pathLst>
            </a:custGeom>
            <a:solidFill>
              <a:srgbClr val="F4C15D"/>
            </a:solidFill>
          </p:spPr>
        </p:sp>
        <p:sp>
          <p:nvSpPr>
            <p:cNvPr name="TextBox 17" id="17"/>
            <p:cNvSpPr txBox="true"/>
            <p:nvPr/>
          </p:nvSpPr>
          <p:spPr>
            <a:xfrm>
              <a:off x="127000" y="260565"/>
              <a:ext cx="558800" cy="31771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1315779" y="4667213"/>
            <a:ext cx="3581048" cy="4591087"/>
          </a:xfrm>
          <a:custGeom>
            <a:avLst/>
            <a:gdLst/>
            <a:ahLst/>
            <a:cxnLst/>
            <a:rect r="r" b="b" t="t" l="l"/>
            <a:pathLst>
              <a:path h="4591087" w="3581048">
                <a:moveTo>
                  <a:pt x="0" y="0"/>
                </a:moveTo>
                <a:lnTo>
                  <a:pt x="3581048" y="0"/>
                </a:lnTo>
                <a:lnTo>
                  <a:pt x="3581048" y="4591087"/>
                </a:lnTo>
                <a:lnTo>
                  <a:pt x="0" y="4591087"/>
                </a:lnTo>
                <a:lnTo>
                  <a:pt x="0" y="0"/>
                </a:lnTo>
                <a:close/>
              </a:path>
            </a:pathLst>
          </a:custGeom>
          <a:blipFill>
            <a:blip r:embed="rId2"/>
            <a:stretch>
              <a:fillRect l="0" t="0" r="0" b="0"/>
            </a:stretch>
          </a:blipFill>
        </p:spPr>
      </p:sp>
      <p:sp>
        <p:nvSpPr>
          <p:cNvPr name="Freeform 3" id="3"/>
          <p:cNvSpPr/>
          <p:nvPr/>
        </p:nvSpPr>
        <p:spPr>
          <a:xfrm flipH="false" flipV="false" rot="0">
            <a:off x="10464107" y="1323554"/>
            <a:ext cx="2426981" cy="2114508"/>
          </a:xfrm>
          <a:custGeom>
            <a:avLst/>
            <a:gdLst/>
            <a:ahLst/>
            <a:cxnLst/>
            <a:rect r="r" b="b" t="t" l="l"/>
            <a:pathLst>
              <a:path h="2114508" w="2426981">
                <a:moveTo>
                  <a:pt x="0" y="0"/>
                </a:moveTo>
                <a:lnTo>
                  <a:pt x="2426981" y="0"/>
                </a:lnTo>
                <a:lnTo>
                  <a:pt x="2426981" y="2114507"/>
                </a:lnTo>
                <a:lnTo>
                  <a:pt x="0" y="21145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582622" y="3051881"/>
            <a:ext cx="2369438" cy="3659364"/>
          </a:xfrm>
          <a:custGeom>
            <a:avLst/>
            <a:gdLst/>
            <a:ahLst/>
            <a:cxnLst/>
            <a:rect r="r" b="b" t="t" l="l"/>
            <a:pathLst>
              <a:path h="3659364" w="2369438">
                <a:moveTo>
                  <a:pt x="0" y="0"/>
                </a:moveTo>
                <a:lnTo>
                  <a:pt x="2369438" y="0"/>
                </a:lnTo>
                <a:lnTo>
                  <a:pt x="2369438" y="3659363"/>
                </a:lnTo>
                <a:lnTo>
                  <a:pt x="0" y="3659363"/>
                </a:lnTo>
                <a:lnTo>
                  <a:pt x="0" y="0"/>
                </a:lnTo>
                <a:close/>
              </a:path>
            </a:pathLst>
          </a:custGeom>
          <a:blipFill>
            <a:blip r:embed="rId5"/>
            <a:stretch>
              <a:fillRect l="0" t="0" r="0" b="0"/>
            </a:stretch>
          </a:blipFill>
        </p:spPr>
      </p:sp>
      <p:sp>
        <p:nvSpPr>
          <p:cNvPr name="Freeform 5" id="5"/>
          <p:cNvSpPr/>
          <p:nvPr/>
        </p:nvSpPr>
        <p:spPr>
          <a:xfrm flipH="false" flipV="false" rot="0">
            <a:off x="15199392" y="3380664"/>
            <a:ext cx="2059908" cy="4221844"/>
          </a:xfrm>
          <a:custGeom>
            <a:avLst/>
            <a:gdLst/>
            <a:ahLst/>
            <a:cxnLst/>
            <a:rect r="r" b="b" t="t" l="l"/>
            <a:pathLst>
              <a:path h="4221844" w="2059908">
                <a:moveTo>
                  <a:pt x="0" y="0"/>
                </a:moveTo>
                <a:lnTo>
                  <a:pt x="2059908" y="0"/>
                </a:lnTo>
                <a:lnTo>
                  <a:pt x="2059908" y="4221845"/>
                </a:lnTo>
                <a:lnTo>
                  <a:pt x="0" y="4221845"/>
                </a:lnTo>
                <a:lnTo>
                  <a:pt x="0" y="0"/>
                </a:lnTo>
                <a:close/>
              </a:path>
            </a:pathLst>
          </a:custGeom>
          <a:blipFill>
            <a:blip r:embed="rId6"/>
            <a:stretch>
              <a:fillRect l="0" t="0" r="0" b="0"/>
            </a:stretch>
          </a:blipFill>
        </p:spPr>
      </p:sp>
      <p:sp>
        <p:nvSpPr>
          <p:cNvPr name="Freeform 6" id="6"/>
          <p:cNvSpPr/>
          <p:nvPr/>
        </p:nvSpPr>
        <p:spPr>
          <a:xfrm flipH="false" flipV="false" rot="0">
            <a:off x="12111729" y="2354440"/>
            <a:ext cx="2654546" cy="2312773"/>
          </a:xfrm>
          <a:custGeom>
            <a:avLst/>
            <a:gdLst/>
            <a:ahLst/>
            <a:cxnLst/>
            <a:rect r="r" b="b" t="t" l="l"/>
            <a:pathLst>
              <a:path h="2312773" w="2654546">
                <a:moveTo>
                  <a:pt x="0" y="0"/>
                </a:moveTo>
                <a:lnTo>
                  <a:pt x="2654546" y="0"/>
                </a:lnTo>
                <a:lnTo>
                  <a:pt x="2654546" y="2312773"/>
                </a:lnTo>
                <a:lnTo>
                  <a:pt x="0" y="2312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582699" y="1323264"/>
            <a:ext cx="3293294" cy="1901878"/>
          </a:xfrm>
          <a:custGeom>
            <a:avLst/>
            <a:gdLst/>
            <a:ahLst/>
            <a:cxnLst/>
            <a:rect r="r" b="b" t="t" l="l"/>
            <a:pathLst>
              <a:path h="1901878" w="3293294">
                <a:moveTo>
                  <a:pt x="0" y="0"/>
                </a:moveTo>
                <a:lnTo>
                  <a:pt x="3293294" y="0"/>
                </a:lnTo>
                <a:lnTo>
                  <a:pt x="3293294" y="1901878"/>
                </a:lnTo>
                <a:lnTo>
                  <a:pt x="0" y="19018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028700" y="3665489"/>
            <a:ext cx="7402082" cy="5888739"/>
          </a:xfrm>
          <a:prstGeom prst="rect">
            <a:avLst/>
          </a:prstGeom>
        </p:spPr>
        <p:txBody>
          <a:bodyPr anchor="t" rtlCol="false" tIns="0" lIns="0" bIns="0" rIns="0">
            <a:spAutoFit/>
          </a:bodyPr>
          <a:lstStyle/>
          <a:p>
            <a:pPr algn="l">
              <a:lnSpc>
                <a:spcPts val="4127"/>
              </a:lnSpc>
            </a:pPr>
            <a:r>
              <a:rPr lang="en-US" sz="2579">
                <a:solidFill>
                  <a:srgbClr val="080A1D"/>
                </a:solidFill>
                <a:latin typeface="Glacial Indifference"/>
                <a:ea typeface="Glacial Indifference"/>
                <a:cs typeface="Glacial Indifference"/>
                <a:sym typeface="Glacial Indifference"/>
              </a:rPr>
              <a:t>Surveys and questionnaires: Use surveys to systematically collect data on community perceptions, priorities, and experiences related to potential problems.</a:t>
            </a:r>
          </a:p>
          <a:p>
            <a:pPr algn="l">
              <a:lnSpc>
                <a:spcPts val="4447"/>
              </a:lnSpc>
            </a:pPr>
            <a:r>
              <a:rPr lang="en-US" sz="2779" b="true">
                <a:solidFill>
                  <a:srgbClr val="ED654F"/>
                </a:solidFill>
                <a:latin typeface="Glacial Indifference Bold"/>
                <a:ea typeface="Glacial Indifference Bold"/>
                <a:cs typeface="Glacial Indifference Bold"/>
                <a:sym typeface="Glacial Indifference Bold"/>
              </a:rPr>
              <a:t>Observational methods</a:t>
            </a:r>
            <a:r>
              <a:rPr lang="en-US" sz="2779">
                <a:solidFill>
                  <a:srgbClr val="080A1D"/>
                </a:solidFill>
                <a:latin typeface="Glacial Indifference"/>
                <a:ea typeface="Glacial Indifference"/>
                <a:cs typeface="Glacial Indifference"/>
                <a:sym typeface="Glacial Indifference"/>
              </a:rPr>
              <a:t>: Conduct site visits, observe local practices, and identify physical, social, or economic factors that may contribute to issues.</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Use existing reports</a:t>
            </a:r>
            <a:r>
              <a:rPr lang="en-US" sz="2579">
                <a:solidFill>
                  <a:srgbClr val="080A1D"/>
                </a:solidFill>
                <a:latin typeface="Glacial Indifference"/>
                <a:ea typeface="Glacial Indifference"/>
                <a:cs typeface="Glacial Indifference"/>
                <a:sym typeface="Glacial Indifference"/>
              </a:rPr>
              <a:t>: Review available reports, studies, and local government data to get an overview of common issues in the area.</a:t>
            </a:r>
          </a:p>
        </p:txBody>
      </p:sp>
      <p:sp>
        <p:nvSpPr>
          <p:cNvPr name="TextBox 9" id="9"/>
          <p:cNvSpPr txBox="true"/>
          <p:nvPr/>
        </p:nvSpPr>
        <p:spPr>
          <a:xfrm rot="0">
            <a:off x="1028700" y="1567777"/>
            <a:ext cx="7743796" cy="1743090"/>
          </a:xfrm>
          <a:prstGeom prst="rect">
            <a:avLst/>
          </a:prstGeom>
        </p:spPr>
        <p:txBody>
          <a:bodyPr anchor="t" rtlCol="false" tIns="0" lIns="0" bIns="0" rIns="0">
            <a:spAutoFit/>
          </a:bodyPr>
          <a:lstStyle/>
          <a:p>
            <a:pPr algn="l">
              <a:lnSpc>
                <a:spcPts val="6971"/>
              </a:lnSpc>
            </a:pPr>
            <a:r>
              <a:rPr lang="en-US" sz="5622">
                <a:solidFill>
                  <a:srgbClr val="ED654F"/>
                </a:solidFill>
                <a:latin typeface="Bernoru SemiCondensed"/>
                <a:ea typeface="Bernoru SemiCondensed"/>
                <a:cs typeface="Bernoru SemiCondensed"/>
                <a:sym typeface="Bernoru SemiCondensed"/>
              </a:rPr>
              <a:t>2. Data Collection and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2697677" y="5143500"/>
            <a:ext cx="1966004" cy="3744769"/>
          </a:xfrm>
          <a:custGeom>
            <a:avLst/>
            <a:gdLst/>
            <a:ahLst/>
            <a:cxnLst/>
            <a:rect r="r" b="b" t="t" l="l"/>
            <a:pathLst>
              <a:path h="3744769" w="1966004">
                <a:moveTo>
                  <a:pt x="0" y="0"/>
                </a:moveTo>
                <a:lnTo>
                  <a:pt x="1966004" y="0"/>
                </a:lnTo>
                <a:lnTo>
                  <a:pt x="1966004" y="3744769"/>
                </a:lnTo>
                <a:lnTo>
                  <a:pt x="0" y="3744769"/>
                </a:lnTo>
                <a:lnTo>
                  <a:pt x="0" y="0"/>
                </a:lnTo>
                <a:close/>
              </a:path>
            </a:pathLst>
          </a:custGeom>
          <a:blipFill>
            <a:blip r:embed="rId2"/>
            <a:stretch>
              <a:fillRect l="0" t="0" r="0" b="0"/>
            </a:stretch>
          </a:blipFill>
        </p:spPr>
      </p:sp>
      <p:sp>
        <p:nvSpPr>
          <p:cNvPr name="Freeform 3" id="3"/>
          <p:cNvSpPr/>
          <p:nvPr/>
        </p:nvSpPr>
        <p:spPr>
          <a:xfrm flipH="false" flipV="false" rot="0">
            <a:off x="14777559" y="2061320"/>
            <a:ext cx="1858858" cy="3671819"/>
          </a:xfrm>
          <a:custGeom>
            <a:avLst/>
            <a:gdLst/>
            <a:ahLst/>
            <a:cxnLst/>
            <a:rect r="r" b="b" t="t" l="l"/>
            <a:pathLst>
              <a:path h="3671819" w="1858858">
                <a:moveTo>
                  <a:pt x="0" y="0"/>
                </a:moveTo>
                <a:lnTo>
                  <a:pt x="1858859" y="0"/>
                </a:lnTo>
                <a:lnTo>
                  <a:pt x="1858859" y="3671819"/>
                </a:lnTo>
                <a:lnTo>
                  <a:pt x="0" y="3671819"/>
                </a:lnTo>
                <a:lnTo>
                  <a:pt x="0" y="0"/>
                </a:lnTo>
                <a:close/>
              </a:path>
            </a:pathLst>
          </a:custGeom>
          <a:blipFill>
            <a:blip r:embed="rId3"/>
            <a:stretch>
              <a:fillRect l="0" t="0" r="0" b="0"/>
            </a:stretch>
          </a:blipFill>
        </p:spPr>
      </p:sp>
      <p:sp>
        <p:nvSpPr>
          <p:cNvPr name="Freeform 4" id="4"/>
          <p:cNvSpPr/>
          <p:nvPr/>
        </p:nvSpPr>
        <p:spPr>
          <a:xfrm flipH="false" flipV="false" rot="0">
            <a:off x="10169612" y="2944674"/>
            <a:ext cx="1825233" cy="4883567"/>
          </a:xfrm>
          <a:custGeom>
            <a:avLst/>
            <a:gdLst/>
            <a:ahLst/>
            <a:cxnLst/>
            <a:rect r="r" b="b" t="t" l="l"/>
            <a:pathLst>
              <a:path h="4883567" w="1825233">
                <a:moveTo>
                  <a:pt x="0" y="0"/>
                </a:moveTo>
                <a:lnTo>
                  <a:pt x="1825233" y="0"/>
                </a:lnTo>
                <a:lnTo>
                  <a:pt x="1825233" y="4883567"/>
                </a:lnTo>
                <a:lnTo>
                  <a:pt x="0" y="4883567"/>
                </a:lnTo>
                <a:lnTo>
                  <a:pt x="0" y="0"/>
                </a:lnTo>
                <a:close/>
              </a:path>
            </a:pathLst>
          </a:custGeom>
          <a:blipFill>
            <a:blip r:embed="rId4"/>
            <a:stretch>
              <a:fillRect l="0" t="0" r="0" b="0"/>
            </a:stretch>
          </a:blipFill>
        </p:spPr>
      </p:sp>
      <p:sp>
        <p:nvSpPr>
          <p:cNvPr name="Freeform 5" id="5"/>
          <p:cNvSpPr/>
          <p:nvPr/>
        </p:nvSpPr>
        <p:spPr>
          <a:xfrm flipH="false" flipV="false" rot="-1500053">
            <a:off x="13657778" y="1126359"/>
            <a:ext cx="1464709" cy="920936"/>
          </a:xfrm>
          <a:custGeom>
            <a:avLst/>
            <a:gdLst/>
            <a:ahLst/>
            <a:cxnLst/>
            <a:rect r="r" b="b" t="t" l="l"/>
            <a:pathLst>
              <a:path h="920936" w="1464709">
                <a:moveTo>
                  <a:pt x="0" y="0"/>
                </a:moveTo>
                <a:lnTo>
                  <a:pt x="1464710" y="0"/>
                </a:lnTo>
                <a:lnTo>
                  <a:pt x="1464710" y="920936"/>
                </a:lnTo>
                <a:lnTo>
                  <a:pt x="0" y="920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767088" y="1470638"/>
            <a:ext cx="2441687" cy="2299625"/>
          </a:xfrm>
          <a:custGeom>
            <a:avLst/>
            <a:gdLst/>
            <a:ahLst/>
            <a:cxnLst/>
            <a:rect r="r" b="b" t="t" l="l"/>
            <a:pathLst>
              <a:path h="2299625" w="2441687">
                <a:moveTo>
                  <a:pt x="0" y="0"/>
                </a:moveTo>
                <a:lnTo>
                  <a:pt x="2441688" y="0"/>
                </a:lnTo>
                <a:lnTo>
                  <a:pt x="2441688" y="2299626"/>
                </a:lnTo>
                <a:lnTo>
                  <a:pt x="0" y="22996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3521961"/>
            <a:ext cx="8921948" cy="5831589"/>
          </a:xfrm>
          <a:prstGeom prst="rect">
            <a:avLst/>
          </a:prstGeom>
        </p:spPr>
        <p:txBody>
          <a:bodyPr anchor="t" rtlCol="false" tIns="0" lIns="0" bIns="0" rIns="0">
            <a:spAutoFit/>
          </a:bodyPr>
          <a:lstStyle/>
          <a:p>
            <a:pPr algn="l">
              <a:lnSpc>
                <a:spcPts val="4127"/>
              </a:lnSpc>
            </a:pPr>
            <a:r>
              <a:rPr lang="en-US" sz="2579">
                <a:solidFill>
                  <a:srgbClr val="080A1D"/>
                </a:solidFill>
                <a:latin typeface="Glacial Indifference"/>
                <a:ea typeface="Glacial Indifference"/>
                <a:cs typeface="Glacial Indifference"/>
                <a:sym typeface="Glacial Indifference"/>
              </a:rPr>
              <a:t>Involve community members in mapping out the problems they face and their impacts. This can be done visually through diagrams or participatory mapping exercises.</a:t>
            </a:r>
          </a:p>
          <a:p>
            <a:pPr algn="l">
              <a:lnSpc>
                <a:spcPts val="4927"/>
              </a:lnSpc>
            </a:pPr>
            <a:r>
              <a:rPr lang="en-US" sz="3079" b="true">
                <a:solidFill>
                  <a:srgbClr val="ED654F"/>
                </a:solidFill>
                <a:latin typeface="Glacial Indifference Bold"/>
                <a:ea typeface="Glacial Indifference Bold"/>
                <a:cs typeface="Glacial Indifference Bold"/>
                <a:sym typeface="Glacial Indifference Bold"/>
              </a:rPr>
              <a:t>4. Prioritization:</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Ranking problems:</a:t>
            </a:r>
            <a:r>
              <a:rPr lang="en-US" sz="2579">
                <a:solidFill>
                  <a:srgbClr val="080A1D"/>
                </a:solidFill>
                <a:latin typeface="Glacial Indifference"/>
                <a:ea typeface="Glacial Indifference"/>
                <a:cs typeface="Glacial Indifference"/>
                <a:sym typeface="Glacial Indifference"/>
              </a:rPr>
              <a:t> Not all problems can be addressed at once. Prioritize issues based on their severity, urgency, and impact on the community. In some cases, the community may also help determine which issues are most pressing.</a:t>
            </a:r>
          </a:p>
          <a:p>
            <a:pPr algn="l">
              <a:lnSpc>
                <a:spcPts val="4127"/>
              </a:lnSpc>
            </a:pPr>
            <a:r>
              <a:rPr lang="en-US" sz="2579">
                <a:solidFill>
                  <a:srgbClr val="080A1D"/>
                </a:solidFill>
                <a:latin typeface="Glacial Indifference"/>
                <a:ea typeface="Glacial Indifference"/>
                <a:cs typeface="Glacial Indifference"/>
                <a:sym typeface="Glacial Indifference"/>
              </a:rPr>
              <a:t>Feasibility assessment: Consider the resources and support required to solve each problem. Some issues may be easier or more realistic to address with available resources.</a:t>
            </a:r>
          </a:p>
        </p:txBody>
      </p:sp>
      <p:sp>
        <p:nvSpPr>
          <p:cNvPr name="TextBox 8" id="8"/>
          <p:cNvSpPr txBox="true"/>
          <p:nvPr/>
        </p:nvSpPr>
        <p:spPr>
          <a:xfrm rot="0">
            <a:off x="1028700" y="1567777"/>
            <a:ext cx="7743796" cy="1743090"/>
          </a:xfrm>
          <a:prstGeom prst="rect">
            <a:avLst/>
          </a:prstGeom>
        </p:spPr>
        <p:txBody>
          <a:bodyPr anchor="t" rtlCol="false" tIns="0" lIns="0" bIns="0" rIns="0">
            <a:spAutoFit/>
          </a:bodyPr>
          <a:lstStyle/>
          <a:p>
            <a:pPr algn="l">
              <a:lnSpc>
                <a:spcPts val="6971"/>
              </a:lnSpc>
            </a:pPr>
            <a:r>
              <a:rPr lang="en-US" sz="5622">
                <a:solidFill>
                  <a:srgbClr val="ED654F"/>
                </a:solidFill>
                <a:latin typeface="Bernoru SemiCondensed"/>
                <a:ea typeface="Bernoru SemiCondensed"/>
                <a:cs typeface="Bernoru SemiCondensed"/>
                <a:sym typeface="Bernoru SemiCondensed"/>
              </a:rPr>
              <a:t>3. Community problem mapping:</a:t>
            </a:r>
            <a:r>
              <a:rPr lang="en-US" sz="5622">
                <a:solidFill>
                  <a:srgbClr val="ED654F"/>
                </a:solidFill>
                <a:latin typeface="Bernoru SemiCondensed"/>
                <a:ea typeface="Bernoru SemiCondensed"/>
                <a:cs typeface="Bernoru SemiCondensed"/>
                <a:sym typeface="Bernoru SemiCondensed"/>
              </a:rPr>
              <a:t> </a:t>
            </a:r>
          </a:p>
        </p:txBody>
      </p:sp>
      <p:grpSp>
        <p:nvGrpSpPr>
          <p:cNvPr name="Group 9" id="9"/>
          <p:cNvGrpSpPr/>
          <p:nvPr/>
        </p:nvGrpSpPr>
        <p:grpSpPr>
          <a:xfrm rot="0">
            <a:off x="16097078" y="9258300"/>
            <a:ext cx="539339" cy="471922"/>
            <a:chOff x="0" y="0"/>
            <a:chExt cx="812800" cy="711200"/>
          </a:xfrm>
        </p:grpSpPr>
        <p:sp>
          <p:nvSpPr>
            <p:cNvPr name="Freeform 10" id="10"/>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4A093"/>
            </a:solidFill>
          </p:spPr>
        </p:sp>
        <p:sp>
          <p:nvSpPr>
            <p:cNvPr name="TextBox 11" id="11"/>
            <p:cNvSpPr txBox="true"/>
            <p:nvPr/>
          </p:nvSpPr>
          <p:spPr>
            <a:xfrm>
              <a:off x="127000" y="301625"/>
              <a:ext cx="558800" cy="35877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008543" y="8736557"/>
            <a:ext cx="912597" cy="650351"/>
            <a:chOff x="0" y="0"/>
            <a:chExt cx="1157607" cy="824954"/>
          </a:xfrm>
        </p:grpSpPr>
        <p:sp>
          <p:nvSpPr>
            <p:cNvPr name="Freeform 13" id="13"/>
            <p:cNvSpPr/>
            <p:nvPr/>
          </p:nvSpPr>
          <p:spPr>
            <a:xfrm flipH="false" flipV="false" rot="0">
              <a:off x="0" y="0"/>
              <a:ext cx="1157607" cy="824954"/>
            </a:xfrm>
            <a:custGeom>
              <a:avLst/>
              <a:gdLst/>
              <a:ahLst/>
              <a:cxnLst/>
              <a:rect r="r" b="b" t="t" l="l"/>
              <a:pathLst>
                <a:path h="824954" w="1157607">
                  <a:moveTo>
                    <a:pt x="578803" y="0"/>
                  </a:moveTo>
                  <a:lnTo>
                    <a:pt x="1157607" y="824954"/>
                  </a:lnTo>
                  <a:lnTo>
                    <a:pt x="0" y="824954"/>
                  </a:lnTo>
                  <a:lnTo>
                    <a:pt x="578803" y="0"/>
                  </a:lnTo>
                  <a:close/>
                </a:path>
              </a:pathLst>
            </a:custGeom>
            <a:solidFill>
              <a:srgbClr val="A7CEDE"/>
            </a:solidFill>
          </p:spPr>
        </p:sp>
        <p:sp>
          <p:nvSpPr>
            <p:cNvPr name="TextBox 14" id="14"/>
            <p:cNvSpPr txBox="true"/>
            <p:nvPr/>
          </p:nvSpPr>
          <p:spPr>
            <a:xfrm>
              <a:off x="180876" y="354440"/>
              <a:ext cx="795855" cy="41159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true" rot="0">
            <a:off x="15152188" y="8657770"/>
            <a:ext cx="941514" cy="472663"/>
          </a:xfrm>
          <a:custGeom>
            <a:avLst/>
            <a:gdLst/>
            <a:ahLst/>
            <a:cxnLst/>
            <a:rect r="r" b="b" t="t" l="l"/>
            <a:pathLst>
              <a:path h="472663" w="941514">
                <a:moveTo>
                  <a:pt x="0" y="472663"/>
                </a:moveTo>
                <a:lnTo>
                  <a:pt x="941514" y="472663"/>
                </a:lnTo>
                <a:lnTo>
                  <a:pt x="941514" y="0"/>
                </a:lnTo>
                <a:lnTo>
                  <a:pt x="0" y="0"/>
                </a:lnTo>
                <a:lnTo>
                  <a:pt x="0" y="472663"/>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7444510" y="2068748"/>
            <a:ext cx="1602398" cy="1871414"/>
          </a:xfrm>
          <a:custGeom>
            <a:avLst/>
            <a:gdLst/>
            <a:ahLst/>
            <a:cxnLst/>
            <a:rect r="r" b="b" t="t" l="l"/>
            <a:pathLst>
              <a:path h="1871414" w="1602398">
                <a:moveTo>
                  <a:pt x="0" y="0"/>
                </a:moveTo>
                <a:lnTo>
                  <a:pt x="1602398" y="0"/>
                </a:lnTo>
                <a:lnTo>
                  <a:pt x="1602398" y="1871414"/>
                </a:lnTo>
                <a:lnTo>
                  <a:pt x="0" y="1871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511008" y="1336903"/>
            <a:ext cx="733240" cy="856339"/>
          </a:xfrm>
          <a:custGeom>
            <a:avLst/>
            <a:gdLst/>
            <a:ahLst/>
            <a:cxnLst/>
            <a:rect r="r" b="b" t="t" l="l"/>
            <a:pathLst>
              <a:path h="856339" w="733240">
                <a:moveTo>
                  <a:pt x="733240" y="0"/>
                </a:moveTo>
                <a:lnTo>
                  <a:pt x="0" y="0"/>
                </a:lnTo>
                <a:lnTo>
                  <a:pt x="0" y="856339"/>
                </a:lnTo>
                <a:lnTo>
                  <a:pt x="733240" y="856339"/>
                </a:lnTo>
                <a:lnTo>
                  <a:pt x="7332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97118" y="8098805"/>
            <a:ext cx="1619143" cy="2415130"/>
          </a:xfrm>
          <a:custGeom>
            <a:avLst/>
            <a:gdLst/>
            <a:ahLst/>
            <a:cxnLst/>
            <a:rect r="r" b="b" t="t" l="l"/>
            <a:pathLst>
              <a:path h="2415130" w="1619143">
                <a:moveTo>
                  <a:pt x="0" y="0"/>
                </a:moveTo>
                <a:lnTo>
                  <a:pt x="1619144" y="0"/>
                </a:lnTo>
                <a:lnTo>
                  <a:pt x="1619144" y="2415130"/>
                </a:lnTo>
                <a:lnTo>
                  <a:pt x="0" y="24151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3181369" y="6932580"/>
            <a:ext cx="2383850" cy="2199162"/>
            <a:chOff x="0" y="0"/>
            <a:chExt cx="3178467" cy="2932216"/>
          </a:xfrm>
        </p:grpSpPr>
        <p:grpSp>
          <p:nvGrpSpPr>
            <p:cNvPr name="Group 6" id="6"/>
            <p:cNvGrpSpPr/>
            <p:nvPr/>
          </p:nvGrpSpPr>
          <p:grpSpPr>
            <a:xfrm rot="-5400000">
              <a:off x="519558" y="-519558"/>
              <a:ext cx="2139352" cy="3178467"/>
              <a:chOff x="0" y="0"/>
              <a:chExt cx="566284" cy="841336"/>
            </a:xfrm>
          </p:grpSpPr>
          <p:sp>
            <p:nvSpPr>
              <p:cNvPr name="Freeform 7" id="7"/>
              <p:cNvSpPr/>
              <p:nvPr/>
            </p:nvSpPr>
            <p:spPr>
              <a:xfrm flipH="false" flipV="false" rot="0">
                <a:off x="0" y="0"/>
                <a:ext cx="566284" cy="841336"/>
              </a:xfrm>
              <a:custGeom>
                <a:avLst/>
                <a:gdLst/>
                <a:ahLst/>
                <a:cxnLst/>
                <a:rect r="r" b="b" t="t" l="l"/>
                <a:pathLst>
                  <a:path h="841336" w="566284">
                    <a:moveTo>
                      <a:pt x="283142" y="0"/>
                    </a:moveTo>
                    <a:lnTo>
                      <a:pt x="566284" y="203200"/>
                    </a:lnTo>
                    <a:lnTo>
                      <a:pt x="566284" y="638136"/>
                    </a:lnTo>
                    <a:lnTo>
                      <a:pt x="283142" y="841336"/>
                    </a:lnTo>
                    <a:lnTo>
                      <a:pt x="0" y="638136"/>
                    </a:lnTo>
                    <a:lnTo>
                      <a:pt x="0" y="203200"/>
                    </a:lnTo>
                    <a:lnTo>
                      <a:pt x="283142" y="0"/>
                    </a:lnTo>
                    <a:close/>
                  </a:path>
                </a:pathLst>
              </a:custGeom>
              <a:solidFill>
                <a:srgbClr val="ED654F"/>
              </a:solidFill>
            </p:spPr>
          </p:sp>
          <p:sp>
            <p:nvSpPr>
              <p:cNvPr name="TextBox 8" id="8"/>
              <p:cNvSpPr txBox="true"/>
              <p:nvPr/>
            </p:nvSpPr>
            <p:spPr>
              <a:xfrm>
                <a:off x="0" y="111125"/>
                <a:ext cx="566284" cy="59051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069676"/>
              <a:ext cx="3178467" cy="1862540"/>
              <a:chOff x="0" y="0"/>
              <a:chExt cx="627845" cy="367909"/>
            </a:xfrm>
          </p:grpSpPr>
          <p:sp>
            <p:nvSpPr>
              <p:cNvPr name="Freeform 10" id="10"/>
              <p:cNvSpPr/>
              <p:nvPr/>
            </p:nvSpPr>
            <p:spPr>
              <a:xfrm flipH="false" flipV="false" rot="0">
                <a:off x="0" y="0"/>
                <a:ext cx="627845" cy="367909"/>
              </a:xfrm>
              <a:custGeom>
                <a:avLst/>
                <a:gdLst/>
                <a:ahLst/>
                <a:cxnLst/>
                <a:rect r="r" b="b" t="t" l="l"/>
                <a:pathLst>
                  <a:path h="367909" w="627845">
                    <a:moveTo>
                      <a:pt x="0" y="0"/>
                    </a:moveTo>
                    <a:lnTo>
                      <a:pt x="627845" y="0"/>
                    </a:lnTo>
                    <a:lnTo>
                      <a:pt x="627845" y="367909"/>
                    </a:lnTo>
                    <a:lnTo>
                      <a:pt x="0" y="367909"/>
                    </a:lnTo>
                    <a:close/>
                  </a:path>
                </a:pathLst>
              </a:custGeom>
              <a:solidFill>
                <a:srgbClr val="F3C05D"/>
              </a:solidFill>
            </p:spPr>
          </p:sp>
          <p:sp>
            <p:nvSpPr>
              <p:cNvPr name="TextBox 11" id="11"/>
              <p:cNvSpPr txBox="true"/>
              <p:nvPr/>
            </p:nvSpPr>
            <p:spPr>
              <a:xfrm>
                <a:off x="0" y="-28575"/>
                <a:ext cx="627845" cy="396484"/>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17248588" y="787068"/>
            <a:ext cx="1994243" cy="3153095"/>
            <a:chOff x="0" y="0"/>
            <a:chExt cx="2658991" cy="4204126"/>
          </a:xfrm>
        </p:grpSpPr>
        <p:grpSp>
          <p:nvGrpSpPr>
            <p:cNvPr name="Group 13" id="13"/>
            <p:cNvGrpSpPr/>
            <p:nvPr/>
          </p:nvGrpSpPr>
          <p:grpSpPr>
            <a:xfrm rot="0">
              <a:off x="29392" y="1603919"/>
              <a:ext cx="2600207" cy="260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68EC7"/>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41118" y="3039256"/>
              <a:ext cx="537310" cy="1164871"/>
              <a:chOff x="0" y="0"/>
              <a:chExt cx="167958" cy="364127"/>
            </a:xfrm>
          </p:grpSpPr>
          <p:sp>
            <p:nvSpPr>
              <p:cNvPr name="Freeform 17" id="17"/>
              <p:cNvSpPr/>
              <p:nvPr/>
            </p:nvSpPr>
            <p:spPr>
              <a:xfrm flipH="false" flipV="false" rot="0">
                <a:off x="0" y="0"/>
                <a:ext cx="167958" cy="364127"/>
              </a:xfrm>
              <a:custGeom>
                <a:avLst/>
                <a:gdLst/>
                <a:ahLst/>
                <a:cxnLst/>
                <a:rect r="r" b="b" t="t" l="l"/>
                <a:pathLst>
                  <a:path h="364127" w="167958">
                    <a:moveTo>
                      <a:pt x="0" y="0"/>
                    </a:moveTo>
                    <a:lnTo>
                      <a:pt x="167958" y="0"/>
                    </a:lnTo>
                    <a:lnTo>
                      <a:pt x="167958" y="364127"/>
                    </a:lnTo>
                    <a:lnTo>
                      <a:pt x="0" y="364127"/>
                    </a:lnTo>
                    <a:close/>
                  </a:path>
                </a:pathLst>
              </a:custGeom>
              <a:solidFill>
                <a:srgbClr val="F8EFDD"/>
              </a:solidFill>
            </p:spPr>
          </p:sp>
          <p:sp>
            <p:nvSpPr>
              <p:cNvPr name="TextBox 18" id="18"/>
              <p:cNvSpPr txBox="true"/>
              <p:nvPr/>
            </p:nvSpPr>
            <p:spPr>
              <a:xfrm>
                <a:off x="0" y="-28575"/>
                <a:ext cx="167958" cy="392702"/>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147887">
              <a:off x="29392" y="55253"/>
              <a:ext cx="2600207" cy="1422823"/>
              <a:chOff x="0" y="0"/>
              <a:chExt cx="1023607" cy="560114"/>
            </a:xfrm>
          </p:grpSpPr>
          <p:sp>
            <p:nvSpPr>
              <p:cNvPr name="Freeform 20" id="20"/>
              <p:cNvSpPr/>
              <p:nvPr/>
            </p:nvSpPr>
            <p:spPr>
              <a:xfrm flipH="false" flipV="false" rot="0">
                <a:off x="0" y="0"/>
                <a:ext cx="1023607" cy="560114"/>
              </a:xfrm>
              <a:custGeom>
                <a:avLst/>
                <a:gdLst/>
                <a:ahLst/>
                <a:cxnLst/>
                <a:rect r="r" b="b" t="t" l="l"/>
                <a:pathLst>
                  <a:path h="560114" w="1023607">
                    <a:moveTo>
                      <a:pt x="511804" y="0"/>
                    </a:moveTo>
                    <a:lnTo>
                      <a:pt x="1023607" y="560114"/>
                    </a:lnTo>
                    <a:lnTo>
                      <a:pt x="0" y="560114"/>
                    </a:lnTo>
                    <a:lnTo>
                      <a:pt x="511804" y="0"/>
                    </a:lnTo>
                    <a:close/>
                  </a:path>
                </a:pathLst>
              </a:custGeom>
              <a:solidFill>
                <a:srgbClr val="F79674"/>
              </a:solidFill>
            </p:spPr>
          </p:sp>
          <p:sp>
            <p:nvSpPr>
              <p:cNvPr name="TextBox 21" id="21"/>
              <p:cNvSpPr txBox="true"/>
              <p:nvPr/>
            </p:nvSpPr>
            <p:spPr>
              <a:xfrm>
                <a:off x="159939" y="231478"/>
                <a:ext cx="703730" cy="288628"/>
              </a:xfrm>
              <a:prstGeom prst="rect">
                <a:avLst/>
              </a:prstGeom>
            </p:spPr>
            <p:txBody>
              <a:bodyPr anchor="ctr" rtlCol="false" tIns="50800" lIns="50800" bIns="50800" rIns="50800"/>
              <a:lstStyle/>
              <a:p>
                <a:pPr algn="ctr">
                  <a:lnSpc>
                    <a:spcPts val="2659"/>
                  </a:lnSpc>
                </a:pPr>
              </a:p>
            </p:txBody>
          </p:sp>
        </p:grpSp>
      </p:grpSp>
      <p:sp>
        <p:nvSpPr>
          <p:cNvPr name="TextBox 22" id="22"/>
          <p:cNvSpPr txBox="true"/>
          <p:nvPr/>
        </p:nvSpPr>
        <p:spPr>
          <a:xfrm rot="0">
            <a:off x="740278" y="2404214"/>
            <a:ext cx="12021991" cy="7424169"/>
          </a:xfrm>
          <a:prstGeom prst="rect">
            <a:avLst/>
          </a:prstGeom>
        </p:spPr>
        <p:txBody>
          <a:bodyPr anchor="t" rtlCol="false" tIns="0" lIns="0" bIns="0" rIns="0">
            <a:spAutoFit/>
          </a:bodyPr>
          <a:lstStyle/>
          <a:p>
            <a:pPr algn="l">
              <a:lnSpc>
                <a:spcPts val="4607"/>
              </a:lnSpc>
            </a:pPr>
            <a:r>
              <a:rPr lang="en-US" sz="2879" b="true">
                <a:solidFill>
                  <a:srgbClr val="ED654F"/>
                </a:solidFill>
                <a:latin typeface="Glacial Indifference Bold"/>
                <a:ea typeface="Glacial Indifference Bold"/>
                <a:cs typeface="Glacial Indifference Bold"/>
                <a:sym typeface="Glacial Indifference Bold"/>
              </a:rPr>
              <a:t>5. Understanding Context:</a:t>
            </a:r>
          </a:p>
          <a:p>
            <a:pPr algn="l">
              <a:lnSpc>
                <a:spcPts val="4127"/>
              </a:lnSpc>
            </a:pPr>
            <a:r>
              <a:rPr lang="en-US" sz="2579">
                <a:solidFill>
                  <a:srgbClr val="080A1D"/>
                </a:solidFill>
                <a:latin typeface="Glacial Indifference"/>
                <a:ea typeface="Glacial Indifference"/>
                <a:cs typeface="Glacial Indifference"/>
                <a:sym typeface="Glacial Indifference"/>
              </a:rPr>
              <a:t>Cultural, social, and economic context: Problems should be understood within the local context. A problem in one community may look very different in another based on cultural values, social norms, or economic conditions.</a:t>
            </a:r>
          </a:p>
          <a:p>
            <a:pPr algn="l">
              <a:lnSpc>
                <a:spcPts val="4127"/>
              </a:lnSpc>
            </a:pPr>
            <a:r>
              <a:rPr lang="en-US" sz="2579">
                <a:solidFill>
                  <a:srgbClr val="080A1D"/>
                </a:solidFill>
                <a:latin typeface="Glacial Indifference"/>
                <a:ea typeface="Glacial Indifference"/>
                <a:cs typeface="Glacial Indifference"/>
                <a:sym typeface="Glacial Indifference"/>
              </a:rPr>
              <a:t>Historical perspective: Understanding past efforts to address the issue can provide valuable insight into why the problem persists and how it might be better addressed in the future.</a:t>
            </a:r>
          </a:p>
          <a:p>
            <a:pPr algn="l">
              <a:lnSpc>
                <a:spcPts val="4607"/>
              </a:lnSpc>
            </a:pPr>
            <a:r>
              <a:rPr lang="en-US" sz="2879" b="true">
                <a:solidFill>
                  <a:srgbClr val="ED654F"/>
                </a:solidFill>
                <a:latin typeface="Glacial Indifference Bold"/>
                <a:ea typeface="Glacial Indifference Bold"/>
                <a:cs typeface="Glacial Indifference Bold"/>
                <a:sym typeface="Glacial Indifference Bold"/>
              </a:rPr>
              <a:t>6. Engage Stakeholders:</a:t>
            </a:r>
          </a:p>
          <a:p>
            <a:pPr algn="l">
              <a:lnSpc>
                <a:spcPts val="4127"/>
              </a:lnSpc>
            </a:pPr>
            <a:r>
              <a:rPr lang="en-US" sz="2579">
                <a:solidFill>
                  <a:srgbClr val="080A1D"/>
                </a:solidFill>
                <a:latin typeface="Glacial Indifference"/>
                <a:ea typeface="Glacial Indifference"/>
                <a:cs typeface="Glacial Indifference"/>
                <a:sym typeface="Glacial Indifference"/>
              </a:rPr>
              <a:t>Community leaders: Work with local leaders, influencers, and experts to help identify key problems. They can guide the process by offering insights based on their experiences and their understanding of community dynamics.</a:t>
            </a:r>
          </a:p>
          <a:p>
            <a:pPr algn="l">
              <a:lnSpc>
                <a:spcPts val="4127"/>
              </a:lnSpc>
            </a:pPr>
            <a:r>
              <a:rPr lang="en-US" sz="2579">
                <a:solidFill>
                  <a:srgbClr val="080A1D"/>
                </a:solidFill>
                <a:latin typeface="Glacial Indifference"/>
                <a:ea typeface="Glacial Indifference"/>
                <a:cs typeface="Glacial Indifference"/>
                <a:sym typeface="Glacial Indifference"/>
              </a:rPr>
              <a:t>External stakeholders: Sometimes, it may also be necessary to engage with external agencies or experts who can provide technical advice or insights based on their experience with similar issues.</a:t>
            </a:r>
          </a:p>
        </p:txBody>
      </p:sp>
      <p:sp>
        <p:nvSpPr>
          <p:cNvPr name="TextBox 23" id="23"/>
          <p:cNvSpPr txBox="true"/>
          <p:nvPr/>
        </p:nvSpPr>
        <p:spPr>
          <a:xfrm rot="0">
            <a:off x="1028700" y="620525"/>
            <a:ext cx="7743796" cy="1743090"/>
          </a:xfrm>
          <a:prstGeom prst="rect">
            <a:avLst/>
          </a:prstGeom>
        </p:spPr>
        <p:txBody>
          <a:bodyPr anchor="t" rtlCol="false" tIns="0" lIns="0" bIns="0" rIns="0">
            <a:spAutoFit/>
          </a:bodyPr>
          <a:lstStyle/>
          <a:p>
            <a:pPr algn="l">
              <a:lnSpc>
                <a:spcPts val="6971"/>
              </a:lnSpc>
            </a:pPr>
            <a:r>
              <a:rPr lang="en-US" sz="5622">
                <a:solidFill>
                  <a:srgbClr val="ED654F"/>
                </a:solidFill>
                <a:latin typeface="Bernoru SemiCondensed"/>
                <a:ea typeface="Bernoru SemiCondensed"/>
                <a:cs typeface="Bernoru SemiCondensed"/>
                <a:sym typeface="Bernoru SemiCondensed"/>
              </a:rPr>
              <a:t>Promote </a:t>
            </a:r>
          </a:p>
          <a:p>
            <a:pPr algn="l">
              <a:lnSpc>
                <a:spcPts val="6971"/>
              </a:lnSpc>
            </a:pPr>
            <a:r>
              <a:rPr lang="en-US" sz="5622">
                <a:solidFill>
                  <a:srgbClr val="ED654F"/>
                </a:solidFill>
                <a:latin typeface="Bernoru SemiCondensed"/>
                <a:ea typeface="Bernoru SemiCondensed"/>
                <a:cs typeface="Bernoru SemiCondensed"/>
                <a:sym typeface="Bernoru SemiCondensed"/>
              </a:rPr>
              <a:t>Positive Change</a:t>
            </a:r>
          </a:p>
        </p:txBody>
      </p:sp>
      <p:grpSp>
        <p:nvGrpSpPr>
          <p:cNvPr name="Group 24" id="24"/>
          <p:cNvGrpSpPr/>
          <p:nvPr/>
        </p:nvGrpSpPr>
        <p:grpSpPr>
          <a:xfrm rot="0">
            <a:off x="13485607" y="8232121"/>
            <a:ext cx="561797" cy="1074249"/>
            <a:chOff x="0" y="0"/>
            <a:chExt cx="147963" cy="282930"/>
          </a:xfrm>
        </p:grpSpPr>
        <p:sp>
          <p:nvSpPr>
            <p:cNvPr name="Freeform 25" id="25"/>
            <p:cNvSpPr/>
            <p:nvPr/>
          </p:nvSpPr>
          <p:spPr>
            <a:xfrm flipH="false" flipV="false" rot="0">
              <a:off x="0" y="0"/>
              <a:ext cx="147963" cy="282930"/>
            </a:xfrm>
            <a:custGeom>
              <a:avLst/>
              <a:gdLst/>
              <a:ahLst/>
              <a:cxnLst/>
              <a:rect r="r" b="b" t="t" l="l"/>
              <a:pathLst>
                <a:path h="282930" w="147963">
                  <a:moveTo>
                    <a:pt x="0" y="0"/>
                  </a:moveTo>
                  <a:lnTo>
                    <a:pt x="147963" y="0"/>
                  </a:lnTo>
                  <a:lnTo>
                    <a:pt x="147963" y="282930"/>
                  </a:lnTo>
                  <a:lnTo>
                    <a:pt x="0" y="282930"/>
                  </a:lnTo>
                  <a:close/>
                </a:path>
              </a:pathLst>
            </a:custGeom>
            <a:solidFill>
              <a:srgbClr val="44A093"/>
            </a:solidFill>
          </p:spPr>
        </p:sp>
        <p:sp>
          <p:nvSpPr>
            <p:cNvPr name="TextBox 26" id="26"/>
            <p:cNvSpPr txBox="true"/>
            <p:nvPr/>
          </p:nvSpPr>
          <p:spPr>
            <a:xfrm>
              <a:off x="0" y="-28575"/>
              <a:ext cx="147963" cy="311505"/>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true" flipV="false" rot="0">
            <a:off x="16701129" y="6120108"/>
            <a:ext cx="2345779" cy="3554211"/>
          </a:xfrm>
          <a:custGeom>
            <a:avLst/>
            <a:gdLst/>
            <a:ahLst/>
            <a:cxnLst/>
            <a:rect r="r" b="b" t="t" l="l"/>
            <a:pathLst>
              <a:path h="3554211" w="2345779">
                <a:moveTo>
                  <a:pt x="2345779" y="0"/>
                </a:moveTo>
                <a:lnTo>
                  <a:pt x="0" y="0"/>
                </a:lnTo>
                <a:lnTo>
                  <a:pt x="0" y="3554211"/>
                </a:lnTo>
                <a:lnTo>
                  <a:pt x="2345779" y="3554211"/>
                </a:lnTo>
                <a:lnTo>
                  <a:pt x="2345779" y="0"/>
                </a:lnTo>
                <a:close/>
              </a:path>
            </a:pathLst>
          </a:custGeom>
          <a:blipFill>
            <a:blip r:embed="rId8"/>
            <a:stretch>
              <a:fillRect l="0" t="0" r="0" b="0"/>
            </a:stretch>
          </a:blipFill>
        </p:spPr>
      </p:sp>
      <p:sp>
        <p:nvSpPr>
          <p:cNvPr name="Freeform 28" id="28"/>
          <p:cNvSpPr/>
          <p:nvPr/>
        </p:nvSpPr>
        <p:spPr>
          <a:xfrm flipH="false" flipV="false" rot="0">
            <a:off x="13895566" y="3183231"/>
            <a:ext cx="2382541" cy="2936877"/>
          </a:xfrm>
          <a:custGeom>
            <a:avLst/>
            <a:gdLst/>
            <a:ahLst/>
            <a:cxnLst/>
            <a:rect r="r" b="b" t="t" l="l"/>
            <a:pathLst>
              <a:path h="2936877" w="2382541">
                <a:moveTo>
                  <a:pt x="0" y="0"/>
                </a:moveTo>
                <a:lnTo>
                  <a:pt x="2382541" y="0"/>
                </a:lnTo>
                <a:lnTo>
                  <a:pt x="2382541" y="2936877"/>
                </a:lnTo>
                <a:lnTo>
                  <a:pt x="0" y="2936877"/>
                </a:lnTo>
                <a:lnTo>
                  <a:pt x="0" y="0"/>
                </a:lnTo>
                <a:close/>
              </a:path>
            </a:pathLst>
          </a:custGeom>
          <a:blipFill>
            <a:blip r:embed="rId9"/>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4968311" y="6334125"/>
            <a:ext cx="1714562" cy="3817207"/>
          </a:xfrm>
          <a:custGeom>
            <a:avLst/>
            <a:gdLst/>
            <a:ahLst/>
            <a:cxnLst/>
            <a:rect r="r" b="b" t="t" l="l"/>
            <a:pathLst>
              <a:path h="3817207" w="1714562">
                <a:moveTo>
                  <a:pt x="0" y="0"/>
                </a:moveTo>
                <a:lnTo>
                  <a:pt x="1714562" y="0"/>
                </a:lnTo>
                <a:lnTo>
                  <a:pt x="1714562" y="3817207"/>
                </a:lnTo>
                <a:lnTo>
                  <a:pt x="0" y="3817207"/>
                </a:lnTo>
                <a:lnTo>
                  <a:pt x="0" y="0"/>
                </a:lnTo>
                <a:close/>
              </a:path>
            </a:pathLst>
          </a:custGeom>
          <a:blipFill>
            <a:blip r:embed="rId2"/>
            <a:stretch>
              <a:fillRect l="0" t="0" r="0" b="0"/>
            </a:stretch>
          </a:blipFill>
        </p:spPr>
      </p:sp>
      <p:sp>
        <p:nvSpPr>
          <p:cNvPr name="Freeform 3" id="3"/>
          <p:cNvSpPr/>
          <p:nvPr/>
        </p:nvSpPr>
        <p:spPr>
          <a:xfrm flipH="false" flipV="false" rot="0">
            <a:off x="6930283" y="6911838"/>
            <a:ext cx="2100272" cy="3239494"/>
          </a:xfrm>
          <a:custGeom>
            <a:avLst/>
            <a:gdLst/>
            <a:ahLst/>
            <a:cxnLst/>
            <a:rect r="r" b="b" t="t" l="l"/>
            <a:pathLst>
              <a:path h="3239494" w="2100272">
                <a:moveTo>
                  <a:pt x="0" y="0"/>
                </a:moveTo>
                <a:lnTo>
                  <a:pt x="2100272" y="0"/>
                </a:lnTo>
                <a:lnTo>
                  <a:pt x="2100272" y="3239494"/>
                </a:lnTo>
                <a:lnTo>
                  <a:pt x="0" y="3239494"/>
                </a:lnTo>
                <a:lnTo>
                  <a:pt x="0" y="0"/>
                </a:lnTo>
                <a:close/>
              </a:path>
            </a:pathLst>
          </a:custGeom>
          <a:blipFill>
            <a:blip r:embed="rId3"/>
            <a:stretch>
              <a:fillRect l="0" t="0" r="0" b="0"/>
            </a:stretch>
          </a:blipFill>
        </p:spPr>
      </p:sp>
      <p:sp>
        <p:nvSpPr>
          <p:cNvPr name="Freeform 4" id="4"/>
          <p:cNvSpPr/>
          <p:nvPr/>
        </p:nvSpPr>
        <p:spPr>
          <a:xfrm flipH="false" flipV="false" rot="0">
            <a:off x="13317343" y="7028182"/>
            <a:ext cx="1578492" cy="3123150"/>
          </a:xfrm>
          <a:custGeom>
            <a:avLst/>
            <a:gdLst/>
            <a:ahLst/>
            <a:cxnLst/>
            <a:rect r="r" b="b" t="t" l="l"/>
            <a:pathLst>
              <a:path h="3123150" w="1578492">
                <a:moveTo>
                  <a:pt x="0" y="0"/>
                </a:moveTo>
                <a:lnTo>
                  <a:pt x="1578492" y="0"/>
                </a:lnTo>
                <a:lnTo>
                  <a:pt x="1578492" y="3123150"/>
                </a:lnTo>
                <a:lnTo>
                  <a:pt x="0" y="3123150"/>
                </a:lnTo>
                <a:lnTo>
                  <a:pt x="0" y="0"/>
                </a:lnTo>
                <a:close/>
              </a:path>
            </a:pathLst>
          </a:custGeom>
          <a:blipFill>
            <a:blip r:embed="rId4"/>
            <a:stretch>
              <a:fillRect l="0" t="0" r="0" b="0"/>
            </a:stretch>
          </a:blipFill>
        </p:spPr>
      </p:sp>
      <p:sp>
        <p:nvSpPr>
          <p:cNvPr name="Freeform 5" id="5"/>
          <p:cNvSpPr/>
          <p:nvPr/>
        </p:nvSpPr>
        <p:spPr>
          <a:xfrm flipH="false" flipV="false" rot="0">
            <a:off x="9030555" y="6861208"/>
            <a:ext cx="1665625" cy="3290124"/>
          </a:xfrm>
          <a:custGeom>
            <a:avLst/>
            <a:gdLst/>
            <a:ahLst/>
            <a:cxnLst/>
            <a:rect r="r" b="b" t="t" l="l"/>
            <a:pathLst>
              <a:path h="3290124" w="1665625">
                <a:moveTo>
                  <a:pt x="0" y="0"/>
                </a:moveTo>
                <a:lnTo>
                  <a:pt x="1665625" y="0"/>
                </a:lnTo>
                <a:lnTo>
                  <a:pt x="1665625" y="3290124"/>
                </a:lnTo>
                <a:lnTo>
                  <a:pt x="0" y="3290124"/>
                </a:lnTo>
                <a:lnTo>
                  <a:pt x="0" y="0"/>
                </a:lnTo>
                <a:close/>
              </a:path>
            </a:pathLst>
          </a:custGeom>
          <a:blipFill>
            <a:blip r:embed="rId5"/>
            <a:stretch>
              <a:fillRect l="0" t="0" r="0" b="0"/>
            </a:stretch>
          </a:blipFill>
        </p:spPr>
      </p:sp>
      <p:sp>
        <p:nvSpPr>
          <p:cNvPr name="Freeform 6" id="6"/>
          <p:cNvSpPr/>
          <p:nvPr/>
        </p:nvSpPr>
        <p:spPr>
          <a:xfrm flipH="false" flipV="false" rot="0">
            <a:off x="15140600" y="6676062"/>
            <a:ext cx="1403140" cy="3475270"/>
          </a:xfrm>
          <a:custGeom>
            <a:avLst/>
            <a:gdLst/>
            <a:ahLst/>
            <a:cxnLst/>
            <a:rect r="r" b="b" t="t" l="l"/>
            <a:pathLst>
              <a:path h="3475270" w="1403140">
                <a:moveTo>
                  <a:pt x="0" y="0"/>
                </a:moveTo>
                <a:lnTo>
                  <a:pt x="1403140" y="0"/>
                </a:lnTo>
                <a:lnTo>
                  <a:pt x="1403140" y="3475270"/>
                </a:lnTo>
                <a:lnTo>
                  <a:pt x="0" y="3475270"/>
                </a:lnTo>
                <a:lnTo>
                  <a:pt x="0" y="0"/>
                </a:lnTo>
                <a:close/>
              </a:path>
            </a:pathLst>
          </a:custGeom>
          <a:blipFill>
            <a:blip r:embed="rId6"/>
            <a:stretch>
              <a:fillRect l="0" t="0" r="0" b="0"/>
            </a:stretch>
          </a:blipFill>
        </p:spPr>
      </p:sp>
      <p:sp>
        <p:nvSpPr>
          <p:cNvPr name="TextBox 7" id="7"/>
          <p:cNvSpPr txBox="true"/>
          <p:nvPr/>
        </p:nvSpPr>
        <p:spPr>
          <a:xfrm rot="0">
            <a:off x="1453718" y="2093211"/>
            <a:ext cx="15989455" cy="4164714"/>
          </a:xfrm>
          <a:prstGeom prst="rect">
            <a:avLst/>
          </a:prstGeom>
        </p:spPr>
        <p:txBody>
          <a:bodyPr anchor="t" rtlCol="false" tIns="0" lIns="0" bIns="0" rIns="0">
            <a:spAutoFit/>
          </a:bodyPr>
          <a:lstStyle/>
          <a:p>
            <a:pPr algn="just">
              <a:lnSpc>
                <a:spcPts val="4127"/>
              </a:lnSpc>
            </a:pPr>
            <a:r>
              <a:rPr lang="en-US" sz="2579">
                <a:solidFill>
                  <a:srgbClr val="080A1D"/>
                </a:solidFill>
                <a:latin typeface="Glacial Indifference"/>
                <a:ea typeface="Glacial Indifference"/>
                <a:cs typeface="Glacial Indifference"/>
                <a:sym typeface="Glacial Indifference"/>
              </a:rPr>
              <a:t>Ethical considerations in community engagement projects are critical to ensure respect for participants' rights, dignity, and well-being. It is essential to obtain </a:t>
            </a:r>
            <a:r>
              <a:rPr lang="en-US" sz="2579" b="true">
                <a:solidFill>
                  <a:srgbClr val="080A1D"/>
                </a:solidFill>
                <a:latin typeface="Glacial Indifference Bold"/>
                <a:ea typeface="Glacial Indifference Bold"/>
                <a:cs typeface="Glacial Indifference Bold"/>
                <a:sym typeface="Glacial Indifference Bold"/>
              </a:rPr>
              <a:t>informed consent</a:t>
            </a:r>
            <a:r>
              <a:rPr lang="en-US" sz="2579">
                <a:solidFill>
                  <a:srgbClr val="080A1D"/>
                </a:solidFill>
                <a:latin typeface="Glacial Indifference"/>
                <a:ea typeface="Glacial Indifference"/>
                <a:cs typeface="Glacial Indifference"/>
                <a:sym typeface="Glacial Indifference"/>
              </a:rPr>
              <a:t> from all participants, ensuring they understand the project's objectives, risks, and their role in the process. Projects must prioritize </a:t>
            </a:r>
            <a:r>
              <a:rPr lang="en-US" sz="2579" b="true">
                <a:solidFill>
                  <a:srgbClr val="080A1D"/>
                </a:solidFill>
                <a:latin typeface="Glacial Indifference Bold"/>
                <a:ea typeface="Glacial Indifference Bold"/>
                <a:cs typeface="Glacial Indifference Bold"/>
                <a:sym typeface="Glacial Indifference Bold"/>
              </a:rPr>
              <a:t>confidentiality</a:t>
            </a:r>
            <a:r>
              <a:rPr lang="en-US" sz="2579">
                <a:solidFill>
                  <a:srgbClr val="080A1D"/>
                </a:solidFill>
                <a:latin typeface="Glacial Indifference"/>
                <a:ea typeface="Glacial Indifference"/>
                <a:cs typeface="Glacial Indifference"/>
                <a:sym typeface="Glacial Indifference"/>
              </a:rPr>
              <a:t>, safeguarding sensitive information shared by individuals or groups. Additionally, </a:t>
            </a:r>
            <a:r>
              <a:rPr lang="en-US" sz="2579" b="true">
                <a:solidFill>
                  <a:srgbClr val="080A1D"/>
                </a:solidFill>
                <a:latin typeface="Glacial Indifference Bold"/>
                <a:ea typeface="Glacial Indifference Bold"/>
                <a:cs typeface="Glacial Indifference Bold"/>
                <a:sym typeface="Glacial Indifference Bold"/>
              </a:rPr>
              <a:t>cultural sensitivity</a:t>
            </a:r>
            <a:r>
              <a:rPr lang="en-US" sz="2579">
                <a:solidFill>
                  <a:srgbClr val="080A1D"/>
                </a:solidFill>
                <a:latin typeface="Glacial Indifference"/>
                <a:ea typeface="Glacial Indifference"/>
                <a:cs typeface="Glacial Indifference"/>
                <a:sym typeface="Glacial Indifference"/>
              </a:rPr>
              <a:t> is crucial; community norms, values, and traditions should be respected to avoid harm or misinterpretation. Ensuring </a:t>
            </a:r>
            <a:r>
              <a:rPr lang="en-US" sz="2579" b="true">
                <a:solidFill>
                  <a:srgbClr val="080A1D"/>
                </a:solidFill>
                <a:latin typeface="Glacial Indifference Bold"/>
                <a:ea typeface="Glacial Indifference Bold"/>
                <a:cs typeface="Glacial Indifference Bold"/>
                <a:sym typeface="Glacial Indifference Bold"/>
              </a:rPr>
              <a:t>equity and inclusivity</a:t>
            </a:r>
            <a:r>
              <a:rPr lang="en-US" sz="2579">
                <a:solidFill>
                  <a:srgbClr val="080A1D"/>
                </a:solidFill>
                <a:latin typeface="Glacial Indifference"/>
                <a:ea typeface="Glacial Indifference"/>
                <a:cs typeface="Glacial Indifference"/>
                <a:sym typeface="Glacial Indifference"/>
              </a:rPr>
              <a:t> is also important, making sure that marginalized or vulnerable groups are not excluded or exploited. Finally, project leaders must be transparent about funding sources, potential conflicts of interest, and the impact of the project to maintain </a:t>
            </a:r>
            <a:r>
              <a:rPr lang="en-US" sz="2579" b="true">
                <a:solidFill>
                  <a:srgbClr val="080A1D"/>
                </a:solidFill>
                <a:latin typeface="Glacial Indifference Bold"/>
                <a:ea typeface="Glacial Indifference Bold"/>
                <a:cs typeface="Glacial Indifference Bold"/>
                <a:sym typeface="Glacial Indifference Bold"/>
              </a:rPr>
              <a:t>accountability</a:t>
            </a:r>
            <a:r>
              <a:rPr lang="en-US" sz="2579">
                <a:solidFill>
                  <a:srgbClr val="080A1D"/>
                </a:solidFill>
                <a:latin typeface="Glacial Indifference"/>
                <a:ea typeface="Glacial Indifference"/>
                <a:cs typeface="Glacial Indifference"/>
                <a:sym typeface="Glacial Indifference"/>
              </a:rPr>
              <a:t> and </a:t>
            </a:r>
            <a:r>
              <a:rPr lang="en-US" sz="2579" b="true">
                <a:solidFill>
                  <a:srgbClr val="080A1D"/>
                </a:solidFill>
                <a:latin typeface="Glacial Indifference Bold"/>
                <a:ea typeface="Glacial Indifference Bold"/>
                <a:cs typeface="Glacial Indifference Bold"/>
                <a:sym typeface="Glacial Indifference Bold"/>
              </a:rPr>
              <a:t>trust</a:t>
            </a:r>
            <a:r>
              <a:rPr lang="en-US" sz="2579">
                <a:solidFill>
                  <a:srgbClr val="080A1D"/>
                </a:solidFill>
                <a:latin typeface="Glacial Indifference"/>
                <a:ea typeface="Glacial Indifference"/>
                <a:cs typeface="Glacial Indifference"/>
                <a:sym typeface="Glacial Indifference"/>
              </a:rPr>
              <a:t> within the community.</a:t>
            </a:r>
          </a:p>
        </p:txBody>
      </p:sp>
      <p:sp>
        <p:nvSpPr>
          <p:cNvPr name="TextBox 8" id="8"/>
          <p:cNvSpPr txBox="true"/>
          <p:nvPr/>
        </p:nvSpPr>
        <p:spPr>
          <a:xfrm rot="0">
            <a:off x="1453718" y="1015320"/>
            <a:ext cx="15696227" cy="866790"/>
          </a:xfrm>
          <a:prstGeom prst="rect">
            <a:avLst/>
          </a:prstGeom>
        </p:spPr>
        <p:txBody>
          <a:bodyPr anchor="t" rtlCol="false" tIns="0" lIns="0" bIns="0" rIns="0">
            <a:spAutoFit/>
          </a:bodyPr>
          <a:lstStyle/>
          <a:p>
            <a:pPr algn="ctr">
              <a:lnSpc>
                <a:spcPts val="6971"/>
              </a:lnSpc>
            </a:pPr>
            <a:r>
              <a:rPr lang="en-US" sz="5622">
                <a:solidFill>
                  <a:srgbClr val="ED654F"/>
                </a:solidFill>
                <a:latin typeface="Bernoru SemiCondensed"/>
                <a:ea typeface="Bernoru SemiCondensed"/>
                <a:cs typeface="Bernoru SemiCondensed"/>
                <a:sym typeface="Bernoru SemiCondensed"/>
              </a:rPr>
              <a:t>Ethical considerations related to project</a:t>
            </a:r>
          </a:p>
        </p:txBody>
      </p:sp>
      <p:sp>
        <p:nvSpPr>
          <p:cNvPr name="Freeform 9" id="9"/>
          <p:cNvSpPr/>
          <p:nvPr/>
        </p:nvSpPr>
        <p:spPr>
          <a:xfrm flipH="false" flipV="false" rot="0">
            <a:off x="1991910" y="6744864"/>
            <a:ext cx="2976402" cy="3406468"/>
          </a:xfrm>
          <a:custGeom>
            <a:avLst/>
            <a:gdLst/>
            <a:ahLst/>
            <a:cxnLst/>
            <a:rect r="r" b="b" t="t" l="l"/>
            <a:pathLst>
              <a:path h="3406468" w="2976402">
                <a:moveTo>
                  <a:pt x="0" y="0"/>
                </a:moveTo>
                <a:lnTo>
                  <a:pt x="2976401" y="0"/>
                </a:lnTo>
                <a:lnTo>
                  <a:pt x="2976401" y="3406468"/>
                </a:lnTo>
                <a:lnTo>
                  <a:pt x="0" y="3406468"/>
                </a:lnTo>
                <a:lnTo>
                  <a:pt x="0" y="0"/>
                </a:lnTo>
                <a:close/>
              </a:path>
            </a:pathLst>
          </a:custGeom>
          <a:blipFill>
            <a:blip r:embed="rId7"/>
            <a:stretch>
              <a:fillRect l="0" t="0" r="0" b="0"/>
            </a:stretch>
          </a:blipFill>
        </p:spPr>
      </p:sp>
      <p:sp>
        <p:nvSpPr>
          <p:cNvPr name="Freeform 10" id="10"/>
          <p:cNvSpPr/>
          <p:nvPr/>
        </p:nvSpPr>
        <p:spPr>
          <a:xfrm flipH="false" flipV="false" rot="0">
            <a:off x="11461341" y="6810939"/>
            <a:ext cx="1248472" cy="3340394"/>
          </a:xfrm>
          <a:custGeom>
            <a:avLst/>
            <a:gdLst/>
            <a:ahLst/>
            <a:cxnLst/>
            <a:rect r="r" b="b" t="t" l="l"/>
            <a:pathLst>
              <a:path h="3340394" w="1248472">
                <a:moveTo>
                  <a:pt x="0" y="0"/>
                </a:moveTo>
                <a:lnTo>
                  <a:pt x="1248472" y="0"/>
                </a:lnTo>
                <a:lnTo>
                  <a:pt x="1248472" y="3340393"/>
                </a:lnTo>
                <a:lnTo>
                  <a:pt x="0" y="3340393"/>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5383002" y="4814772"/>
            <a:ext cx="1774956" cy="4033990"/>
          </a:xfrm>
          <a:custGeom>
            <a:avLst/>
            <a:gdLst/>
            <a:ahLst/>
            <a:cxnLst/>
            <a:rect r="r" b="b" t="t" l="l"/>
            <a:pathLst>
              <a:path h="4033990" w="1774956">
                <a:moveTo>
                  <a:pt x="0" y="0"/>
                </a:moveTo>
                <a:lnTo>
                  <a:pt x="1774956" y="0"/>
                </a:lnTo>
                <a:lnTo>
                  <a:pt x="1774956" y="4033990"/>
                </a:lnTo>
                <a:lnTo>
                  <a:pt x="0" y="4033990"/>
                </a:lnTo>
                <a:lnTo>
                  <a:pt x="0" y="0"/>
                </a:lnTo>
                <a:close/>
              </a:path>
            </a:pathLst>
          </a:custGeom>
          <a:blipFill>
            <a:blip r:embed="rId2"/>
            <a:stretch>
              <a:fillRect l="0" t="0" r="0" b="0"/>
            </a:stretch>
          </a:blipFill>
        </p:spPr>
      </p:sp>
      <p:sp>
        <p:nvSpPr>
          <p:cNvPr name="Freeform 3" id="3"/>
          <p:cNvSpPr/>
          <p:nvPr/>
        </p:nvSpPr>
        <p:spPr>
          <a:xfrm flipH="false" flipV="false" rot="0">
            <a:off x="11798104" y="3624942"/>
            <a:ext cx="3376122" cy="3863945"/>
          </a:xfrm>
          <a:custGeom>
            <a:avLst/>
            <a:gdLst/>
            <a:ahLst/>
            <a:cxnLst/>
            <a:rect r="r" b="b" t="t" l="l"/>
            <a:pathLst>
              <a:path h="3863945" w="3376122">
                <a:moveTo>
                  <a:pt x="0" y="0"/>
                </a:moveTo>
                <a:lnTo>
                  <a:pt x="3376121" y="0"/>
                </a:lnTo>
                <a:lnTo>
                  <a:pt x="3376121" y="3863945"/>
                </a:lnTo>
                <a:lnTo>
                  <a:pt x="0" y="3863945"/>
                </a:lnTo>
                <a:lnTo>
                  <a:pt x="0" y="0"/>
                </a:lnTo>
                <a:close/>
              </a:path>
            </a:pathLst>
          </a:custGeom>
          <a:blipFill>
            <a:blip r:embed="rId3"/>
            <a:stretch>
              <a:fillRect l="0" t="0" r="0" b="0"/>
            </a:stretch>
          </a:blipFill>
        </p:spPr>
      </p:sp>
      <p:sp>
        <p:nvSpPr>
          <p:cNvPr name="Freeform 4" id="4"/>
          <p:cNvSpPr/>
          <p:nvPr/>
        </p:nvSpPr>
        <p:spPr>
          <a:xfrm flipH="false" flipV="false" rot="0">
            <a:off x="10840728" y="5310363"/>
            <a:ext cx="2110546" cy="4179299"/>
          </a:xfrm>
          <a:custGeom>
            <a:avLst/>
            <a:gdLst/>
            <a:ahLst/>
            <a:cxnLst/>
            <a:rect r="r" b="b" t="t" l="l"/>
            <a:pathLst>
              <a:path h="4179299" w="2110546">
                <a:moveTo>
                  <a:pt x="0" y="0"/>
                </a:moveTo>
                <a:lnTo>
                  <a:pt x="2110546" y="0"/>
                </a:lnTo>
                <a:lnTo>
                  <a:pt x="2110546" y="4179299"/>
                </a:lnTo>
                <a:lnTo>
                  <a:pt x="0" y="4179299"/>
                </a:lnTo>
                <a:lnTo>
                  <a:pt x="0" y="0"/>
                </a:lnTo>
                <a:close/>
              </a:path>
            </a:pathLst>
          </a:custGeom>
          <a:blipFill>
            <a:blip r:embed="rId4"/>
            <a:stretch>
              <a:fillRect l="0" t="0" r="0" b="0"/>
            </a:stretch>
          </a:blipFill>
        </p:spPr>
      </p:sp>
      <p:sp>
        <p:nvSpPr>
          <p:cNvPr name="TextBox 5" id="5"/>
          <p:cNvSpPr txBox="true"/>
          <p:nvPr/>
        </p:nvSpPr>
        <p:spPr>
          <a:xfrm rot="0">
            <a:off x="660115" y="2381724"/>
            <a:ext cx="10356938" cy="7307964"/>
          </a:xfrm>
          <a:prstGeom prst="rect">
            <a:avLst/>
          </a:prstGeom>
        </p:spPr>
        <p:txBody>
          <a:bodyPr anchor="t" rtlCol="false" tIns="0" lIns="0" bIns="0" rIns="0">
            <a:spAutoFit/>
          </a:bodyPr>
          <a:lstStyle/>
          <a:p>
            <a:pPr algn="l">
              <a:lnSpc>
                <a:spcPts val="4127"/>
              </a:lnSpc>
            </a:pPr>
            <a:r>
              <a:rPr lang="en-US" sz="2579">
                <a:solidFill>
                  <a:srgbClr val="080A1D"/>
                </a:solidFill>
                <a:latin typeface="Glacial Indifference"/>
                <a:ea typeface="Glacial Indifference"/>
                <a:cs typeface="Glacial Indifference"/>
                <a:sym typeface="Glacial Indifference"/>
              </a:rPr>
              <a:t>Wilcox’s ten key ideas about participation offer a framework to guide participatory practices in development and community engagement. They emphasize the importance of empowering communities and stakeholders throughout the decision-making process. The ten key ideas are:</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1</a:t>
            </a:r>
            <a:r>
              <a:rPr lang="en-US" sz="2579">
                <a:solidFill>
                  <a:srgbClr val="080A1D"/>
                </a:solidFill>
                <a:latin typeface="Glacial Indifference"/>
                <a:ea typeface="Glacial Indifference"/>
                <a:cs typeface="Glacial Indifference"/>
                <a:sym typeface="Glacial Indifference"/>
              </a:rPr>
              <a:t>. </a:t>
            </a:r>
            <a:r>
              <a:rPr lang="en-US" sz="2579">
                <a:solidFill>
                  <a:srgbClr val="080A1D"/>
                </a:solidFill>
                <a:latin typeface="Glacial Indifference"/>
                <a:ea typeface="Glacial Indifference"/>
                <a:cs typeface="Glacial Indifference"/>
                <a:sym typeface="Glacial Indifference"/>
              </a:rPr>
              <a:t>P</a:t>
            </a:r>
            <a:r>
              <a:rPr lang="en-US" sz="2579" b="true">
                <a:solidFill>
                  <a:srgbClr val="080A1D"/>
                </a:solidFill>
                <a:latin typeface="Glacial Indifference Bold"/>
                <a:ea typeface="Glacial Indifference Bold"/>
                <a:cs typeface="Glacial Indifference Bold"/>
                <a:sym typeface="Glacial Indifference Bold"/>
              </a:rPr>
              <a:t>articipation is a Process, Not a Tool</a:t>
            </a:r>
            <a:r>
              <a:rPr lang="en-US" sz="2579">
                <a:solidFill>
                  <a:srgbClr val="080A1D"/>
                </a:solidFill>
                <a:latin typeface="Glacial Indifference"/>
                <a:ea typeface="Glacial Indifference"/>
                <a:cs typeface="Glacial Indifference"/>
                <a:sym typeface="Glacial Indifference"/>
              </a:rPr>
              <a:t>: Participation is an ongoing process that requires continuous engagement, not just a one-time activity. It should be integrated into every phase of a project or program.</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2</a:t>
            </a:r>
            <a:r>
              <a:rPr lang="en-US" sz="2579">
                <a:solidFill>
                  <a:srgbClr val="080A1D"/>
                </a:solidFill>
                <a:latin typeface="Glacial Indifference"/>
                <a:ea typeface="Glacial Indifference"/>
                <a:cs typeface="Glacial Indifference"/>
                <a:sym typeface="Glacial Indifference"/>
              </a:rPr>
              <a:t>. </a:t>
            </a:r>
            <a:r>
              <a:rPr lang="en-US" sz="2579" b="true">
                <a:solidFill>
                  <a:srgbClr val="080A1D"/>
                </a:solidFill>
                <a:latin typeface="Glacial Indifference Bold"/>
                <a:ea typeface="Glacial Indifference Bold"/>
                <a:cs typeface="Glacial Indifference Bold"/>
                <a:sym typeface="Glacial Indifference Bold"/>
              </a:rPr>
              <a:t>Participation Means Shared Power</a:t>
            </a:r>
            <a:r>
              <a:rPr lang="en-US" sz="2579">
                <a:solidFill>
                  <a:srgbClr val="080A1D"/>
                </a:solidFill>
                <a:latin typeface="Glacial Indifference"/>
                <a:ea typeface="Glacial Indifference"/>
                <a:cs typeface="Glacial Indifference"/>
                <a:sym typeface="Glacial Indifference"/>
              </a:rPr>
              <a:t>: In true participation, power is shared between community members, stakeholders, and external actors. It involves decision-making at all levels, allowing the community to have a say in shaping outcomes.</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3.</a:t>
            </a:r>
            <a:r>
              <a:rPr lang="en-US" sz="2579">
                <a:solidFill>
                  <a:srgbClr val="080A1D"/>
                </a:solidFill>
                <a:latin typeface="Glacial Indifference"/>
                <a:ea typeface="Glacial Indifference"/>
                <a:cs typeface="Glacial Indifference"/>
                <a:sym typeface="Glacial Indifference"/>
              </a:rPr>
              <a:t> </a:t>
            </a:r>
            <a:r>
              <a:rPr lang="en-US" sz="2579" b="true">
                <a:solidFill>
                  <a:srgbClr val="080A1D"/>
                </a:solidFill>
                <a:latin typeface="Glacial Indifference Bold"/>
                <a:ea typeface="Glacial Indifference Bold"/>
                <a:cs typeface="Glacial Indifference Bold"/>
                <a:sym typeface="Glacial Indifference Bold"/>
              </a:rPr>
              <a:t>Participation is a Right</a:t>
            </a:r>
            <a:r>
              <a:rPr lang="en-US" sz="2579">
                <a:solidFill>
                  <a:srgbClr val="080A1D"/>
                </a:solidFill>
                <a:latin typeface="Glacial Indifference"/>
                <a:ea typeface="Glacial Indifference"/>
                <a:cs typeface="Glacial Indifference"/>
                <a:sym typeface="Glacial Indifference"/>
              </a:rPr>
              <a:t>: Every individual and group in a community has the right to be involved in decisions that affect their lives. Participatory processes should be inclusive and ensure no one is left out.</a:t>
            </a:r>
          </a:p>
        </p:txBody>
      </p:sp>
      <p:sp>
        <p:nvSpPr>
          <p:cNvPr name="TextBox 6" id="6"/>
          <p:cNvSpPr txBox="true"/>
          <p:nvPr/>
        </p:nvSpPr>
        <p:spPr>
          <a:xfrm rot="0">
            <a:off x="1098446" y="496817"/>
            <a:ext cx="14610871" cy="958991"/>
          </a:xfrm>
          <a:prstGeom prst="rect">
            <a:avLst/>
          </a:prstGeom>
        </p:spPr>
        <p:txBody>
          <a:bodyPr anchor="t" rtlCol="false" tIns="0" lIns="0" bIns="0" rIns="0">
            <a:spAutoFit/>
          </a:bodyPr>
          <a:lstStyle/>
          <a:p>
            <a:pPr algn="l">
              <a:lnSpc>
                <a:spcPts val="7870"/>
              </a:lnSpc>
              <a:spcBef>
                <a:spcPct val="0"/>
              </a:spcBef>
            </a:pPr>
            <a:r>
              <a:rPr lang="en-US" sz="5622">
                <a:solidFill>
                  <a:srgbClr val="ED654F"/>
                </a:solidFill>
                <a:latin typeface="Bernoru SemiCondensed"/>
                <a:ea typeface="Bernoru SemiCondensed"/>
                <a:cs typeface="Bernoru SemiCondensed"/>
                <a:sym typeface="Bernoru SemiCondensed"/>
              </a:rPr>
              <a:t>Wilcox's Ten Key Ideas about Participation</a:t>
            </a:r>
          </a:p>
        </p:txBody>
      </p:sp>
      <p:grpSp>
        <p:nvGrpSpPr>
          <p:cNvPr name="Group 7" id="7"/>
          <p:cNvGrpSpPr/>
          <p:nvPr/>
        </p:nvGrpSpPr>
        <p:grpSpPr>
          <a:xfrm rot="0">
            <a:off x="13280170" y="8994071"/>
            <a:ext cx="704911" cy="363032"/>
            <a:chOff x="0" y="0"/>
            <a:chExt cx="1157607" cy="596172"/>
          </a:xfrm>
        </p:grpSpPr>
        <p:sp>
          <p:nvSpPr>
            <p:cNvPr name="Freeform 8" id="8"/>
            <p:cNvSpPr/>
            <p:nvPr/>
          </p:nvSpPr>
          <p:spPr>
            <a:xfrm flipH="false" flipV="false" rot="0">
              <a:off x="0" y="0"/>
              <a:ext cx="1157607" cy="596172"/>
            </a:xfrm>
            <a:custGeom>
              <a:avLst/>
              <a:gdLst/>
              <a:ahLst/>
              <a:cxnLst/>
              <a:rect r="r" b="b" t="t" l="l"/>
              <a:pathLst>
                <a:path h="596172" w="1157607">
                  <a:moveTo>
                    <a:pt x="578803" y="0"/>
                  </a:moveTo>
                  <a:lnTo>
                    <a:pt x="1157607" y="596172"/>
                  </a:lnTo>
                  <a:lnTo>
                    <a:pt x="0" y="596172"/>
                  </a:lnTo>
                  <a:lnTo>
                    <a:pt x="578803" y="0"/>
                  </a:lnTo>
                  <a:close/>
                </a:path>
              </a:pathLst>
            </a:custGeom>
            <a:solidFill>
              <a:srgbClr val="44A093"/>
            </a:solidFill>
          </p:spPr>
        </p:sp>
        <p:sp>
          <p:nvSpPr>
            <p:cNvPr name="TextBox 9" id="9"/>
            <p:cNvSpPr txBox="true"/>
            <p:nvPr/>
          </p:nvSpPr>
          <p:spPr>
            <a:xfrm>
              <a:off x="180876" y="248219"/>
              <a:ext cx="795855" cy="30536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true" rot="0">
            <a:off x="16717654" y="3334149"/>
            <a:ext cx="719075" cy="360993"/>
          </a:xfrm>
          <a:custGeom>
            <a:avLst/>
            <a:gdLst/>
            <a:ahLst/>
            <a:cxnLst/>
            <a:rect r="r" b="b" t="t" l="l"/>
            <a:pathLst>
              <a:path h="360993" w="719075">
                <a:moveTo>
                  <a:pt x="0" y="360993"/>
                </a:moveTo>
                <a:lnTo>
                  <a:pt x="719075" y="360993"/>
                </a:lnTo>
                <a:lnTo>
                  <a:pt x="719075" y="0"/>
                </a:lnTo>
                <a:lnTo>
                  <a:pt x="0" y="0"/>
                </a:lnTo>
                <a:lnTo>
                  <a:pt x="0" y="3609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true" rot="0">
            <a:off x="12325974" y="9250147"/>
            <a:ext cx="954196" cy="479030"/>
          </a:xfrm>
          <a:custGeom>
            <a:avLst/>
            <a:gdLst/>
            <a:ahLst/>
            <a:cxnLst/>
            <a:rect r="r" b="b" t="t" l="l"/>
            <a:pathLst>
              <a:path h="479030" w="954196">
                <a:moveTo>
                  <a:pt x="0" y="479030"/>
                </a:moveTo>
                <a:lnTo>
                  <a:pt x="954196" y="479030"/>
                </a:lnTo>
                <a:lnTo>
                  <a:pt x="954196" y="0"/>
                </a:lnTo>
                <a:lnTo>
                  <a:pt x="0" y="0"/>
                </a:lnTo>
                <a:lnTo>
                  <a:pt x="0" y="47903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5952569" y="2693358"/>
            <a:ext cx="765085" cy="488953"/>
            <a:chOff x="0" y="0"/>
            <a:chExt cx="812800" cy="519447"/>
          </a:xfrm>
        </p:grpSpPr>
        <p:sp>
          <p:nvSpPr>
            <p:cNvPr name="Freeform 13" id="13"/>
            <p:cNvSpPr/>
            <p:nvPr/>
          </p:nvSpPr>
          <p:spPr>
            <a:xfrm flipH="false" flipV="false" rot="0">
              <a:off x="0" y="0"/>
              <a:ext cx="812800" cy="519447"/>
            </a:xfrm>
            <a:custGeom>
              <a:avLst/>
              <a:gdLst/>
              <a:ahLst/>
              <a:cxnLst/>
              <a:rect r="r" b="b" t="t" l="l"/>
              <a:pathLst>
                <a:path h="519447" w="812800">
                  <a:moveTo>
                    <a:pt x="406400" y="0"/>
                  </a:moveTo>
                  <a:lnTo>
                    <a:pt x="812800" y="519447"/>
                  </a:lnTo>
                  <a:lnTo>
                    <a:pt x="0" y="519447"/>
                  </a:lnTo>
                  <a:lnTo>
                    <a:pt x="406400" y="0"/>
                  </a:lnTo>
                  <a:close/>
                </a:path>
              </a:pathLst>
            </a:custGeom>
            <a:solidFill>
              <a:srgbClr val="F79674"/>
            </a:solidFill>
          </p:spPr>
        </p:sp>
        <p:sp>
          <p:nvSpPr>
            <p:cNvPr name="TextBox 14" id="14"/>
            <p:cNvSpPr txBox="true"/>
            <p:nvPr/>
          </p:nvSpPr>
          <p:spPr>
            <a:xfrm>
              <a:off x="127000" y="212597"/>
              <a:ext cx="558800" cy="26974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4727051" y="4098322"/>
            <a:ext cx="447174" cy="342622"/>
            <a:chOff x="0" y="0"/>
            <a:chExt cx="812800" cy="622763"/>
          </a:xfrm>
        </p:grpSpPr>
        <p:sp>
          <p:nvSpPr>
            <p:cNvPr name="Freeform 16" id="16"/>
            <p:cNvSpPr/>
            <p:nvPr/>
          </p:nvSpPr>
          <p:spPr>
            <a:xfrm flipH="false" flipV="false" rot="0">
              <a:off x="0" y="0"/>
              <a:ext cx="812800" cy="622763"/>
            </a:xfrm>
            <a:custGeom>
              <a:avLst/>
              <a:gdLst/>
              <a:ahLst/>
              <a:cxnLst/>
              <a:rect r="r" b="b" t="t" l="l"/>
              <a:pathLst>
                <a:path h="622763" w="812800">
                  <a:moveTo>
                    <a:pt x="406400" y="0"/>
                  </a:moveTo>
                  <a:lnTo>
                    <a:pt x="812800" y="622763"/>
                  </a:lnTo>
                  <a:lnTo>
                    <a:pt x="0" y="622763"/>
                  </a:lnTo>
                  <a:lnTo>
                    <a:pt x="406400" y="0"/>
                  </a:lnTo>
                  <a:close/>
                </a:path>
              </a:pathLst>
            </a:custGeom>
            <a:solidFill>
              <a:srgbClr val="F4C15D"/>
            </a:solidFill>
          </p:spPr>
        </p:sp>
        <p:sp>
          <p:nvSpPr>
            <p:cNvPr name="TextBox 17" id="17"/>
            <p:cNvSpPr txBox="true"/>
            <p:nvPr/>
          </p:nvSpPr>
          <p:spPr>
            <a:xfrm>
              <a:off x="127000" y="260565"/>
              <a:ext cx="558800" cy="31771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EFDD"/>
        </a:solidFill>
      </p:bgPr>
    </p:bg>
    <p:spTree>
      <p:nvGrpSpPr>
        <p:cNvPr id="1" name=""/>
        <p:cNvGrpSpPr/>
        <p:nvPr/>
      </p:nvGrpSpPr>
      <p:grpSpPr>
        <a:xfrm>
          <a:off x="0" y="0"/>
          <a:ext cx="0" cy="0"/>
          <a:chOff x="0" y="0"/>
          <a:chExt cx="0" cy="0"/>
        </a:xfrm>
      </p:grpSpPr>
      <p:sp>
        <p:nvSpPr>
          <p:cNvPr name="Freeform 2" id="2"/>
          <p:cNvSpPr/>
          <p:nvPr/>
        </p:nvSpPr>
        <p:spPr>
          <a:xfrm flipH="false" flipV="false" rot="0">
            <a:off x="12697677" y="5143500"/>
            <a:ext cx="1966004" cy="3744769"/>
          </a:xfrm>
          <a:custGeom>
            <a:avLst/>
            <a:gdLst/>
            <a:ahLst/>
            <a:cxnLst/>
            <a:rect r="r" b="b" t="t" l="l"/>
            <a:pathLst>
              <a:path h="3744769" w="1966004">
                <a:moveTo>
                  <a:pt x="0" y="0"/>
                </a:moveTo>
                <a:lnTo>
                  <a:pt x="1966004" y="0"/>
                </a:lnTo>
                <a:lnTo>
                  <a:pt x="1966004" y="3744769"/>
                </a:lnTo>
                <a:lnTo>
                  <a:pt x="0" y="3744769"/>
                </a:lnTo>
                <a:lnTo>
                  <a:pt x="0" y="0"/>
                </a:lnTo>
                <a:close/>
              </a:path>
            </a:pathLst>
          </a:custGeom>
          <a:blipFill>
            <a:blip r:embed="rId2"/>
            <a:stretch>
              <a:fillRect l="0" t="0" r="0" b="0"/>
            </a:stretch>
          </a:blipFill>
        </p:spPr>
      </p:sp>
      <p:sp>
        <p:nvSpPr>
          <p:cNvPr name="Freeform 3" id="3"/>
          <p:cNvSpPr/>
          <p:nvPr/>
        </p:nvSpPr>
        <p:spPr>
          <a:xfrm flipH="false" flipV="false" rot="0">
            <a:off x="14777559" y="2061320"/>
            <a:ext cx="1858858" cy="3671819"/>
          </a:xfrm>
          <a:custGeom>
            <a:avLst/>
            <a:gdLst/>
            <a:ahLst/>
            <a:cxnLst/>
            <a:rect r="r" b="b" t="t" l="l"/>
            <a:pathLst>
              <a:path h="3671819" w="1858858">
                <a:moveTo>
                  <a:pt x="0" y="0"/>
                </a:moveTo>
                <a:lnTo>
                  <a:pt x="1858859" y="0"/>
                </a:lnTo>
                <a:lnTo>
                  <a:pt x="1858859" y="3671819"/>
                </a:lnTo>
                <a:lnTo>
                  <a:pt x="0" y="3671819"/>
                </a:lnTo>
                <a:lnTo>
                  <a:pt x="0" y="0"/>
                </a:lnTo>
                <a:close/>
              </a:path>
            </a:pathLst>
          </a:custGeom>
          <a:blipFill>
            <a:blip r:embed="rId3"/>
            <a:stretch>
              <a:fillRect l="0" t="0" r="0" b="0"/>
            </a:stretch>
          </a:blipFill>
        </p:spPr>
      </p:sp>
      <p:sp>
        <p:nvSpPr>
          <p:cNvPr name="Freeform 4" id="4"/>
          <p:cNvSpPr/>
          <p:nvPr/>
        </p:nvSpPr>
        <p:spPr>
          <a:xfrm flipH="false" flipV="false" rot="0">
            <a:off x="10169612" y="2944674"/>
            <a:ext cx="1825233" cy="4883567"/>
          </a:xfrm>
          <a:custGeom>
            <a:avLst/>
            <a:gdLst/>
            <a:ahLst/>
            <a:cxnLst/>
            <a:rect r="r" b="b" t="t" l="l"/>
            <a:pathLst>
              <a:path h="4883567" w="1825233">
                <a:moveTo>
                  <a:pt x="0" y="0"/>
                </a:moveTo>
                <a:lnTo>
                  <a:pt x="1825233" y="0"/>
                </a:lnTo>
                <a:lnTo>
                  <a:pt x="1825233" y="4883567"/>
                </a:lnTo>
                <a:lnTo>
                  <a:pt x="0" y="4883567"/>
                </a:lnTo>
                <a:lnTo>
                  <a:pt x="0" y="0"/>
                </a:lnTo>
                <a:close/>
              </a:path>
            </a:pathLst>
          </a:custGeom>
          <a:blipFill>
            <a:blip r:embed="rId4"/>
            <a:stretch>
              <a:fillRect l="0" t="0" r="0" b="0"/>
            </a:stretch>
          </a:blipFill>
        </p:spPr>
      </p:sp>
      <p:sp>
        <p:nvSpPr>
          <p:cNvPr name="Freeform 5" id="5"/>
          <p:cNvSpPr/>
          <p:nvPr/>
        </p:nvSpPr>
        <p:spPr>
          <a:xfrm flipH="false" flipV="false" rot="-1500053">
            <a:off x="13657778" y="1442668"/>
            <a:ext cx="1464709" cy="920936"/>
          </a:xfrm>
          <a:custGeom>
            <a:avLst/>
            <a:gdLst/>
            <a:ahLst/>
            <a:cxnLst/>
            <a:rect r="r" b="b" t="t" l="l"/>
            <a:pathLst>
              <a:path h="920936" w="1464709">
                <a:moveTo>
                  <a:pt x="0" y="0"/>
                </a:moveTo>
                <a:lnTo>
                  <a:pt x="1464710" y="0"/>
                </a:lnTo>
                <a:lnTo>
                  <a:pt x="1464710" y="920937"/>
                </a:lnTo>
                <a:lnTo>
                  <a:pt x="0" y="9209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767088" y="1470638"/>
            <a:ext cx="2441687" cy="2299625"/>
          </a:xfrm>
          <a:custGeom>
            <a:avLst/>
            <a:gdLst/>
            <a:ahLst/>
            <a:cxnLst/>
            <a:rect r="r" b="b" t="t" l="l"/>
            <a:pathLst>
              <a:path h="2299625" w="2441687">
                <a:moveTo>
                  <a:pt x="0" y="0"/>
                </a:moveTo>
                <a:lnTo>
                  <a:pt x="2441688" y="0"/>
                </a:lnTo>
                <a:lnTo>
                  <a:pt x="2441688" y="2299626"/>
                </a:lnTo>
                <a:lnTo>
                  <a:pt x="0" y="22996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76189" y="2126569"/>
            <a:ext cx="8921948" cy="7307964"/>
          </a:xfrm>
          <a:prstGeom prst="rect">
            <a:avLst/>
          </a:prstGeom>
        </p:spPr>
        <p:txBody>
          <a:bodyPr anchor="t" rtlCol="false" tIns="0" lIns="0" bIns="0" rIns="0">
            <a:spAutoFit/>
          </a:bodyPr>
          <a:lstStyle/>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4. Participation is Driven by Purpose</a:t>
            </a:r>
            <a:r>
              <a:rPr lang="en-US" sz="2579">
                <a:solidFill>
                  <a:srgbClr val="080A1D"/>
                </a:solidFill>
                <a:latin typeface="Glacial Indifference"/>
                <a:ea typeface="Glacial Indifference"/>
                <a:cs typeface="Glacial Indifference"/>
                <a:sym typeface="Glacial Indifference"/>
              </a:rPr>
              <a:t>: The purpose of participation should be clearly defined from the beginning. Community involvement should have a specific goal, whether it's improving services, solving problems, or creating opportunities.</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5. Participation Involves Different Levels of Engagement:</a:t>
            </a:r>
            <a:r>
              <a:rPr lang="en-US" sz="2579">
                <a:solidFill>
                  <a:srgbClr val="080A1D"/>
                </a:solidFill>
                <a:latin typeface="Glacial Indifference"/>
                <a:ea typeface="Glacial Indifference"/>
                <a:cs typeface="Glacial Indifference"/>
                <a:sym typeface="Glacial Indifference"/>
              </a:rPr>
              <a:t> Different stakeholders may be involved at varying levels, from informing and consulting to collaboration and empowerment. The level of participation should match the context and purpose of the project.</a:t>
            </a:r>
          </a:p>
          <a:p>
            <a:pPr algn="l">
              <a:lnSpc>
                <a:spcPts val="4127"/>
              </a:lnSpc>
            </a:pPr>
            <a:r>
              <a:rPr lang="en-US" sz="2579" b="true">
                <a:solidFill>
                  <a:srgbClr val="080A1D"/>
                </a:solidFill>
                <a:latin typeface="Glacial Indifference Bold"/>
                <a:ea typeface="Glacial Indifference Bold"/>
                <a:cs typeface="Glacial Indifference Bold"/>
                <a:sym typeface="Glacial Indifference Bold"/>
              </a:rPr>
              <a:t>6. Participation Needs Skilled Facilitators:</a:t>
            </a:r>
            <a:r>
              <a:rPr lang="en-US" sz="2579">
                <a:solidFill>
                  <a:srgbClr val="080A1D"/>
                </a:solidFill>
                <a:latin typeface="Glacial Indifference"/>
                <a:ea typeface="Glacial Indifference"/>
                <a:cs typeface="Glacial Indifference"/>
                <a:sym typeface="Glacial Indifference"/>
              </a:rPr>
              <a:t> Effective participation requires skilled facilitators who can guide the process, manage conflicts, and ensure that all voices are heard.</a:t>
            </a:r>
          </a:p>
        </p:txBody>
      </p:sp>
      <p:grpSp>
        <p:nvGrpSpPr>
          <p:cNvPr name="Group 8" id="8"/>
          <p:cNvGrpSpPr/>
          <p:nvPr/>
        </p:nvGrpSpPr>
        <p:grpSpPr>
          <a:xfrm rot="0">
            <a:off x="16097078" y="9258300"/>
            <a:ext cx="539339" cy="471922"/>
            <a:chOff x="0" y="0"/>
            <a:chExt cx="812800" cy="711200"/>
          </a:xfrm>
        </p:grpSpPr>
        <p:sp>
          <p:nvSpPr>
            <p:cNvPr name="Freeform 9" id="9"/>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44A093"/>
            </a:solidFill>
          </p:spPr>
        </p:sp>
        <p:sp>
          <p:nvSpPr>
            <p:cNvPr name="TextBox 10" id="10"/>
            <p:cNvSpPr txBox="true"/>
            <p:nvPr/>
          </p:nvSpPr>
          <p:spPr>
            <a:xfrm>
              <a:off x="127000" y="301625"/>
              <a:ext cx="558800" cy="35877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08543" y="8736557"/>
            <a:ext cx="912597" cy="650351"/>
            <a:chOff x="0" y="0"/>
            <a:chExt cx="1157607" cy="824954"/>
          </a:xfrm>
        </p:grpSpPr>
        <p:sp>
          <p:nvSpPr>
            <p:cNvPr name="Freeform 12" id="12"/>
            <p:cNvSpPr/>
            <p:nvPr/>
          </p:nvSpPr>
          <p:spPr>
            <a:xfrm flipH="false" flipV="false" rot="0">
              <a:off x="0" y="0"/>
              <a:ext cx="1157607" cy="824954"/>
            </a:xfrm>
            <a:custGeom>
              <a:avLst/>
              <a:gdLst/>
              <a:ahLst/>
              <a:cxnLst/>
              <a:rect r="r" b="b" t="t" l="l"/>
              <a:pathLst>
                <a:path h="824954" w="1157607">
                  <a:moveTo>
                    <a:pt x="578803" y="0"/>
                  </a:moveTo>
                  <a:lnTo>
                    <a:pt x="1157607" y="824954"/>
                  </a:lnTo>
                  <a:lnTo>
                    <a:pt x="0" y="824954"/>
                  </a:lnTo>
                  <a:lnTo>
                    <a:pt x="578803" y="0"/>
                  </a:lnTo>
                  <a:close/>
                </a:path>
              </a:pathLst>
            </a:custGeom>
            <a:solidFill>
              <a:srgbClr val="A7CEDE"/>
            </a:solidFill>
          </p:spPr>
        </p:sp>
        <p:sp>
          <p:nvSpPr>
            <p:cNvPr name="TextBox 13" id="13"/>
            <p:cNvSpPr txBox="true"/>
            <p:nvPr/>
          </p:nvSpPr>
          <p:spPr>
            <a:xfrm>
              <a:off x="180876" y="354440"/>
              <a:ext cx="795855" cy="41159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true" rot="0">
            <a:off x="15152188" y="8657770"/>
            <a:ext cx="941514" cy="472663"/>
          </a:xfrm>
          <a:custGeom>
            <a:avLst/>
            <a:gdLst/>
            <a:ahLst/>
            <a:cxnLst/>
            <a:rect r="r" b="b" t="t" l="l"/>
            <a:pathLst>
              <a:path h="472663" w="941514">
                <a:moveTo>
                  <a:pt x="0" y="472663"/>
                </a:moveTo>
                <a:lnTo>
                  <a:pt x="941514" y="472663"/>
                </a:lnTo>
                <a:lnTo>
                  <a:pt x="941514" y="0"/>
                </a:lnTo>
                <a:lnTo>
                  <a:pt x="0" y="0"/>
                </a:lnTo>
                <a:lnTo>
                  <a:pt x="0" y="47266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1098446" y="496817"/>
            <a:ext cx="14610871" cy="958991"/>
          </a:xfrm>
          <a:prstGeom prst="rect">
            <a:avLst/>
          </a:prstGeom>
        </p:spPr>
        <p:txBody>
          <a:bodyPr anchor="t" rtlCol="false" tIns="0" lIns="0" bIns="0" rIns="0">
            <a:spAutoFit/>
          </a:bodyPr>
          <a:lstStyle/>
          <a:p>
            <a:pPr algn="l">
              <a:lnSpc>
                <a:spcPts val="7870"/>
              </a:lnSpc>
              <a:spcBef>
                <a:spcPct val="0"/>
              </a:spcBef>
            </a:pPr>
            <a:r>
              <a:rPr lang="en-US" sz="5622">
                <a:solidFill>
                  <a:srgbClr val="ED654F"/>
                </a:solidFill>
                <a:latin typeface="Bernoru SemiCondensed"/>
                <a:ea typeface="Bernoru SemiCondensed"/>
                <a:cs typeface="Bernoru SemiCondensed"/>
                <a:sym typeface="Bernoru SemiCondensed"/>
              </a:rPr>
              <a:t>Wilcox's Ten Key Ideas about Participation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DAGXjs3Uifc</dc:identifier>
  <dcterms:modified xsi:type="dcterms:W3CDTF">2011-08-01T06:04:30Z</dcterms:modified>
  <cp:revision>1</cp:revision>
  <dc:title>Participatory Approach in Community Engagement</dc:title>
</cp:coreProperties>
</file>