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E34B0-B7FB-45DF-B115-D46D8B676758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59D8F-EB23-41F2-9A72-C481ADE8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https://www.irs.gov/retirement-plans/rollovers-of-after-tax-contributions-in-retirement-plans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59D8F-EB23-41F2-9A72-C481ADE85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1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6886978" y="5000316"/>
            <a:ext cx="2700135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rgbClr val="FF4D00">
              <a:alpha val="9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/>
        </p:nvSpPr>
        <p:spPr>
          <a:xfrm>
            <a:off x="-9988" y="1610"/>
            <a:ext cx="9597658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/>
        </p:nvSpPr>
        <p:spPr>
          <a:xfrm>
            <a:off x="5705093" y="-4993"/>
            <a:ext cx="648941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rgbClr val="FF4D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/>
        </p:nvSpPr>
        <p:spPr>
          <a:xfrm flipH="1">
            <a:off x="11859136" y="5935980"/>
            <a:ext cx="342854" cy="92202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/>
        </p:nvSpPr>
        <p:spPr>
          <a:xfrm>
            <a:off x="1892069" y="-883"/>
            <a:ext cx="4486946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rgbClr val="FF7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849" y="2113110"/>
            <a:ext cx="5704432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dirty="0"/>
              <a:t>Date </a:t>
            </a:r>
            <a:r>
              <a:rPr lang="en-US" dirty="0" err="1"/>
              <a:t>Roboto</a:t>
            </a:r>
            <a:r>
              <a:rPr lang="en-US" dirty="0"/>
              <a:t>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849" y="3103006"/>
            <a:ext cx="7341676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 err="1"/>
              <a:t>Roboto</a:t>
            </a:r>
            <a:r>
              <a:rPr lang="en-US" dirty="0"/>
              <a:t>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849" y="4920181"/>
            <a:ext cx="6402467" cy="2895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dirty="0"/>
              <a:t>Speaker Name, </a:t>
            </a:r>
            <a:r>
              <a:rPr lang="en-US" dirty="0" err="1"/>
              <a:t>Roboto</a:t>
            </a:r>
            <a:r>
              <a:rPr lang="en-US" dirty="0"/>
              <a:t> Regular 21 Point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60849" y="5289436"/>
            <a:ext cx="6402467" cy="2910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i="1" baseline="0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dirty="0"/>
              <a:t>Speaker Title or Email, </a:t>
            </a:r>
            <a:r>
              <a:rPr lang="en-US" dirty="0" err="1"/>
              <a:t>Roboto</a:t>
            </a:r>
            <a:r>
              <a:rPr lang="en-US" dirty="0"/>
              <a:t> Italic 21 Point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96" y="6006042"/>
            <a:ext cx="2465239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5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96" y="6006042"/>
            <a:ext cx="2465239" cy="851959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H="1" flipV="1">
            <a:off x="11606721" y="-1"/>
            <a:ext cx="585279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 goes here, </a:t>
            </a:r>
            <a:r>
              <a:rPr lang="en-US" dirty="0" err="1"/>
              <a:t>Roboto</a:t>
            </a:r>
            <a:r>
              <a:rPr lang="en-US" dirty="0"/>
              <a:t> Light, 36 points, can span two lines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141" y="2692400"/>
            <a:ext cx="2682540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2165" y="6359525"/>
            <a:ext cx="414004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796" y="6359524"/>
            <a:ext cx="3118469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57576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Maximum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96" y="6006042"/>
            <a:ext cx="2465239" cy="851959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H="1" flipV="1">
            <a:off x="11606721" y="-1"/>
            <a:ext cx="585279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 goes here, </a:t>
            </a:r>
            <a:r>
              <a:rPr lang="en-US" dirty="0" err="1"/>
              <a:t>Roboto</a:t>
            </a:r>
            <a:r>
              <a:rPr lang="en-US" dirty="0"/>
              <a:t> Light, 36 points, can span two lines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165" y="6359525"/>
            <a:ext cx="414004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accent5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 dirty="0">
              <a:solidFill>
                <a:schemeClr val="accent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796" y="6359524"/>
            <a:ext cx="3118469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95294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695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flipH="1" flipV="1">
            <a:off x="11606721" y="-1"/>
            <a:ext cx="585279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6896" y="6006042"/>
            <a:ext cx="2465239" cy="8519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2141" y="2692400"/>
            <a:ext cx="2682540" cy="4165600"/>
            <a:chOff x="-2141" y="2692400"/>
            <a:chExt cx="2681841" cy="4165600"/>
          </a:xfrm>
        </p:grpSpPr>
        <p:sp>
          <p:nvSpPr>
            <p:cNvPr id="10" name="Right Triangle 9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ight Triangle 10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2165" y="6359525"/>
            <a:ext cx="414004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796" y="6359524"/>
            <a:ext cx="3118469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947034" y="1716140"/>
            <a:ext cx="2719548" cy="29733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8996" y="1854201"/>
            <a:ext cx="6221004" cy="11192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4000" b="0" i="0" baseline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dirty="0"/>
              <a:t>Presenter’s Name goes here, </a:t>
            </a:r>
            <a:r>
              <a:rPr lang="en-US" dirty="0" err="1"/>
              <a:t>Roboto</a:t>
            </a:r>
            <a:r>
              <a:rPr lang="en-US" dirty="0"/>
              <a:t> Light 40 point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206690" y="3110084"/>
            <a:ext cx="6226287" cy="8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Title goes here, </a:t>
            </a:r>
            <a:r>
              <a:rPr lang="en-US" dirty="0" err="1"/>
              <a:t>Roboto</a:t>
            </a:r>
            <a:r>
              <a:rPr lang="en-US" dirty="0"/>
              <a:t> Regular, 20 point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206690" y="3925222"/>
            <a:ext cx="6226287" cy="764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email/contact info goes here, </a:t>
            </a:r>
            <a:br>
              <a:rPr lang="en-US" dirty="0"/>
            </a:br>
            <a:r>
              <a:rPr lang="en-US" dirty="0" err="1"/>
              <a:t>Roboto</a:t>
            </a:r>
            <a:r>
              <a:rPr lang="en-US" dirty="0"/>
              <a:t> Regular, 20 point</a:t>
            </a:r>
          </a:p>
        </p:txBody>
      </p:sp>
    </p:spTree>
    <p:extLst>
      <p:ext uri="{BB962C8B-B14F-4D97-AF65-F5344CB8AC3E}">
        <p14:creationId xmlns:p14="http://schemas.microsoft.com/office/powerpoint/2010/main" val="92351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141" y="2692400"/>
            <a:ext cx="2682540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6896" y="6006042"/>
            <a:ext cx="2465239" cy="851959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H="1" flipV="1">
            <a:off x="11606721" y="-1"/>
            <a:ext cx="585279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502165" y="6359525"/>
            <a:ext cx="414004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796" y="6359524"/>
            <a:ext cx="3118469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0" y="457201"/>
            <a:ext cx="11198093" cy="1047748"/>
          </a:xfrm>
        </p:spPr>
        <p:txBody>
          <a:bodyPr/>
          <a:lstStyle/>
          <a:p>
            <a:r>
              <a:rPr lang="en-US" dirty="0"/>
              <a:t>Headline goes here, </a:t>
            </a:r>
            <a:r>
              <a:rPr lang="en-US" dirty="0" err="1"/>
              <a:t>Roboto</a:t>
            </a:r>
            <a:r>
              <a:rPr lang="en-US" dirty="0"/>
              <a:t> Light, 36 points, can span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795" y="1854200"/>
            <a:ext cx="10110303" cy="3832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00" i="1" baseline="0"/>
            </a:lvl1pPr>
            <a:lvl2pPr marL="169863" indent="0" algn="r"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2pPr>
          </a:lstStyle>
          <a:p>
            <a:pPr lvl="0"/>
            <a:r>
              <a:rPr lang="en-US" dirty="0"/>
              <a:t>Quote goes here, </a:t>
            </a:r>
            <a:r>
              <a:rPr lang="en-US" dirty="0" err="1"/>
              <a:t>Roboto</a:t>
            </a:r>
            <a:r>
              <a:rPr lang="en-US" dirty="0"/>
              <a:t> Italic, size can be increased depending on length of quote</a:t>
            </a:r>
          </a:p>
          <a:p>
            <a:pPr lvl="1"/>
            <a:r>
              <a:rPr lang="en-US" dirty="0"/>
              <a:t>Attribution goes here, </a:t>
            </a:r>
            <a:r>
              <a:rPr lang="en-US" dirty="0" err="1"/>
              <a:t>Roboto</a:t>
            </a:r>
            <a:r>
              <a:rPr lang="en-US" dirty="0"/>
              <a:t> Bold 14 point</a:t>
            </a:r>
          </a:p>
        </p:txBody>
      </p:sp>
    </p:spTree>
    <p:extLst>
      <p:ext uri="{BB962C8B-B14F-4D97-AF65-F5344CB8AC3E}">
        <p14:creationId xmlns:p14="http://schemas.microsoft.com/office/powerpoint/2010/main" val="69312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5503-7E73-4B72-9425-6D9B22639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7E881-35DB-4A79-8A2F-DCA69BB8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AD29-7009-4034-A67F-98613CD5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A8E2-8294-4572-AC22-AD92B5EFCF0E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1F1B-E372-40F4-9B08-04BC32A2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35AC-2772-483C-AD39-AFB5A976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69F9-8685-4526-AE7F-5F700BB36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5177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5" name="Triangle 4"/>
          <p:cNvSpPr/>
          <p:nvPr/>
        </p:nvSpPr>
        <p:spPr>
          <a:xfrm>
            <a:off x="-745" y="5497965"/>
            <a:ext cx="776269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151890"/>
            <a:ext cx="2197672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5"/>
          <p:cNvSpPr/>
          <p:nvPr/>
        </p:nvSpPr>
        <p:spPr>
          <a:xfrm>
            <a:off x="5549315" y="1173204"/>
            <a:ext cx="6652190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riangle 4"/>
          <p:cNvSpPr/>
          <p:nvPr/>
        </p:nvSpPr>
        <p:spPr>
          <a:xfrm flipH="1" flipV="1">
            <a:off x="9600796" y="546"/>
            <a:ext cx="2591204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5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>
              <a:latin typeface="+mj-lt"/>
            </a:endParaRPr>
          </a:p>
        </p:txBody>
      </p:sp>
      <p:sp>
        <p:nvSpPr>
          <p:cNvPr id="8" name="Triangle 4"/>
          <p:cNvSpPr/>
          <p:nvPr/>
        </p:nvSpPr>
        <p:spPr>
          <a:xfrm flipH="1">
            <a:off x="10211682" y="1656810"/>
            <a:ext cx="1990629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rgbClr val="FF4D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>
              <a:latin typeface="+mj-lt"/>
            </a:endParaRPr>
          </a:p>
        </p:txBody>
      </p:sp>
      <p:sp>
        <p:nvSpPr>
          <p:cNvPr id="9" name="Triangle 4"/>
          <p:cNvSpPr/>
          <p:nvPr/>
        </p:nvSpPr>
        <p:spPr>
          <a:xfrm flipH="1" flipV="1">
            <a:off x="10207362" y="-201"/>
            <a:ext cx="1990629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rgbClr val="FF4D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>
              <a:latin typeface="+mj-lt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849" y="2063006"/>
            <a:ext cx="7341676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dirty="0"/>
              <a:t>Headline goes here, </a:t>
            </a:r>
            <a:r>
              <a:rPr lang="en-US" dirty="0" err="1"/>
              <a:t>Roboto</a:t>
            </a:r>
            <a:r>
              <a:rPr lang="en-US" dirty="0"/>
              <a:t> Light 54 </a:t>
            </a:r>
            <a:r>
              <a:rPr lang="en-US" dirty="0" err="1"/>
              <a:t>pt</a:t>
            </a:r>
            <a:r>
              <a:rPr lang="en-US" dirty="0"/>
              <a:t> – up to three lines.</a:t>
            </a:r>
          </a:p>
        </p:txBody>
      </p:sp>
    </p:spTree>
    <p:extLst>
      <p:ext uri="{BB962C8B-B14F-4D97-AF65-F5344CB8AC3E}">
        <p14:creationId xmlns:p14="http://schemas.microsoft.com/office/powerpoint/2010/main" val="249904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/>
        </p:nvSpPr>
        <p:spPr>
          <a:xfrm rot="16200000">
            <a:off x="11264410" y="5930409"/>
            <a:ext cx="1313572" cy="541610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ight Triangle 18"/>
          <p:cNvSpPr/>
          <p:nvPr/>
        </p:nvSpPr>
        <p:spPr>
          <a:xfrm rot="10800000">
            <a:off x="9588457" y="0"/>
            <a:ext cx="2603543" cy="2217420"/>
          </a:xfrm>
          <a:prstGeom prst="rtTriangle">
            <a:avLst/>
          </a:prstGeom>
          <a:solidFill>
            <a:srgbClr val="FF4D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>
          <a:xfrm>
            <a:off x="0" y="0"/>
            <a:ext cx="10370295" cy="6858000"/>
          </a:xfrm>
          <a:custGeom>
            <a:avLst/>
            <a:gdLst>
              <a:gd name="connsiteX0" fmla="*/ 0 w 10367594"/>
              <a:gd name="connsiteY0" fmla="*/ 0 h 6858000"/>
              <a:gd name="connsiteX1" fmla="*/ 10367594 w 10367594"/>
              <a:gd name="connsiteY1" fmla="*/ 0 h 6858000"/>
              <a:gd name="connsiteX2" fmla="*/ 3509594 w 10367594"/>
              <a:gd name="connsiteY2" fmla="*/ 6858000 h 6858000"/>
              <a:gd name="connsiteX3" fmla="*/ 1520714 w 10367594"/>
              <a:gd name="connsiteY3" fmla="*/ 6858000 h 6858000"/>
              <a:gd name="connsiteX4" fmla="*/ 0 w 10367594"/>
              <a:gd name="connsiteY4" fmla="*/ 5544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7594" h="6858000">
                <a:moveTo>
                  <a:pt x="0" y="0"/>
                </a:moveTo>
                <a:lnTo>
                  <a:pt x="10367594" y="0"/>
                </a:lnTo>
                <a:lnTo>
                  <a:pt x="3509594" y="6858000"/>
                </a:lnTo>
                <a:lnTo>
                  <a:pt x="1520714" y="6858000"/>
                </a:lnTo>
                <a:lnTo>
                  <a:pt x="0" y="5544428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>
          <a:xfrm>
            <a:off x="0" y="5544428"/>
            <a:ext cx="1524287" cy="1313572"/>
          </a:xfrm>
          <a:custGeom>
            <a:avLst/>
            <a:gdLst>
              <a:gd name="connsiteX0" fmla="*/ 3176 w 1523890"/>
              <a:gd name="connsiteY0" fmla="*/ 0 h 1313572"/>
              <a:gd name="connsiteX1" fmla="*/ 1523890 w 1523890"/>
              <a:gd name="connsiteY1" fmla="*/ 1313572 h 1313572"/>
              <a:gd name="connsiteX2" fmla="*/ 0 w 1523890"/>
              <a:gd name="connsiteY2" fmla="*/ 420643 h 1313572"/>
              <a:gd name="connsiteX3" fmla="*/ 0 w 1523890"/>
              <a:gd name="connsiteY3" fmla="*/ 17461 h 1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890" h="1313572">
                <a:moveTo>
                  <a:pt x="3176" y="0"/>
                </a:moveTo>
                <a:lnTo>
                  <a:pt x="1523890" y="1313572"/>
                </a:lnTo>
                <a:lnTo>
                  <a:pt x="0" y="420643"/>
                </a:lnTo>
                <a:lnTo>
                  <a:pt x="0" y="17461"/>
                </a:lnTo>
                <a:close/>
              </a:path>
            </a:pathLst>
          </a:custGeom>
          <a:solidFill>
            <a:srgbClr val="FF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849" y="889000"/>
            <a:ext cx="5396053" cy="4079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dirty="0"/>
              <a:t>Text here, </a:t>
            </a:r>
            <a:r>
              <a:rPr lang="en-US" dirty="0" err="1"/>
              <a:t>Roboto</a:t>
            </a:r>
            <a:r>
              <a:rPr lang="en-US" dirty="0"/>
              <a:t> Regular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849" y="2065975"/>
            <a:ext cx="5396053" cy="17768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dirty="0"/>
              <a:t>Title Here, </a:t>
            </a:r>
            <a:r>
              <a:rPr lang="en-US" dirty="0" err="1"/>
              <a:t>Roboto</a:t>
            </a:r>
            <a:r>
              <a:rPr lang="en-US" dirty="0"/>
              <a:t> Light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850" y="4000308"/>
            <a:ext cx="3498680" cy="11725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dirty="0"/>
              <a:t>Subtitle here, </a:t>
            </a:r>
            <a:r>
              <a:rPr lang="en-US" dirty="0" err="1"/>
              <a:t>Roboto</a:t>
            </a:r>
            <a:r>
              <a:rPr lang="en-US" dirty="0"/>
              <a:t> Regular 28 point</a:t>
            </a:r>
          </a:p>
        </p:txBody>
      </p:sp>
    </p:spTree>
    <p:extLst>
      <p:ext uri="{BB962C8B-B14F-4D97-AF65-F5344CB8AC3E}">
        <p14:creationId xmlns:p14="http://schemas.microsoft.com/office/powerpoint/2010/main" val="159276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FF4D00"/>
              </a:gs>
              <a:gs pos="49000">
                <a:srgbClr val="FF7D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11606721" y="1"/>
            <a:ext cx="585279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850" y="2063006"/>
            <a:ext cx="952263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dirty="0" err="1"/>
              <a:t>Roboto</a:t>
            </a:r>
            <a:r>
              <a:rPr lang="en-US" dirty="0"/>
              <a:t> Light 54 point</a:t>
            </a:r>
          </a:p>
        </p:txBody>
      </p:sp>
    </p:spTree>
    <p:extLst>
      <p:ext uri="{BB962C8B-B14F-4D97-AF65-F5344CB8AC3E}">
        <p14:creationId xmlns:p14="http://schemas.microsoft.com/office/powerpoint/2010/main" val="325406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60850" y="2063006"/>
            <a:ext cx="9522633" cy="3474194"/>
          </a:xfrm>
        </p:spPr>
        <p:txBody>
          <a:bodyPr/>
          <a:lstStyle>
            <a:lvl1pPr marL="0" indent="0">
              <a:buNone/>
              <a:defRPr sz="54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dirty="0" err="1"/>
              <a:t>Roboto</a:t>
            </a:r>
            <a:r>
              <a:rPr lang="en-US" dirty="0"/>
              <a:t> Light 54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96" y="6006042"/>
            <a:ext cx="2465239" cy="851959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flipH="1" flipV="1">
            <a:off x="11606721" y="-1"/>
            <a:ext cx="585279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-2141" y="2692400"/>
            <a:ext cx="2682540" cy="4165600"/>
            <a:chOff x="-2141" y="2692400"/>
            <a:chExt cx="2681841" cy="4165600"/>
          </a:xfrm>
        </p:grpSpPr>
        <p:sp>
          <p:nvSpPr>
            <p:cNvPr id="11" name="Right Triangle 10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ight Triangle 11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02165" y="6359525"/>
            <a:ext cx="414004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7796" y="6359524"/>
            <a:ext cx="3118469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95025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96" y="6006042"/>
            <a:ext cx="2465239" cy="851959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H="1" flipV="1">
            <a:off x="11606721" y="-1"/>
            <a:ext cx="585279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 goes here, </a:t>
            </a:r>
            <a:r>
              <a:rPr lang="en-US" dirty="0" err="1"/>
              <a:t>Roboto</a:t>
            </a:r>
            <a:r>
              <a:rPr lang="en-US" dirty="0"/>
              <a:t> Light, 36 points, can span two lines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141" y="2692400"/>
            <a:ext cx="2682540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2165" y="6359525"/>
            <a:ext cx="414004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796" y="6359524"/>
            <a:ext cx="3118469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853" y="1854200"/>
            <a:ext cx="10662839" cy="4165600"/>
          </a:xfrm>
        </p:spPr>
        <p:txBody>
          <a:bodyPr/>
          <a:lstStyle/>
          <a:p>
            <a:pPr lvl="0"/>
            <a:r>
              <a:rPr lang="en-US" dirty="0"/>
              <a:t>First bullet, </a:t>
            </a:r>
            <a:r>
              <a:rPr lang="en-US" dirty="0" err="1"/>
              <a:t>Roboto</a:t>
            </a:r>
            <a:r>
              <a:rPr lang="en-US" dirty="0"/>
              <a:t> Regular 21point</a:t>
            </a:r>
          </a:p>
          <a:p>
            <a:pPr lvl="1"/>
            <a:r>
              <a:rPr lang="en-US" dirty="0"/>
              <a:t>Second bullet, </a:t>
            </a:r>
            <a:r>
              <a:rPr lang="en-US" dirty="0" err="1"/>
              <a:t>Roboto</a:t>
            </a:r>
            <a:r>
              <a:rPr lang="en-US" dirty="0"/>
              <a:t> Regular 18 point</a:t>
            </a:r>
          </a:p>
          <a:p>
            <a:pPr lvl="2"/>
            <a:r>
              <a:rPr lang="en-US" dirty="0"/>
              <a:t>Third bullet, </a:t>
            </a:r>
            <a:r>
              <a:rPr lang="en-US" dirty="0" err="1"/>
              <a:t>Roboto</a:t>
            </a:r>
            <a:r>
              <a:rPr lang="en-US" dirty="0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285210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96" y="6006042"/>
            <a:ext cx="2465239" cy="851959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H="1" flipV="1">
            <a:off x="11606721" y="-1"/>
            <a:ext cx="585279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0" y="482603"/>
            <a:ext cx="11198093" cy="665379"/>
          </a:xfrm>
        </p:spPr>
        <p:txBody>
          <a:bodyPr/>
          <a:lstStyle/>
          <a:p>
            <a:r>
              <a:rPr lang="en-US" dirty="0"/>
              <a:t>Headline goes here, </a:t>
            </a:r>
            <a:r>
              <a:rPr lang="en-US" dirty="0" err="1"/>
              <a:t>Roboto</a:t>
            </a:r>
            <a:r>
              <a:rPr lang="en-US" dirty="0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38" y="1147982"/>
            <a:ext cx="11186850" cy="331601"/>
          </a:xfrm>
        </p:spPr>
        <p:txBody>
          <a:bodyPr anchor="t"/>
          <a:lstStyle>
            <a:lvl1pPr marL="0" indent="0">
              <a:buNone/>
              <a:defRPr sz="2400" i="0" baseline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 dirty="0"/>
              <a:t>Subtitle goes here, </a:t>
            </a:r>
            <a:r>
              <a:rPr lang="en-US" dirty="0" err="1"/>
              <a:t>Roboto</a:t>
            </a:r>
            <a:r>
              <a:rPr lang="en-US" dirty="0"/>
              <a:t> Regular 24 point, no longer than one line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141" y="2692400"/>
            <a:ext cx="2682540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2165" y="6359525"/>
            <a:ext cx="414004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796" y="6359524"/>
            <a:ext cx="3118469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017853" y="1854200"/>
            <a:ext cx="10662839" cy="41656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 dirty="0"/>
              <a:t>First bullet, </a:t>
            </a:r>
            <a:r>
              <a:rPr lang="en-US" dirty="0" err="1"/>
              <a:t>Roboto</a:t>
            </a:r>
            <a:r>
              <a:rPr lang="en-US" dirty="0"/>
              <a:t> Regular 21point</a:t>
            </a:r>
          </a:p>
          <a:p>
            <a:pPr lvl="1"/>
            <a:r>
              <a:rPr lang="en-US" dirty="0"/>
              <a:t>Second bullet, </a:t>
            </a:r>
            <a:r>
              <a:rPr lang="en-US" dirty="0" err="1"/>
              <a:t>Roboto</a:t>
            </a:r>
            <a:r>
              <a:rPr lang="en-US" dirty="0"/>
              <a:t> Regular 18 point</a:t>
            </a:r>
          </a:p>
          <a:p>
            <a:pPr lvl="2"/>
            <a:r>
              <a:rPr lang="en-US" dirty="0"/>
              <a:t>Third bullet, </a:t>
            </a:r>
            <a:r>
              <a:rPr lang="en-US" dirty="0" err="1"/>
              <a:t>Roboto</a:t>
            </a:r>
            <a:r>
              <a:rPr lang="en-US" dirty="0"/>
              <a:t> Regular 16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92176" y="6197600"/>
            <a:ext cx="91463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8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0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96" y="6006042"/>
            <a:ext cx="2465239" cy="851959"/>
          </a:xfrm>
          <a:prstGeom prst="rect">
            <a:avLst/>
          </a:prstGeom>
        </p:spPr>
      </p:pic>
      <p:sp>
        <p:nvSpPr>
          <p:cNvPr id="11" name="Right Triangle 10"/>
          <p:cNvSpPr/>
          <p:nvPr/>
        </p:nvSpPr>
        <p:spPr>
          <a:xfrm flipH="1" flipV="1">
            <a:off x="11606721" y="-1"/>
            <a:ext cx="585279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0" y="482603"/>
            <a:ext cx="11198093" cy="6648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 goes here, </a:t>
            </a:r>
            <a:r>
              <a:rPr lang="en-US" dirty="0" err="1"/>
              <a:t>Roboto</a:t>
            </a:r>
            <a:r>
              <a:rPr lang="en-US" dirty="0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38" y="1147982"/>
            <a:ext cx="11186850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 dirty="0"/>
              <a:t>Subtitle goes here, </a:t>
            </a:r>
            <a:r>
              <a:rPr lang="en-US" dirty="0" err="1"/>
              <a:t>Roboto</a:t>
            </a:r>
            <a:r>
              <a:rPr lang="en-US" dirty="0"/>
              <a:t> Regular 24 point, no longer than one line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7795" y="1854200"/>
            <a:ext cx="10662895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5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 dirty="0"/>
              <a:t>Headline goes here, </a:t>
            </a:r>
            <a:r>
              <a:rPr lang="en-US" dirty="0" err="1"/>
              <a:t>Roboto</a:t>
            </a:r>
            <a:r>
              <a:rPr lang="en-US" dirty="0"/>
              <a:t> 20 point, no longer than one line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2141" y="2692400"/>
            <a:ext cx="2682540" cy="4165600"/>
            <a:chOff x="-2141" y="2692400"/>
            <a:chExt cx="2681841" cy="4165600"/>
          </a:xfrm>
        </p:grpSpPr>
        <p:sp>
          <p:nvSpPr>
            <p:cNvPr id="15" name="Right Triangle 14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ight Triangle 15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2165" y="6359525"/>
            <a:ext cx="414004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796" y="6359524"/>
            <a:ext cx="3118469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1017853" y="2290762"/>
            <a:ext cx="10662839" cy="3714751"/>
          </a:xfrm>
        </p:spPr>
        <p:txBody>
          <a:bodyPr/>
          <a:lstStyle/>
          <a:p>
            <a:pPr lvl="0"/>
            <a:r>
              <a:rPr lang="en-US" dirty="0"/>
              <a:t>First bullet, </a:t>
            </a:r>
            <a:r>
              <a:rPr lang="en-US" dirty="0" err="1"/>
              <a:t>Roboto</a:t>
            </a:r>
            <a:r>
              <a:rPr lang="en-US" dirty="0"/>
              <a:t> Regular 21point</a:t>
            </a:r>
          </a:p>
          <a:p>
            <a:pPr lvl="1"/>
            <a:r>
              <a:rPr lang="en-US" dirty="0"/>
              <a:t>Second bullet, </a:t>
            </a:r>
            <a:r>
              <a:rPr lang="en-US" dirty="0" err="1"/>
              <a:t>Roboto</a:t>
            </a:r>
            <a:r>
              <a:rPr lang="en-US" dirty="0"/>
              <a:t> Regular 18 point</a:t>
            </a:r>
          </a:p>
          <a:p>
            <a:pPr lvl="2"/>
            <a:r>
              <a:rPr lang="en-US" dirty="0"/>
              <a:t>Third bullet, </a:t>
            </a:r>
            <a:r>
              <a:rPr lang="en-US" dirty="0" err="1"/>
              <a:t>Roboto</a:t>
            </a:r>
            <a:r>
              <a:rPr lang="en-US" dirty="0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167227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96" y="6006042"/>
            <a:ext cx="2465239" cy="851959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>
          <a:xfrm flipH="1" flipV="1">
            <a:off x="11606721" y="-1"/>
            <a:ext cx="585279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0" y="482602"/>
            <a:ext cx="11198093" cy="10667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Headline goes here, </a:t>
            </a:r>
            <a:r>
              <a:rPr lang="en-US" dirty="0" err="1"/>
              <a:t>Roboto</a:t>
            </a:r>
            <a:r>
              <a:rPr lang="en-US" dirty="0"/>
              <a:t> Light, 36 points, can span two lines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2141" y="2692400"/>
            <a:ext cx="2682540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2165" y="6359525"/>
            <a:ext cx="414004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796" y="6359524"/>
            <a:ext cx="3118469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853" y="1854200"/>
            <a:ext cx="5121974" cy="4165600"/>
          </a:xfrm>
        </p:spPr>
        <p:txBody>
          <a:bodyPr/>
          <a:lstStyle/>
          <a:p>
            <a:pPr lvl="0"/>
            <a:r>
              <a:rPr lang="en-US" dirty="0"/>
              <a:t>First bullet, </a:t>
            </a:r>
            <a:r>
              <a:rPr lang="en-US" dirty="0" err="1"/>
              <a:t>Roboto</a:t>
            </a:r>
            <a:r>
              <a:rPr lang="en-US" dirty="0"/>
              <a:t> Regular 21point</a:t>
            </a:r>
          </a:p>
          <a:p>
            <a:pPr lvl="1"/>
            <a:r>
              <a:rPr lang="en-US" dirty="0"/>
              <a:t>Second bullet, </a:t>
            </a:r>
            <a:r>
              <a:rPr lang="en-US" dirty="0" err="1"/>
              <a:t>Roboto</a:t>
            </a:r>
            <a:r>
              <a:rPr lang="en-US" dirty="0"/>
              <a:t> Regular 18 point</a:t>
            </a:r>
          </a:p>
          <a:p>
            <a:pPr lvl="2"/>
            <a:r>
              <a:rPr lang="en-US" dirty="0"/>
              <a:t>Third bullet, </a:t>
            </a:r>
            <a:r>
              <a:rPr lang="en-US" dirty="0" err="1"/>
              <a:t>Roboto</a:t>
            </a:r>
            <a:r>
              <a:rPr lang="en-US" dirty="0"/>
              <a:t> Regular 16 point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558719" y="1854200"/>
            <a:ext cx="5121974" cy="4165600"/>
          </a:xfrm>
        </p:spPr>
        <p:txBody>
          <a:bodyPr/>
          <a:lstStyle/>
          <a:p>
            <a:pPr lvl="0"/>
            <a:r>
              <a:rPr lang="en-US" dirty="0"/>
              <a:t>First bullet, </a:t>
            </a:r>
            <a:r>
              <a:rPr lang="en-US" dirty="0" err="1"/>
              <a:t>Roboto</a:t>
            </a:r>
            <a:r>
              <a:rPr lang="en-US" dirty="0"/>
              <a:t> Regular 21point</a:t>
            </a:r>
          </a:p>
          <a:p>
            <a:pPr lvl="1"/>
            <a:r>
              <a:rPr lang="en-US" dirty="0"/>
              <a:t>Second bullet, </a:t>
            </a:r>
            <a:r>
              <a:rPr lang="en-US" dirty="0" err="1"/>
              <a:t>Roboto</a:t>
            </a:r>
            <a:r>
              <a:rPr lang="en-US" dirty="0"/>
              <a:t> Regular 18 point</a:t>
            </a:r>
          </a:p>
          <a:p>
            <a:pPr lvl="2"/>
            <a:r>
              <a:rPr lang="en-US" dirty="0"/>
              <a:t>Third bullet, </a:t>
            </a:r>
            <a:r>
              <a:rPr lang="en-US" dirty="0" err="1"/>
              <a:t>Roboto</a:t>
            </a:r>
            <a:r>
              <a:rPr lang="en-US" dirty="0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24045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82600" y="482602"/>
            <a:ext cx="11198093" cy="1066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Headline goes here, </a:t>
            </a:r>
            <a:r>
              <a:rPr lang="en-US" dirty="0" err="1"/>
              <a:t>Roboto</a:t>
            </a:r>
            <a:r>
              <a:rPr lang="en-US" dirty="0"/>
              <a:t> Light, 36 points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/>
          </p:nvPr>
        </p:nvSpPr>
        <p:spPr>
          <a:xfrm>
            <a:off x="1017795" y="1849302"/>
            <a:ext cx="10662897" cy="417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70194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400"/>
        </a:spcBef>
        <a:spcAft>
          <a:spcPts val="1200"/>
        </a:spcAft>
        <a:buClr>
          <a:schemeClr val="accent5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465138" indent="-2254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5"/>
        </a:buClr>
        <a:buFont typeface=".AppleSystemUIFont" charset="-120"/>
        <a:buChar char="–"/>
        <a:tabLst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754063" indent="-23971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1028700" indent="-2254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1270000" indent="-177800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1430338" indent="-11271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430338" indent="-11271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430338" indent="-11271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30338" indent="-11271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08">
          <p15:clr>
            <a:srgbClr val="F26B43"/>
          </p15:clr>
        </p15:guide>
        <p15:guide id="6" pos="7369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7" orient="horz" pos="1168">
          <p15:clr>
            <a:srgbClr val="F26B43"/>
          </p15:clr>
        </p15:guide>
        <p15:guide id="19" orient="horz" pos="3792">
          <p15:clr>
            <a:srgbClr val="F26B43"/>
          </p15:clr>
        </p15:guide>
        <p15:guide id="20" pos="641">
          <p15:clr>
            <a:srgbClr val="F26B43"/>
          </p15:clr>
        </p15:guide>
        <p15:guide id="21" orient="horz" pos="9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73062C-6E89-4605-A791-AFED845D29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401k After Tax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8F29FD2-A6A1-490B-A229-D21C7A13C2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Instructions for enrolling and FAQ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DDA521-93BF-4456-8C43-D272B950C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Eligibility beginning 1/1/2018</a:t>
            </a:r>
          </a:p>
        </p:txBody>
      </p:sp>
    </p:spTree>
    <p:extLst>
      <p:ext uri="{BB962C8B-B14F-4D97-AF65-F5344CB8AC3E}">
        <p14:creationId xmlns:p14="http://schemas.microsoft.com/office/powerpoint/2010/main" val="318022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2E3D0-4A56-40BD-9593-E763FA8F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“After-Tax?”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26C44-99B3-4AC5-983F-C6505FF7A6F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After Tax is a vehicle in which you can use payroll contributions to fund your 401k to exceed the standard qualified deferral amount.  </a:t>
            </a:r>
          </a:p>
          <a:p>
            <a:r>
              <a:rPr lang="en-US" dirty="0"/>
              <a:t>For 2018, the total max contributions for 401k is $55,000 – between deferrals (pre-tax and Roth), after-tax, and match.  Typically, employees can defer $18,500 in 2018 in the form of pre-tax and/or Roth contributions.  (Catch-up contributions $6,000 are extra and are on top of both amounts).</a:t>
            </a:r>
          </a:p>
          <a:p>
            <a:r>
              <a:rPr lang="en-US" dirty="0"/>
              <a:t>Any other amounts deferred via the After-Tax contribution are not eligible for match nor are they available for hardship withdrawal, however, they may be distributed at anytime.  If you take a distribution before age 59 ½, you will be subject to any applicable income tax penalties on the growth of the after-tax contributions.   </a:t>
            </a:r>
          </a:p>
          <a:p>
            <a:r>
              <a:rPr lang="en-US" dirty="0"/>
              <a:t>There are some options for converting these funds into your Roth 401k.  Fidelity can explain how this works.</a:t>
            </a:r>
          </a:p>
        </p:txBody>
      </p:sp>
    </p:spTree>
    <p:extLst>
      <p:ext uri="{BB962C8B-B14F-4D97-AF65-F5344CB8AC3E}">
        <p14:creationId xmlns:p14="http://schemas.microsoft.com/office/powerpoint/2010/main" val="349348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09A5F9-442A-4FDF-9E9B-03238B5A8F89}"/>
              </a:ext>
            </a:extLst>
          </p:cNvPr>
          <p:cNvPicPr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08319" y="2173275"/>
            <a:ext cx="5614835" cy="2358230"/>
          </a:xfrm>
          <a:prstGeom prst="rect">
            <a:avLst/>
          </a:prstGeom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27FE8D3-0283-4AA6-9A85-B0EE20B2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Login to Fidelity NetBenefits</a:t>
            </a:r>
            <a:b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F4B712-13E7-4408-9F1D-10AC64EF78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Quick Links menu, select Contribution Amount option.</a:t>
            </a:r>
          </a:p>
        </p:txBody>
      </p:sp>
    </p:spTree>
    <p:extLst>
      <p:ext uri="{BB962C8B-B14F-4D97-AF65-F5344CB8AC3E}">
        <p14:creationId xmlns:p14="http://schemas.microsoft.com/office/powerpoint/2010/main" val="176838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7A0A50-C7FA-498A-8F30-136AC64CB473}"/>
              </a:ext>
            </a:extLst>
          </p:cNvPr>
          <p:cNvPicPr>
            <a:picLocks noGrp="1"/>
          </p:cNvPicPr>
          <p:nvPr>
            <p:ph sz="quarter" idx="14"/>
          </p:nvPr>
        </p:nvPicPr>
        <p:blipFill rotWithShape="1">
          <a:blip r:embed="rId2"/>
          <a:srcRect l="2799" r="9868" b="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D5D191-03BF-4970-9460-DDB2DAB8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343524"/>
            <a:ext cx="7834193" cy="10128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2400" b="1" dirty="0">
                <a:latin typeface="+mj-lt"/>
                <a:ea typeface="+mj-ea"/>
                <a:cs typeface="+mj-cs"/>
              </a:rPr>
              <a:t>From the Contributions Tab.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br>
              <a:rPr lang="en-US" sz="2400" dirty="0">
                <a:latin typeface="+mj-lt"/>
                <a:ea typeface="+mj-ea"/>
                <a:cs typeface="+mj-cs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13354-CAAD-4E7F-9BB9-43E84067D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99107" y="5091763"/>
            <a:ext cx="3445243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Contributions Amount</a:t>
            </a:r>
          </a:p>
        </p:txBody>
      </p:sp>
    </p:spTree>
    <p:extLst>
      <p:ext uri="{BB962C8B-B14F-4D97-AF65-F5344CB8AC3E}">
        <p14:creationId xmlns:p14="http://schemas.microsoft.com/office/powerpoint/2010/main" val="2921242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3FA57-2DE6-4613-922B-2EA3AF2D2B7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9964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EBAB7-ABA0-4BD5-AC34-177CCCFA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dirty="0">
                <a:latin typeface="+mj-lt"/>
                <a:ea typeface="+mj-ea"/>
                <a:cs typeface="+mj-cs"/>
              </a:rPr>
              <a:t>From the Contributions Tab – Contributions Amount per Pay Period</a:t>
            </a:r>
            <a:br>
              <a:rPr lang="en-US" sz="2400" dirty="0">
                <a:latin typeface="+mj-lt"/>
                <a:ea typeface="+mj-ea"/>
                <a:cs typeface="+mj-cs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E8953-35EB-4693-90F9-684F813DF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page will show you your current elections and you can modify the percentages for Pre, Roth, and After-Tax.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 in mind, all deductions can run concurrently.</a:t>
            </a:r>
          </a:p>
        </p:txBody>
      </p:sp>
    </p:spTree>
    <p:extLst>
      <p:ext uri="{BB962C8B-B14F-4D97-AF65-F5344CB8AC3E}">
        <p14:creationId xmlns:p14="http://schemas.microsoft.com/office/powerpoint/2010/main" val="213514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1432-DE41-4208-9E70-FB323D3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401k After-Tax Frequently Asked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4BCF9-1216-46B9-9058-20624BFAAD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17853" y="1247775"/>
            <a:ext cx="10662839" cy="4772025"/>
          </a:xfrm>
        </p:spPr>
        <p:txBody>
          <a:bodyPr/>
          <a:lstStyle/>
          <a:p>
            <a:r>
              <a:rPr lang="en-US" dirty="0"/>
              <a:t>Does Informatica match After-Tax Deductions?</a:t>
            </a:r>
          </a:p>
          <a:p>
            <a:pPr lvl="1"/>
            <a:r>
              <a:rPr lang="en-US" dirty="0"/>
              <a:t>No.  Informatica will only match up to $5000 of Pre-Tax or Roth contributions in 2018.</a:t>
            </a:r>
          </a:p>
          <a:p>
            <a:r>
              <a:rPr lang="en-US" dirty="0"/>
              <a:t>How much money can I contribute to After-Tax Deductions?</a:t>
            </a:r>
          </a:p>
          <a:p>
            <a:pPr lvl="1"/>
            <a:r>
              <a:rPr lang="en-US" dirty="0"/>
              <a:t>You can contribute a total contribution to your 401(k) plan for 2018 of $55,000.  This includes the $18,500 Pre-tax/Roth limit, and the company match received, and any after-tax contributions, not including the $6000 catch up contributions for employees aged 50 and older.</a:t>
            </a:r>
          </a:p>
          <a:p>
            <a:pPr lvl="1"/>
            <a:r>
              <a:rPr lang="en-US" dirty="0"/>
              <a:t>For example: $18,500 in regular 401(k) contributions; $5000 in Company match = $23,500.  Total Contributions $55,000 - $23,500 = $31,500.  For those 50+ can also contribute $6000 in addition.</a:t>
            </a:r>
          </a:p>
          <a:p>
            <a:r>
              <a:rPr lang="en-US" dirty="0"/>
              <a:t>Can I convert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my after-tax contributions to a Roth 401k? </a:t>
            </a:r>
          </a:p>
          <a:p>
            <a:pPr lvl="1"/>
            <a:r>
              <a:rPr lang="en-US" dirty="0"/>
              <a:t>Yes.  You can convert your after-tax contributions into the Roth 401(k) within the plan.  </a:t>
            </a:r>
            <a:endParaRPr lang="en-US" baseline="30000" dirty="0"/>
          </a:p>
          <a:p>
            <a:r>
              <a:rPr lang="en-US" dirty="0"/>
              <a:t>How do I find out more about converting over the after-tax contributions?</a:t>
            </a:r>
          </a:p>
          <a:p>
            <a:pPr lvl="1"/>
            <a:r>
              <a:rPr lang="en-US" dirty="0"/>
              <a:t>Contact Fidelity at (800) 835-5097</a:t>
            </a:r>
          </a:p>
        </p:txBody>
      </p:sp>
    </p:spTree>
    <p:extLst>
      <p:ext uri="{BB962C8B-B14F-4D97-AF65-F5344CB8AC3E}">
        <p14:creationId xmlns:p14="http://schemas.microsoft.com/office/powerpoint/2010/main" val="20698484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Informatica 1">
      <a:dk1>
        <a:srgbClr val="373737"/>
      </a:dk1>
      <a:lt1>
        <a:srgbClr val="FFFFFF"/>
      </a:lt1>
      <a:dk2>
        <a:srgbClr val="595959"/>
      </a:dk2>
      <a:lt2>
        <a:srgbClr val="C1C1C1"/>
      </a:lt2>
      <a:accent1>
        <a:srgbClr val="A53BB1"/>
      </a:accent1>
      <a:accent2>
        <a:srgbClr val="C20075"/>
      </a:accent2>
      <a:accent3>
        <a:srgbClr val="00A9BB"/>
      </a:accent3>
      <a:accent4>
        <a:srgbClr val="95D13C"/>
      </a:accent4>
      <a:accent5>
        <a:srgbClr val="FF7D00"/>
      </a:accent5>
      <a:accent6>
        <a:srgbClr val="949494"/>
      </a:accent6>
      <a:hlink>
        <a:srgbClr val="0432FF"/>
      </a:hlink>
      <a:folHlink>
        <a:srgbClr val="9223A1"/>
      </a:folHlink>
    </a:clrScheme>
    <a:fontScheme name="Roboto">
      <a:majorFont>
        <a:latin typeface="Roboto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boto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37160" tIns="91440" rIns="137160" bIns="91440" rtlCol="0" anchor="ctr"/>
      <a:lstStyle>
        <a:defPPr>
          <a:defRPr smtClean="0">
            <a:latin typeface="Roboto" charset="0"/>
            <a:ea typeface="Roboto" charset="0"/>
            <a:cs typeface="Robot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sz="2100" dirty="0" err="1" smtClean="0">
            <a:latin typeface="Roboto" charset="0"/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rmatica Powerpoint Template [Read-Only]" id="{9A2FAD37-67CF-4B2C-B5CE-8AF7B0606037}" vid="{CF98BD3C-CE2B-4068-9C4E-6CD6C70F1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Informatica Powerpoint Template</Template>
  <TotalTime>403</TotalTime>
  <Words>446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.AppleSystemUIFont</vt:lpstr>
      <vt:lpstr>Arial</vt:lpstr>
      <vt:lpstr>Calibri</vt:lpstr>
      <vt:lpstr>Roboto</vt:lpstr>
      <vt:lpstr>Roboto Light</vt:lpstr>
      <vt:lpstr>2_Office Theme</vt:lpstr>
      <vt:lpstr>PowerPoint Presentation</vt:lpstr>
      <vt:lpstr>What is “After-Tax?”</vt:lpstr>
      <vt:lpstr>After Login to Fidelity NetBenefits </vt:lpstr>
      <vt:lpstr>From the Contributions Tab.  </vt:lpstr>
      <vt:lpstr>From the Contributions Tab – Contributions Amount per Pay Period </vt:lpstr>
      <vt:lpstr>401k After-Tax Frequently Asked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Bush, Franchesca</dc:creator>
  <cp:lastModifiedBy>Bush, Franchesca</cp:lastModifiedBy>
  <cp:revision>14</cp:revision>
  <dcterms:created xsi:type="dcterms:W3CDTF">2017-12-11T20:05:05Z</dcterms:created>
  <dcterms:modified xsi:type="dcterms:W3CDTF">2017-12-28T22:29:10Z</dcterms:modified>
</cp:coreProperties>
</file>