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E8AB1-7538-4B79-877A-139CCC216809}" type="datetimeFigureOut">
              <a:rPr lang="en-IN" smtClean="0"/>
              <a:t>26-11-2021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844FC-7885-4FDD-9DDE-D5148E27BAC2}" type="slidenum">
              <a:rPr lang="en-IN" smtClean="0"/>
              <a:t>‹#›</a:t>
            </a:fld>
            <a:endParaRPr lang="en-IN"/>
          </a:p>
        </p:txBody>
      </p:sp>
    </p:spTree>
    <p:extLst>
      <p:ext uri="{BB962C8B-B14F-4D97-AF65-F5344CB8AC3E}">
        <p14:creationId xmlns:p14="http://schemas.microsoft.com/office/powerpoint/2010/main" val="1086338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4354B92-8304-4B22-9061-4556CF5D4CB9}" type="datetime1">
              <a:rPr lang="en-IN" smtClean="0"/>
              <a:t>26-11-2021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27695209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D13156-DB53-4C66-9252-01C3B11B8951}" type="datetime1">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3837477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0B4A8E-7F20-4DE8-B87B-B332C1C23DC3}" type="datetime1">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2392600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116464-4517-4C56-B09E-90A5A95A2BFF}" type="datetime1">
              <a:rPr lang="en-IN" smtClean="0"/>
              <a:t>26-11-2021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401007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22D46B8-F267-40D9-BF46-564F8540C946}" type="datetime1">
              <a:rPr lang="en-IN" smtClean="0"/>
              <a:t>26-11-2021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992570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70D98FD-23E1-41EE-AF1B-42E5756A9E44}" type="datetime1">
              <a:rPr lang="en-IN" smtClean="0"/>
              <a:t>26-11-2021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73801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F76A701-B777-407F-AC8E-09A9B3DBDA47}" type="datetime1">
              <a:rPr lang="en-IN" smtClean="0"/>
              <a:t>26-11-2021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9C2E9D-1E70-452B-8228-F2D7F4867990}"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17598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1F1B82-2CEC-4713-B3A7-526B78AA1457}" type="datetime1">
              <a:rPr lang="en-IN" smtClean="0"/>
              <a:t>26-11-2021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523320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F10D4-BE45-4650-A305-429238FE5E5D}" type="datetime1">
              <a:rPr lang="en-IN" smtClean="0"/>
              <a:t>26-11-2021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3412646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2FB11D8-CAD4-4FEB-9530-083508E177B8}" type="datetime1">
              <a:rPr lang="en-IN" smtClean="0"/>
              <a:t>26-11-2021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1788099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6BB75FF-955C-4241-9887-224F7460871B}" type="datetime1">
              <a:rPr lang="en-IN" smtClean="0"/>
              <a:t>26-11-2021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589C2E9D-1E70-452B-8228-F2D7F4867990}" type="slidenum">
              <a:rPr lang="en-IN" smtClean="0"/>
              <a:t>‹#›</a:t>
            </a:fld>
            <a:endParaRPr lang="en-IN"/>
          </a:p>
        </p:txBody>
      </p:sp>
    </p:spTree>
    <p:extLst>
      <p:ext uri="{BB962C8B-B14F-4D97-AF65-F5344CB8AC3E}">
        <p14:creationId xmlns:p14="http://schemas.microsoft.com/office/powerpoint/2010/main" val="3648722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C3E6F4C-5277-4460-BD20-17804B88A6CF}" type="datetime1">
              <a:rPr lang="en-IN" smtClean="0"/>
              <a:t>26-11-2021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89C2E9D-1E70-452B-8228-F2D7F4867990}" type="slidenum">
              <a:rPr lang="en-IN" smtClean="0"/>
              <a:t>‹#›</a:t>
            </a:fld>
            <a:endParaRPr lang="en-IN"/>
          </a:p>
        </p:txBody>
      </p:sp>
    </p:spTree>
    <p:extLst>
      <p:ext uri="{BB962C8B-B14F-4D97-AF65-F5344CB8AC3E}">
        <p14:creationId xmlns:p14="http://schemas.microsoft.com/office/powerpoint/2010/main" val="3113066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3151DB-E4FC-4CCE-B592-964976DA8512}"/>
              </a:ext>
            </a:extLst>
          </p:cNvPr>
          <p:cNvSpPr>
            <a:spLocks noGrp="1"/>
          </p:cNvSpPr>
          <p:nvPr>
            <p:ph type="subTitle" idx="1"/>
          </p:nvPr>
        </p:nvSpPr>
        <p:spPr>
          <a:xfrm>
            <a:off x="0" y="5410640"/>
            <a:ext cx="6801612" cy="1239894"/>
          </a:xfrm>
        </p:spPr>
        <p:txBody>
          <a:bodyPr>
            <a:normAutofit/>
          </a:bodyPr>
          <a:lstStyle/>
          <a:p>
            <a:pPr algn="l"/>
            <a:r>
              <a:rPr lang="en-IN" dirty="0">
                <a:solidFill>
                  <a:srgbClr val="002060"/>
                </a:solidFill>
                <a:latin typeface="Times New Roman" panose="02020603050405020304" pitchFamily="18" charset="0"/>
                <a:cs typeface="Times New Roman" panose="02020603050405020304" pitchFamily="18" charset="0"/>
              </a:rPr>
              <a:t>Under the guidance of </a:t>
            </a:r>
          </a:p>
          <a:p>
            <a:pPr algn="l"/>
            <a:r>
              <a:rPr lang="en-IN" dirty="0">
                <a:solidFill>
                  <a:srgbClr val="002060"/>
                </a:solidFill>
                <a:latin typeface="Times New Roman" panose="02020603050405020304" pitchFamily="18" charset="0"/>
                <a:cs typeface="Times New Roman" panose="02020603050405020304" pitchFamily="18" charset="0"/>
              </a:rPr>
              <a:t>                            Miss. </a:t>
            </a:r>
            <a:r>
              <a:rPr lang="en-IN" dirty="0" err="1">
                <a:solidFill>
                  <a:srgbClr val="002060"/>
                </a:solidFill>
                <a:latin typeface="Times New Roman" panose="02020603050405020304" pitchFamily="18" charset="0"/>
                <a:cs typeface="Times New Roman" panose="02020603050405020304" pitchFamily="18" charset="0"/>
              </a:rPr>
              <a:t>Aprupa</a:t>
            </a:r>
            <a:r>
              <a:rPr lang="en-IN" dirty="0">
                <a:solidFill>
                  <a:srgbClr val="002060"/>
                </a:solidFill>
                <a:latin typeface="Times New Roman" panose="02020603050405020304" pitchFamily="18" charset="0"/>
                <a:cs typeface="Times New Roman" panose="02020603050405020304" pitchFamily="18" charset="0"/>
              </a:rPr>
              <a:t> Pawar</a:t>
            </a:r>
          </a:p>
          <a:p>
            <a:endParaRPr lang="en-IN" dirty="0">
              <a:solidFill>
                <a:srgbClr val="002060"/>
              </a:solidFill>
            </a:endParaRPr>
          </a:p>
        </p:txBody>
      </p:sp>
      <p:sp>
        <p:nvSpPr>
          <p:cNvPr id="5" name="TextBox 4">
            <a:extLst>
              <a:ext uri="{FF2B5EF4-FFF2-40B4-BE49-F238E27FC236}">
                <a16:creationId xmlns:a16="http://schemas.microsoft.com/office/drawing/2014/main" id="{EE6C8159-A13B-47E8-957A-8A206E7E88BF}"/>
              </a:ext>
            </a:extLst>
          </p:cNvPr>
          <p:cNvSpPr txBox="1"/>
          <p:nvPr/>
        </p:nvSpPr>
        <p:spPr>
          <a:xfrm>
            <a:off x="2030975" y="232213"/>
            <a:ext cx="8130049" cy="2477088"/>
          </a:xfrm>
          <a:prstGeom prst="rect">
            <a:avLst/>
          </a:prstGeom>
          <a:noFill/>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Walchand College of Engineering </a:t>
            </a:r>
          </a:p>
          <a:p>
            <a:pPr algn="ctr"/>
            <a:r>
              <a:rPr lang="en-US" sz="2000" b="1" i="1" dirty="0">
                <a:solidFill>
                  <a:srgbClr val="FF0000"/>
                </a:solidFill>
                <a:latin typeface="Times New Roman" panose="02020603050405020304" pitchFamily="18" charset="0"/>
                <a:cs typeface="Times New Roman" panose="02020603050405020304" pitchFamily="18" charset="0"/>
              </a:rPr>
              <a:t>(Government Aided Autonomous Institution)</a:t>
            </a:r>
          </a:p>
          <a:p>
            <a:pPr algn="ctr"/>
            <a:r>
              <a:rPr lang="en-US" sz="2800" b="1" dirty="0">
                <a:solidFill>
                  <a:srgbClr val="FF0000"/>
                </a:solidFill>
                <a:latin typeface="Times New Roman" panose="02020603050405020304" pitchFamily="18" charset="0"/>
                <a:cs typeface="Times New Roman" panose="02020603050405020304" pitchFamily="18" charset="0"/>
              </a:rPr>
              <a:t>Vishrambag, Sangli, 416415</a:t>
            </a:r>
          </a:p>
          <a:p>
            <a:pPr algn="ctr">
              <a:lnSpc>
                <a:spcPct val="150000"/>
              </a:lnSpc>
            </a:pPr>
            <a:r>
              <a:rPr lang="en-US" sz="2800" b="1" dirty="0">
                <a:solidFill>
                  <a:srgbClr val="002060"/>
                </a:solidFill>
                <a:latin typeface="Times New Roman" panose="02020603050405020304" pitchFamily="18" charset="0"/>
                <a:cs typeface="Times New Roman" panose="02020603050405020304" pitchFamily="18" charset="0"/>
              </a:rPr>
              <a:t>Department of Computer Science &amp; Engineering</a:t>
            </a:r>
          </a:p>
          <a:p>
            <a:pPr algn="ctr">
              <a:lnSpc>
                <a:spcPct val="150000"/>
              </a:lnSpc>
            </a:pPr>
            <a:r>
              <a:rPr lang="en-US" sz="2800" b="1" dirty="0">
                <a:solidFill>
                  <a:srgbClr val="002060"/>
                </a:solidFill>
                <a:latin typeface="Times New Roman" panose="02020603050405020304" pitchFamily="18" charset="0"/>
                <a:cs typeface="Times New Roman" panose="02020603050405020304" pitchFamily="18" charset="0"/>
              </a:rPr>
              <a:t>Presentation on </a:t>
            </a:r>
            <a:endParaRPr lang="en-IN" sz="2800" dirty="0">
              <a:solidFill>
                <a:srgbClr val="00206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D57FF791-7319-4D9E-AA5B-58F40314CDE4}"/>
              </a:ext>
            </a:extLst>
          </p:cNvPr>
          <p:cNvGrpSpPr/>
          <p:nvPr/>
        </p:nvGrpSpPr>
        <p:grpSpPr>
          <a:xfrm>
            <a:off x="324465" y="232213"/>
            <a:ext cx="1706510" cy="1581838"/>
            <a:chOff x="3674960" y="2718211"/>
            <a:chExt cx="1582726" cy="1647334"/>
          </a:xfrm>
        </p:grpSpPr>
        <p:pic>
          <p:nvPicPr>
            <p:cNvPr id="7" name="Picture 2" descr="Z:\Downloads\WCE Logo All Red.png">
              <a:extLst>
                <a:ext uri="{FF2B5EF4-FFF2-40B4-BE49-F238E27FC236}">
                  <a16:creationId xmlns:a16="http://schemas.microsoft.com/office/drawing/2014/main" id="{39FD1657-2378-457C-A721-82C2C53E6A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4960" y="2718211"/>
              <a:ext cx="1582726" cy="13588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90E38F9-1B2B-4830-A79E-30AC428BC9B4}"/>
                </a:ext>
              </a:extLst>
            </p:cNvPr>
            <p:cNvSpPr txBox="1"/>
            <p:nvPr/>
          </p:nvSpPr>
          <p:spPr>
            <a:xfrm>
              <a:off x="4139953" y="3923764"/>
              <a:ext cx="715625" cy="441781"/>
            </a:xfrm>
            <a:prstGeom prst="rect">
              <a:avLst/>
            </a:prstGeom>
            <a:noFill/>
          </p:spPr>
          <p:txBody>
            <a:bodyPr wrap="none" rtlCol="0">
              <a:spAutoFit/>
            </a:bodyPr>
            <a:lstStyle/>
            <a:p>
              <a:r>
                <a:rPr lang="en-US" sz="1934">
                  <a:solidFill>
                    <a:srgbClr val="FF0000"/>
                  </a:solidFill>
                </a:rPr>
                <a:t>1947</a:t>
              </a:r>
            </a:p>
          </p:txBody>
        </p:sp>
      </p:grpSp>
      <p:sp>
        <p:nvSpPr>
          <p:cNvPr id="9" name="Subtitle 2">
            <a:extLst>
              <a:ext uri="{FF2B5EF4-FFF2-40B4-BE49-F238E27FC236}">
                <a16:creationId xmlns:a16="http://schemas.microsoft.com/office/drawing/2014/main" id="{C22776B3-8F2E-4489-9C62-29E6DE717D86}"/>
              </a:ext>
            </a:extLst>
          </p:cNvPr>
          <p:cNvSpPr txBox="1">
            <a:spLocks/>
          </p:cNvSpPr>
          <p:nvPr/>
        </p:nvSpPr>
        <p:spPr>
          <a:xfrm>
            <a:off x="6511266" y="5078782"/>
            <a:ext cx="6801612" cy="1323439"/>
          </a:xfrm>
          <a:prstGeom prst="rect">
            <a:avLst/>
          </a:prstGeom>
          <a:noFill/>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IN" dirty="0">
                <a:solidFill>
                  <a:srgbClr val="002060"/>
                </a:solidFill>
                <a:latin typeface="Times New Roman" panose="02020603050405020304" pitchFamily="18" charset="0"/>
                <a:cs typeface="Times New Roman" panose="02020603050405020304" pitchFamily="18" charset="0"/>
              </a:rPr>
              <a:t>Team Members:</a:t>
            </a:r>
          </a:p>
          <a:p>
            <a:pPr marL="457200" indent="-457200">
              <a:buFont typeface="+mj-lt"/>
              <a:buAutoNum type="arabicPeriod"/>
            </a:pPr>
            <a:r>
              <a:rPr lang="en-IN" dirty="0">
                <a:solidFill>
                  <a:srgbClr val="002060"/>
                </a:solidFill>
                <a:latin typeface="Times New Roman" panose="02020603050405020304" pitchFamily="18" charset="0"/>
                <a:cs typeface="Times New Roman" panose="02020603050405020304" pitchFamily="18" charset="0"/>
              </a:rPr>
              <a:t>2019btecs00022 : Prachi </a:t>
            </a:r>
            <a:r>
              <a:rPr lang="en-IN" dirty="0" err="1">
                <a:solidFill>
                  <a:srgbClr val="002060"/>
                </a:solidFill>
                <a:latin typeface="Times New Roman" panose="02020603050405020304" pitchFamily="18" charset="0"/>
                <a:cs typeface="Times New Roman" panose="02020603050405020304" pitchFamily="18" charset="0"/>
              </a:rPr>
              <a:t>Chaubhare</a:t>
            </a:r>
            <a:endParaRPr lang="en-IN" dirty="0">
              <a:solidFill>
                <a:srgbClr val="00206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dirty="0">
                <a:solidFill>
                  <a:srgbClr val="002060"/>
                </a:solidFill>
                <a:latin typeface="Times New Roman" panose="02020603050405020304" pitchFamily="18" charset="0"/>
                <a:cs typeface="Times New Roman" panose="02020603050405020304" pitchFamily="18" charset="0"/>
              </a:rPr>
              <a:t>2019btecs00053 :Kshitija Jadhav</a:t>
            </a:r>
          </a:p>
          <a:p>
            <a:pPr marL="457200" indent="-457200">
              <a:buFont typeface="+mj-lt"/>
              <a:buAutoNum type="arabicPeriod"/>
            </a:pPr>
            <a:r>
              <a:rPr lang="en-IN" dirty="0">
                <a:solidFill>
                  <a:srgbClr val="002060"/>
                </a:solidFill>
                <a:latin typeface="Times New Roman" panose="02020603050405020304" pitchFamily="18" charset="0"/>
                <a:cs typeface="Times New Roman" panose="02020603050405020304" pitchFamily="18" charset="0"/>
              </a:rPr>
              <a:t>2019btecs00108: Anushka </a:t>
            </a:r>
            <a:r>
              <a:rPr lang="en-IN" dirty="0" err="1">
                <a:solidFill>
                  <a:srgbClr val="002060"/>
                </a:solidFill>
                <a:latin typeface="Times New Roman" panose="02020603050405020304" pitchFamily="18" charset="0"/>
                <a:cs typeface="Times New Roman" panose="02020603050405020304" pitchFamily="18" charset="0"/>
              </a:rPr>
              <a:t>Taware</a:t>
            </a:r>
            <a:endParaRPr lang="en-IN" dirty="0">
              <a:solidFill>
                <a:srgbClr val="002060"/>
              </a:solidFill>
              <a:latin typeface="Times New Roman" panose="02020603050405020304" pitchFamily="18" charset="0"/>
              <a:cs typeface="Times New Roman" panose="02020603050405020304" pitchFamily="18" charset="0"/>
            </a:endParaRPr>
          </a:p>
          <a:p>
            <a:pPr marL="457200" indent="-457200">
              <a:buAutoNum type="arabicPeriod"/>
            </a:pPr>
            <a:endParaRPr lang="en-IN" dirty="0">
              <a:solidFill>
                <a:srgbClr val="002060"/>
              </a:solidFill>
              <a:latin typeface="Times New Roman" panose="02020603050405020304" pitchFamily="18" charset="0"/>
              <a:cs typeface="Times New Roman" panose="02020603050405020304" pitchFamily="18" charset="0"/>
            </a:endParaRPr>
          </a:p>
          <a:p>
            <a:endParaRPr lang="en-IN" dirty="0">
              <a:solidFill>
                <a:srgbClr val="002060"/>
              </a:solidFill>
            </a:endParaRPr>
          </a:p>
        </p:txBody>
      </p:sp>
      <p:sp>
        <p:nvSpPr>
          <p:cNvPr id="11" name="TextBox 10">
            <a:extLst>
              <a:ext uri="{FF2B5EF4-FFF2-40B4-BE49-F238E27FC236}">
                <a16:creationId xmlns:a16="http://schemas.microsoft.com/office/drawing/2014/main" id="{F1580E3A-3477-4E76-9B86-685AD2455D8D}"/>
              </a:ext>
            </a:extLst>
          </p:cNvPr>
          <p:cNvSpPr txBox="1"/>
          <p:nvPr/>
        </p:nvSpPr>
        <p:spPr>
          <a:xfrm>
            <a:off x="569626" y="2888659"/>
            <a:ext cx="11032761" cy="707886"/>
          </a:xfrm>
          <a:prstGeom prst="rect">
            <a:avLst/>
          </a:prstGeom>
          <a:noFill/>
        </p:spPr>
        <p:txBody>
          <a:bodyPr wrap="square">
            <a:spAutoFit/>
          </a:bodyPr>
          <a:lstStyle/>
          <a:p>
            <a:pPr algn="ctr"/>
            <a:r>
              <a:rPr lang="en-US" sz="4000" dirty="0">
                <a:solidFill>
                  <a:srgbClr val="000099"/>
                </a:solidFill>
              </a:rPr>
              <a:t>Flower Diseases Detection</a:t>
            </a:r>
            <a:endParaRPr lang="en-IN" sz="4000" i="1" dirty="0">
              <a:solidFill>
                <a:srgbClr val="000099"/>
              </a:solidFill>
            </a:endParaRPr>
          </a:p>
        </p:txBody>
      </p:sp>
      <p:sp>
        <p:nvSpPr>
          <p:cNvPr id="12" name="TextBox 11">
            <a:extLst>
              <a:ext uri="{FF2B5EF4-FFF2-40B4-BE49-F238E27FC236}">
                <a16:creationId xmlns:a16="http://schemas.microsoft.com/office/drawing/2014/main" id="{A1D4FF45-61AD-40C3-9BEC-5E535A7B2BB3}"/>
              </a:ext>
            </a:extLst>
          </p:cNvPr>
          <p:cNvSpPr txBox="1"/>
          <p:nvPr/>
        </p:nvSpPr>
        <p:spPr>
          <a:xfrm>
            <a:off x="2410545" y="3894696"/>
            <a:ext cx="7370905" cy="400110"/>
          </a:xfrm>
          <a:prstGeom prst="rect">
            <a:avLst/>
          </a:prstGeom>
          <a:noFill/>
        </p:spPr>
        <p:txBody>
          <a:bodyPr wrap="square">
            <a:spAutoFit/>
          </a:bodyPr>
          <a:lstStyle/>
          <a:p>
            <a:pPr algn="ctr"/>
            <a:r>
              <a:rPr lang="en-IN" sz="2000" i="1" dirty="0">
                <a:solidFill>
                  <a:srgbClr val="002060"/>
                </a:solidFill>
                <a:latin typeface="Times New Roman" panose="02020603050405020304" pitchFamily="18" charset="0"/>
                <a:cs typeface="Times New Roman" panose="02020603050405020304" pitchFamily="18" charset="0"/>
              </a:rPr>
              <a:t>AY:2021-22</a:t>
            </a:r>
            <a:endParaRPr lang="en-IN" sz="2000" i="1" dirty="0">
              <a:solidFill>
                <a:srgbClr val="002060"/>
              </a:solidFill>
            </a:endParaRPr>
          </a:p>
        </p:txBody>
      </p:sp>
      <p:sp>
        <p:nvSpPr>
          <p:cNvPr id="13" name="TextBox 12">
            <a:extLst>
              <a:ext uri="{FF2B5EF4-FFF2-40B4-BE49-F238E27FC236}">
                <a16:creationId xmlns:a16="http://schemas.microsoft.com/office/drawing/2014/main" id="{7420F225-250C-477F-B902-6D77F0858113}"/>
              </a:ext>
            </a:extLst>
          </p:cNvPr>
          <p:cNvSpPr txBox="1"/>
          <p:nvPr/>
        </p:nvSpPr>
        <p:spPr>
          <a:xfrm>
            <a:off x="0" y="6382839"/>
            <a:ext cx="7370905" cy="769441"/>
          </a:xfrm>
          <a:prstGeom prst="rect">
            <a:avLst/>
          </a:prstGeom>
          <a:noFill/>
        </p:spPr>
        <p:txBody>
          <a:bodyPr wrap="square">
            <a:spAutoFit/>
          </a:bodyPr>
          <a:lstStyle/>
          <a:p>
            <a:r>
              <a:rPr lang="en-IN" sz="2000" i="1" dirty="0">
                <a:solidFill>
                  <a:srgbClr val="002060"/>
                </a:solidFill>
                <a:latin typeface="Times New Roman" panose="02020603050405020304" pitchFamily="18" charset="0"/>
                <a:cs typeface="Times New Roman" panose="02020603050405020304" pitchFamily="18" charset="0"/>
              </a:rPr>
              <a:t>Date:  </a:t>
            </a:r>
            <a:r>
              <a:rPr lang="en-IN" sz="2400" dirty="0">
                <a:solidFill>
                  <a:srgbClr val="002060"/>
                </a:solidFill>
              </a:rPr>
              <a:t>08/09/2021</a:t>
            </a:r>
          </a:p>
          <a:p>
            <a:endParaRPr lang="en-IN" sz="2000" i="1" dirty="0">
              <a:solidFill>
                <a:srgbClr val="002060"/>
              </a:solidFill>
            </a:endParaRPr>
          </a:p>
        </p:txBody>
      </p:sp>
    </p:spTree>
    <p:extLst>
      <p:ext uri="{BB962C8B-B14F-4D97-AF65-F5344CB8AC3E}">
        <p14:creationId xmlns:p14="http://schemas.microsoft.com/office/powerpoint/2010/main" val="950329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650C-6F82-4B63-9538-BCBB10845188}"/>
              </a:ext>
            </a:extLst>
          </p:cNvPr>
          <p:cNvSpPr>
            <a:spLocks noGrp="1"/>
          </p:cNvSpPr>
          <p:nvPr>
            <p:ph type="title"/>
          </p:nvPr>
        </p:nvSpPr>
        <p:spPr/>
        <p:txBody>
          <a:bodyPr>
            <a:normAutofit/>
          </a:bodyPr>
          <a:lstStyle/>
          <a:p>
            <a:pPr algn="l"/>
            <a:r>
              <a:rPr lang="en" sz="3100" dirty="0">
                <a:solidFill>
                  <a:srgbClr val="002060"/>
                </a:solidFill>
                <a:latin typeface="Times New Roman" panose="02020603050405020304" pitchFamily="18" charset="0"/>
                <a:cs typeface="Times New Roman" panose="02020603050405020304" pitchFamily="18" charset="0"/>
              </a:rPr>
              <a:t>Conclusion </a:t>
            </a:r>
            <a:r>
              <a:rPr lang="en" sz="3200" dirty="0">
                <a:solidFill>
                  <a:srgbClr val="002060"/>
                </a:solidFill>
                <a:latin typeface="+mn-lt"/>
              </a:rPr>
              <a:t>			</a:t>
            </a:r>
            <a:endParaRPr lang="en-IN" sz="1200" dirty="0"/>
          </a:p>
        </p:txBody>
      </p:sp>
      <p:sp>
        <p:nvSpPr>
          <p:cNvPr id="3" name="Content Placeholder 2">
            <a:extLst>
              <a:ext uri="{FF2B5EF4-FFF2-40B4-BE49-F238E27FC236}">
                <a16:creationId xmlns:a16="http://schemas.microsoft.com/office/drawing/2014/main" id="{0CCE4F7B-0FD7-4133-A853-E3233642B07D}"/>
              </a:ext>
            </a:extLst>
          </p:cNvPr>
          <p:cNvSpPr>
            <a:spLocks noGrp="1"/>
          </p:cNvSpPr>
          <p:nvPr>
            <p:ph idx="1"/>
          </p:nvPr>
        </p:nvSpPr>
        <p:spPr/>
        <p:txBody>
          <a:body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lang="en-US" dirty="0">
                <a:solidFill>
                  <a:srgbClr val="002060"/>
                </a:solidFill>
                <a:latin typeface="Times New Roman" panose="02020603050405020304" pitchFamily="18" charset="0"/>
                <a:cs typeface="Times New Roman" panose="02020603050405020304" pitchFamily="18" charset="0"/>
              </a:rPr>
              <a:t>We described a system that automatically identifies flower diseases which would help flower growers to apply relevant measures at the early stage of the disease. This is important when there are no or limited experts which closely monitor the flowers. Being an emerging export sector in developing economies, the system can assist the sustainability of the floral industry. Better results could be achieved by training the system with large dataset with a variety of diseases. Moreover, the performance of the system can be enhanced by applying other machine learning techniques. Thus, future work is directed at the use of hybrid systems to take advantage of the synergy effects of two or more classifiers.</a:t>
            </a:r>
            <a:endParaRPr kumimoji="0" lang="en-IN" sz="1800" b="0"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F9F42259-071B-4CF0-9591-C6DF66EC984A}"/>
              </a:ext>
            </a:extLst>
          </p:cNvPr>
          <p:cNvSpPr>
            <a:spLocks noGrp="1"/>
          </p:cNvSpPr>
          <p:nvPr>
            <p:ph type="sldNum" sz="quarter" idx="12"/>
          </p:nvPr>
        </p:nvSpPr>
        <p:spPr/>
        <p:txBody>
          <a:bodyPr/>
          <a:lstStyle/>
          <a:p>
            <a:fld id="{589C2E9D-1E70-452B-8228-F2D7F4867990}" type="slidenum">
              <a:rPr lang="en-IN" smtClean="0"/>
              <a:t>10</a:t>
            </a:fld>
            <a:endParaRPr lang="en-IN"/>
          </a:p>
        </p:txBody>
      </p:sp>
    </p:spTree>
    <p:extLst>
      <p:ext uri="{BB962C8B-B14F-4D97-AF65-F5344CB8AC3E}">
        <p14:creationId xmlns:p14="http://schemas.microsoft.com/office/powerpoint/2010/main" val="3907729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650C-6F82-4B63-9538-BCBB10845188}"/>
              </a:ext>
            </a:extLst>
          </p:cNvPr>
          <p:cNvSpPr>
            <a:spLocks noGrp="1"/>
          </p:cNvSpPr>
          <p:nvPr>
            <p:ph type="title"/>
          </p:nvPr>
        </p:nvSpPr>
        <p:spPr/>
        <p:txBody>
          <a:bodyPr>
            <a:normAutofit/>
          </a:bodyPr>
          <a:lstStyle/>
          <a:p>
            <a:pPr algn="l"/>
            <a:r>
              <a:rPr lang="en" sz="3100">
                <a:solidFill>
                  <a:srgbClr val="002060"/>
                </a:solidFill>
                <a:latin typeface="Times New Roman" panose="02020603050405020304" pitchFamily="18" charset="0"/>
                <a:cs typeface="Times New Roman" panose="02020603050405020304" pitchFamily="18" charset="0"/>
              </a:rPr>
              <a:t>references </a:t>
            </a:r>
            <a:endParaRPr lang="en-IN" sz="1200" dirty="0"/>
          </a:p>
        </p:txBody>
      </p:sp>
      <p:sp>
        <p:nvSpPr>
          <p:cNvPr id="3" name="Content Placeholder 2">
            <a:extLst>
              <a:ext uri="{FF2B5EF4-FFF2-40B4-BE49-F238E27FC236}">
                <a16:creationId xmlns:a16="http://schemas.microsoft.com/office/drawing/2014/main" id="{0CCE4F7B-0FD7-4133-A853-E3233642B07D}"/>
              </a:ext>
            </a:extLst>
          </p:cNvPr>
          <p:cNvSpPr>
            <a:spLocks noGrp="1"/>
          </p:cNvSpPr>
          <p:nvPr>
            <p:ph idx="1"/>
          </p:nvPr>
        </p:nvSpPr>
        <p:spPr/>
        <p:txBody>
          <a:bodyPr>
            <a:normAutofit fontScale="40000" lnSpcReduction="20000"/>
          </a:body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lang="en-IN" dirty="0">
                <a:solidFill>
                  <a:srgbClr val="002060"/>
                </a:solidFill>
              </a:rPr>
              <a:t>[</a:t>
            </a:r>
            <a:r>
              <a:rPr lang="en-IN" sz="4500" dirty="0">
                <a:solidFill>
                  <a:srgbClr val="002060"/>
                </a:solidFill>
              </a:rPr>
              <a:t>1] H. Al-</a:t>
            </a:r>
            <a:r>
              <a:rPr lang="en-IN" sz="4500" dirty="0" err="1">
                <a:solidFill>
                  <a:srgbClr val="002060"/>
                </a:solidFill>
              </a:rPr>
              <a:t>Hiary</a:t>
            </a:r>
            <a:r>
              <a:rPr lang="en-IN" sz="4500" dirty="0">
                <a:solidFill>
                  <a:srgbClr val="002060"/>
                </a:solidFill>
              </a:rPr>
              <a:t>, S. Bani-Ahmed, M. </a:t>
            </a:r>
            <a:r>
              <a:rPr lang="en-IN" sz="4500" dirty="0" err="1">
                <a:solidFill>
                  <a:srgbClr val="002060"/>
                </a:solidFill>
              </a:rPr>
              <a:t>Reyalat</a:t>
            </a:r>
            <a:r>
              <a:rPr lang="en-IN" sz="4500" dirty="0">
                <a:solidFill>
                  <a:srgbClr val="002060"/>
                </a:solidFill>
              </a:rPr>
              <a:t>, M. </a:t>
            </a:r>
            <a:r>
              <a:rPr lang="en-IN" sz="4500" dirty="0" err="1">
                <a:solidFill>
                  <a:srgbClr val="002060"/>
                </a:solidFill>
              </a:rPr>
              <a:t>Braik</a:t>
            </a:r>
            <a:r>
              <a:rPr lang="en-IN" sz="4500" dirty="0">
                <a:solidFill>
                  <a:srgbClr val="002060"/>
                </a:solidFill>
              </a:rPr>
              <a:t> and Z. </a:t>
            </a:r>
            <a:r>
              <a:rPr lang="en-IN" sz="4500" dirty="0" err="1">
                <a:solidFill>
                  <a:srgbClr val="002060"/>
                </a:solidFill>
              </a:rPr>
              <a:t>AlRahamneh</a:t>
            </a:r>
            <a:r>
              <a:rPr lang="en-IN" sz="4500" dirty="0">
                <a:solidFill>
                  <a:srgbClr val="002060"/>
                </a:solidFill>
              </a:rPr>
              <a:t>, “Fast and Accurate Detection and classification of plant diseases”, International Journal of Computer Applications.</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lang="en-IN" sz="2900" dirty="0">
                <a:solidFill>
                  <a:srgbClr val="002060"/>
                </a:solidFill>
              </a:rPr>
              <a:t> </a:t>
            </a:r>
            <a:r>
              <a:rPr lang="en-IN" sz="4500" dirty="0">
                <a:solidFill>
                  <a:srgbClr val="002060"/>
                </a:solidFill>
              </a:rPr>
              <a:t>[2] </a:t>
            </a:r>
            <a:r>
              <a:rPr lang="en-US" sz="4500" dirty="0">
                <a:solidFill>
                  <a:srgbClr val="002060"/>
                </a:solidFill>
              </a:rPr>
              <a:t>J. </a:t>
            </a:r>
            <a:r>
              <a:rPr lang="en-US" sz="4500" dirty="0" err="1">
                <a:solidFill>
                  <a:srgbClr val="002060"/>
                </a:solidFill>
              </a:rPr>
              <a:t>McMaugh</a:t>
            </a:r>
            <a:r>
              <a:rPr lang="en-US" sz="4500" dirty="0">
                <a:solidFill>
                  <a:srgbClr val="002060"/>
                </a:solidFill>
              </a:rPr>
              <a:t>, What garden pest or disease is that? New Holland Publishing, Sydney, 2001. </a:t>
            </a:r>
            <a:endParaRPr lang="en-IN" sz="4500" dirty="0">
              <a:solidFill>
                <a:srgbClr val="002060"/>
              </a:solidFill>
            </a:endParaRP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lang="en-IN" sz="4500" dirty="0">
                <a:solidFill>
                  <a:srgbClr val="002060"/>
                </a:solidFill>
              </a:rPr>
              <a:t>[3] A. Coolen, R. </a:t>
            </a:r>
            <a:r>
              <a:rPr lang="en-IN" sz="4500" dirty="0" err="1">
                <a:solidFill>
                  <a:srgbClr val="002060"/>
                </a:solidFill>
              </a:rPr>
              <a:t>Kühn</a:t>
            </a:r>
            <a:r>
              <a:rPr lang="en-IN" sz="4500" dirty="0">
                <a:solidFill>
                  <a:srgbClr val="002060"/>
                </a:solidFill>
              </a:rPr>
              <a:t>, and P. </a:t>
            </a:r>
            <a:r>
              <a:rPr lang="en-IN" sz="4500" dirty="0" err="1">
                <a:solidFill>
                  <a:srgbClr val="002060"/>
                </a:solidFill>
              </a:rPr>
              <a:t>Sollich</a:t>
            </a:r>
            <a:r>
              <a:rPr lang="en-IN" sz="4500" dirty="0">
                <a:solidFill>
                  <a:srgbClr val="002060"/>
                </a:solidFill>
              </a:rPr>
              <a:t>, Theory of neural information processing systems. Oxford University Press, 2005.</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lang="en-IN" sz="4500" dirty="0">
                <a:solidFill>
                  <a:srgbClr val="002060"/>
                </a:solidFill>
              </a:rPr>
              <a:t>[4] E. R. Davies, "The application of machine vision to food and agriculture: a review", The Imaging Science Journal , Vol. 57, No. 4, pp. 197- 217,2009</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lang="en-IN" sz="4500" dirty="0">
                <a:solidFill>
                  <a:srgbClr val="002060"/>
                </a:solidFill>
              </a:rPr>
              <a:t> [5] Ethiopian Horticulture Development Agency, Ethiopian Horticulture Sector Statistical Bulletin, Issue 01, 2012.</a:t>
            </a:r>
            <a:endParaRPr kumimoji="0" lang="en" sz="45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F9F42259-071B-4CF0-9591-C6DF66EC984A}"/>
              </a:ext>
            </a:extLst>
          </p:cNvPr>
          <p:cNvSpPr>
            <a:spLocks noGrp="1"/>
          </p:cNvSpPr>
          <p:nvPr>
            <p:ph type="sldNum" sz="quarter" idx="12"/>
          </p:nvPr>
        </p:nvSpPr>
        <p:spPr/>
        <p:txBody>
          <a:bodyPr/>
          <a:lstStyle/>
          <a:p>
            <a:fld id="{589C2E9D-1E70-452B-8228-F2D7F4867990}" type="slidenum">
              <a:rPr lang="en-IN" smtClean="0"/>
              <a:t>11</a:t>
            </a:fld>
            <a:endParaRPr lang="en-IN"/>
          </a:p>
        </p:txBody>
      </p:sp>
    </p:spTree>
    <p:extLst>
      <p:ext uri="{BB962C8B-B14F-4D97-AF65-F5344CB8AC3E}">
        <p14:creationId xmlns:p14="http://schemas.microsoft.com/office/powerpoint/2010/main" val="1932734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C088ED-8681-4D15-B50D-AB7C6238D1F2}"/>
              </a:ext>
            </a:extLst>
          </p:cNvPr>
          <p:cNvSpPr>
            <a:spLocks noGrp="1"/>
          </p:cNvSpPr>
          <p:nvPr>
            <p:ph type="sldNum" sz="quarter" idx="12"/>
          </p:nvPr>
        </p:nvSpPr>
        <p:spPr/>
        <p:txBody>
          <a:bodyPr/>
          <a:lstStyle/>
          <a:p>
            <a:fld id="{589C2E9D-1E70-452B-8228-F2D7F4867990}" type="slidenum">
              <a:rPr lang="en-IN" smtClean="0"/>
              <a:t>12</a:t>
            </a:fld>
            <a:endParaRPr lang="en-IN"/>
          </a:p>
        </p:txBody>
      </p:sp>
      <p:sp>
        <p:nvSpPr>
          <p:cNvPr id="5" name="Rectangle 4">
            <a:extLst>
              <a:ext uri="{FF2B5EF4-FFF2-40B4-BE49-F238E27FC236}">
                <a16:creationId xmlns:a16="http://schemas.microsoft.com/office/drawing/2014/main" id="{DA6AF056-007A-47F6-BBA1-B6568AA3A420}"/>
              </a:ext>
            </a:extLst>
          </p:cNvPr>
          <p:cNvSpPr/>
          <p:nvPr/>
        </p:nvSpPr>
        <p:spPr>
          <a:xfrm>
            <a:off x="4335775" y="2967335"/>
            <a:ext cx="3520451" cy="923330"/>
          </a:xfrm>
          <a:prstGeom prst="rect">
            <a:avLst/>
          </a:prstGeom>
          <a:noFill/>
          <a:effectLst>
            <a:glow rad="228600">
              <a:schemeClr val="accent3">
                <a:satMod val="175000"/>
                <a:alpha val="40000"/>
              </a:schemeClr>
            </a:glow>
          </a:effectLst>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410498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C4EC-2A8F-4CCC-BF27-71F2B0F6AA48}"/>
              </a:ext>
            </a:extLst>
          </p:cNvPr>
          <p:cNvSpPr>
            <a:spLocks noGrp="1"/>
          </p:cNvSpPr>
          <p:nvPr>
            <p:ph type="title"/>
          </p:nvPr>
        </p:nvSpPr>
        <p:spPr/>
        <p:txBody>
          <a:bodyPr>
            <a:normAutofit/>
          </a:bodyPr>
          <a:lstStyle/>
          <a:p>
            <a:r>
              <a:rPr lang="en" dirty="0">
                <a:solidFill>
                  <a:srgbClr val="002060"/>
                </a:solidFill>
                <a:latin typeface="+mn-lt"/>
              </a:rPr>
              <a:t>Agenda</a:t>
            </a:r>
            <a:endParaRPr lang="en-IN" dirty="0"/>
          </a:p>
        </p:txBody>
      </p:sp>
      <p:sp>
        <p:nvSpPr>
          <p:cNvPr id="3" name="Content Placeholder 2">
            <a:extLst>
              <a:ext uri="{FF2B5EF4-FFF2-40B4-BE49-F238E27FC236}">
                <a16:creationId xmlns:a16="http://schemas.microsoft.com/office/drawing/2014/main" id="{044BA989-E61C-4D85-8CAF-EB253F491512}"/>
              </a:ext>
            </a:extLst>
          </p:cNvPr>
          <p:cNvSpPr>
            <a:spLocks noGrp="1"/>
          </p:cNvSpPr>
          <p:nvPr>
            <p:ph idx="1"/>
          </p:nvPr>
        </p:nvSpPr>
        <p:spPr/>
        <p:txBody>
          <a:bodyPr>
            <a:normAutofit/>
          </a:bodyPr>
          <a:lstStyle/>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Abstract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Problem statement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Objectives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Methodology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Flow chart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Outcomes/Applications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Technology stack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Conclusion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References</a:t>
            </a:r>
          </a:p>
          <a:p>
            <a:endParaRPr lang="en-IN" dirty="0"/>
          </a:p>
        </p:txBody>
      </p:sp>
      <p:sp>
        <p:nvSpPr>
          <p:cNvPr id="4" name="Slide Number Placeholder 3">
            <a:extLst>
              <a:ext uri="{FF2B5EF4-FFF2-40B4-BE49-F238E27FC236}">
                <a16:creationId xmlns:a16="http://schemas.microsoft.com/office/drawing/2014/main" id="{64F43ADA-E2A4-4727-9FAD-490C6BAC02BC}"/>
              </a:ext>
            </a:extLst>
          </p:cNvPr>
          <p:cNvSpPr>
            <a:spLocks noGrp="1"/>
          </p:cNvSpPr>
          <p:nvPr>
            <p:ph type="sldNum" sz="quarter" idx="12"/>
          </p:nvPr>
        </p:nvSpPr>
        <p:spPr/>
        <p:txBody>
          <a:bodyPr/>
          <a:lstStyle/>
          <a:p>
            <a:fld id="{589C2E9D-1E70-452B-8228-F2D7F4867990}" type="slidenum">
              <a:rPr lang="en-IN" smtClean="0"/>
              <a:t>2</a:t>
            </a:fld>
            <a:endParaRPr lang="en-IN"/>
          </a:p>
        </p:txBody>
      </p:sp>
    </p:spTree>
    <p:extLst>
      <p:ext uri="{BB962C8B-B14F-4D97-AF65-F5344CB8AC3E}">
        <p14:creationId xmlns:p14="http://schemas.microsoft.com/office/powerpoint/2010/main" val="81347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F6E3C-0D50-4BD2-B3ED-27AE98BFF6AF}"/>
              </a:ext>
            </a:extLst>
          </p:cNvPr>
          <p:cNvSpPr>
            <a:spLocks noGrp="1"/>
          </p:cNvSpPr>
          <p:nvPr>
            <p:ph type="title"/>
          </p:nvPr>
        </p:nvSpPr>
        <p:spPr/>
        <p:txBody>
          <a:bodyPr>
            <a:normAutofit/>
          </a:bodyPr>
          <a:lstStyle/>
          <a:p>
            <a:pPr algn="l"/>
            <a:r>
              <a:rPr lang="en" dirty="0">
                <a:solidFill>
                  <a:srgbClr val="002060"/>
                </a:solidFill>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9A6AEE-FDD4-4D07-B1F7-AD564EB65A7F}"/>
              </a:ext>
            </a:extLst>
          </p:cNvPr>
          <p:cNvSpPr>
            <a:spLocks noGrp="1"/>
          </p:cNvSpPr>
          <p:nvPr>
            <p:ph idx="1"/>
          </p:nvPr>
        </p:nvSpPr>
        <p:spPr/>
        <p:txBody>
          <a:bodyPr>
            <a:noAutofit/>
          </a:bodyPr>
          <a:lstStyle/>
          <a:p>
            <a:r>
              <a:rPr lang="en-US" sz="1800" dirty="0">
                <a:effectLst/>
                <a:latin typeface="Calibri" panose="020F0502020204030204" pitchFamily="34" charset="0"/>
                <a:ea typeface="Calibri" panose="020F0502020204030204" pitchFamily="34" charset="0"/>
              </a:rPr>
              <a:t>This presents an automatic identification of  flower diseases based on image processing techniques. In view of this, normal and diseased flower images are acquired to create a knowledge base where images are pre-processed and segmented to identify the region of interest. Texture features of images are extracted using Gabor feature extraction, from which we computed seven different measures of dispersion and central tendency with the purpose of reducing the dimensionality of features. Then, an artificial neural network is trained with seven input features extracted from individual images and eight output nodes representing </a:t>
            </a:r>
            <a:r>
              <a:rPr lang="en-US" dirty="0">
                <a:latin typeface="Calibri" panose="020F0502020204030204" pitchFamily="34" charset="0"/>
                <a:ea typeface="Calibri" panose="020F0502020204030204" pitchFamily="34" charset="0"/>
              </a:rPr>
              <a:t>38</a:t>
            </a:r>
            <a:r>
              <a:rPr lang="en-US" sz="1800" dirty="0">
                <a:effectLst/>
                <a:latin typeface="Calibri" panose="020F0502020204030204" pitchFamily="34" charset="0"/>
                <a:ea typeface="Calibri" panose="020F0502020204030204" pitchFamily="34" charset="0"/>
              </a:rPr>
              <a:t> classes of diseases considered in this work. </a:t>
            </a:r>
            <a:r>
              <a:rPr lang="en-US" sz="1800" dirty="0" err="1">
                <a:effectLst/>
                <a:latin typeface="Calibri" panose="020F0502020204030204" pitchFamily="34" charset="0"/>
                <a:ea typeface="Calibri" panose="020F0502020204030204" pitchFamily="34" charset="0"/>
              </a:rPr>
              <a:t>Unkown</a:t>
            </a:r>
            <a:r>
              <a:rPr lang="en-US" sz="1800" dirty="0">
                <a:effectLst/>
                <a:latin typeface="Calibri" panose="020F0502020204030204" pitchFamily="34" charset="0"/>
                <a:ea typeface="Calibri" panose="020F0502020204030204" pitchFamily="34" charset="0"/>
              </a:rPr>
              <a:t> samples of flower images.</a:t>
            </a:r>
            <a:endParaRPr lang="en-IN" sz="1800" dirty="0">
              <a:effectLst/>
              <a:latin typeface="Calibri" panose="020F0502020204030204" pitchFamily="34" charset="0"/>
              <a:ea typeface="Calibri" panose="020F0502020204030204" pitchFamily="34" charset="0"/>
            </a:endParaRPr>
          </a:p>
          <a:p>
            <a:br>
              <a:rPr lang="en-US" sz="1800" dirty="0">
                <a:effectLst/>
                <a:latin typeface="Calibri" panose="020F0502020204030204" pitchFamily="34" charset="0"/>
                <a:ea typeface="Calibri" panose="020F0502020204030204" pitchFamily="34" charset="0"/>
              </a:rPr>
            </a:br>
            <a:endParaRPr lang="en" dirty="0">
              <a:solidFill>
                <a:srgbClr val="00206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6E02BE-1217-48EC-ADF7-9075413B5FC2}"/>
              </a:ext>
            </a:extLst>
          </p:cNvPr>
          <p:cNvSpPr>
            <a:spLocks noGrp="1"/>
          </p:cNvSpPr>
          <p:nvPr>
            <p:ph type="sldNum" sz="quarter" idx="12"/>
          </p:nvPr>
        </p:nvSpPr>
        <p:spPr/>
        <p:txBody>
          <a:bodyPr/>
          <a:lstStyle/>
          <a:p>
            <a:fld id="{589C2E9D-1E70-452B-8228-F2D7F4867990}" type="slidenum">
              <a:rPr lang="en-IN" smtClean="0"/>
              <a:t>3</a:t>
            </a:fld>
            <a:endParaRPr lang="en-IN"/>
          </a:p>
        </p:txBody>
      </p:sp>
    </p:spTree>
    <p:extLst>
      <p:ext uri="{BB962C8B-B14F-4D97-AF65-F5344CB8AC3E}">
        <p14:creationId xmlns:p14="http://schemas.microsoft.com/office/powerpoint/2010/main" val="2088861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9B6F-2AE6-4CB0-8B4B-8A3D6941281B}"/>
              </a:ext>
            </a:extLst>
          </p:cNvPr>
          <p:cNvSpPr>
            <a:spLocks noGrp="1"/>
          </p:cNvSpPr>
          <p:nvPr>
            <p:ph type="title"/>
          </p:nvPr>
        </p:nvSpPr>
        <p:spPr/>
        <p:txBody>
          <a:bodyPr>
            <a:normAutofit fontScale="90000"/>
          </a:bodyPr>
          <a:lstStyle/>
          <a:p>
            <a:pPr algn="l"/>
            <a:br>
              <a:rPr lang="en" sz="3100" dirty="0">
                <a:solidFill>
                  <a:srgbClr val="002060"/>
                </a:solidFill>
                <a:latin typeface="Times New Roman" panose="02020603050405020304" pitchFamily="18" charset="0"/>
                <a:cs typeface="Times New Roman" panose="02020603050405020304" pitchFamily="18" charset="0"/>
              </a:rPr>
            </a:br>
            <a:r>
              <a:rPr lang="en" sz="3100" dirty="0">
                <a:solidFill>
                  <a:srgbClr val="002060"/>
                </a:solidFill>
                <a:latin typeface="Times New Roman" panose="02020603050405020304" pitchFamily="18" charset="0"/>
                <a:cs typeface="Times New Roman" panose="02020603050405020304" pitchFamily="18" charset="0"/>
              </a:rPr>
              <a:t>Problem statement</a:t>
            </a:r>
            <a:br>
              <a:rPr lang="en" dirty="0">
                <a:solidFill>
                  <a:srgbClr val="00206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066B3C2-C8E4-4072-9D8C-96C15F753978}"/>
              </a:ext>
            </a:extLst>
          </p:cNvPr>
          <p:cNvSpPr>
            <a:spLocks noGrp="1"/>
          </p:cNvSpPr>
          <p:nvPr>
            <p:ph idx="1"/>
          </p:nvPr>
        </p:nvSpPr>
        <p:spPr/>
        <p:txBody>
          <a:bodyPr/>
          <a:lstStyle/>
          <a:p>
            <a:pPr marL="0" indent="0">
              <a:buNone/>
            </a:pPr>
            <a:r>
              <a:rPr lang="en-US" dirty="0">
                <a:solidFill>
                  <a:srgbClr val="002060"/>
                </a:solidFill>
                <a:latin typeface="Times New Roman" panose="02020603050405020304" pitchFamily="18" charset="0"/>
                <a:cs typeface="Times New Roman" panose="02020603050405020304" pitchFamily="18" charset="0"/>
              </a:rPr>
              <a:t>System that identifies Flower diseases using  convolutional neural network provide prediction mechanism for unknown samples as well.</a:t>
            </a:r>
            <a:endParaRPr lang="en-IN" dirty="0">
              <a:solidFill>
                <a:srgbClr val="002060"/>
              </a:solidFill>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2077EA06-7BF8-4887-AFE9-46602F403710}"/>
              </a:ext>
            </a:extLst>
          </p:cNvPr>
          <p:cNvSpPr>
            <a:spLocks noGrp="1"/>
          </p:cNvSpPr>
          <p:nvPr>
            <p:ph type="sldNum" sz="quarter" idx="12"/>
          </p:nvPr>
        </p:nvSpPr>
        <p:spPr/>
        <p:txBody>
          <a:bodyPr/>
          <a:lstStyle/>
          <a:p>
            <a:fld id="{589C2E9D-1E70-452B-8228-F2D7F4867990}" type="slidenum">
              <a:rPr lang="en-IN" smtClean="0"/>
              <a:t>4</a:t>
            </a:fld>
            <a:endParaRPr lang="en-IN"/>
          </a:p>
        </p:txBody>
      </p:sp>
    </p:spTree>
    <p:extLst>
      <p:ext uri="{BB962C8B-B14F-4D97-AF65-F5344CB8AC3E}">
        <p14:creationId xmlns:p14="http://schemas.microsoft.com/office/powerpoint/2010/main" val="66939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6C34-D4B8-409E-AC9A-25306E428EB2}"/>
              </a:ext>
            </a:extLst>
          </p:cNvPr>
          <p:cNvSpPr>
            <a:spLocks noGrp="1"/>
          </p:cNvSpPr>
          <p:nvPr>
            <p:ph type="title"/>
          </p:nvPr>
        </p:nvSpPr>
        <p:spPr/>
        <p:txBody>
          <a:bodyPr>
            <a:normAutofit/>
          </a:bodyPr>
          <a:lstStyle/>
          <a:p>
            <a:pPr algn="l"/>
            <a:r>
              <a:rPr lang="en" dirty="0">
                <a:solidFill>
                  <a:srgbClr val="002060"/>
                </a:solidFill>
                <a:latin typeface="Times New Roman" panose="02020603050405020304" pitchFamily="18" charset="0"/>
                <a:cs typeface="Times New Roman" panose="02020603050405020304" pitchFamily="18" charset="0"/>
              </a:rPr>
              <a:t>Objectives </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1B7312-7EB3-4E5C-BB0C-7C976E784E30}"/>
              </a:ext>
            </a:extLst>
          </p:cNvPr>
          <p:cNvSpPr>
            <a:spLocks noGrp="1"/>
          </p:cNvSpPr>
          <p:nvPr>
            <p:ph idx="1"/>
          </p:nvPr>
        </p:nvSpPr>
        <p:spPr/>
        <p:txBody>
          <a:body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lang="en-IN" dirty="0">
                <a:solidFill>
                  <a:srgbClr val="002060"/>
                </a:solidFill>
                <a:latin typeface="Times New Roman" panose="02020603050405020304" pitchFamily="18" charset="0"/>
                <a:cs typeface="Times New Roman" panose="02020603050405020304" pitchFamily="18" charset="0"/>
              </a:rPr>
              <a:t>*I</a:t>
            </a:r>
            <a:r>
              <a:rPr lang="en" dirty="0">
                <a:solidFill>
                  <a:srgbClr val="002060"/>
                </a:solidFill>
                <a:latin typeface="Times New Roman" panose="02020603050405020304" pitchFamily="18" charset="0"/>
                <a:cs typeface="Times New Roman" panose="02020603050405020304" pitchFamily="18" charset="0"/>
              </a:rPr>
              <a:t>dentify the flower disease by simply scanning image of effected flower.</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lang="en-IN" dirty="0">
                <a:solidFill>
                  <a:srgbClr val="002060"/>
                </a:solidFill>
                <a:latin typeface="Times New Roman" panose="02020603050405020304" pitchFamily="18" charset="0"/>
                <a:cs typeface="Times New Roman" panose="02020603050405020304" pitchFamily="18" charset="0"/>
              </a:rPr>
              <a:t>*Explaining in detail about disease.</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lang="en-IN" dirty="0">
                <a:solidFill>
                  <a:srgbClr val="002060"/>
                </a:solidFill>
                <a:latin typeface="Times New Roman" panose="02020603050405020304" pitchFamily="18" charset="0"/>
                <a:cs typeface="Times New Roman" panose="02020603050405020304" pitchFamily="18" charset="0"/>
              </a:rPr>
              <a:t>*Describe type and cause of disease.</a:t>
            </a:r>
            <a:endParaRPr kumimoji="0" lang="en-IN" sz="1800" b="0"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lang="en-IN" dirty="0">
                <a:solidFill>
                  <a:srgbClr val="002060"/>
                </a:solidFill>
                <a:latin typeface="Times New Roman" panose="02020603050405020304" pitchFamily="18" charset="0"/>
                <a:cs typeface="Times New Roman" panose="02020603050405020304" pitchFamily="18" charset="0"/>
              </a:rPr>
              <a:t>*Describe way the disease are managed</a:t>
            </a:r>
            <a:r>
              <a:rPr lang="en-IN" dirty="0">
                <a:solidFill>
                  <a:srgbClr val="000000">
                    <a:lumMod val="85000"/>
                    <a:lumOff val="15000"/>
                  </a:srgbClr>
                </a:solidFill>
                <a:latin typeface="Gill Sans MT" panose="020B0502020104020203"/>
              </a:rPr>
              <a:t>. </a:t>
            </a:r>
            <a:endParaRPr kumimoji="0" lang="en-IN"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endParaRPr>
          </a:p>
          <a:p>
            <a:endParaRPr lang="en-IN" dirty="0"/>
          </a:p>
        </p:txBody>
      </p:sp>
      <p:sp>
        <p:nvSpPr>
          <p:cNvPr id="4" name="Slide Number Placeholder 3">
            <a:extLst>
              <a:ext uri="{FF2B5EF4-FFF2-40B4-BE49-F238E27FC236}">
                <a16:creationId xmlns:a16="http://schemas.microsoft.com/office/drawing/2014/main" id="{736EE3F7-5851-4D6B-AE4D-C36E92E270DB}"/>
              </a:ext>
            </a:extLst>
          </p:cNvPr>
          <p:cNvSpPr>
            <a:spLocks noGrp="1"/>
          </p:cNvSpPr>
          <p:nvPr>
            <p:ph type="sldNum" sz="quarter" idx="12"/>
          </p:nvPr>
        </p:nvSpPr>
        <p:spPr/>
        <p:txBody>
          <a:bodyPr/>
          <a:lstStyle/>
          <a:p>
            <a:fld id="{589C2E9D-1E70-452B-8228-F2D7F4867990}" type="slidenum">
              <a:rPr lang="en-IN" smtClean="0"/>
              <a:t>5</a:t>
            </a:fld>
            <a:endParaRPr lang="en-IN"/>
          </a:p>
        </p:txBody>
      </p:sp>
    </p:spTree>
    <p:extLst>
      <p:ext uri="{BB962C8B-B14F-4D97-AF65-F5344CB8AC3E}">
        <p14:creationId xmlns:p14="http://schemas.microsoft.com/office/powerpoint/2010/main" val="778467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C2EA-FC55-43A8-8985-B4E557037ECE}"/>
              </a:ext>
            </a:extLst>
          </p:cNvPr>
          <p:cNvSpPr>
            <a:spLocks noGrp="1"/>
          </p:cNvSpPr>
          <p:nvPr>
            <p:ph type="title"/>
          </p:nvPr>
        </p:nvSpPr>
        <p:spPr/>
        <p:txBody>
          <a:bodyPr>
            <a:normAutofit/>
          </a:bodyPr>
          <a:lstStyle/>
          <a:p>
            <a:pPr algn="l"/>
            <a:r>
              <a:rPr lang="en" sz="3100" dirty="0">
                <a:solidFill>
                  <a:srgbClr val="002060"/>
                </a:solidFill>
                <a:latin typeface="Times New Roman" panose="02020603050405020304" pitchFamily="18" charset="0"/>
                <a:cs typeface="Times New Roman" panose="02020603050405020304" pitchFamily="18" charset="0"/>
              </a:rPr>
              <a:t>Methodolgy</a:t>
            </a:r>
            <a:endParaRPr lang="en-IN" sz="25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F63152-5440-409C-B235-0BFB5974B06F}"/>
              </a:ext>
            </a:extLst>
          </p:cNvPr>
          <p:cNvSpPr>
            <a:spLocks noGrp="1"/>
          </p:cNvSpPr>
          <p:nvPr>
            <p:ph idx="1"/>
          </p:nvPr>
        </p:nvSpPr>
        <p:spPr>
          <a:xfrm>
            <a:off x="2379417" y="2580379"/>
            <a:ext cx="7729728" cy="3101983"/>
          </a:xfrm>
        </p:spPr>
        <p:txBody>
          <a:bodyPr>
            <a:normAutofit/>
          </a:bodyPr>
          <a:lstStyle/>
          <a:p>
            <a:pPr marL="342900" marR="0" lvl="0" indent="-34290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AutoNum type="arabicPeriod"/>
              <a:tabLst/>
              <a:defRPr/>
            </a:pPr>
            <a:r>
              <a:rPr lang="en-IN" dirty="0">
                <a:solidFill>
                  <a:srgbClr val="002060"/>
                </a:solidFill>
                <a:latin typeface="Times New Roman" panose="02020603050405020304" pitchFamily="18" charset="0"/>
                <a:cs typeface="Times New Roman" panose="02020603050405020304" pitchFamily="18" charset="0"/>
              </a:rPr>
              <a:t>P</a:t>
            </a:r>
            <a:r>
              <a:rPr kumimoji="0" lang="en-IN" sz="18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re-processing techniques.</a:t>
            </a:r>
          </a:p>
          <a:p>
            <a:pPr marL="342900" marR="0" lvl="0" indent="-34290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AutoNum type="arabicPeriod"/>
              <a:tabLst/>
              <a:defRPr/>
            </a:pPr>
            <a:r>
              <a:rPr kumimoji="0" lang="en-IN" sz="18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Segmentation</a:t>
            </a:r>
            <a:endParaRPr lang="en-IN" dirty="0">
              <a:solidFill>
                <a:srgbClr val="002060"/>
              </a:solidFill>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AutoNum type="arabicPeriod"/>
              <a:tabLst/>
              <a:defRPr/>
            </a:pPr>
            <a:r>
              <a:rPr lang="en-IN" dirty="0">
                <a:solidFill>
                  <a:srgbClr val="002060"/>
                </a:solidFill>
                <a:latin typeface="Times New Roman" panose="02020603050405020304" pitchFamily="18" charset="0"/>
                <a:cs typeface="Times New Roman" panose="02020603050405020304" pitchFamily="18" charset="0"/>
              </a:rPr>
              <a:t>Feature Extraction.</a:t>
            </a:r>
          </a:p>
          <a:p>
            <a:pPr marL="342900" marR="0" lvl="0" indent="-34290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AutoNum type="arabicPeriod"/>
              <a:tabLst/>
              <a:defRPr/>
            </a:pPr>
            <a:r>
              <a:rPr lang="en-IN" dirty="0">
                <a:solidFill>
                  <a:srgbClr val="002060"/>
                </a:solidFill>
                <a:latin typeface="Times New Roman" panose="02020603050405020304" pitchFamily="18" charset="0"/>
                <a:cs typeface="Times New Roman" panose="02020603050405020304" pitchFamily="18" charset="0"/>
              </a:rPr>
              <a:t>Convolutional Neural Network.</a:t>
            </a:r>
          </a:p>
          <a:p>
            <a:pPr marL="342900" marR="0" lvl="0" indent="-34290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AutoNum type="arabicPeriod"/>
              <a:tabLst/>
              <a:defRPr/>
            </a:pPr>
            <a:r>
              <a:rPr kumimoji="0" lang="en-IN" sz="18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Vgg19 Model</a:t>
            </a:r>
          </a:p>
          <a:p>
            <a:pPr marL="342900" marR="0" lvl="0" indent="-34290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AutoNum type="arabicPeriod"/>
              <a:tabLst/>
              <a:defRPr/>
            </a:pPr>
            <a:r>
              <a:rPr kumimoji="0" lang="en-IN" sz="1800" b="0" i="0" u="none" strike="noStrike" kern="1200" cap="none" spc="0" normalizeH="0" baseline="0" noProof="0" dirty="0" err="1">
                <a:ln>
                  <a:noFill/>
                </a:ln>
                <a:solidFill>
                  <a:srgbClr val="002060"/>
                </a:solidFill>
                <a:effectLst/>
                <a:uLnTx/>
                <a:uFillTx/>
                <a:latin typeface="Times New Roman" panose="02020603050405020304" pitchFamily="18" charset="0"/>
                <a:ea typeface="+mn-ea"/>
                <a:cs typeface="Times New Roman" panose="02020603050405020304" pitchFamily="18" charset="0"/>
              </a:rPr>
              <a:t>Gradio</a:t>
            </a:r>
            <a:r>
              <a:rPr kumimoji="0" lang="en-IN" sz="18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 Ml.</a:t>
            </a:r>
            <a:endParaRPr kumimoji="0" lang="en" sz="18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278A7BD2-D409-4D63-A155-D2C8B3FB2F76}"/>
              </a:ext>
            </a:extLst>
          </p:cNvPr>
          <p:cNvSpPr>
            <a:spLocks noGrp="1"/>
          </p:cNvSpPr>
          <p:nvPr>
            <p:ph type="sldNum" sz="quarter" idx="12"/>
          </p:nvPr>
        </p:nvSpPr>
        <p:spPr/>
        <p:txBody>
          <a:bodyPr/>
          <a:lstStyle/>
          <a:p>
            <a:fld id="{589C2E9D-1E70-452B-8228-F2D7F4867990}" type="slidenum">
              <a:rPr lang="en-IN" smtClean="0"/>
              <a:t>6</a:t>
            </a:fld>
            <a:endParaRPr lang="en-IN"/>
          </a:p>
        </p:txBody>
      </p:sp>
    </p:spTree>
    <p:extLst>
      <p:ext uri="{BB962C8B-B14F-4D97-AF65-F5344CB8AC3E}">
        <p14:creationId xmlns:p14="http://schemas.microsoft.com/office/powerpoint/2010/main" val="189375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3EC8-9B6E-42BF-A907-8A541CE697E4}"/>
              </a:ext>
            </a:extLst>
          </p:cNvPr>
          <p:cNvSpPr>
            <a:spLocks noGrp="1"/>
          </p:cNvSpPr>
          <p:nvPr>
            <p:ph type="title"/>
          </p:nvPr>
        </p:nvSpPr>
        <p:spPr/>
        <p:txBody>
          <a:bodyPr>
            <a:normAutofit/>
          </a:bodyPr>
          <a:lstStyle/>
          <a:p>
            <a:pPr algn="l"/>
            <a:r>
              <a:rPr lang="en" sz="3100" dirty="0">
                <a:solidFill>
                  <a:srgbClr val="002060"/>
                </a:solidFill>
                <a:latin typeface="Times New Roman" panose="02020603050405020304" pitchFamily="18" charset="0"/>
                <a:cs typeface="Times New Roman" panose="02020603050405020304" pitchFamily="18" charset="0"/>
              </a:rPr>
              <a:t>Flow chart </a:t>
            </a:r>
            <a:endParaRPr lang="en-IN" dirty="0"/>
          </a:p>
        </p:txBody>
      </p:sp>
      <p:sp>
        <p:nvSpPr>
          <p:cNvPr id="3" name="Content Placeholder 2">
            <a:extLst>
              <a:ext uri="{FF2B5EF4-FFF2-40B4-BE49-F238E27FC236}">
                <a16:creationId xmlns:a16="http://schemas.microsoft.com/office/drawing/2014/main" id="{7CD5B167-F730-4FEB-8DC1-587A787BD864}"/>
              </a:ext>
            </a:extLst>
          </p:cNvPr>
          <p:cNvSpPr>
            <a:spLocks noGrp="1"/>
          </p:cNvSpPr>
          <p:nvPr>
            <p:ph idx="1"/>
          </p:nvPr>
        </p:nvSpPr>
        <p:spPr/>
        <p:txBody>
          <a:body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endParaRPr kumimoji="0" lang="en-IN"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endParaRP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endParaRPr kumimoji="0" lang="en-IN"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endParaRPr>
          </a:p>
          <a:p>
            <a:endParaRPr lang="en-IN" dirty="0"/>
          </a:p>
        </p:txBody>
      </p:sp>
      <p:sp>
        <p:nvSpPr>
          <p:cNvPr id="4" name="Slide Number Placeholder 3">
            <a:extLst>
              <a:ext uri="{FF2B5EF4-FFF2-40B4-BE49-F238E27FC236}">
                <a16:creationId xmlns:a16="http://schemas.microsoft.com/office/drawing/2014/main" id="{0F1F8ADB-180A-42A9-B46D-C5455881D9C4}"/>
              </a:ext>
            </a:extLst>
          </p:cNvPr>
          <p:cNvSpPr>
            <a:spLocks noGrp="1"/>
          </p:cNvSpPr>
          <p:nvPr>
            <p:ph type="sldNum" sz="quarter" idx="12"/>
          </p:nvPr>
        </p:nvSpPr>
        <p:spPr/>
        <p:txBody>
          <a:bodyPr/>
          <a:lstStyle/>
          <a:p>
            <a:fld id="{589C2E9D-1E70-452B-8228-F2D7F4867990}" type="slidenum">
              <a:rPr lang="en-IN" smtClean="0"/>
              <a:t>7</a:t>
            </a:fld>
            <a:endParaRPr lang="en-IN"/>
          </a:p>
        </p:txBody>
      </p:sp>
      <p:pic>
        <p:nvPicPr>
          <p:cNvPr id="6" name="Picture 5">
            <a:extLst>
              <a:ext uri="{FF2B5EF4-FFF2-40B4-BE49-F238E27FC236}">
                <a16:creationId xmlns:a16="http://schemas.microsoft.com/office/drawing/2014/main" id="{D06DAFDF-C63F-44F1-8E08-44C2AF9860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731" y="2498030"/>
            <a:ext cx="5947079" cy="3902770"/>
          </a:xfrm>
          <a:prstGeom prst="rect">
            <a:avLst/>
          </a:prstGeom>
        </p:spPr>
      </p:pic>
    </p:spTree>
    <p:extLst>
      <p:ext uri="{BB962C8B-B14F-4D97-AF65-F5344CB8AC3E}">
        <p14:creationId xmlns:p14="http://schemas.microsoft.com/office/powerpoint/2010/main" val="2658687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D17A-8E5C-4C33-835B-08F7AB703010}"/>
              </a:ext>
            </a:extLst>
          </p:cNvPr>
          <p:cNvSpPr>
            <a:spLocks noGrp="1"/>
          </p:cNvSpPr>
          <p:nvPr>
            <p:ph type="title"/>
          </p:nvPr>
        </p:nvSpPr>
        <p:spPr/>
        <p:txBody>
          <a:bodyPr>
            <a:normAutofit/>
          </a:bodyPr>
          <a:lstStyle/>
          <a:p>
            <a:pPr algn="l"/>
            <a:r>
              <a:rPr lang="en" sz="3100" dirty="0">
                <a:solidFill>
                  <a:srgbClr val="002060"/>
                </a:solidFill>
                <a:latin typeface="Times New Roman" panose="02020603050405020304" pitchFamily="18" charset="0"/>
                <a:cs typeface="Times New Roman" panose="02020603050405020304" pitchFamily="18" charset="0"/>
              </a:rPr>
              <a:t>Outcomes/Applications</a:t>
            </a:r>
            <a:endParaRPr lang="en-IN" sz="1200" dirty="0"/>
          </a:p>
        </p:txBody>
      </p:sp>
      <p:sp>
        <p:nvSpPr>
          <p:cNvPr id="3" name="Content Placeholder 2">
            <a:extLst>
              <a:ext uri="{FF2B5EF4-FFF2-40B4-BE49-F238E27FC236}">
                <a16:creationId xmlns:a16="http://schemas.microsoft.com/office/drawing/2014/main" id="{D0A3CD7E-72C9-4AD0-B8DC-E611DD72E35A}"/>
              </a:ext>
            </a:extLst>
          </p:cNvPr>
          <p:cNvSpPr>
            <a:spLocks noGrp="1"/>
          </p:cNvSpPr>
          <p:nvPr>
            <p:ph idx="1"/>
          </p:nvPr>
        </p:nvSpPr>
        <p:spPr/>
        <p:txBody>
          <a:bodyPr/>
          <a:lstStyle/>
          <a:p>
            <a:pPr marL="342900" indent="-342900">
              <a:buAutoNum type="arabicPeriod"/>
            </a:pPr>
            <a:r>
              <a:rPr lang="en-IN" dirty="0">
                <a:solidFill>
                  <a:srgbClr val="002060"/>
                </a:solidFill>
                <a:latin typeface="Times New Roman" panose="02020603050405020304" pitchFamily="18" charset="0"/>
                <a:cs typeface="Times New Roman" panose="02020603050405020304" pitchFamily="18" charset="0"/>
              </a:rPr>
              <a:t>Useful for detecting flower diseases. </a:t>
            </a:r>
          </a:p>
          <a:p>
            <a:pPr marL="342900" indent="-342900">
              <a:buAutoNum type="arabicPeriod"/>
            </a:pPr>
            <a:r>
              <a:rPr lang="en-IN" dirty="0">
                <a:solidFill>
                  <a:srgbClr val="002060"/>
                </a:solidFill>
                <a:latin typeface="Times New Roman" panose="02020603050405020304" pitchFamily="18" charset="0"/>
                <a:cs typeface="Times New Roman" panose="02020603050405020304" pitchFamily="18" charset="0"/>
              </a:rPr>
              <a:t>It will be helpful prevent disease in early stage.</a:t>
            </a:r>
          </a:p>
          <a:p>
            <a:pPr marL="342900" indent="-342900">
              <a:buAutoNum type="arabicPeriod"/>
            </a:pPr>
            <a:r>
              <a:rPr kumimoji="0" lang="en-IN" sz="18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Reduce </a:t>
            </a:r>
            <a:r>
              <a:rPr lang="en-IN" dirty="0">
                <a:solidFill>
                  <a:srgbClr val="002060"/>
                </a:solidFill>
                <a:latin typeface="Times New Roman" panose="02020603050405020304" pitchFamily="18" charset="0"/>
                <a:cs typeface="Times New Roman" panose="02020603050405020304" pitchFamily="18" charset="0"/>
              </a:rPr>
              <a:t>deficiency of expert.</a:t>
            </a:r>
          </a:p>
          <a:p>
            <a:pPr marL="342900" indent="-342900">
              <a:buAutoNum type="arabicPeriod"/>
            </a:pPr>
            <a:r>
              <a:rPr lang="en-IN" dirty="0">
                <a:solidFill>
                  <a:srgbClr val="002060"/>
                </a:solidFill>
                <a:latin typeface="Times New Roman" panose="02020603050405020304" pitchFamily="18" charset="0"/>
                <a:cs typeface="Times New Roman" panose="02020603050405020304" pitchFamily="18" charset="0"/>
              </a:rPr>
              <a:t>Good quality Flower Production.</a:t>
            </a:r>
          </a:p>
          <a:p>
            <a:pPr marL="342900" indent="-342900">
              <a:buAutoNum type="arabicPeriod"/>
            </a:pPr>
            <a:r>
              <a:rPr lang="en-IN" dirty="0">
                <a:solidFill>
                  <a:srgbClr val="002060"/>
                </a:solidFill>
                <a:latin typeface="Times New Roman" panose="02020603050405020304" pitchFamily="18" charset="0"/>
                <a:cs typeface="Times New Roman" panose="02020603050405020304" pitchFamily="18" charset="0"/>
              </a:rPr>
              <a:t>Prevents loss of Farmers.</a:t>
            </a:r>
          </a:p>
          <a:p>
            <a:pPr marL="0" indent="0">
              <a:buNone/>
            </a:pPr>
            <a:endParaRPr lang="en-IN" dirty="0">
              <a:solidFill>
                <a:srgbClr val="002060"/>
              </a:solidFill>
              <a:latin typeface="Times New Roman" panose="02020603050405020304" pitchFamily="18" charset="0"/>
              <a:cs typeface="Times New Roman" panose="02020603050405020304" pitchFamily="18" charset="0"/>
            </a:endParaRPr>
          </a:p>
          <a:p>
            <a:pPr marL="0" indent="0">
              <a:buNone/>
            </a:pPr>
            <a:endParaRPr kumimoji="0" lang="en-IN"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endParaRPr>
          </a:p>
          <a:p>
            <a:endParaRPr lang="en-IN" dirty="0"/>
          </a:p>
        </p:txBody>
      </p:sp>
      <p:sp>
        <p:nvSpPr>
          <p:cNvPr id="4" name="Slide Number Placeholder 3">
            <a:extLst>
              <a:ext uri="{FF2B5EF4-FFF2-40B4-BE49-F238E27FC236}">
                <a16:creationId xmlns:a16="http://schemas.microsoft.com/office/drawing/2014/main" id="{4ABD8611-3B57-431C-AA2E-8758DDC37FA7}"/>
              </a:ext>
            </a:extLst>
          </p:cNvPr>
          <p:cNvSpPr>
            <a:spLocks noGrp="1"/>
          </p:cNvSpPr>
          <p:nvPr>
            <p:ph type="sldNum" sz="quarter" idx="12"/>
          </p:nvPr>
        </p:nvSpPr>
        <p:spPr/>
        <p:txBody>
          <a:bodyPr/>
          <a:lstStyle/>
          <a:p>
            <a:fld id="{589C2E9D-1E70-452B-8228-F2D7F4867990}" type="slidenum">
              <a:rPr lang="en-IN" smtClean="0"/>
              <a:t>8</a:t>
            </a:fld>
            <a:endParaRPr lang="en-IN"/>
          </a:p>
        </p:txBody>
      </p:sp>
    </p:spTree>
    <p:extLst>
      <p:ext uri="{BB962C8B-B14F-4D97-AF65-F5344CB8AC3E}">
        <p14:creationId xmlns:p14="http://schemas.microsoft.com/office/powerpoint/2010/main" val="3085063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612-44B2-4D4F-AB21-1D4C896FD448}"/>
              </a:ext>
            </a:extLst>
          </p:cNvPr>
          <p:cNvSpPr>
            <a:spLocks noGrp="1"/>
          </p:cNvSpPr>
          <p:nvPr>
            <p:ph type="title"/>
          </p:nvPr>
        </p:nvSpPr>
        <p:spPr/>
        <p:txBody>
          <a:bodyPr>
            <a:normAutofit/>
          </a:bodyPr>
          <a:lstStyle/>
          <a:p>
            <a:pPr algn="l"/>
            <a:r>
              <a:rPr lang="en" sz="3100" dirty="0">
                <a:solidFill>
                  <a:srgbClr val="002060"/>
                </a:solidFill>
                <a:latin typeface="Times New Roman" panose="02020603050405020304" pitchFamily="18" charset="0"/>
                <a:cs typeface="Times New Roman" panose="02020603050405020304" pitchFamily="18" charset="0"/>
              </a:rPr>
              <a:t>Technology Stack </a:t>
            </a:r>
            <a:endParaRPr lang="en-IN" sz="1200" dirty="0"/>
          </a:p>
        </p:txBody>
      </p:sp>
      <p:graphicFrame>
        <p:nvGraphicFramePr>
          <p:cNvPr id="4" name="Table 4">
            <a:extLst>
              <a:ext uri="{FF2B5EF4-FFF2-40B4-BE49-F238E27FC236}">
                <a16:creationId xmlns:a16="http://schemas.microsoft.com/office/drawing/2014/main" id="{8121B152-624A-4424-BB03-DFBA1998758B}"/>
              </a:ext>
            </a:extLst>
          </p:cNvPr>
          <p:cNvGraphicFramePr>
            <a:graphicFrameLocks noGrp="1"/>
          </p:cNvGraphicFramePr>
          <p:nvPr>
            <p:ph idx="1"/>
            <p:extLst>
              <p:ext uri="{D42A27DB-BD31-4B8C-83A1-F6EECF244321}">
                <p14:modId xmlns:p14="http://schemas.microsoft.com/office/powerpoint/2010/main" val="2706122914"/>
              </p:ext>
            </p:extLst>
          </p:nvPr>
        </p:nvGraphicFramePr>
        <p:xfrm>
          <a:off x="2230438" y="2638424"/>
          <a:ext cx="7729728" cy="1960564"/>
        </p:xfrm>
        <a:graphic>
          <a:graphicData uri="http://schemas.openxmlformats.org/drawingml/2006/table">
            <a:tbl>
              <a:tblPr firstRow="1" bandRow="1">
                <a:tableStyleId>{21E4AEA4-8DFA-4A89-87EB-49C32662AFE0}</a:tableStyleId>
              </a:tblPr>
              <a:tblGrid>
                <a:gridCol w="7729728">
                  <a:extLst>
                    <a:ext uri="{9D8B030D-6E8A-4147-A177-3AD203B41FA5}">
                      <a16:colId xmlns:a16="http://schemas.microsoft.com/office/drawing/2014/main" val="2133069478"/>
                    </a:ext>
                  </a:extLst>
                </a:gridCol>
              </a:tblGrid>
              <a:tr h="777876">
                <a:tc>
                  <a:txBody>
                    <a:bodyPr/>
                    <a:lstStyle/>
                    <a:p>
                      <a:pPr algn="ctr"/>
                      <a:r>
                        <a:rPr lang="en-IN" dirty="0">
                          <a:latin typeface="Times New Roman" panose="02020603050405020304" pitchFamily="18" charset="0"/>
                          <a:cs typeface="Times New Roman" panose="02020603050405020304" pitchFamily="18" charset="0"/>
                        </a:rPr>
                        <a:t>SOFTWARE &amp; HARDWARE  SPECIFICATION</a:t>
                      </a:r>
                    </a:p>
                  </a:txBody>
                  <a:tcPr/>
                </a:tc>
                <a:extLst>
                  <a:ext uri="{0D108BD9-81ED-4DB2-BD59-A6C34878D82A}">
                    <a16:rowId xmlns:a16="http://schemas.microsoft.com/office/drawing/2014/main" val="3776190688"/>
                  </a:ext>
                </a:extLst>
              </a:tr>
              <a:tr h="1182688">
                <a:tc>
                  <a:txBody>
                    <a:body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en" sz="1800" b="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Software: Python, Scikit Learn, VS S</a:t>
                      </a:r>
                      <a:r>
                        <a:rPr kumimoji="0" lang="en-IN" sz="1800" b="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t</a:t>
                      </a:r>
                      <a:r>
                        <a:rPr kumimoji="0" lang="en" sz="1800" b="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udio, Pandas Liabray, Numpy Liabrary.</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en" sz="1800" b="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Hardware: Camera</a:t>
                      </a:r>
                      <a:endParaRPr kumimoji="0" lang="en-IN" sz="1800" b="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2496302603"/>
                  </a:ext>
                </a:extLst>
              </a:tr>
            </a:tbl>
          </a:graphicData>
        </a:graphic>
      </p:graphicFrame>
      <p:sp>
        <p:nvSpPr>
          <p:cNvPr id="3" name="Slide Number Placeholder 2">
            <a:extLst>
              <a:ext uri="{FF2B5EF4-FFF2-40B4-BE49-F238E27FC236}">
                <a16:creationId xmlns:a16="http://schemas.microsoft.com/office/drawing/2014/main" id="{93FA00DB-580B-4F11-867D-D4718C73E01B}"/>
              </a:ext>
            </a:extLst>
          </p:cNvPr>
          <p:cNvSpPr>
            <a:spLocks noGrp="1"/>
          </p:cNvSpPr>
          <p:nvPr>
            <p:ph type="sldNum" sz="quarter" idx="12"/>
          </p:nvPr>
        </p:nvSpPr>
        <p:spPr/>
        <p:txBody>
          <a:bodyPr/>
          <a:lstStyle/>
          <a:p>
            <a:fld id="{589C2E9D-1E70-452B-8228-F2D7F4867990}" type="slidenum">
              <a:rPr lang="en-IN" smtClean="0"/>
              <a:t>9</a:t>
            </a:fld>
            <a:endParaRPr lang="en-IN"/>
          </a:p>
        </p:txBody>
      </p:sp>
    </p:spTree>
    <p:extLst>
      <p:ext uri="{BB962C8B-B14F-4D97-AF65-F5344CB8AC3E}">
        <p14:creationId xmlns:p14="http://schemas.microsoft.com/office/powerpoint/2010/main" val="132665166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1042</TotalTime>
  <Words>620</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Times New Roman</vt:lpstr>
      <vt:lpstr>Wingdings</vt:lpstr>
      <vt:lpstr>Parcel</vt:lpstr>
      <vt:lpstr>PowerPoint Presentation</vt:lpstr>
      <vt:lpstr>Agenda</vt:lpstr>
      <vt:lpstr>Abstract</vt:lpstr>
      <vt:lpstr> Problem statement </vt:lpstr>
      <vt:lpstr>Objectives </vt:lpstr>
      <vt:lpstr>Methodolgy</vt:lpstr>
      <vt:lpstr>Flow chart </vt:lpstr>
      <vt:lpstr>Outcomes/Applications</vt:lpstr>
      <vt:lpstr>Technology Stack </vt:lpstr>
      <vt:lpstr>Conclusion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 Rokade</dc:creator>
  <cp:lastModifiedBy>Kshitija Jadhav</cp:lastModifiedBy>
  <cp:revision>49</cp:revision>
  <dcterms:created xsi:type="dcterms:W3CDTF">2021-09-03T08:51:27Z</dcterms:created>
  <dcterms:modified xsi:type="dcterms:W3CDTF">2021-11-26T11:30:36Z</dcterms:modified>
</cp:coreProperties>
</file>