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5"/>
  </p:notesMasterIdLst>
  <p:sldIdLst>
    <p:sldId id="257" r:id="rId3"/>
    <p:sldId id="260" r:id="rId4"/>
    <p:sldId id="259" r:id="rId5"/>
    <p:sldId id="263" r:id="rId6"/>
    <p:sldId id="269" r:id="rId7"/>
    <p:sldId id="270" r:id="rId8"/>
    <p:sldId id="264" r:id="rId9"/>
    <p:sldId id="267" r:id="rId10"/>
    <p:sldId id="268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9" r:id="rId26"/>
    <p:sldId id="285" r:id="rId27"/>
    <p:sldId id="287" r:id="rId28"/>
    <p:sldId id="288" r:id="rId29"/>
    <p:sldId id="286" r:id="rId30"/>
    <p:sldId id="290" r:id="rId31"/>
    <p:sldId id="291" r:id="rId32"/>
    <p:sldId id="292" r:id="rId33"/>
    <p:sldId id="293" r:id="rId34"/>
    <p:sldId id="294" r:id="rId35"/>
    <p:sldId id="266" r:id="rId36"/>
    <p:sldId id="265" r:id="rId37"/>
    <p:sldId id="295" r:id="rId38"/>
    <p:sldId id="297" r:id="rId39"/>
    <p:sldId id="298" r:id="rId40"/>
    <p:sldId id="300" r:id="rId41"/>
    <p:sldId id="301" r:id="rId42"/>
    <p:sldId id="302" r:id="rId43"/>
    <p:sldId id="30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28" autoAdjust="0"/>
  </p:normalViewPr>
  <p:slideViewPr>
    <p:cSldViewPr snapToGrid="0" snapToObjects="1">
      <p:cViewPr>
        <p:scale>
          <a:sx n="103" d="100"/>
          <a:sy n="103" d="100"/>
        </p:scale>
        <p:origin x="-264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9B1F3-185A-454B-941D-593070AE9CE3}" type="datetimeFigureOut">
              <a:rPr lang="en-US" smtClean="0"/>
              <a:t>4/21/15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E0BD2-5C82-40E5-A554-B69F2367F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08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2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2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40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35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35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83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56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4/21/15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18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4/21/15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0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4/21/15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19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4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38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12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58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7538-2E3B-9A47-AA1D-CAF003BD0B91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1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1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8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4/21/15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2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4/21/15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2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4/21/15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6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7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7A35-B134-9944-AC10-D44C67C0F22B}" type="datetimeFigureOut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7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37A35-B134-9944-AC10-D44C67C0F22B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62C54-D40E-3147-9FA7-B50DCA01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F7538-2E3B-9A47-AA1D-CAF003BD0B91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A668-3FE7-D14F-8400-8C191AF4D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5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mickos01\Desktop\!OLE_LINK3" TargetMode="External"/><Relationship Id="rId4" Type="http://schemas.openxmlformats.org/officeDocument/2006/relationships/image" Target="../media/image17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tiff"/><Relationship Id="rId3" Type="http://schemas.openxmlformats.org/officeDocument/2006/relationships/image" Target="../media/image19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20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21.png"/><Relationship Id="rId5" Type="http://schemas.openxmlformats.org/officeDocument/2006/relationships/package" Target="../embeddings/Microsoft_Word_Document4.docx"/><Relationship Id="rId6" Type="http://schemas.openxmlformats.org/officeDocument/2006/relationships/image" Target="../media/image22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mobilealliance.hs-sites.com/lightweight-m2m-specification-from-oma" TargetMode="External"/><Relationship Id="rId4" Type="http://schemas.openxmlformats.org/officeDocument/2006/relationships/hyperlink" Target="http://tools.ietf.org/html/rfc7252" TargetMode="External"/><Relationship Id="rId5" Type="http://schemas.openxmlformats.org/officeDocument/2006/relationships/hyperlink" Target="http://tools.ietf.org/html/rfc6690" TargetMode="External"/><Relationship Id="rId6" Type="http://schemas.openxmlformats.org/officeDocument/2006/relationships/hyperlink" Target="http://tools.ietf.org/html/draft-ietf-core-resource-directory-01" TargetMode="External"/><Relationship Id="rId7" Type="http://schemas.openxmlformats.org/officeDocument/2006/relationships/hyperlink" Target="http://coap.technology/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ipso-alliance.org/technical-information/ipso-guidelines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Reference Architecture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2496" y="4530861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BLE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5519" y="4507562"/>
            <a:ext cx="754862" cy="97311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02944" y="2936682"/>
            <a:ext cx="3212702" cy="620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94662" y="1754140"/>
            <a:ext cx="1213174" cy="589113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57978" y="1471060"/>
            <a:ext cx="1379676" cy="1155274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Browser, Smartphone 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Cloud 13"/>
          <p:cNvSpPr/>
          <p:nvPr/>
        </p:nvSpPr>
        <p:spPr>
          <a:xfrm>
            <a:off x="1667762" y="1216481"/>
            <a:ext cx="4987984" cy="306087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24501" y="3137515"/>
            <a:ext cx="409896" cy="2817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86797" y="3149023"/>
            <a:ext cx="409896" cy="281784"/>
          </a:xfrm>
          <a:prstGeom prst="rect">
            <a:avLst/>
          </a:prstGeom>
          <a:solidFill>
            <a:srgbClr val="93CD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30571" y="3137515"/>
            <a:ext cx="409896" cy="2817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87615" y="4647189"/>
            <a:ext cx="467577" cy="281784"/>
          </a:xfrm>
          <a:prstGeom prst="rect">
            <a:avLst/>
          </a:prstGeom>
          <a:solidFill>
            <a:srgbClr val="93CD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BR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3380" y="4928973"/>
            <a:ext cx="8987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Android Device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074892" y="3049967"/>
            <a:ext cx="1475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5" idx="0"/>
          </p:cNvCxnSpPr>
          <p:nvPr/>
        </p:nvCxnSpPr>
        <p:spPr>
          <a:xfrm flipH="1">
            <a:off x="2729449" y="2343253"/>
            <a:ext cx="901123" cy="79426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8" idx="1"/>
          </p:cNvCxnSpPr>
          <p:nvPr/>
        </p:nvCxnSpPr>
        <p:spPr>
          <a:xfrm>
            <a:off x="4455192" y="4788081"/>
            <a:ext cx="767304" cy="482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18" idx="0"/>
          </p:cNvCxnSpPr>
          <p:nvPr/>
        </p:nvCxnSpPr>
        <p:spPr>
          <a:xfrm>
            <a:off x="3835519" y="3419299"/>
            <a:ext cx="385885" cy="122789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6" idx="0"/>
          </p:cNvCxnSpPr>
          <p:nvPr/>
        </p:nvCxnSpPr>
        <p:spPr>
          <a:xfrm flipH="1">
            <a:off x="3291745" y="2343253"/>
            <a:ext cx="543774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842159" y="2343253"/>
            <a:ext cx="198308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1"/>
            <a:endCxn id="12" idx="3"/>
          </p:cNvCxnSpPr>
          <p:nvPr/>
        </p:nvCxnSpPr>
        <p:spPr>
          <a:xfrm flipH="1">
            <a:off x="4507836" y="2048697"/>
            <a:ext cx="2450142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29713" y="1679365"/>
            <a:ext cx="573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95709" y="256735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http/REST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60471" y="357928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CoAP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02514" y="4462523"/>
            <a:ext cx="519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713852" y="2324135"/>
            <a:ext cx="154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Soft Endpoints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15" idx="0"/>
          </p:cNvCxnSpPr>
          <p:nvPr/>
        </p:nvCxnSpPr>
        <p:spPr>
          <a:xfrm>
            <a:off x="2487299" y="2693467"/>
            <a:ext cx="24215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2"/>
            <a:endCxn id="16" idx="0"/>
          </p:cNvCxnSpPr>
          <p:nvPr/>
        </p:nvCxnSpPr>
        <p:spPr>
          <a:xfrm>
            <a:off x="2487299" y="2693467"/>
            <a:ext cx="804446" cy="455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2"/>
            <a:endCxn id="17" idx="0"/>
          </p:cNvCxnSpPr>
          <p:nvPr/>
        </p:nvCxnSpPr>
        <p:spPr>
          <a:xfrm>
            <a:off x="2487299" y="2693467"/>
            <a:ext cx="134822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2"/>
            <a:endCxn id="52" idx="0"/>
          </p:cNvCxnSpPr>
          <p:nvPr/>
        </p:nvCxnSpPr>
        <p:spPr>
          <a:xfrm flipH="1">
            <a:off x="2197334" y="3419299"/>
            <a:ext cx="532115" cy="114205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1" idx="0"/>
          </p:cNvCxnSpPr>
          <p:nvPr/>
        </p:nvCxnSpPr>
        <p:spPr>
          <a:xfrm flipH="1">
            <a:off x="3086797" y="3419299"/>
            <a:ext cx="204948" cy="11278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90685" y="4547133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01222" y="4561356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63861" y="5440034"/>
            <a:ext cx="220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HW Device </a:t>
            </a:r>
            <a:r>
              <a:rPr lang="en-US" dirty="0"/>
              <a:t>Endpoints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734844" y="5266337"/>
            <a:ext cx="1522209" cy="369332"/>
          </a:xfrm>
          <a:prstGeom prst="rect">
            <a:avLst/>
          </a:prstGeom>
          <a:solidFill>
            <a:srgbClr val="93CDDD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Border Router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455196" y="4928973"/>
            <a:ext cx="561333" cy="3373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776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CoAP</a:t>
            </a:r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Caching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1027"/>
          <p:cNvSpPr txBox="1">
            <a:spLocks noChangeArrowheads="1"/>
          </p:cNvSpPr>
          <p:nvPr/>
        </p:nvSpPr>
        <p:spPr>
          <a:xfrm>
            <a:off x="586763" y="1098550"/>
            <a:ext cx="10102850" cy="4679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err="1" smtClean="0">
                <a:latin typeface="Arial"/>
                <a:cs typeface="Arial"/>
              </a:rPr>
              <a:t>CoAP</a:t>
            </a:r>
            <a:r>
              <a:rPr lang="en-US" altLang="en-US" dirty="0" smtClean="0">
                <a:latin typeface="Arial"/>
                <a:cs typeface="Arial"/>
              </a:rPr>
              <a:t> includes a simple caching model</a:t>
            </a:r>
          </a:p>
          <a:p>
            <a:pPr lvl="1"/>
            <a:r>
              <a:rPr lang="en-US" altLang="en-US" dirty="0" err="1" smtClean="0">
                <a:latin typeface="Arial"/>
                <a:cs typeface="Arial"/>
              </a:rPr>
              <a:t>Cacheability</a:t>
            </a:r>
            <a:r>
              <a:rPr lang="en-US" altLang="en-US" dirty="0" smtClean="0">
                <a:latin typeface="Arial"/>
                <a:cs typeface="Arial"/>
              </a:rPr>
              <a:t> determined by response code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An option number mask determines if it is a cache key 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Resource Discovery returns links to cache/proxy</a:t>
            </a:r>
          </a:p>
          <a:p>
            <a:r>
              <a:rPr lang="en-US" altLang="en-US" dirty="0" smtClean="0">
                <a:latin typeface="Arial"/>
                <a:cs typeface="Arial"/>
              </a:rPr>
              <a:t>Freshness model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Max-Age option indicates cache lifetime</a:t>
            </a:r>
          </a:p>
          <a:p>
            <a:r>
              <a:rPr lang="en-US" altLang="en-US" dirty="0" smtClean="0">
                <a:latin typeface="Arial"/>
                <a:cs typeface="Arial"/>
              </a:rPr>
              <a:t>Validation model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Validity checked using the </a:t>
            </a:r>
            <a:r>
              <a:rPr lang="en-US" altLang="en-US" dirty="0" err="1" smtClean="0">
                <a:latin typeface="Arial"/>
                <a:cs typeface="Arial"/>
              </a:rPr>
              <a:t>Etag</a:t>
            </a:r>
            <a:r>
              <a:rPr lang="en-US" altLang="en-US" dirty="0" smtClean="0">
                <a:latin typeface="Arial"/>
                <a:cs typeface="Arial"/>
              </a:rPr>
              <a:t> Option</a:t>
            </a:r>
          </a:p>
          <a:p>
            <a:r>
              <a:rPr lang="en-US" altLang="en-US" dirty="0" smtClean="0">
                <a:latin typeface="Arial"/>
                <a:cs typeface="Arial"/>
              </a:rPr>
              <a:t>A proxy often supports caching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Usually on behalf of a constrained node,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a sleeping node, a node behind a firewall,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or to reduce network load and battery drain</a:t>
            </a:r>
          </a:p>
        </p:txBody>
      </p:sp>
    </p:spTree>
    <p:extLst>
      <p:ext uri="{BB962C8B-B14F-4D97-AF65-F5344CB8AC3E}">
        <p14:creationId xmlns:p14="http://schemas.microsoft.com/office/powerpoint/2010/main" val="2042162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CoAP</a:t>
            </a:r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Proxy Caching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8" name="Picture 3" descr="proxy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32718"/>
            <a:ext cx="8205874" cy="433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932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CoAP</a:t>
            </a:r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Observe – Asynchronous Notification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8" name="Picture 8" descr="core-obser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44" y="928347"/>
            <a:ext cx="8424454" cy="538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3021358" y="5378278"/>
            <a:ext cx="3127643" cy="40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35" tIns="54418" rIns="108835" bIns="54418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9pPr>
          </a:lstStyle>
          <a:p>
            <a:pPr eaLnBrk="1" hangingPunct="1"/>
            <a:r>
              <a:rPr lang="en-US" altLang="en-US" sz="1900" dirty="0"/>
              <a:t>See draft-</a:t>
            </a:r>
            <a:r>
              <a:rPr lang="en-US" altLang="en-US" sz="1900" dirty="0" err="1"/>
              <a:t>ietf</a:t>
            </a:r>
            <a:r>
              <a:rPr lang="en-US" altLang="en-US" sz="1900" dirty="0"/>
              <a:t>-core-observe</a:t>
            </a:r>
          </a:p>
        </p:txBody>
      </p:sp>
    </p:spTree>
    <p:extLst>
      <p:ext uri="{BB962C8B-B14F-4D97-AF65-F5344CB8AC3E}">
        <p14:creationId xmlns:p14="http://schemas.microsoft.com/office/powerpoint/2010/main" val="1993616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Internet of Things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-501996" y="2592148"/>
            <a:ext cx="10355740" cy="1125141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tabLst>
                <a:tab pos="2155825" algn="l"/>
              </a:tabLst>
              <a:defRPr kumimoji="0" sz="3800" b="0" i="0" kern="1200">
                <a:solidFill>
                  <a:schemeClr val="accent1"/>
                </a:solidFill>
                <a:effectLst/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en-US" dirty="0" err="1"/>
              <a:t>CoAP</a:t>
            </a:r>
            <a:r>
              <a:rPr lang="en-US" altLang="en-US" dirty="0"/>
              <a:t> Semantic Links &amp; Discovery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3337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Discovery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Rectangle 1027"/>
          <p:cNvSpPr txBox="1">
            <a:spLocks noChangeArrowheads="1"/>
          </p:cNvSpPr>
          <p:nvPr/>
        </p:nvSpPr>
        <p:spPr>
          <a:xfrm>
            <a:off x="457200" y="1203854"/>
            <a:ext cx="7995920" cy="4252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Service Discovery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What services are available in the first place?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Goal of finding the IP address, port and protocol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Can be performed by e.g. DNS-SD when DNS is available</a:t>
            </a:r>
          </a:p>
          <a:p>
            <a:pPr lvl="1">
              <a:lnSpc>
                <a:spcPct val="130000"/>
              </a:lnSpc>
            </a:pPr>
            <a:r>
              <a:rPr lang="en-US" altLang="en-US" dirty="0" err="1" smtClean="0">
                <a:latin typeface="Arial"/>
                <a:cs typeface="Arial"/>
              </a:rPr>
              <a:t>CoAP</a:t>
            </a:r>
            <a:r>
              <a:rPr lang="en-US" altLang="en-US" dirty="0" smtClean="0">
                <a:latin typeface="Arial"/>
                <a:cs typeface="Arial"/>
              </a:rPr>
              <a:t> Services can be discovered using Resource Discovery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 Resource Discovery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What are the Web resources I am interested in?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Goal of finding URLs to link into applications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Performed using Web Linking and REST API</a:t>
            </a:r>
          </a:p>
          <a:p>
            <a:pPr lvl="2">
              <a:lnSpc>
                <a:spcPct val="130000"/>
              </a:lnSpc>
            </a:pPr>
            <a:r>
              <a:rPr lang="en-US" altLang="en-US" dirty="0" err="1" smtClean="0">
                <a:latin typeface="Arial"/>
                <a:cs typeface="Arial"/>
              </a:rPr>
              <a:t>CoRE</a:t>
            </a:r>
            <a:r>
              <a:rPr lang="en-US" altLang="en-US" dirty="0" smtClean="0">
                <a:latin typeface="Arial"/>
                <a:cs typeface="Arial"/>
              </a:rPr>
              <a:t> Link Format is designed to enable resource discovery</a:t>
            </a:r>
          </a:p>
        </p:txBody>
      </p:sp>
    </p:spTree>
    <p:extLst>
      <p:ext uri="{BB962C8B-B14F-4D97-AF65-F5344CB8AC3E}">
        <p14:creationId xmlns:p14="http://schemas.microsoft.com/office/powerpoint/2010/main" val="2298701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Web Linking for Machines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1027"/>
          <p:cNvSpPr txBox="1">
            <a:spLocks noChangeArrowheads="1"/>
          </p:cNvSpPr>
          <p:nvPr/>
        </p:nvSpPr>
        <p:spPr>
          <a:xfrm>
            <a:off x="226499" y="1169569"/>
            <a:ext cx="8729466" cy="413285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RFC6690 is aimed at Resource Discovery for M2M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Defines semantic link serialization and content-types suitable for M2M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Defines a well-known resource where links are stored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Enables query string parameters for discovery by attribute and relation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Can be used with unicast or multicast (</a:t>
            </a:r>
            <a:r>
              <a:rPr lang="en-US" altLang="en-US" dirty="0" err="1" smtClean="0">
                <a:latin typeface="Arial"/>
                <a:cs typeface="Arial"/>
              </a:rPr>
              <a:t>CoAP</a:t>
            </a:r>
            <a:r>
              <a:rPr lang="en-US" altLang="en-US" dirty="0" smtClean="0">
                <a:latin typeface="Arial"/>
                <a:cs typeface="Arial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Resource Discovery with RFC6690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Discovering the links hosted by </a:t>
            </a:r>
            <a:r>
              <a:rPr lang="en-US" altLang="en-US" dirty="0" err="1" smtClean="0">
                <a:latin typeface="Arial"/>
                <a:cs typeface="Arial"/>
              </a:rPr>
              <a:t>CoAP</a:t>
            </a:r>
            <a:r>
              <a:rPr lang="en-US" altLang="en-US" dirty="0" smtClean="0">
                <a:latin typeface="Arial"/>
                <a:cs typeface="Arial"/>
              </a:rPr>
              <a:t> (or HTTP) servers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GET /.well-known/</a:t>
            </a:r>
            <a:r>
              <a:rPr lang="en-US" altLang="en-US" dirty="0" err="1" smtClean="0">
                <a:latin typeface="Arial"/>
                <a:cs typeface="Arial"/>
              </a:rPr>
              <a:t>core?optional_query_string</a:t>
            </a:r>
            <a:endParaRPr lang="en-US" altLang="en-US" dirty="0" smtClean="0">
              <a:latin typeface="Arial"/>
              <a:cs typeface="Arial"/>
            </a:endParaRP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Returns a link-format document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latin typeface="Arial"/>
                <a:cs typeface="Arial"/>
              </a:rPr>
              <a:t>URL, resource type, interface type, content-type, size are some basic relations</a:t>
            </a:r>
          </a:p>
        </p:txBody>
      </p:sp>
    </p:spTree>
    <p:extLst>
      <p:ext uri="{BB962C8B-B14F-4D97-AF65-F5344CB8AC3E}">
        <p14:creationId xmlns:p14="http://schemas.microsoft.com/office/powerpoint/2010/main" val="1107844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Local Network Discovery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063852" y="3757245"/>
            <a:ext cx="6731528" cy="2439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buFontTx/>
              <a:buNone/>
            </a:pPr>
            <a:r>
              <a:rPr lang="en-US" altLang="en-US" sz="1600" dirty="0" smtClean="0">
                <a:latin typeface="Courier" charset="0"/>
              </a:rPr>
              <a:t>Could return a link-format document: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1400" dirty="0" smtClean="0">
                <a:latin typeface="Courier" charset="0"/>
              </a:rPr>
              <a:t>&lt;/3//9&gt;;</a:t>
            </a:r>
            <a:r>
              <a:rPr lang="en-US" altLang="en-US" sz="1400" dirty="0" err="1" smtClean="0">
                <a:latin typeface="Courier" charset="0"/>
              </a:rPr>
              <a:t>obs;rt</a:t>
            </a:r>
            <a:r>
              <a:rPr lang="en-US" altLang="en-US" sz="1400" dirty="0" smtClean="0">
                <a:latin typeface="Courier" charset="0"/>
              </a:rPr>
              <a:t>=“</a:t>
            </a:r>
            <a:r>
              <a:rPr lang="en-US" altLang="en-US" sz="1400" dirty="0" err="1" smtClean="0">
                <a:latin typeface="Courier" charset="0"/>
              </a:rPr>
              <a:t>urn:X-ipso:batt-level</a:t>
            </a:r>
            <a:r>
              <a:rPr lang="en-US" altLang="en-US" sz="1400" dirty="0" smtClean="0">
                <a:latin typeface="Courier" charset="0"/>
              </a:rPr>
              <a:t>”;</a:t>
            </a:r>
            <a:r>
              <a:rPr lang="en-US" altLang="en-US" sz="1400" dirty="0" err="1" smtClean="0">
                <a:latin typeface="Courier" charset="0"/>
              </a:rPr>
              <a:t>ct</a:t>
            </a:r>
            <a:r>
              <a:rPr lang="en-US" altLang="en-US" sz="1400" dirty="0" smtClean="0">
                <a:latin typeface="Courier" charset="0"/>
              </a:rPr>
              <a:t>=”50”,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1400" dirty="0" smtClean="0">
                <a:latin typeface="Courier" charset="0"/>
              </a:rPr>
              <a:t>&lt;/3//0&gt;;</a:t>
            </a:r>
            <a:r>
              <a:rPr lang="en-US" altLang="en-US" sz="1400" dirty="0" err="1" smtClean="0">
                <a:latin typeface="Courier" charset="0"/>
              </a:rPr>
              <a:t>rt</a:t>
            </a:r>
            <a:r>
              <a:rPr lang="en-US" altLang="en-US" sz="1400" dirty="0" smtClean="0">
                <a:latin typeface="Courier" charset="0"/>
              </a:rPr>
              <a:t>=”</a:t>
            </a:r>
            <a:r>
              <a:rPr lang="en-US" altLang="en-US" sz="1400" dirty="0" err="1" smtClean="0">
                <a:latin typeface="Courier" charset="0"/>
              </a:rPr>
              <a:t>urn:X-ipso:dev-mdl</a:t>
            </a:r>
            <a:r>
              <a:rPr lang="en-US" altLang="en-US" sz="1400" dirty="0" smtClean="0">
                <a:latin typeface="Courier" charset="0"/>
              </a:rPr>
              <a:t>”;</a:t>
            </a:r>
            <a:r>
              <a:rPr lang="en-US" altLang="en-US" sz="1400" dirty="0" err="1" smtClean="0">
                <a:latin typeface="Courier" charset="0"/>
              </a:rPr>
              <a:t>ct</a:t>
            </a:r>
            <a:r>
              <a:rPr lang="en-US" altLang="en-US" sz="1400" dirty="0" smtClean="0">
                <a:latin typeface="Courier" charset="0"/>
              </a:rPr>
              <a:t>=”50”,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1400" dirty="0" smtClean="0">
                <a:latin typeface="Courier" charset="0"/>
              </a:rPr>
              <a:t>&lt;/3//1&gt;;</a:t>
            </a:r>
            <a:r>
              <a:rPr lang="en-US" altLang="en-US" sz="1400" dirty="0" err="1" smtClean="0">
                <a:latin typeface="Courier" charset="0"/>
              </a:rPr>
              <a:t>rt</a:t>
            </a:r>
            <a:r>
              <a:rPr lang="en-US" altLang="en-US" sz="1400" dirty="0" smtClean="0">
                <a:latin typeface="Courier" charset="0"/>
              </a:rPr>
              <a:t>=”</a:t>
            </a:r>
            <a:r>
              <a:rPr lang="en-US" altLang="en-US" sz="1400" dirty="0" err="1" smtClean="0">
                <a:latin typeface="Courier" charset="0"/>
              </a:rPr>
              <a:t>urn:X-ipso:dev-mfg</a:t>
            </a:r>
            <a:r>
              <a:rPr lang="en-US" altLang="en-US" sz="1400" dirty="0" smtClean="0">
                <a:latin typeface="Courier" charset="0"/>
              </a:rPr>
              <a:t>”;</a:t>
            </a:r>
            <a:r>
              <a:rPr lang="en-US" altLang="en-US" sz="1400" dirty="0" err="1" smtClean="0">
                <a:latin typeface="Courier" charset="0"/>
              </a:rPr>
              <a:t>ct</a:t>
            </a:r>
            <a:r>
              <a:rPr lang="en-US" altLang="en-US" sz="1400" dirty="0" smtClean="0">
                <a:latin typeface="Courier" charset="0"/>
              </a:rPr>
              <a:t>=”50”,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1400" dirty="0" smtClean="0">
                <a:latin typeface="Courier" charset="0"/>
              </a:rPr>
              <a:t>&lt;/3305/0/5800&gt;;</a:t>
            </a:r>
            <a:r>
              <a:rPr lang="en-US" altLang="en-US" sz="1400" dirty="0" err="1" smtClean="0">
                <a:latin typeface="Courier" charset="0"/>
              </a:rPr>
              <a:t>obs;rt</a:t>
            </a:r>
            <a:r>
              <a:rPr lang="en-US" altLang="en-US" sz="1400" dirty="0" smtClean="0">
                <a:latin typeface="Courier" charset="0"/>
              </a:rPr>
              <a:t>=”</a:t>
            </a:r>
            <a:r>
              <a:rPr lang="en-US" altLang="en-US" sz="1400" dirty="0" err="1" smtClean="0">
                <a:latin typeface="Courier" charset="0"/>
              </a:rPr>
              <a:t>urn:X-ipso:pwr-w</a:t>
            </a:r>
            <a:r>
              <a:rPr lang="en-US" altLang="en-US" sz="1400" dirty="0" smtClean="0">
                <a:latin typeface="Courier" charset="0"/>
              </a:rPr>
              <a:t>”;</a:t>
            </a:r>
            <a:r>
              <a:rPr lang="en-US" altLang="en-US" sz="1400" dirty="0" err="1" smtClean="0">
                <a:latin typeface="Courier" charset="0"/>
              </a:rPr>
              <a:t>ct</a:t>
            </a:r>
            <a:r>
              <a:rPr lang="en-US" altLang="en-US" sz="1400" dirty="0" smtClean="0">
                <a:latin typeface="Courier" charset="0"/>
              </a:rPr>
              <a:t>=”50”,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1400" dirty="0" smtClean="0">
                <a:latin typeface="Courier" charset="0"/>
              </a:rPr>
              <a:t>&lt;/3305/0/5805&gt;;</a:t>
            </a:r>
            <a:r>
              <a:rPr lang="en-US" altLang="en-US" sz="1400" dirty="0" err="1" smtClean="0">
                <a:latin typeface="Courier" charset="0"/>
              </a:rPr>
              <a:t>obs;rt</a:t>
            </a:r>
            <a:r>
              <a:rPr lang="en-US" altLang="en-US" sz="1400" dirty="0" smtClean="0">
                <a:latin typeface="Courier" charset="0"/>
              </a:rPr>
              <a:t>=”</a:t>
            </a:r>
            <a:r>
              <a:rPr lang="en-US" altLang="en-US" sz="1400" dirty="0" err="1" smtClean="0">
                <a:latin typeface="Courier" charset="0"/>
              </a:rPr>
              <a:t>urn:X-ipso:pwr-accum-wh</a:t>
            </a:r>
            <a:r>
              <a:rPr lang="en-US" altLang="en-US" sz="1400" dirty="0" smtClean="0">
                <a:latin typeface="Courier" charset="0"/>
              </a:rPr>
              <a:t>”;</a:t>
            </a:r>
            <a:r>
              <a:rPr lang="en-US" altLang="en-US" sz="1400" dirty="0" err="1" smtClean="0">
                <a:latin typeface="Courier" charset="0"/>
              </a:rPr>
              <a:t>ct</a:t>
            </a:r>
            <a:r>
              <a:rPr lang="en-US" altLang="en-US" sz="1400" dirty="0" smtClean="0">
                <a:latin typeface="Courier" charset="0"/>
              </a:rPr>
              <a:t>=”50”,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1400" dirty="0" smtClean="0">
                <a:latin typeface="Courier" charset="0"/>
              </a:rPr>
              <a:t>&lt;/3303/0/5700&gt;;</a:t>
            </a:r>
            <a:r>
              <a:rPr lang="en-US" altLang="en-US" sz="1400" dirty="0" err="1" smtClean="0">
                <a:latin typeface="Courier" charset="0"/>
              </a:rPr>
              <a:t>obs;rt</a:t>
            </a:r>
            <a:r>
              <a:rPr lang="en-US" altLang="en-US" sz="1400" dirty="0" smtClean="0">
                <a:latin typeface="Courier" charset="0"/>
              </a:rPr>
              <a:t>=”</a:t>
            </a:r>
            <a:r>
              <a:rPr lang="en-US" altLang="en-US" sz="1400" dirty="0" err="1" smtClean="0">
                <a:latin typeface="Courier" charset="0"/>
              </a:rPr>
              <a:t>urn:X-ipso:temp-C</a:t>
            </a:r>
            <a:r>
              <a:rPr lang="en-US" altLang="en-US" sz="1400" dirty="0" smtClean="0">
                <a:latin typeface="Courier" charset="0"/>
              </a:rPr>
              <a:t>”;</a:t>
            </a:r>
            <a:r>
              <a:rPr lang="en-US" altLang="en-US" sz="1400" dirty="0" err="1" smtClean="0">
                <a:latin typeface="Courier" charset="0"/>
              </a:rPr>
              <a:t>ct</a:t>
            </a:r>
            <a:r>
              <a:rPr lang="en-US" altLang="en-US" sz="1400" dirty="0" smtClean="0">
                <a:latin typeface="Courier" charset="0"/>
              </a:rPr>
              <a:t>=”50”</a:t>
            </a:r>
            <a:endParaRPr lang="en-US" altLang="en-US" sz="1400" dirty="0">
              <a:latin typeface="Courier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889074" y="1909205"/>
            <a:ext cx="5784" cy="2137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930616" y="1894518"/>
            <a:ext cx="7556" cy="2166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339949" y="1284141"/>
            <a:ext cx="1196177" cy="61379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CoAP</a:t>
            </a:r>
            <a:r>
              <a:rPr lang="en-US" dirty="0" smtClean="0">
                <a:solidFill>
                  <a:srgbClr val="000000"/>
                </a:solidFill>
              </a:rPr>
              <a:t> Server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89394" y="1318230"/>
            <a:ext cx="1196177" cy="583689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CoAP</a:t>
            </a:r>
            <a:r>
              <a:rPr lang="en-US" dirty="0" smtClean="0">
                <a:solidFill>
                  <a:srgbClr val="000000"/>
                </a:solidFill>
              </a:rPr>
              <a:t> Client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013880" y="2877849"/>
            <a:ext cx="4872442" cy="16815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50247" y="3478415"/>
            <a:ext cx="4921308" cy="21744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983472" y="2380138"/>
            <a:ext cx="49619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latin typeface="Courier"/>
                <a:cs typeface="Courier"/>
              </a:rPr>
              <a:t>DISCOVERY</a:t>
            </a:r>
            <a:endParaRPr lang="en-US" sz="1400" b="1" dirty="0">
              <a:latin typeface="Courier"/>
              <a:cs typeface="Courier"/>
            </a:endParaRPr>
          </a:p>
          <a:p>
            <a:pPr algn="ctr"/>
            <a:r>
              <a:rPr lang="en-US" sz="1400" b="1" dirty="0" smtClean="0">
                <a:latin typeface="Courier"/>
                <a:cs typeface="Courier"/>
              </a:rPr>
              <a:t>GET /.well-known/core</a:t>
            </a:r>
            <a:endParaRPr lang="en-US" sz="1400" b="1" dirty="0">
              <a:latin typeface="Courier"/>
              <a:cs typeface="Courie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23944" y="3193449"/>
            <a:ext cx="2658172" cy="306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latin typeface="Courier"/>
                <a:cs typeface="Courier"/>
              </a:rPr>
              <a:t>2.05 Content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80000" y="1757680"/>
            <a:ext cx="158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Could use multicast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6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Resource Directory Discovery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8" name="Picture 3" descr="core-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008" y="2465400"/>
            <a:ext cx="4104239" cy="266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3207612" y="5088869"/>
            <a:ext cx="2839445" cy="69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35" tIns="54418" rIns="108835" bIns="54418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9pPr>
          </a:lstStyle>
          <a:p>
            <a:pPr eaLnBrk="1" hangingPunct="1"/>
            <a:r>
              <a:rPr lang="en-US" altLang="en-US" sz="1900" dirty="0"/>
              <a:t>See draft</a:t>
            </a:r>
            <a:r>
              <a:rPr lang="en-US" altLang="en-US" sz="1900" dirty="0" smtClean="0"/>
              <a:t>-</a:t>
            </a:r>
            <a:r>
              <a:rPr lang="en-US" altLang="en-US" sz="1900" dirty="0" err="1" smtClean="0"/>
              <a:t>ietf</a:t>
            </a:r>
            <a:r>
              <a:rPr lang="en-US" altLang="en-US" sz="1900" dirty="0" smtClean="0"/>
              <a:t>-</a:t>
            </a:r>
            <a:r>
              <a:rPr lang="en-US" altLang="en-US" sz="1900" dirty="0"/>
              <a:t>core-resource-directory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79157" y="1693112"/>
            <a:ext cx="2095946" cy="479581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pPr algn="ctr"/>
            <a:r>
              <a:rPr lang="en-US" sz="2000" dirty="0" smtClean="0"/>
              <a:t>Web Applications Discover</a:t>
            </a:r>
          </a:p>
          <a:p>
            <a:pPr algn="ctr"/>
            <a:r>
              <a:rPr lang="en-US" sz="2000" dirty="0" smtClean="0"/>
              <a:t>Registered Resources</a:t>
            </a:r>
          </a:p>
        </p:txBody>
      </p:sp>
      <p:sp>
        <p:nvSpPr>
          <p:cNvPr id="12" name="Rectangle 1027"/>
          <p:cNvSpPr txBox="1">
            <a:spLocks noChangeArrowheads="1"/>
          </p:cNvSpPr>
          <p:nvPr/>
        </p:nvSpPr>
        <p:spPr>
          <a:xfrm>
            <a:off x="145219" y="1170903"/>
            <a:ext cx="6151245" cy="374194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err="1" smtClean="0">
                <a:latin typeface="Arial"/>
                <a:cs typeface="Arial"/>
              </a:rPr>
              <a:t>CoRE</a:t>
            </a:r>
            <a:r>
              <a:rPr lang="en-US" altLang="en-US" dirty="0" smtClean="0">
                <a:latin typeface="Arial"/>
                <a:cs typeface="Arial"/>
              </a:rPr>
              <a:t> Link Format defines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The link format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Peer-to-peer discovery</a:t>
            </a:r>
          </a:p>
          <a:p>
            <a:r>
              <a:rPr lang="en-US" altLang="en-US" dirty="0" smtClean="0">
                <a:latin typeface="Arial"/>
                <a:cs typeface="Arial"/>
              </a:rPr>
              <a:t>A directory approach is also useful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Supports sleeping nodes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No multicast traffic, longer battery life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Remote lookup, hierarchical and federated distribution</a:t>
            </a:r>
          </a:p>
          <a:p>
            <a:r>
              <a:rPr lang="en-US" altLang="en-US" dirty="0" err="1" smtClean="0">
                <a:latin typeface="Arial"/>
                <a:cs typeface="Arial"/>
              </a:rPr>
              <a:t>CoRE</a:t>
            </a:r>
            <a:r>
              <a:rPr lang="en-US" altLang="en-US" dirty="0" smtClean="0">
                <a:latin typeface="Arial"/>
                <a:cs typeface="Arial"/>
              </a:rPr>
              <a:t> Link Format is used in Resource Directories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Nodes POST (register) their link-format to an RD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Nodes PUT (refresh) to the RD periodically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Nodes may POST to add links to the RD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Nodes may DELETE (remove) their RD entry</a:t>
            </a:r>
          </a:p>
          <a:p>
            <a:pPr lvl="1"/>
            <a:r>
              <a:rPr lang="en-US" altLang="en-US" dirty="0" smtClean="0">
                <a:latin typeface="Arial"/>
                <a:cs typeface="Arial"/>
              </a:rPr>
              <a:t>Nodes may GET (lookup) the resources of other nodes</a:t>
            </a:r>
            <a:endParaRPr lang="en-US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290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Resource Directory 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340355" y="5122148"/>
            <a:ext cx="3966846" cy="40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35" tIns="54418" rIns="108835" bIns="54418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9pPr>
          </a:lstStyle>
          <a:p>
            <a:pPr eaLnBrk="1" hangingPunct="1"/>
            <a:r>
              <a:rPr lang="en-US" altLang="en-US" sz="1900" dirty="0"/>
              <a:t>See draft</a:t>
            </a:r>
            <a:r>
              <a:rPr lang="en-US" altLang="en-US" sz="1900" dirty="0" smtClean="0"/>
              <a:t>-</a:t>
            </a:r>
            <a:r>
              <a:rPr lang="en-US" altLang="en-US" sz="1900" dirty="0" err="1" smtClean="0"/>
              <a:t>ietf</a:t>
            </a:r>
            <a:r>
              <a:rPr lang="en-US" altLang="en-US" sz="1900" dirty="0" smtClean="0"/>
              <a:t>-</a:t>
            </a:r>
            <a:r>
              <a:rPr lang="en-US" altLang="en-US" sz="1900" dirty="0"/>
              <a:t>core-resource-directory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549019" y="1917371"/>
            <a:ext cx="8524" cy="28733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598117" y="1902684"/>
            <a:ext cx="12952" cy="28509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999894" y="1292307"/>
            <a:ext cx="1196177" cy="61379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core.rd</a:t>
            </a:r>
            <a:r>
              <a:rPr lang="en-US" dirty="0">
                <a:solidFill>
                  <a:srgbClr val="000000"/>
                </a:solidFill>
              </a:rPr>
              <a:t> service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627171" y="2453070"/>
            <a:ext cx="4919096" cy="21463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99113" y="1742003"/>
            <a:ext cx="48880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ourier"/>
                <a:cs typeface="Courier"/>
              </a:rPr>
              <a:t>REGISTRATION</a:t>
            </a:r>
          </a:p>
          <a:p>
            <a:pPr algn="ctr"/>
            <a:r>
              <a:rPr lang="en-US" sz="1400" b="1" dirty="0" smtClean="0">
                <a:latin typeface="Courier"/>
                <a:cs typeface="Courier"/>
              </a:rPr>
              <a:t>POST </a:t>
            </a:r>
            <a:r>
              <a:rPr lang="en-US" sz="1400" b="1" dirty="0">
                <a:latin typeface="Courier"/>
                <a:cs typeface="Courier"/>
              </a:rPr>
              <a:t>/</a:t>
            </a:r>
            <a:r>
              <a:rPr lang="en-US" sz="1400" b="1" dirty="0" err="1">
                <a:latin typeface="Courier"/>
                <a:cs typeface="Courier"/>
              </a:rPr>
              <a:t>rd?ep</a:t>
            </a:r>
            <a:r>
              <a:rPr lang="en-US" sz="1400" b="1" dirty="0">
                <a:latin typeface="Courier"/>
                <a:cs typeface="Courier"/>
              </a:rPr>
              <a:t>=</a:t>
            </a:r>
            <a:r>
              <a:rPr lang="en-US" sz="1400" b="1" dirty="0" smtClean="0">
                <a:latin typeface="Courier"/>
                <a:cs typeface="Courier"/>
              </a:rPr>
              <a:t>‘235598376’</a:t>
            </a:r>
            <a:r>
              <a:rPr lang="en-US" sz="1400" b="1" dirty="0">
                <a:latin typeface="Courier"/>
                <a:cs typeface="Courier"/>
              </a:rPr>
              <a:t>&amp;lt=19999</a:t>
            </a:r>
          </a:p>
          <a:p>
            <a:pPr algn="ctr"/>
            <a:r>
              <a:rPr lang="en-US" sz="1400" b="1" dirty="0">
                <a:latin typeface="Courier"/>
                <a:cs typeface="Courier"/>
              </a:rPr>
              <a:t>&lt;</a:t>
            </a:r>
            <a:r>
              <a:rPr lang="en-US" sz="1400" b="1" dirty="0" smtClean="0">
                <a:latin typeface="Courier"/>
                <a:cs typeface="Courier"/>
              </a:rPr>
              <a:t>/3303/0/5700&gt;;</a:t>
            </a:r>
            <a:r>
              <a:rPr lang="en-US" sz="1400" b="1" dirty="0" err="1" smtClean="0">
                <a:latin typeface="Courier"/>
                <a:cs typeface="Courier"/>
              </a:rPr>
              <a:t>rt</a:t>
            </a:r>
            <a:r>
              <a:rPr lang="en-US" sz="1400" b="1" dirty="0" smtClean="0">
                <a:latin typeface="Courier"/>
                <a:cs typeface="Courier"/>
              </a:rPr>
              <a:t>=“</a:t>
            </a:r>
            <a:r>
              <a:rPr lang="en-US" sz="1400" b="1" dirty="0" err="1" smtClean="0">
                <a:latin typeface="Courier"/>
                <a:cs typeface="Courier"/>
              </a:rPr>
              <a:t>urn:X-ipso:temp-C</a:t>
            </a:r>
            <a:r>
              <a:rPr lang="en-US" sz="1400" b="1" dirty="0" smtClean="0">
                <a:latin typeface="Courier"/>
                <a:cs typeface="Courier"/>
              </a:rPr>
              <a:t>”</a:t>
            </a:r>
            <a:endParaRPr lang="en-US" sz="1400" b="1" dirty="0">
              <a:latin typeface="Courier"/>
              <a:cs typeface="Courier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49339" y="1326396"/>
            <a:ext cx="1196177" cy="583689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Endpoint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93075" y="2881922"/>
            <a:ext cx="4938425" cy="6122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3534" y="2587970"/>
            <a:ext cx="40632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Courier New"/>
                <a:cs typeface="Courier New"/>
              </a:rPr>
              <a:t>2.01 Created </a:t>
            </a:r>
            <a:r>
              <a:rPr lang="en-US" sz="1400" b="1" dirty="0" smtClean="0">
                <a:latin typeface="Courier New"/>
                <a:cs typeface="Courier New"/>
              </a:rPr>
              <a:t>Location:/</a:t>
            </a:r>
            <a:r>
              <a:rPr lang="en-US" sz="1400" b="1" dirty="0" err="1">
                <a:latin typeface="Courier New"/>
                <a:cs typeface="Courier New"/>
              </a:rPr>
              <a:t>rd</a:t>
            </a:r>
            <a:r>
              <a:rPr lang="en-US" sz="1400" b="1" dirty="0" smtClean="0">
                <a:latin typeface="Courier New"/>
                <a:cs typeface="Courier New"/>
              </a:rPr>
              <a:t>/</a:t>
            </a:r>
            <a:r>
              <a:rPr lang="en-US" sz="1400" b="1" dirty="0">
                <a:latin typeface="Courier"/>
                <a:cs typeface="Courier"/>
              </a:rPr>
              <a:t>235598376</a:t>
            </a:r>
            <a:endParaRPr lang="en-US" sz="1400" b="1" dirty="0">
              <a:latin typeface="Courier New"/>
              <a:cs typeface="Courier New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225729" y="3995662"/>
            <a:ext cx="6320538" cy="3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225729" y="4601157"/>
            <a:ext cx="6305771" cy="6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584345" y="3481136"/>
            <a:ext cx="49619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latin typeface="Courier"/>
                <a:cs typeface="Courier"/>
              </a:rPr>
              <a:t>DISCOVERY</a:t>
            </a:r>
            <a:endParaRPr lang="en-US" sz="1400" b="1" dirty="0">
              <a:latin typeface="Courier"/>
              <a:cs typeface="Courier"/>
            </a:endParaRPr>
          </a:p>
          <a:p>
            <a:pPr algn="ctr"/>
            <a:r>
              <a:rPr lang="en-US" sz="1400" b="1" dirty="0" smtClean="0">
                <a:latin typeface="Courier"/>
                <a:cs typeface="Courier"/>
              </a:rPr>
              <a:t>GET /</a:t>
            </a:r>
            <a:r>
              <a:rPr lang="en-US" sz="1400" b="1" dirty="0" err="1" smtClean="0">
                <a:latin typeface="Courier"/>
                <a:cs typeface="Courier"/>
              </a:rPr>
              <a:t>rd-lookup?ep&amp;rt</a:t>
            </a:r>
            <a:r>
              <a:rPr lang="en-US" sz="1400" b="1" dirty="0" smtClean="0">
                <a:latin typeface="Courier"/>
                <a:cs typeface="Courier"/>
              </a:rPr>
              <a:t>=“</a:t>
            </a:r>
            <a:r>
              <a:rPr lang="en-US" sz="1400" b="1" dirty="0" err="1" smtClean="0">
                <a:latin typeface="Courier"/>
                <a:cs typeface="Courier"/>
              </a:rPr>
              <a:t>urn:X-ipso:temp-C</a:t>
            </a:r>
            <a:r>
              <a:rPr lang="en-US" sz="1400" b="1" dirty="0" smtClean="0">
                <a:latin typeface="Courier"/>
                <a:cs typeface="Courier"/>
              </a:rPr>
              <a:t>”</a:t>
            </a:r>
            <a:endParaRPr lang="en-US" sz="1400" b="1" dirty="0">
              <a:latin typeface="Courier"/>
              <a:cs typeface="Courier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92370" y="4072926"/>
            <a:ext cx="54197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latin typeface="Courier"/>
                <a:cs typeface="Courier"/>
              </a:rPr>
              <a:t>2.05 Content  </a:t>
            </a:r>
          </a:p>
          <a:p>
            <a:pPr algn="ctr"/>
            <a:r>
              <a:rPr lang="en-US" sz="1400" b="1" dirty="0" smtClean="0">
                <a:latin typeface="Courier"/>
                <a:cs typeface="Courier"/>
              </a:rPr>
              <a:t>&lt;/235598376/3303/0/5700&gt;;</a:t>
            </a:r>
            <a:r>
              <a:rPr lang="en-US" sz="1400" b="1" dirty="0" err="1" smtClean="0">
                <a:latin typeface="Courier"/>
                <a:cs typeface="Courier"/>
              </a:rPr>
              <a:t>rt</a:t>
            </a:r>
            <a:r>
              <a:rPr lang="en-US" sz="1400" b="1" dirty="0" smtClean="0">
                <a:latin typeface="Courier"/>
                <a:cs typeface="Courier"/>
              </a:rPr>
              <a:t>=“</a:t>
            </a:r>
            <a:r>
              <a:rPr lang="en-US" sz="1400" b="1" dirty="0" err="1" smtClean="0">
                <a:latin typeface="Courier"/>
                <a:cs typeface="Courier"/>
              </a:rPr>
              <a:t>urn:X-ipso:temp-C</a:t>
            </a:r>
            <a:r>
              <a:rPr lang="en-US" sz="1400" b="1" dirty="0" smtClean="0">
                <a:latin typeface="Courier"/>
                <a:cs typeface="Courier"/>
              </a:rPr>
              <a:t>”</a:t>
            </a:r>
            <a:endParaRPr lang="en-US" sz="1400" b="1" dirty="0">
              <a:latin typeface="Courier"/>
              <a:cs typeface="Courier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150819" y="1907320"/>
            <a:ext cx="8524" cy="28733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1139" y="1316345"/>
            <a:ext cx="1196177" cy="583689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Endpoint</a:t>
            </a:r>
          </a:p>
        </p:txBody>
      </p:sp>
    </p:spTree>
    <p:extLst>
      <p:ext uri="{BB962C8B-B14F-4D97-AF65-F5344CB8AC3E}">
        <p14:creationId xmlns:p14="http://schemas.microsoft.com/office/powerpoint/2010/main" val="387441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Internet of Things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-513537" y="2792548"/>
            <a:ext cx="10355740" cy="1125141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tabLst>
                <a:tab pos="2155825" algn="l"/>
              </a:tabLst>
              <a:defRPr kumimoji="0" sz="3800" b="0" i="0" kern="1200">
                <a:solidFill>
                  <a:schemeClr val="accent1"/>
                </a:solidFill>
                <a:effectLst/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en-US" dirty="0"/>
              <a:t>OMA LWM2M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8248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Protocol Layers and </a:t>
            </a:r>
            <a:r>
              <a:rPr lang="en-US" sz="3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IoT</a:t>
            </a:r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Standards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4425" y="1292225"/>
            <a:ext cx="4481513" cy="533400"/>
          </a:xfrm>
          <a:prstGeom prst="rect">
            <a:avLst/>
          </a:prstGeom>
          <a:noFill/>
          <a:ln w="9525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Application Software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6963" y="1963738"/>
            <a:ext cx="4492625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</a:rPr>
              <a:t>IPSO Objects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89025" y="2613025"/>
            <a:ext cx="4506913" cy="534988"/>
          </a:xfrm>
          <a:prstGeom prst="rect">
            <a:avLst/>
          </a:prstGeom>
          <a:solidFill>
            <a:srgbClr val="93CDD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</a:rPr>
              <a:t>OMA LWM2M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6963" y="3270250"/>
            <a:ext cx="2925762" cy="534988"/>
          </a:xfrm>
          <a:prstGeom prst="rect">
            <a:avLst/>
          </a:prstGeom>
          <a:solidFill>
            <a:srgbClr val="93CDD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CoAP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06875" y="3263900"/>
            <a:ext cx="1390650" cy="53498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89025" y="3913188"/>
            <a:ext cx="1392238" cy="534987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6LowPAN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38425" y="3922713"/>
            <a:ext cx="2957513" cy="53340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IPV4/IPV6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93788" y="5227638"/>
            <a:ext cx="2922587" cy="53340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MCU – 16KiB RAM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00525" y="5235575"/>
            <a:ext cx="1390650" cy="53340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MPU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90613" y="4565650"/>
            <a:ext cx="1392237" cy="53340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802.15.4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20963" y="4565650"/>
            <a:ext cx="2960687" cy="53340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WiFi</a:t>
            </a:r>
            <a:r>
              <a:rPr lang="en-US" dirty="0">
                <a:solidFill>
                  <a:schemeClr val="tx1"/>
                </a:solidFill>
              </a:rPr>
              <a:t>, Ethernet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15038" y="5303838"/>
            <a:ext cx="1312862" cy="303212"/>
          </a:xfrm>
          <a:prstGeom prst="rect">
            <a:avLst/>
          </a:prstGeom>
        </p:spPr>
        <p:txBody>
          <a:bodyPr wrap="none" lIns="0" tIns="0" rIns="0" bIns="0">
            <a:normAutofit lnSpcReduction="10000"/>
          </a:bodyPr>
          <a:lstStyle/>
          <a:p>
            <a:pPr>
              <a:defRPr/>
            </a:pPr>
            <a:r>
              <a:rPr lang="en-US" sz="2000" dirty="0"/>
              <a:t>Hardware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94400" y="4676775"/>
            <a:ext cx="1312863" cy="303213"/>
          </a:xfrm>
          <a:prstGeom prst="rect">
            <a:avLst/>
          </a:prstGeom>
        </p:spPr>
        <p:txBody>
          <a:bodyPr wrap="none" lIns="0" tIns="0" rIns="0" bIns="0">
            <a:normAutofit lnSpcReduction="10000"/>
          </a:bodyPr>
          <a:lstStyle/>
          <a:p>
            <a:pPr>
              <a:defRPr/>
            </a:pPr>
            <a:r>
              <a:rPr lang="en-US" sz="2000" dirty="0"/>
              <a:t>HW Network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08688" y="4041775"/>
            <a:ext cx="1312862" cy="303213"/>
          </a:xfrm>
          <a:prstGeom prst="rect">
            <a:avLst/>
          </a:prstGeom>
        </p:spPr>
        <p:txBody>
          <a:bodyPr wrap="none" lIns="0" tIns="0" rIns="0" bIns="0">
            <a:normAutofit lnSpcReduction="10000"/>
          </a:bodyPr>
          <a:lstStyle/>
          <a:p>
            <a:pPr>
              <a:defRPr/>
            </a:pPr>
            <a:r>
              <a:rPr lang="en-US" sz="2000" dirty="0"/>
              <a:t>Routing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08688" y="3363913"/>
            <a:ext cx="1312862" cy="303212"/>
          </a:xfrm>
          <a:prstGeom prst="rect">
            <a:avLst/>
          </a:prstGeom>
        </p:spPr>
        <p:txBody>
          <a:bodyPr wrap="none" lIns="0" tIns="0" rIns="0" bIns="0">
            <a:normAutofit lnSpcReduction="10000"/>
          </a:bodyPr>
          <a:lstStyle/>
          <a:p>
            <a:pPr>
              <a:defRPr/>
            </a:pPr>
            <a:r>
              <a:rPr lang="en-US" sz="2000" dirty="0"/>
              <a:t>Application Protocol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08688" y="2728913"/>
            <a:ext cx="1312862" cy="303212"/>
          </a:xfrm>
          <a:prstGeom prst="rect">
            <a:avLst/>
          </a:prstGeom>
        </p:spPr>
        <p:txBody>
          <a:bodyPr wrap="none" lIns="0" tIns="0" rIns="0" bIns="0">
            <a:normAutofit lnSpcReduction="10000"/>
          </a:bodyPr>
          <a:lstStyle/>
          <a:p>
            <a:pPr>
              <a:defRPr/>
            </a:pPr>
            <a:r>
              <a:rPr lang="en-US" sz="2000" dirty="0"/>
              <a:t>API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94400" y="2049463"/>
            <a:ext cx="1312863" cy="304800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>
              <a:defRPr/>
            </a:pPr>
            <a:r>
              <a:rPr lang="en-US" sz="2000" dirty="0"/>
              <a:t>Data Models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08688" y="1385888"/>
            <a:ext cx="1312862" cy="303212"/>
          </a:xfrm>
          <a:prstGeom prst="rect">
            <a:avLst/>
          </a:prstGeom>
        </p:spPr>
        <p:txBody>
          <a:bodyPr wrap="none" lIns="0" tIns="0" rIns="0" bIns="0">
            <a:normAutofit lnSpcReduction="10000"/>
          </a:bodyPr>
          <a:lstStyle/>
          <a:p>
            <a:pPr>
              <a:defRPr/>
            </a:pPr>
            <a:r>
              <a:rPr lang="en-US" sz="2000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31635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LWM2M Architecture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9" name="Picture 8" descr="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20" y="1012151"/>
            <a:ext cx="3747630" cy="4715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ontent Placeholder 1"/>
          <p:cNvSpPr txBox="1">
            <a:spLocks/>
          </p:cNvSpPr>
          <p:nvPr/>
        </p:nvSpPr>
        <p:spPr>
          <a:xfrm>
            <a:off x="4200417" y="1042055"/>
            <a:ext cx="4394944" cy="1428667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26511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400" b="0" i="0" kern="1200">
                <a:solidFill>
                  <a:schemeClr val="tx1"/>
                </a:solidFill>
                <a:effectLst/>
                <a:latin typeface="Gill Sans MT"/>
                <a:ea typeface="+mn-ea"/>
                <a:cs typeface="Gill Sans MT"/>
              </a:defRPr>
            </a:lvl1pPr>
            <a:lvl2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2pPr>
            <a:lvl3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3pPr>
            <a:lvl4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4pPr>
            <a:lvl5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Web Applications</a:t>
            </a:r>
          </a:p>
          <a:p>
            <a:pPr lvl="1"/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Application abstraction through REST API</a:t>
            </a:r>
          </a:p>
          <a:p>
            <a:pPr lvl="1"/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Resource Discovery and Linking</a:t>
            </a: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4200417" y="4064107"/>
            <a:ext cx="5592018" cy="1663896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26511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400" b="0" i="0" kern="1200">
                <a:solidFill>
                  <a:schemeClr val="tx1"/>
                </a:solidFill>
                <a:effectLst/>
                <a:latin typeface="Gill Sans MT"/>
                <a:ea typeface="+mn-ea"/>
                <a:cs typeface="Gill Sans MT"/>
              </a:defRPr>
            </a:lvl1pPr>
            <a:lvl2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2pPr>
            <a:lvl3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3pPr>
            <a:lvl4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4pPr>
            <a:lvl5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LWM2M Clients are Devices</a:t>
            </a:r>
          </a:p>
          <a:p>
            <a:pPr lvl="1"/>
            <a:r>
              <a:rPr lang="en-US" sz="1800" dirty="0">
                <a:latin typeface="Arial" charset="0"/>
                <a:ea typeface="ヒラギノ角ゴ ProN W3" charset="0"/>
                <a:cs typeface="ヒラギノ角ゴ ProN W3" charset="0"/>
              </a:rPr>
              <a:t>Device abstraction through </a:t>
            </a:r>
            <a:r>
              <a:rPr lang="en-US" sz="1800" dirty="0" err="1">
                <a:latin typeface="Arial" charset="0"/>
                <a:ea typeface="ヒラギノ角ゴ ProN W3" charset="0"/>
                <a:cs typeface="ヒラギノ角ゴ ProN W3" charset="0"/>
              </a:rPr>
              <a:t>CoAP</a:t>
            </a:r>
            <a:endParaRPr lang="en-US" sz="1800" dirty="0">
              <a:latin typeface="Arial" charset="0"/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LWM2M Clients can be </a:t>
            </a:r>
            <a:r>
              <a:rPr lang="en-US" sz="1800" dirty="0" err="1" smtClean="0">
                <a:latin typeface="Arial" charset="0"/>
                <a:ea typeface="ヒラギノ角ゴ ProN W3" charset="0"/>
                <a:cs typeface="ヒラギノ角ゴ ProN W3" charset="0"/>
              </a:rPr>
              <a:t>CoAP</a:t>
            </a:r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 Servers</a:t>
            </a:r>
          </a:p>
          <a:p>
            <a:pPr lvl="1"/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Any IP network connection</a:t>
            </a:r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4200417" y="2331886"/>
            <a:ext cx="4743005" cy="2173017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265113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400" b="0" i="0" kern="1200">
                <a:solidFill>
                  <a:schemeClr val="tx1"/>
                </a:solidFill>
                <a:effectLst/>
                <a:latin typeface="Gill Sans MT"/>
                <a:ea typeface="+mn-ea"/>
                <a:cs typeface="Gill Sans MT"/>
              </a:defRPr>
            </a:lvl1pPr>
            <a:lvl2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2pPr>
            <a:lvl3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3pPr>
            <a:lvl4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4pPr>
            <a:lvl5pPr marL="803275" indent="-265113" algn="l" rtl="0" eaLnBrk="1" latinLnBrk="0" hangingPunct="1">
              <a:spcBef>
                <a:spcPts val="400"/>
              </a:spcBef>
              <a:buClr>
                <a:schemeClr val="accent5"/>
              </a:buClr>
              <a:buSzPct val="95000"/>
              <a:buFont typeface="Wingdings" charset="2"/>
              <a:buChar char="§"/>
              <a:defRPr kumimoji="0" sz="20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charset="0"/>
                <a:ea typeface="ヒラギノ角ゴ ProN W3" charset="0"/>
                <a:cs typeface="ヒラギノ角ゴ ProN W3" charset="0"/>
              </a:rPr>
              <a:t>LWM2M Server</a:t>
            </a:r>
          </a:p>
          <a:p>
            <a:pPr lvl="1"/>
            <a:r>
              <a:rPr lang="en-US" sz="1800" dirty="0" err="1" smtClean="0">
                <a:latin typeface="Arial" charset="0"/>
                <a:ea typeface="ヒラギノ角ゴ ProN W3" charset="0"/>
                <a:cs typeface="ヒラギノ角ゴ ProN W3" charset="0"/>
              </a:rPr>
              <a:t>CoAP</a:t>
            </a:r>
            <a:endParaRPr lang="en-US" sz="1800" dirty="0" smtClean="0">
              <a:latin typeface="Arial" charset="0"/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sz="1800" dirty="0">
                <a:latin typeface="Arial" charset="0"/>
                <a:ea typeface="ヒラギノ角ゴ ProN W3" charset="0"/>
                <a:cs typeface="ヒラギノ角ゴ ProN W3" charset="0"/>
              </a:rPr>
              <a:t>HTTP Caching </a:t>
            </a:r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Proxy</a:t>
            </a:r>
          </a:p>
          <a:p>
            <a:pPr lvl="1"/>
            <a:r>
              <a:rPr lang="en-US" sz="1800" dirty="0">
                <a:latin typeface="Arial" charset="0"/>
                <a:ea typeface="ヒラギノ角ゴ ProN W3" charset="0"/>
                <a:cs typeface="ヒラギノ角ゴ ProN W3" charset="0"/>
              </a:rPr>
              <a:t>Resource </a:t>
            </a:r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Directory</a:t>
            </a:r>
          </a:p>
          <a:p>
            <a:pPr lvl="1"/>
            <a:r>
              <a:rPr lang="en-US" sz="1800" dirty="0">
                <a:latin typeface="Arial" charset="0"/>
                <a:ea typeface="ヒラギノ角ゴ ProN W3" charset="0"/>
                <a:cs typeface="ヒラギノ角ゴ ProN W3" charset="0"/>
              </a:rPr>
              <a:t>Gateway and Cloud </a:t>
            </a:r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deployable</a:t>
            </a:r>
            <a:endParaRPr lang="en-US" sz="1800" dirty="0">
              <a:latin typeface="Arial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676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fig3-manage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875" y="3082343"/>
            <a:ext cx="4379912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LWM2M Interfaces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24899" y="1238102"/>
            <a:ext cx="4797621" cy="441980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Bootstrap Interface</a:t>
            </a:r>
          </a:p>
          <a:p>
            <a:pPr lvl="1"/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Configure Servers &amp; Keying</a:t>
            </a:r>
          </a:p>
          <a:p>
            <a:pPr lvl="1"/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Pre-Configure, Smart Card,        Server Initiated Bootstrap</a:t>
            </a:r>
          </a:p>
          <a:p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Registration Interface</a:t>
            </a:r>
          </a:p>
          <a:p>
            <a:pPr lvl="1"/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RFC6690 and Resource Directory</a:t>
            </a:r>
          </a:p>
          <a:p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Management Interface Using Objects</a:t>
            </a:r>
          </a:p>
          <a:p>
            <a:pPr lvl="1"/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Management Objects and Resources</a:t>
            </a:r>
          </a:p>
          <a:p>
            <a:pPr lvl="1"/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Uses the </a:t>
            </a:r>
            <a:r>
              <a:rPr lang="en-US" sz="1800" dirty="0" err="1" smtClean="0">
                <a:latin typeface="Arial" charset="0"/>
                <a:ea typeface="ヒラギノ角ゴ ProN W3" charset="0"/>
                <a:cs typeface="ヒラギノ角ゴ ProN W3" charset="0"/>
              </a:rPr>
              <a:t>CoAP</a:t>
            </a:r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 REST API</a:t>
            </a:r>
          </a:p>
          <a:p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Reporting Interface</a:t>
            </a:r>
          </a:p>
          <a:p>
            <a:pPr lvl="1"/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Subscription to Object Instances and Resources</a:t>
            </a:r>
          </a:p>
          <a:p>
            <a:pPr lvl="1"/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Asynchronous notification using </a:t>
            </a:r>
            <a:r>
              <a:rPr lang="en-US" sz="1800" dirty="0" err="1" smtClean="0">
                <a:latin typeface="Arial" charset="0"/>
                <a:ea typeface="ヒラギノ角ゴ ProN W3" charset="0"/>
                <a:cs typeface="ヒラギノ角ゴ ProN W3" charset="0"/>
              </a:rPr>
              <a:t>CoAP</a:t>
            </a:r>
            <a:endParaRPr lang="en-US" sz="1800" dirty="0" smtClean="0">
              <a:latin typeface="Arial" charset="0"/>
              <a:ea typeface="ヒラギノ角ゴ ProN W3" charset="0"/>
              <a:cs typeface="ヒラギノ角ゴ ProN W3" charset="0"/>
            </a:endParaRPr>
          </a:p>
          <a:p>
            <a:pPr lvl="1"/>
            <a:endParaRPr lang="en-US" sz="2000" dirty="0">
              <a:latin typeface="Arial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9" name="Picture 5" descr="fig2-bootstr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475" y="954639"/>
            <a:ext cx="5294312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120" y="2150163"/>
            <a:ext cx="39497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120" y="4306617"/>
            <a:ext cx="3987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614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LWM2M Object Model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8" name="Picture 7" descr="resource-model-permiss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988" y="4056553"/>
            <a:ext cx="3313812" cy="130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226499" y="1037563"/>
            <a:ext cx="5411689" cy="462034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A Client has one or more Object Instances</a:t>
            </a:r>
          </a:p>
          <a:p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An Object is a collection of Resources</a:t>
            </a:r>
          </a:p>
          <a:p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A Resource is an atomic piece of information that can be</a:t>
            </a:r>
          </a:p>
          <a:p>
            <a:pPr lvl="1"/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Read, Written or Executed</a:t>
            </a:r>
          </a:p>
          <a:p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Resources can have multiple instances</a:t>
            </a:r>
          </a:p>
          <a:p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Objects and Resources are identified by a 16-bit Integer, Instances by an 8-bit Integer</a:t>
            </a:r>
          </a:p>
          <a:p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Objects/Resources are accessed with simple URIs:</a:t>
            </a:r>
          </a:p>
          <a:p>
            <a:pPr>
              <a:buFont typeface="Times" charset="0"/>
              <a:buNone/>
            </a:pPr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	/{Object ID}/{Object Instance}/{Resource ID}</a:t>
            </a:r>
          </a:p>
          <a:p>
            <a:pPr>
              <a:buFont typeface="Times" charset="0"/>
              <a:buNone/>
            </a:pPr>
            <a:r>
              <a:rPr lang="en-US" sz="1800" dirty="0" smtClean="0">
                <a:latin typeface="Arial" charset="0"/>
                <a:ea typeface="ヒラギノ角ゴ ProN W3" charset="0"/>
                <a:cs typeface="ヒラギノ角ゴ ProN W3" charset="0"/>
              </a:rPr>
              <a:t>	Ex: /3/0/1 (Object Type=Device, Instance=0, Resource=Device Mfg.)</a:t>
            </a:r>
          </a:p>
        </p:txBody>
      </p:sp>
      <p:pic>
        <p:nvPicPr>
          <p:cNvPr id="11" name="Picture 10" descr="device-object-resour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829" y="942295"/>
            <a:ext cx="3053524" cy="3355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767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LWM2M Management Objects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295578"/>
              </p:ext>
            </p:extLst>
          </p:nvPr>
        </p:nvGraphicFramePr>
        <p:xfrm>
          <a:off x="1307683" y="1384837"/>
          <a:ext cx="6540500" cy="448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" name="Document" r:id="rId3" imgW="6540500" imgH="4483100" progId="Word.Document.12">
                  <p:embed/>
                </p:oleObj>
              </mc:Choice>
              <mc:Fallback>
                <p:oleObj name="Document" r:id="rId3" imgW="6540500" imgH="4483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7683" y="1384837"/>
                        <a:ext cx="6540500" cy="448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7125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Example Object – Position Object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410994"/>
              </p:ext>
            </p:extLst>
          </p:nvPr>
        </p:nvGraphicFramePr>
        <p:xfrm>
          <a:off x="1" y="1416548"/>
          <a:ext cx="9071376" cy="384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" name="Document" r:id="rId3" imgW="6946644" imgH="2946292" progId="Word.Document.12">
                  <p:link updateAutomatic="1"/>
                </p:oleObj>
              </mc:Choice>
              <mc:Fallback>
                <p:oleObj name="Document" r:id="rId3" imgW="6946644" imgH="2946292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416548"/>
                        <a:ext cx="9071376" cy="3847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2606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Internet of Things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609685" y="3113404"/>
            <a:ext cx="6358704" cy="1125141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tabLst>
                <a:tab pos="2155825" algn="l"/>
              </a:tabLst>
              <a:defRPr kumimoji="0" sz="3800" b="0" i="0" kern="1200">
                <a:solidFill>
                  <a:schemeClr val="accent1"/>
                </a:solidFill>
                <a:effectLst/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en-US" dirty="0"/>
              <a:t>IPSO Smart Objects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14816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IPSO Alliance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226499" y="1351280"/>
            <a:ext cx="8900753" cy="4143021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IPSO Alliance - semiconductor, device, and system manufacturers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Smart Object Committee meets every 2 weeks, recently completed the Smart Objects 1.0 IPSO Technical Guideline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Uses the OMA LWM2M Object Model to define application objects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Resource IDs and Object IDs are registered with the OMNA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/>
                <a:cs typeface="Arial"/>
              </a:rPr>
              <a:t>Provides a framework for Application Level Interoperability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/>
                <a:cs typeface="Arial"/>
              </a:rPr>
              <a:t>Builds common definitions of web objects for use with standard web protocols (</a:t>
            </a:r>
            <a:r>
              <a:rPr lang="en-US" sz="2000" dirty="0" err="1" smtClean="0">
                <a:latin typeface="Arial"/>
                <a:cs typeface="Arial"/>
              </a:rPr>
              <a:t>CoAP</a:t>
            </a:r>
            <a:r>
              <a:rPr lang="en-US" sz="2000" dirty="0" smtClean="0">
                <a:latin typeface="Arial"/>
                <a:cs typeface="Arial"/>
              </a:rPr>
              <a:t>, HTTP)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/>
                <a:cs typeface="Arial"/>
              </a:rPr>
              <a:t>Defines reusable resources and objects that map to physical sensors, actuators, objects</a:t>
            </a:r>
            <a:endParaRPr lang="en-US" dirty="0" smtClean="0">
              <a:latin typeface="Arial"/>
              <a:ea typeface="ヒラギノ角ゴ ProN W3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4392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IPSO Smart Objects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26499" y="1320800"/>
            <a:ext cx="8945066" cy="316191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IPSO Smart Objects provide a common data model across different sensor types, enabling application level interoperability</a:t>
            </a:r>
          </a:p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Interoperability between end devices and applications</a:t>
            </a:r>
          </a:p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Allows decoupling of devices from dedicated application services </a:t>
            </a:r>
          </a:p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Repurposing and multi-purposing of devices, reusability of application software</a:t>
            </a:r>
          </a:p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Interoperability across platforms and M2M protocols</a:t>
            </a:r>
          </a:p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Enables developers of embedded device and web services to focus on the value endpoints</a:t>
            </a:r>
          </a:p>
        </p:txBody>
      </p:sp>
    </p:spTree>
    <p:extLst>
      <p:ext uri="{BB962C8B-B14F-4D97-AF65-F5344CB8AC3E}">
        <p14:creationId xmlns:p14="http://schemas.microsoft.com/office/powerpoint/2010/main" val="3972682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IPSO Smart Object 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87680" y="1025128"/>
            <a:ext cx="7908746" cy="49771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Common representations and units</a:t>
            </a:r>
          </a:p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Refers to well-known namespaces like </a:t>
            </a:r>
            <a:r>
              <a:rPr lang="en-US" sz="2000" dirty="0" err="1" smtClean="0">
                <a:latin typeface="Arial"/>
                <a:cs typeface="Arial"/>
              </a:rPr>
              <a:t>ucum</a:t>
            </a:r>
            <a:endParaRPr lang="en-US" sz="2000" dirty="0" smtClean="0">
              <a:latin typeface="Arial"/>
              <a:cs typeface="Arial"/>
            </a:endParaRPr>
          </a:p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Default units e.g. Celsius, </a:t>
            </a:r>
            <a:r>
              <a:rPr lang="en-US" sz="2000" dirty="0" err="1" smtClean="0">
                <a:latin typeface="Arial"/>
                <a:cs typeface="Arial"/>
              </a:rPr>
              <a:t>kPa</a:t>
            </a:r>
            <a:endParaRPr lang="en-US" sz="2000" dirty="0" smtClean="0">
              <a:latin typeface="Arial"/>
              <a:cs typeface="Arial"/>
            </a:endParaRPr>
          </a:p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Object, object instances, and resource instances are addressable using paths constructed from object and resource type IDs</a:t>
            </a:r>
          </a:p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Example: GET /sensors/3303/0/5700 </a:t>
            </a:r>
          </a:p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Returns a representation of the current value of the ‘5700’ resource (Current Value) from instance ‘0’ of Object Type ‘3303’ (Temperature)</a:t>
            </a:r>
          </a:p>
        </p:txBody>
      </p:sp>
    </p:spTree>
    <p:extLst>
      <p:ext uri="{BB962C8B-B14F-4D97-AF65-F5344CB8AC3E}">
        <p14:creationId xmlns:p14="http://schemas.microsoft.com/office/powerpoint/2010/main" val="1740462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Example Smart Object - Temperature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8" name="Picture 7" descr="IPSO Object 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7" y="3675701"/>
            <a:ext cx="7511123" cy="2176480"/>
          </a:xfrm>
          <a:prstGeom prst="rect">
            <a:avLst/>
          </a:prstGeom>
        </p:spPr>
      </p:pic>
      <p:pic>
        <p:nvPicPr>
          <p:cNvPr id="9" name="Picture 8" descr="IPSO Object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99" y="1183952"/>
            <a:ext cx="8704141" cy="22734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41920" y="4023061"/>
            <a:ext cx="1087634" cy="529235"/>
          </a:xfrm>
          <a:prstGeom prst="rect">
            <a:avLst/>
          </a:prstGeom>
        </p:spPr>
        <p:txBody>
          <a:bodyPr vert="horz" wrap="none" lIns="0" tIns="0" rIns="0" bIns="0" rtlCol="0" anchor="t">
            <a:normAutofit fontScale="77500" lnSpcReduction="20000"/>
          </a:bodyPr>
          <a:lstStyle/>
          <a:p>
            <a:r>
              <a:rPr lang="en-US" dirty="0" smtClean="0"/>
              <a:t>Object with </a:t>
            </a:r>
          </a:p>
          <a:p>
            <a:r>
              <a:rPr lang="en-US" dirty="0" smtClean="0"/>
              <a:t>Internal </a:t>
            </a:r>
          </a:p>
          <a:p>
            <a:r>
              <a:rPr lang="en-US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113272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Protocol Layers Work Together 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37" name="Rectangle 1027"/>
          <p:cNvSpPr txBox="1">
            <a:spLocks noChangeArrowheads="1"/>
          </p:cNvSpPr>
          <p:nvPr/>
        </p:nvSpPr>
        <p:spPr>
          <a:xfrm>
            <a:off x="226499" y="1036320"/>
            <a:ext cx="8582221" cy="482647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IPSO Smart Objects are based on OMA LWM2M</a:t>
            </a:r>
          </a:p>
          <a:p>
            <a:pPr lvl="1"/>
            <a:r>
              <a:rPr lang="en-US" altLang="en-US" dirty="0" smtClean="0"/>
              <a:t>Defines application objects composed of resources using the LWM2M Object Model</a:t>
            </a:r>
          </a:p>
          <a:p>
            <a:pPr lvl="1"/>
            <a:r>
              <a:rPr lang="en-US" altLang="en-US" dirty="0" smtClean="0"/>
              <a:t>Complex objects can be composed from simple objects</a:t>
            </a:r>
          </a:p>
          <a:p>
            <a:pPr lvl="1"/>
            <a:r>
              <a:rPr lang="en-US" altLang="en-US" dirty="0" smtClean="0"/>
              <a:t>Easy to add new resource and object types as needed</a:t>
            </a:r>
          </a:p>
          <a:p>
            <a:r>
              <a:rPr lang="en-US" altLang="en-US" dirty="0" smtClean="0"/>
              <a:t>OMA LWM2M is based on </a:t>
            </a:r>
            <a:r>
              <a:rPr lang="en-US" altLang="en-US" dirty="0" err="1" smtClean="0"/>
              <a:t>CoAP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Provides a server profile for </a:t>
            </a:r>
            <a:r>
              <a:rPr lang="en-US" altLang="en-US" dirty="0" err="1" smtClean="0"/>
              <a:t>IoT</a:t>
            </a:r>
            <a:r>
              <a:rPr lang="en-US" altLang="en-US" dirty="0" smtClean="0"/>
              <a:t> middleware</a:t>
            </a:r>
          </a:p>
          <a:p>
            <a:pPr lvl="1"/>
            <a:r>
              <a:rPr lang="en-US" altLang="en-US" dirty="0" smtClean="0"/>
              <a:t>Defines a simple reusable object model</a:t>
            </a:r>
          </a:p>
          <a:p>
            <a:pPr lvl="1"/>
            <a:r>
              <a:rPr lang="en-US" altLang="en-US" dirty="0" smtClean="0"/>
              <a:t>Defines management objects and reuses REST API for onboarding and device life cycle management</a:t>
            </a:r>
          </a:p>
          <a:p>
            <a:r>
              <a:rPr lang="en-US" altLang="en-US" dirty="0" err="1" smtClean="0"/>
              <a:t>CoAP</a:t>
            </a:r>
            <a:r>
              <a:rPr lang="en-US" altLang="en-US" dirty="0" smtClean="0"/>
              <a:t> and related standards from IETF</a:t>
            </a:r>
          </a:p>
          <a:p>
            <a:pPr lvl="1"/>
            <a:r>
              <a:rPr lang="en-US" altLang="en-US" dirty="0" err="1" smtClean="0"/>
              <a:t>CoAP</a:t>
            </a:r>
            <a:r>
              <a:rPr lang="en-US" altLang="en-US" dirty="0" smtClean="0"/>
              <a:t> Protocol (RFC 7252) provides a REST API for device abstraction and data compatibility layer for constrained networks and devices</a:t>
            </a:r>
          </a:p>
          <a:p>
            <a:pPr lvl="1"/>
            <a:r>
              <a:rPr lang="en-US" altLang="en-US" dirty="0" smtClean="0"/>
              <a:t>HTTP Proxy provides application abstraction through standard web APIs</a:t>
            </a:r>
          </a:p>
          <a:p>
            <a:pPr lvl="1"/>
            <a:r>
              <a:rPr lang="en-US" altLang="en-US" dirty="0" smtClean="0"/>
              <a:t>Core-link-format (RFC 6690) provides a way to add semantic descriptors in the form of web links and enables local resource discovery through the REST API</a:t>
            </a:r>
          </a:p>
          <a:p>
            <a:pPr lvl="1"/>
            <a:r>
              <a:rPr lang="en-US" altLang="en-US" dirty="0" smtClean="0"/>
              <a:t>Resource Directory provides an API for scalable discovery and linking using core-link-format primitives</a:t>
            </a:r>
          </a:p>
        </p:txBody>
      </p:sp>
    </p:spTree>
    <p:extLst>
      <p:ext uri="{BB962C8B-B14F-4D97-AF65-F5344CB8AC3E}">
        <p14:creationId xmlns:p14="http://schemas.microsoft.com/office/powerpoint/2010/main" val="2831889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Object Annotation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25120" y="1178559"/>
            <a:ext cx="8442960" cy="447934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Semantic annotation (not part of LWM2M Standard) uses core-link-format metadata for semantic description</a:t>
            </a:r>
          </a:p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Described in IETF </a:t>
            </a:r>
            <a:r>
              <a:rPr lang="en-US" sz="2000" dirty="0" err="1" smtClean="0">
                <a:latin typeface="Arial"/>
                <a:cs typeface="Arial"/>
              </a:rPr>
              <a:t>CoRE</a:t>
            </a:r>
            <a:r>
              <a:rPr lang="en-US" sz="2000" dirty="0" smtClean="0">
                <a:latin typeface="Arial"/>
                <a:cs typeface="Arial"/>
              </a:rPr>
              <a:t> Interfaces document (http://</a:t>
            </a:r>
            <a:r>
              <a:rPr lang="en-US" sz="2000" dirty="0" err="1" smtClean="0">
                <a:latin typeface="Arial"/>
                <a:cs typeface="Arial"/>
              </a:rPr>
              <a:t>datatracker.ietf.org</a:t>
            </a:r>
            <a:r>
              <a:rPr lang="en-US" sz="2000" dirty="0" smtClean="0">
                <a:latin typeface="Arial"/>
                <a:cs typeface="Arial"/>
              </a:rPr>
              <a:t>/doc/draft-</a:t>
            </a:r>
            <a:r>
              <a:rPr lang="en-US" sz="2000" dirty="0" err="1" smtClean="0">
                <a:latin typeface="Arial"/>
                <a:cs typeface="Arial"/>
              </a:rPr>
              <a:t>ietf</a:t>
            </a:r>
            <a:r>
              <a:rPr lang="en-US" sz="2000" dirty="0" smtClean="0">
                <a:latin typeface="Arial"/>
                <a:cs typeface="Arial"/>
              </a:rPr>
              <a:t>-core-interfaces)  enables GET by relation and attribute</a:t>
            </a:r>
          </a:p>
          <a:p>
            <a:pPr marL="850900" lvl="1" indent="-34290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1600" dirty="0" smtClean="0">
                <a:latin typeface="Courier"/>
                <a:cs typeface="Courier"/>
              </a:rPr>
              <a:t>For example, GET /</a:t>
            </a:r>
            <a:r>
              <a:rPr lang="en-US" sz="1600" dirty="0" err="1" smtClean="0">
                <a:latin typeface="Courier"/>
                <a:cs typeface="Courier"/>
              </a:rPr>
              <a:t>rd-lookup?ep&amp;rt</a:t>
            </a:r>
            <a:r>
              <a:rPr lang="en-US" sz="1600" dirty="0" smtClean="0">
                <a:latin typeface="Courier"/>
                <a:cs typeface="Courier"/>
              </a:rPr>
              <a:t>=“</a:t>
            </a:r>
            <a:r>
              <a:rPr lang="en-US" sz="1600" dirty="0" err="1" smtClean="0">
                <a:latin typeface="Courier"/>
                <a:cs typeface="Courier"/>
              </a:rPr>
              <a:t>urn:X-ipso:temp-C</a:t>
            </a:r>
            <a:r>
              <a:rPr lang="en-US" sz="1600" dirty="0" smtClean="0">
                <a:latin typeface="Courier"/>
                <a:cs typeface="Courier"/>
              </a:rPr>
              <a:t>” </a:t>
            </a:r>
          </a:p>
          <a:p>
            <a:pPr marL="508000" lvl="1" indent="0">
              <a:lnSpc>
                <a:spcPct val="140000"/>
              </a:lnSpc>
              <a:buSzPct val="100000"/>
              <a:buFont typeface="Arial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1600" dirty="0" smtClean="0">
                <a:latin typeface="Courier"/>
                <a:cs typeface="Courier"/>
              </a:rPr>
              <a:t>Returns: &lt;/sensors/3303/0/5700&gt;;</a:t>
            </a:r>
            <a:r>
              <a:rPr lang="en-US" sz="1600" dirty="0" err="1" smtClean="0">
                <a:latin typeface="Courier"/>
                <a:cs typeface="Courier"/>
              </a:rPr>
              <a:t>obs;if</a:t>
            </a:r>
            <a:r>
              <a:rPr lang="en-US" sz="1600" dirty="0" smtClean="0">
                <a:latin typeface="Courier"/>
                <a:cs typeface="Courier"/>
              </a:rPr>
              <a:t>=“</a:t>
            </a:r>
            <a:r>
              <a:rPr lang="en-US" sz="1600" dirty="0" err="1" smtClean="0">
                <a:latin typeface="Courier"/>
                <a:cs typeface="Courier"/>
              </a:rPr>
              <a:t>urn:X-ipso:sensor</a:t>
            </a:r>
            <a:r>
              <a:rPr lang="en-US" sz="1600" dirty="0" smtClean="0">
                <a:latin typeface="Courier"/>
                <a:cs typeface="Courier"/>
              </a:rPr>
              <a:t>”;</a:t>
            </a:r>
            <a:r>
              <a:rPr lang="en-US" sz="1600" dirty="0" err="1" smtClean="0">
                <a:latin typeface="Courier"/>
                <a:cs typeface="Courier"/>
              </a:rPr>
              <a:t>rt</a:t>
            </a:r>
            <a:r>
              <a:rPr lang="en-US" sz="1600" dirty="0" smtClean="0">
                <a:latin typeface="Courier"/>
                <a:cs typeface="Courier"/>
              </a:rPr>
              <a:t>=“</a:t>
            </a:r>
            <a:r>
              <a:rPr lang="en-US" sz="1600" dirty="0" err="1" smtClean="0">
                <a:latin typeface="Courier"/>
                <a:cs typeface="Courier"/>
              </a:rPr>
              <a:t>urn:X-ipso:temp-C</a:t>
            </a:r>
            <a:r>
              <a:rPr lang="en-US" sz="1600" dirty="0" smtClean="0">
                <a:latin typeface="Courier"/>
                <a:cs typeface="Courier"/>
              </a:rPr>
              <a:t>”;</a:t>
            </a:r>
            <a:r>
              <a:rPr lang="en-US" sz="1600" dirty="0" err="1" smtClean="0">
                <a:latin typeface="Courier"/>
                <a:cs typeface="Courier"/>
              </a:rPr>
              <a:t>ct</a:t>
            </a:r>
            <a:r>
              <a:rPr lang="en-US" sz="1600" dirty="0" smtClean="0">
                <a:latin typeface="Courier"/>
                <a:cs typeface="Courier"/>
              </a:rPr>
              <a:t>=50;u=“</a:t>
            </a:r>
            <a:r>
              <a:rPr lang="en-US" sz="1600" dirty="0" err="1" smtClean="0">
                <a:latin typeface="Courier"/>
                <a:cs typeface="Courier"/>
              </a:rPr>
              <a:t>ucum:degC</a:t>
            </a:r>
            <a:r>
              <a:rPr lang="en-US" sz="1600" dirty="0" smtClean="0">
                <a:latin typeface="Courier"/>
                <a:cs typeface="Courier"/>
              </a:rPr>
              <a:t>”</a:t>
            </a:r>
          </a:p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Refers to qualified, resolvable namespaces and concepts</a:t>
            </a:r>
          </a:p>
          <a:p>
            <a:pPr marL="450850">
              <a:lnSpc>
                <a:spcPct val="140000"/>
              </a:lnSpc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sz="2000" dirty="0" smtClean="0">
                <a:latin typeface="Arial"/>
                <a:cs typeface="Arial"/>
              </a:rPr>
              <a:t>Supports </a:t>
            </a:r>
            <a:r>
              <a:rPr lang="en-US" sz="2000" dirty="0" err="1" smtClean="0">
                <a:latin typeface="Arial"/>
                <a:cs typeface="Arial"/>
              </a:rPr>
              <a:t>CoRE</a:t>
            </a:r>
            <a:r>
              <a:rPr lang="en-US" sz="2000" dirty="0" smtClean="0">
                <a:latin typeface="Arial"/>
                <a:cs typeface="Arial"/>
              </a:rPr>
              <a:t> Resource Discovery</a:t>
            </a:r>
          </a:p>
        </p:txBody>
      </p:sp>
    </p:spTree>
    <p:extLst>
      <p:ext uri="{BB962C8B-B14F-4D97-AF65-F5344CB8AC3E}">
        <p14:creationId xmlns:p14="http://schemas.microsoft.com/office/powerpoint/2010/main" val="991529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Example Smart </a:t>
            </a:r>
            <a:r>
              <a:rPr lang="en-US" sz="3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Obejct</a:t>
            </a:r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Ad-Hoc binding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041455"/>
              </p:ext>
            </p:extLst>
          </p:nvPr>
        </p:nvGraphicFramePr>
        <p:xfrm>
          <a:off x="1513840" y="973704"/>
          <a:ext cx="6258560" cy="4933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1" name="Document" r:id="rId3" imgW="7099300" imgH="6197600" progId="Word.Document.12">
                  <p:embed/>
                </p:oleObj>
              </mc:Choice>
              <mc:Fallback>
                <p:oleObj name="Document" r:id="rId3" imgW="7099300" imgH="6197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3840" y="973704"/>
                        <a:ext cx="6258560" cy="4933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590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Binding to Smart Thermostat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662693"/>
              </p:ext>
            </p:extLst>
          </p:nvPr>
        </p:nvGraphicFramePr>
        <p:xfrm>
          <a:off x="153351" y="1361440"/>
          <a:ext cx="4530410" cy="365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3" name="Document" r:id="rId3" imgW="7099300" imgH="5130800" progId="Word.Document.12">
                  <p:embed/>
                </p:oleObj>
              </mc:Choice>
              <mc:Fallback>
                <p:oleObj name="Document" r:id="rId3" imgW="7099300" imgH="5130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351" y="1361440"/>
                        <a:ext cx="4530410" cy="3653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900826"/>
              </p:ext>
            </p:extLst>
          </p:nvPr>
        </p:nvGraphicFramePr>
        <p:xfrm>
          <a:off x="4643120" y="1719168"/>
          <a:ext cx="4281439" cy="3275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4" name="Document" r:id="rId5" imgW="6985000" imgH="5003800" progId="Word.Document.12">
                  <p:embed/>
                </p:oleObj>
              </mc:Choice>
              <mc:Fallback>
                <p:oleObj name="Document" r:id="rId5" imgW="6985000" imgH="5003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3120" y="1719168"/>
                        <a:ext cx="4281439" cy="3275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2327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Smart Object Summary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200" y="1353683"/>
            <a:ext cx="8229600" cy="51699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Simple web objects that represent common sensors, actuators, and data elements exposed for Internet of Things applications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Based on Internet and Industry Standards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Objects can be composed into more complex objects; for example a temperature object, set point object, and load control object can be combined to create a thermostat object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About to publish the first set of objects to cover some common Smart Home and Sensor use cases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 charset="0"/>
                <a:ea typeface="ヒラギノ角ゴ ProN W3" charset="0"/>
                <a:cs typeface="ヒラギノ角ゴ ProN W3" charset="0"/>
              </a:rPr>
              <a:t>New objects are easy to create; we are planning a developer-friendly process for creating and registering new objects</a:t>
            </a:r>
          </a:p>
        </p:txBody>
      </p:sp>
    </p:spTree>
    <p:extLst>
      <p:ext uri="{BB962C8B-B14F-4D97-AF65-F5344CB8AC3E}">
        <p14:creationId xmlns:p14="http://schemas.microsoft.com/office/powerpoint/2010/main" val="622439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Layered Standards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650" y="1129712"/>
            <a:ext cx="4430338" cy="690899"/>
          </a:xfrm>
          <a:prstGeom prst="rect">
            <a:avLst/>
          </a:prstGeom>
          <a:noFill/>
          <a:ln w="9525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 Software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6350" y="2209663"/>
            <a:ext cx="4431638" cy="690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IPSO Smart Objects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7655" y="3362578"/>
            <a:ext cx="4430327" cy="6908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OMA LWM2M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3225" y="4550609"/>
            <a:ext cx="4444757" cy="6908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87362" y="4370971"/>
            <a:ext cx="1313226" cy="1148348"/>
          </a:xfrm>
          <a:prstGeom prst="rect">
            <a:avLst/>
          </a:prstGeom>
        </p:spPr>
        <p:txBody>
          <a:bodyPr vert="horz" wrap="none" lIns="0" tIns="0" rIns="0" bIns="0" rtlCol="0" anchor="t">
            <a:normAutofit fontScale="92500" lnSpcReduction="10000"/>
          </a:bodyPr>
          <a:lstStyle/>
          <a:p>
            <a:r>
              <a:rPr lang="en-US" sz="2000" dirty="0" smtClean="0"/>
              <a:t>REST protocol for constrained devices</a:t>
            </a:r>
          </a:p>
          <a:p>
            <a:r>
              <a:rPr lang="en-US" sz="2000" dirty="0" smtClean="0"/>
              <a:t>IETF Standard (RFC 7252)</a:t>
            </a:r>
          </a:p>
          <a:p>
            <a:r>
              <a:rPr lang="en-US" sz="2000" dirty="0" smtClean="0"/>
              <a:t>Uses TCP or UDP, any IP connection</a:t>
            </a:r>
          </a:p>
          <a:p>
            <a:r>
              <a:rPr lang="en-US" sz="2000" dirty="0" smtClean="0"/>
              <a:t>Discovery using IP Multicast or Directory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63694" y="3209113"/>
            <a:ext cx="1313226" cy="972718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r>
              <a:rPr lang="en-US" sz="2000" dirty="0" smtClean="0"/>
              <a:t>Service Layer Specification</a:t>
            </a:r>
          </a:p>
          <a:p>
            <a:r>
              <a:rPr lang="en-US" sz="2000" dirty="0" smtClean="0"/>
              <a:t>Device Management over CoAP</a:t>
            </a:r>
          </a:p>
          <a:p>
            <a:r>
              <a:rPr lang="en-US" sz="2000" dirty="0" smtClean="0"/>
              <a:t>Object Model for DM and Applications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67150" y="2060764"/>
            <a:ext cx="1313226" cy="932189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r>
              <a:rPr lang="en-US" sz="2000" dirty="0" smtClean="0"/>
              <a:t>Application Level Interoperability</a:t>
            </a:r>
          </a:p>
          <a:p>
            <a:r>
              <a:rPr lang="en-US" sz="2000" dirty="0" smtClean="0"/>
              <a:t>Reusable </a:t>
            </a:r>
            <a:r>
              <a:rPr lang="en-US" sz="2000" dirty="0"/>
              <a:t>Device </a:t>
            </a:r>
            <a:r>
              <a:rPr lang="en-US" sz="2000" dirty="0" smtClean="0"/>
              <a:t>to Application API</a:t>
            </a:r>
          </a:p>
          <a:p>
            <a:r>
              <a:rPr lang="en-US" sz="2000" dirty="0" smtClean="0"/>
              <a:t>Not tied to any specific protocol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63694" y="1061870"/>
            <a:ext cx="3911882" cy="883380"/>
          </a:xfrm>
          <a:prstGeom prst="rect">
            <a:avLst/>
          </a:prstGeom>
        </p:spPr>
        <p:txBody>
          <a:bodyPr vert="horz" wrap="none" lIns="0" tIns="0" rIns="0" bIns="0" rtlCol="0" anchor="t">
            <a:normAutofit lnSpcReduction="10000"/>
          </a:bodyPr>
          <a:lstStyle/>
          <a:p>
            <a:r>
              <a:rPr lang="en-US" sz="2000" dirty="0" smtClean="0"/>
              <a:t>Not tied to specific device or protocol</a:t>
            </a:r>
          </a:p>
          <a:p>
            <a:r>
              <a:rPr lang="en-US" sz="2000" dirty="0" smtClean="0"/>
              <a:t>Any Programming Language</a:t>
            </a:r>
          </a:p>
          <a:p>
            <a:r>
              <a:rPr lang="en-US" sz="2000" dirty="0" smtClean="0"/>
              <a:t>Runs on devices, gateways, and services</a:t>
            </a:r>
          </a:p>
        </p:txBody>
      </p:sp>
    </p:spTree>
    <p:extLst>
      <p:ext uri="{BB962C8B-B14F-4D97-AF65-F5344CB8AC3E}">
        <p14:creationId xmlns:p14="http://schemas.microsoft.com/office/powerpoint/2010/main" val="2327535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Standards References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5612" y="1017314"/>
            <a:ext cx="6220868" cy="4625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IPSO Smart Object Guideline</a:t>
            </a:r>
          </a:p>
          <a:p>
            <a:pPr lvl="1"/>
            <a:r>
              <a:rPr lang="en-US" dirty="0">
                <a:hlinkClick r:id="rId2"/>
              </a:rPr>
              <a:t>http://www.ipso-alliance.org/technical-information/ipso-guidelines</a:t>
            </a:r>
            <a:endParaRPr lang="en-US" dirty="0"/>
          </a:p>
          <a:p>
            <a:r>
              <a:rPr lang="en-US" dirty="0"/>
              <a:t>OMA LWM2M Specification</a:t>
            </a:r>
          </a:p>
          <a:p>
            <a:pPr lvl="1"/>
            <a:r>
              <a:rPr lang="en-US" dirty="0">
                <a:ea typeface="ヒラギノ角ゴ ProN W3" charset="0"/>
                <a:cs typeface="ヒラギノ角ゴ ProN W3" charset="0"/>
                <a:hlinkClick r:id="rId3"/>
              </a:rPr>
              <a:t>http://openmobilealliance.hs-sites.com/lightweight-m2m-specification-from-oma</a:t>
            </a:r>
            <a:endParaRPr lang="en-US" dirty="0"/>
          </a:p>
          <a:p>
            <a:r>
              <a:rPr lang="en-US" dirty="0"/>
              <a:t>IETF </a:t>
            </a:r>
            <a:r>
              <a:rPr lang="en-US" dirty="0" err="1"/>
              <a:t>CoAP</a:t>
            </a:r>
            <a:r>
              <a:rPr lang="en-US" dirty="0"/>
              <a:t> and Related Specifications</a:t>
            </a:r>
          </a:p>
          <a:p>
            <a:pPr lvl="1"/>
            <a:r>
              <a:rPr lang="en-US" dirty="0" err="1">
                <a:ea typeface="ヒラギノ角ゴ ProN W3" charset="0"/>
                <a:cs typeface="ヒラギノ角ゴ ProN W3" charset="0"/>
              </a:rPr>
              <a:t>CoAP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(RFC 7252): </a:t>
            </a:r>
          </a:p>
          <a:p>
            <a:pPr lvl="1"/>
            <a:r>
              <a:rPr lang="en-US" dirty="0">
                <a:ea typeface="ヒラギノ角ゴ ProN W3" charset="0"/>
                <a:cs typeface="ヒラギノ角ゴ ProN W3" charset="0"/>
                <a:hlinkClick r:id="rId4"/>
              </a:rPr>
              <a:t>http://tools.ietf.org/html/rfc7252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dirty="0" err="1">
                <a:ea typeface="ヒラギノ角ゴ ProN W3" charset="0"/>
                <a:cs typeface="ヒラギノ角ゴ ProN W3" charset="0"/>
              </a:rPr>
              <a:t>CoRE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Link-Format (RFC 6690): </a:t>
            </a:r>
          </a:p>
          <a:p>
            <a:pPr lvl="1"/>
            <a:r>
              <a:rPr lang="en-US" dirty="0">
                <a:ea typeface="ヒラギノ角ゴ ProN W3" charset="0"/>
                <a:cs typeface="ヒラギノ角ゴ ProN W3" charset="0"/>
                <a:hlinkClick r:id="rId5"/>
              </a:rPr>
              <a:t>http://tools.ietf.org/html/rfc6690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dirty="0" err="1">
                <a:ea typeface="ヒラギノ角ゴ ProN W3" charset="0"/>
                <a:cs typeface="ヒラギノ角ゴ ProN W3" charset="0"/>
              </a:rPr>
              <a:t>CoRE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Resource Directory: </a:t>
            </a:r>
            <a:r>
              <a:rPr lang="en-US" dirty="0">
                <a:ea typeface="ヒラギノ角ゴ ProN W3" charset="0"/>
                <a:cs typeface="ヒラギノ角ゴ ProN W3" charset="0"/>
                <a:hlinkClick r:id="rId6"/>
              </a:rPr>
              <a:t>http://tools.ietf.org/html/draft-ietf-core-resource-directory-01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ea typeface="ヒラギノ角ゴ ProN W3" charset="0"/>
                <a:cs typeface="ヒラギノ角ゴ ProN W3" charset="0"/>
              </a:rPr>
              <a:t>CoAP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Community Site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ea typeface="ヒラギノ角ゴ ProN W3" charset="0"/>
                <a:cs typeface="Arial"/>
                <a:hlinkClick r:id="rId7"/>
              </a:rPr>
              <a:t>http://coap.technology/</a:t>
            </a:r>
            <a:r>
              <a:rPr lang="en-US" dirty="0">
                <a:ea typeface="ヒラギノ角ゴ ProN W3" charset="0"/>
                <a:cs typeface="Arial"/>
              </a:rPr>
              <a:t> 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6514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Internet of Things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-513537" y="2792548"/>
            <a:ext cx="10355740" cy="1125141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tabLst>
                <a:tab pos="2155825" algn="l"/>
              </a:tabLst>
              <a:defRPr kumimoji="0" sz="3800" b="0" i="0" kern="1200">
                <a:solidFill>
                  <a:schemeClr val="accent1"/>
                </a:solidFill>
                <a:effectLst/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en-US" dirty="0" smtClean="0"/>
              <a:t>OMA LWM2M and ARM </a:t>
            </a:r>
            <a:r>
              <a:rPr lang="en-US" altLang="en-US" dirty="0" err="1" smtClean="0"/>
              <a:t>mbed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7299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mbed</a:t>
            </a:r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Mapping to Reference Architecture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2496" y="4530861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BLE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5519" y="4507562"/>
            <a:ext cx="754862" cy="97311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02944" y="2936682"/>
            <a:ext cx="3212702" cy="620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57978" y="1471060"/>
            <a:ext cx="1379676" cy="1155274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Browser, Smartphone 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Cloud 13"/>
          <p:cNvSpPr/>
          <p:nvPr/>
        </p:nvSpPr>
        <p:spPr>
          <a:xfrm>
            <a:off x="1667762" y="1216481"/>
            <a:ext cx="4987984" cy="306087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2450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86797" y="3149023"/>
            <a:ext cx="409896" cy="2817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3057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87615" y="4647189"/>
            <a:ext cx="467577" cy="281784"/>
          </a:xfrm>
          <a:prstGeom prst="rect">
            <a:avLst/>
          </a:prstGeom>
          <a:solidFill>
            <a:srgbClr val="93CD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BR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3380" y="4928973"/>
            <a:ext cx="8987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Android Device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074892" y="2932955"/>
            <a:ext cx="1475179" cy="646331"/>
          </a:xfrm>
          <a:prstGeom prst="rect">
            <a:avLst/>
          </a:prstGeom>
          <a:solidFill>
            <a:srgbClr val="93CDDD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Device Server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5" idx="0"/>
          </p:cNvCxnSpPr>
          <p:nvPr/>
        </p:nvCxnSpPr>
        <p:spPr>
          <a:xfrm flipH="1">
            <a:off x="2729449" y="2343253"/>
            <a:ext cx="901123" cy="79426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8" idx="1"/>
          </p:cNvCxnSpPr>
          <p:nvPr/>
        </p:nvCxnSpPr>
        <p:spPr>
          <a:xfrm>
            <a:off x="4455192" y="4788081"/>
            <a:ext cx="767304" cy="482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18" idx="0"/>
          </p:cNvCxnSpPr>
          <p:nvPr/>
        </p:nvCxnSpPr>
        <p:spPr>
          <a:xfrm>
            <a:off x="3835519" y="3419299"/>
            <a:ext cx="385885" cy="122789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6" idx="0"/>
          </p:cNvCxnSpPr>
          <p:nvPr/>
        </p:nvCxnSpPr>
        <p:spPr>
          <a:xfrm flipH="1">
            <a:off x="3291745" y="2343253"/>
            <a:ext cx="543774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842159" y="2343253"/>
            <a:ext cx="198308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1"/>
            <a:endCxn id="12" idx="3"/>
          </p:cNvCxnSpPr>
          <p:nvPr/>
        </p:nvCxnSpPr>
        <p:spPr>
          <a:xfrm flipH="1">
            <a:off x="4507836" y="2048697"/>
            <a:ext cx="2450142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29713" y="1679365"/>
            <a:ext cx="573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95709" y="256735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http/REST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60471" y="357928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CoAP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02514" y="4462523"/>
            <a:ext cx="519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713852" y="2324135"/>
            <a:ext cx="154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Soft Endpoints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15" idx="0"/>
          </p:cNvCxnSpPr>
          <p:nvPr/>
        </p:nvCxnSpPr>
        <p:spPr>
          <a:xfrm>
            <a:off x="2487299" y="2693467"/>
            <a:ext cx="24215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2"/>
            <a:endCxn id="16" idx="0"/>
          </p:cNvCxnSpPr>
          <p:nvPr/>
        </p:nvCxnSpPr>
        <p:spPr>
          <a:xfrm>
            <a:off x="2487299" y="2693467"/>
            <a:ext cx="804446" cy="455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2"/>
            <a:endCxn id="17" idx="0"/>
          </p:cNvCxnSpPr>
          <p:nvPr/>
        </p:nvCxnSpPr>
        <p:spPr>
          <a:xfrm>
            <a:off x="2487299" y="2693467"/>
            <a:ext cx="134822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2"/>
            <a:endCxn id="52" idx="0"/>
          </p:cNvCxnSpPr>
          <p:nvPr/>
        </p:nvCxnSpPr>
        <p:spPr>
          <a:xfrm flipH="1">
            <a:off x="2197334" y="3419299"/>
            <a:ext cx="532115" cy="114205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1" idx="0"/>
          </p:cNvCxnSpPr>
          <p:nvPr/>
        </p:nvCxnSpPr>
        <p:spPr>
          <a:xfrm flipH="1">
            <a:off x="3086797" y="3419299"/>
            <a:ext cx="204948" cy="11278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90685" y="4547133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01222" y="4561356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03188" y="5144417"/>
            <a:ext cx="220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HW Device </a:t>
            </a:r>
            <a:r>
              <a:rPr lang="en-US" dirty="0"/>
              <a:t>Endpoints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5748" y="3885922"/>
            <a:ext cx="1050513" cy="369332"/>
          </a:xfrm>
          <a:prstGeom prst="rect">
            <a:avLst/>
          </a:prstGeom>
          <a:solidFill>
            <a:srgbClr val="93CDDD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OS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41095" y="5266337"/>
            <a:ext cx="1909710" cy="369332"/>
          </a:xfrm>
          <a:prstGeom prst="rect">
            <a:avLst/>
          </a:prstGeom>
          <a:solidFill>
            <a:srgbClr val="93CDDD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BLE Border Router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4455196" y="4928973"/>
            <a:ext cx="561333" cy="3373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03188" y="4239050"/>
            <a:ext cx="457119" cy="3223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94662" y="1754140"/>
            <a:ext cx="1213174" cy="589113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App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03188" y="4239050"/>
            <a:ext cx="1331209" cy="2918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698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Registration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2496" y="4530861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BLE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5519" y="4507562"/>
            <a:ext cx="754862" cy="97311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02944" y="2936682"/>
            <a:ext cx="3212702" cy="620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57978" y="1471060"/>
            <a:ext cx="1379676" cy="1155274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Browser, Smartphone 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Cloud 13"/>
          <p:cNvSpPr/>
          <p:nvPr/>
        </p:nvSpPr>
        <p:spPr>
          <a:xfrm>
            <a:off x="1667762" y="1216481"/>
            <a:ext cx="4987984" cy="306087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2450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86797" y="3149023"/>
            <a:ext cx="409896" cy="2817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3057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87615" y="4647189"/>
            <a:ext cx="467577" cy="281784"/>
          </a:xfrm>
          <a:prstGeom prst="rect">
            <a:avLst/>
          </a:prstGeom>
          <a:solidFill>
            <a:srgbClr val="93CD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BR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3380" y="4928973"/>
            <a:ext cx="8987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Android Device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074892" y="2932955"/>
            <a:ext cx="1475179" cy="646331"/>
          </a:xfrm>
          <a:prstGeom prst="rect">
            <a:avLst/>
          </a:prstGeom>
          <a:solidFill>
            <a:srgbClr val="93CDDD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Device Server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5" idx="0"/>
          </p:cNvCxnSpPr>
          <p:nvPr/>
        </p:nvCxnSpPr>
        <p:spPr>
          <a:xfrm flipH="1">
            <a:off x="2729449" y="2343253"/>
            <a:ext cx="901123" cy="79426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8" idx="1"/>
          </p:cNvCxnSpPr>
          <p:nvPr/>
        </p:nvCxnSpPr>
        <p:spPr>
          <a:xfrm>
            <a:off x="4455192" y="4788081"/>
            <a:ext cx="767304" cy="482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18" idx="0"/>
          </p:cNvCxnSpPr>
          <p:nvPr/>
        </p:nvCxnSpPr>
        <p:spPr>
          <a:xfrm>
            <a:off x="3835519" y="3419299"/>
            <a:ext cx="385885" cy="122789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6" idx="0"/>
          </p:cNvCxnSpPr>
          <p:nvPr/>
        </p:nvCxnSpPr>
        <p:spPr>
          <a:xfrm flipH="1">
            <a:off x="3291745" y="2343253"/>
            <a:ext cx="543774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842159" y="2343253"/>
            <a:ext cx="198308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1"/>
            <a:endCxn id="12" idx="3"/>
          </p:cNvCxnSpPr>
          <p:nvPr/>
        </p:nvCxnSpPr>
        <p:spPr>
          <a:xfrm flipH="1">
            <a:off x="4507836" y="2048697"/>
            <a:ext cx="2450142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29713" y="1679365"/>
            <a:ext cx="573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95709" y="256735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http/REST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60471" y="357928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CoAP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02514" y="4462523"/>
            <a:ext cx="519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713852" y="2324135"/>
            <a:ext cx="154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Soft Endpoints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15" idx="0"/>
          </p:cNvCxnSpPr>
          <p:nvPr/>
        </p:nvCxnSpPr>
        <p:spPr>
          <a:xfrm>
            <a:off x="2487299" y="2693467"/>
            <a:ext cx="24215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2"/>
            <a:endCxn id="16" idx="0"/>
          </p:cNvCxnSpPr>
          <p:nvPr/>
        </p:nvCxnSpPr>
        <p:spPr>
          <a:xfrm>
            <a:off x="2487299" y="2693467"/>
            <a:ext cx="804446" cy="455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2"/>
            <a:endCxn id="17" idx="0"/>
          </p:cNvCxnSpPr>
          <p:nvPr/>
        </p:nvCxnSpPr>
        <p:spPr>
          <a:xfrm>
            <a:off x="2487299" y="2693467"/>
            <a:ext cx="134822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2"/>
            <a:endCxn id="52" idx="0"/>
          </p:cNvCxnSpPr>
          <p:nvPr/>
        </p:nvCxnSpPr>
        <p:spPr>
          <a:xfrm flipH="1">
            <a:off x="2197334" y="3419299"/>
            <a:ext cx="532115" cy="114205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1" idx="0"/>
          </p:cNvCxnSpPr>
          <p:nvPr/>
        </p:nvCxnSpPr>
        <p:spPr>
          <a:xfrm flipH="1">
            <a:off x="3086797" y="3419299"/>
            <a:ext cx="204948" cy="11278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90685" y="4547133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01222" y="4561356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03188" y="5144417"/>
            <a:ext cx="220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HW Device </a:t>
            </a:r>
            <a:r>
              <a:rPr lang="en-US" dirty="0"/>
              <a:t>Endpoints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5748" y="3885922"/>
            <a:ext cx="1050513" cy="369332"/>
          </a:xfrm>
          <a:prstGeom prst="rect">
            <a:avLst/>
          </a:prstGeom>
          <a:solidFill>
            <a:srgbClr val="93CDDD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OS 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603188" y="4239050"/>
            <a:ext cx="457119" cy="3223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94662" y="1754140"/>
            <a:ext cx="1213174" cy="589113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App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03188" y="4239050"/>
            <a:ext cx="1331209" cy="2918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Left Arrow 47"/>
          <p:cNvSpPr/>
          <p:nvPr/>
        </p:nvSpPr>
        <p:spPr>
          <a:xfrm rot="4401941">
            <a:off x="3604014" y="3835249"/>
            <a:ext cx="1207584" cy="455556"/>
          </a:xfrm>
          <a:prstGeom prst="leftArrow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REGISTER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 rot="17644868">
            <a:off x="1659735" y="3799018"/>
            <a:ext cx="1286415" cy="455259"/>
          </a:xfrm>
          <a:prstGeom prst="rightArrow">
            <a:avLst/>
          </a:prstGeom>
          <a:solidFill>
            <a:srgbClr val="FAC09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REGISTER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 rot="16923607">
            <a:off x="2420636" y="3720988"/>
            <a:ext cx="1286415" cy="455259"/>
          </a:xfrm>
          <a:prstGeom prst="rightArrow">
            <a:avLst/>
          </a:prstGeom>
          <a:solidFill>
            <a:srgbClr val="FAC09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REGISTER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717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Discovery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2496" y="4530861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BLE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5519" y="4507562"/>
            <a:ext cx="754862" cy="97311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02944" y="2936682"/>
            <a:ext cx="3212702" cy="620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57978" y="1471060"/>
            <a:ext cx="1379676" cy="1155274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Browser, Smartphone 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Cloud 13"/>
          <p:cNvSpPr/>
          <p:nvPr/>
        </p:nvSpPr>
        <p:spPr>
          <a:xfrm>
            <a:off x="1667762" y="1216481"/>
            <a:ext cx="4987984" cy="306087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2450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86797" y="3149023"/>
            <a:ext cx="409896" cy="2817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3057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87615" y="4647189"/>
            <a:ext cx="467577" cy="281784"/>
          </a:xfrm>
          <a:prstGeom prst="rect">
            <a:avLst/>
          </a:prstGeom>
          <a:solidFill>
            <a:srgbClr val="93CD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BR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3380" y="4928973"/>
            <a:ext cx="8987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Android Device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074892" y="2932955"/>
            <a:ext cx="1475179" cy="646331"/>
          </a:xfrm>
          <a:prstGeom prst="rect">
            <a:avLst/>
          </a:prstGeom>
          <a:solidFill>
            <a:srgbClr val="93CDDD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Device Server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5" idx="0"/>
          </p:cNvCxnSpPr>
          <p:nvPr/>
        </p:nvCxnSpPr>
        <p:spPr>
          <a:xfrm flipH="1">
            <a:off x="2729449" y="2343253"/>
            <a:ext cx="901123" cy="79426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8" idx="1"/>
          </p:cNvCxnSpPr>
          <p:nvPr/>
        </p:nvCxnSpPr>
        <p:spPr>
          <a:xfrm>
            <a:off x="4455192" y="4788081"/>
            <a:ext cx="767304" cy="482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18" idx="0"/>
          </p:cNvCxnSpPr>
          <p:nvPr/>
        </p:nvCxnSpPr>
        <p:spPr>
          <a:xfrm>
            <a:off x="3835519" y="3419299"/>
            <a:ext cx="385885" cy="122789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6" idx="0"/>
          </p:cNvCxnSpPr>
          <p:nvPr/>
        </p:nvCxnSpPr>
        <p:spPr>
          <a:xfrm flipH="1">
            <a:off x="3291745" y="2343253"/>
            <a:ext cx="543774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842159" y="2343253"/>
            <a:ext cx="198308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1"/>
            <a:endCxn id="12" idx="3"/>
          </p:cNvCxnSpPr>
          <p:nvPr/>
        </p:nvCxnSpPr>
        <p:spPr>
          <a:xfrm flipH="1">
            <a:off x="4507836" y="2048697"/>
            <a:ext cx="2450142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29713" y="1679365"/>
            <a:ext cx="573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95709" y="256735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http/REST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60471" y="357928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CoAP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02514" y="4462523"/>
            <a:ext cx="519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713852" y="2324135"/>
            <a:ext cx="154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Soft Endpoints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15" idx="0"/>
          </p:cNvCxnSpPr>
          <p:nvPr/>
        </p:nvCxnSpPr>
        <p:spPr>
          <a:xfrm>
            <a:off x="2487299" y="2693467"/>
            <a:ext cx="24215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2"/>
            <a:endCxn id="16" idx="0"/>
          </p:cNvCxnSpPr>
          <p:nvPr/>
        </p:nvCxnSpPr>
        <p:spPr>
          <a:xfrm>
            <a:off x="2487299" y="2693467"/>
            <a:ext cx="804446" cy="455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2"/>
            <a:endCxn id="17" idx="0"/>
          </p:cNvCxnSpPr>
          <p:nvPr/>
        </p:nvCxnSpPr>
        <p:spPr>
          <a:xfrm>
            <a:off x="2487299" y="2693467"/>
            <a:ext cx="134822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2"/>
            <a:endCxn id="52" idx="0"/>
          </p:cNvCxnSpPr>
          <p:nvPr/>
        </p:nvCxnSpPr>
        <p:spPr>
          <a:xfrm flipH="1">
            <a:off x="2197334" y="3419299"/>
            <a:ext cx="532115" cy="114205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1" idx="0"/>
          </p:cNvCxnSpPr>
          <p:nvPr/>
        </p:nvCxnSpPr>
        <p:spPr>
          <a:xfrm flipH="1">
            <a:off x="3086797" y="3419299"/>
            <a:ext cx="204948" cy="11278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90685" y="4547133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01222" y="4561356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03188" y="5144417"/>
            <a:ext cx="220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HW Device </a:t>
            </a:r>
            <a:r>
              <a:rPr lang="en-US" dirty="0"/>
              <a:t>Endpoints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5748" y="3885922"/>
            <a:ext cx="1050513" cy="369332"/>
          </a:xfrm>
          <a:prstGeom prst="rect">
            <a:avLst/>
          </a:prstGeom>
          <a:solidFill>
            <a:srgbClr val="93CDDD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OS 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603188" y="4239050"/>
            <a:ext cx="457119" cy="3223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94662" y="1754140"/>
            <a:ext cx="1213174" cy="589113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App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03188" y="4239050"/>
            <a:ext cx="1331209" cy="2918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Left Arrow 47"/>
          <p:cNvSpPr/>
          <p:nvPr/>
        </p:nvSpPr>
        <p:spPr>
          <a:xfrm rot="19012044">
            <a:off x="2413629" y="2455215"/>
            <a:ext cx="1267846" cy="455556"/>
          </a:xfrm>
          <a:prstGeom prst="leftArrow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DISCOVER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Left Arrow 49"/>
          <p:cNvSpPr/>
          <p:nvPr/>
        </p:nvSpPr>
        <p:spPr>
          <a:xfrm rot="18335546">
            <a:off x="2799515" y="2487289"/>
            <a:ext cx="1267846" cy="455556"/>
          </a:xfrm>
          <a:prstGeom prst="leftArrow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DISCOVER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Left Arrow 53"/>
          <p:cNvSpPr/>
          <p:nvPr/>
        </p:nvSpPr>
        <p:spPr>
          <a:xfrm rot="17044411">
            <a:off x="3174164" y="2567861"/>
            <a:ext cx="1267846" cy="455556"/>
          </a:xfrm>
          <a:prstGeom prst="leftArrow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DISCOVER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79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Internet of Things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840417" y="2883904"/>
            <a:ext cx="5647503" cy="1125141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tabLst>
                <a:tab pos="2155825" algn="l"/>
              </a:tabLst>
              <a:defRPr kumimoji="0" sz="3800" b="0" i="0" kern="1200">
                <a:solidFill>
                  <a:schemeClr val="accent1"/>
                </a:solidFill>
                <a:effectLst/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en-US" dirty="0" err="1" smtClean="0"/>
              <a:t>CoAP</a:t>
            </a:r>
            <a:r>
              <a:rPr lang="en-US" altLang="en-US" dirty="0" smtClean="0"/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1418214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Example Transaction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2496" y="4530861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BLE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5519" y="4507562"/>
            <a:ext cx="754862" cy="97311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02944" y="2936682"/>
            <a:ext cx="3212702" cy="620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57978" y="1471060"/>
            <a:ext cx="1379676" cy="1155274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Browser, Smartphone 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Cloud 13"/>
          <p:cNvSpPr/>
          <p:nvPr/>
        </p:nvSpPr>
        <p:spPr>
          <a:xfrm>
            <a:off x="1667762" y="1216481"/>
            <a:ext cx="4987984" cy="306087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2450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86797" y="3149023"/>
            <a:ext cx="409896" cy="2817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3057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87615" y="4647189"/>
            <a:ext cx="467577" cy="281784"/>
          </a:xfrm>
          <a:prstGeom prst="rect">
            <a:avLst/>
          </a:prstGeom>
          <a:solidFill>
            <a:srgbClr val="93CD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BR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3380" y="4928973"/>
            <a:ext cx="8987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Android Device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074892" y="2932955"/>
            <a:ext cx="1475179" cy="646331"/>
          </a:xfrm>
          <a:prstGeom prst="rect">
            <a:avLst/>
          </a:prstGeom>
          <a:solidFill>
            <a:srgbClr val="93CDDD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Device Server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5" idx="0"/>
          </p:cNvCxnSpPr>
          <p:nvPr/>
        </p:nvCxnSpPr>
        <p:spPr>
          <a:xfrm flipH="1">
            <a:off x="2729449" y="2343253"/>
            <a:ext cx="901123" cy="79426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8" idx="1"/>
          </p:cNvCxnSpPr>
          <p:nvPr/>
        </p:nvCxnSpPr>
        <p:spPr>
          <a:xfrm>
            <a:off x="4455192" y="4788081"/>
            <a:ext cx="767304" cy="482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18" idx="0"/>
          </p:cNvCxnSpPr>
          <p:nvPr/>
        </p:nvCxnSpPr>
        <p:spPr>
          <a:xfrm>
            <a:off x="3835519" y="3419299"/>
            <a:ext cx="385885" cy="122789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6" idx="0"/>
          </p:cNvCxnSpPr>
          <p:nvPr/>
        </p:nvCxnSpPr>
        <p:spPr>
          <a:xfrm flipH="1">
            <a:off x="3291745" y="2343253"/>
            <a:ext cx="543774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842159" y="2343253"/>
            <a:ext cx="198308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1"/>
            <a:endCxn id="12" idx="3"/>
          </p:cNvCxnSpPr>
          <p:nvPr/>
        </p:nvCxnSpPr>
        <p:spPr>
          <a:xfrm flipH="1">
            <a:off x="4507836" y="2048697"/>
            <a:ext cx="2450142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29713" y="1679365"/>
            <a:ext cx="573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95709" y="256735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http/REST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60471" y="357928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CoAP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02514" y="4462523"/>
            <a:ext cx="519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713852" y="2324135"/>
            <a:ext cx="154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Soft Endpoints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15" idx="0"/>
          </p:cNvCxnSpPr>
          <p:nvPr/>
        </p:nvCxnSpPr>
        <p:spPr>
          <a:xfrm>
            <a:off x="2487299" y="2693467"/>
            <a:ext cx="24215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2"/>
            <a:endCxn id="16" idx="0"/>
          </p:cNvCxnSpPr>
          <p:nvPr/>
        </p:nvCxnSpPr>
        <p:spPr>
          <a:xfrm>
            <a:off x="2487299" y="2693467"/>
            <a:ext cx="804446" cy="455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2"/>
            <a:endCxn id="17" idx="0"/>
          </p:cNvCxnSpPr>
          <p:nvPr/>
        </p:nvCxnSpPr>
        <p:spPr>
          <a:xfrm>
            <a:off x="2487299" y="2693467"/>
            <a:ext cx="134822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2"/>
            <a:endCxn id="52" idx="0"/>
          </p:cNvCxnSpPr>
          <p:nvPr/>
        </p:nvCxnSpPr>
        <p:spPr>
          <a:xfrm flipH="1">
            <a:off x="2197334" y="3419299"/>
            <a:ext cx="532115" cy="114205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1" idx="0"/>
          </p:cNvCxnSpPr>
          <p:nvPr/>
        </p:nvCxnSpPr>
        <p:spPr>
          <a:xfrm flipH="1">
            <a:off x="3086797" y="3419299"/>
            <a:ext cx="204948" cy="11278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90685" y="4547133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01222" y="4561356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03188" y="5144417"/>
            <a:ext cx="220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HW Device </a:t>
            </a:r>
            <a:r>
              <a:rPr lang="en-US" dirty="0"/>
              <a:t>Endpoints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5748" y="3885922"/>
            <a:ext cx="1050513" cy="369332"/>
          </a:xfrm>
          <a:prstGeom prst="rect">
            <a:avLst/>
          </a:prstGeom>
          <a:solidFill>
            <a:srgbClr val="93CDDD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OS 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603188" y="4239050"/>
            <a:ext cx="457119" cy="3223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94662" y="1754140"/>
            <a:ext cx="1213174" cy="589113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App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03188" y="4239050"/>
            <a:ext cx="1331209" cy="2918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Left Arrow 47"/>
          <p:cNvSpPr/>
          <p:nvPr/>
        </p:nvSpPr>
        <p:spPr>
          <a:xfrm rot="19139314">
            <a:off x="2380743" y="2479610"/>
            <a:ext cx="1207584" cy="455556"/>
          </a:xfrm>
          <a:prstGeom prst="leftArrow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1. GET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 rot="17793328">
            <a:off x="1972541" y="3764213"/>
            <a:ext cx="1286415" cy="455259"/>
          </a:xfrm>
          <a:prstGeom prst="rightArrow">
            <a:avLst/>
          </a:prstGeom>
          <a:solidFill>
            <a:srgbClr val="FAC09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3. REPLY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Left Arrow 49"/>
          <p:cNvSpPr/>
          <p:nvPr/>
        </p:nvSpPr>
        <p:spPr>
          <a:xfrm rot="17714059">
            <a:off x="1636125" y="3777407"/>
            <a:ext cx="1322366" cy="455556"/>
          </a:xfrm>
          <a:prstGeom prst="leftArrow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2. GET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 rot="19127558">
            <a:off x="2667480" y="2587756"/>
            <a:ext cx="1286415" cy="455259"/>
          </a:xfrm>
          <a:prstGeom prst="rightArrow">
            <a:avLst/>
          </a:prstGeom>
          <a:solidFill>
            <a:srgbClr val="FAC09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4. REPLY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497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Asynchronous Notification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2496" y="4530861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BLE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5519" y="4507562"/>
            <a:ext cx="754862" cy="97311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02944" y="2936682"/>
            <a:ext cx="3212702" cy="620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57978" y="1471060"/>
            <a:ext cx="1379676" cy="1155274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Browser, Smartphone 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Cloud 13"/>
          <p:cNvSpPr/>
          <p:nvPr/>
        </p:nvSpPr>
        <p:spPr>
          <a:xfrm>
            <a:off x="1667762" y="1216481"/>
            <a:ext cx="4987984" cy="306087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2450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86797" y="3149023"/>
            <a:ext cx="409896" cy="2817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3057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87615" y="4647189"/>
            <a:ext cx="467577" cy="281784"/>
          </a:xfrm>
          <a:prstGeom prst="rect">
            <a:avLst/>
          </a:prstGeom>
          <a:solidFill>
            <a:srgbClr val="93CD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BR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3380" y="4928973"/>
            <a:ext cx="8987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Android Device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074892" y="2932955"/>
            <a:ext cx="1475179" cy="646331"/>
          </a:xfrm>
          <a:prstGeom prst="rect">
            <a:avLst/>
          </a:prstGeom>
          <a:solidFill>
            <a:srgbClr val="93CDDD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Device Server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5" idx="0"/>
          </p:cNvCxnSpPr>
          <p:nvPr/>
        </p:nvCxnSpPr>
        <p:spPr>
          <a:xfrm flipH="1">
            <a:off x="2729449" y="2343253"/>
            <a:ext cx="901123" cy="79426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8" idx="1"/>
          </p:cNvCxnSpPr>
          <p:nvPr/>
        </p:nvCxnSpPr>
        <p:spPr>
          <a:xfrm>
            <a:off x="4455192" y="4788081"/>
            <a:ext cx="767304" cy="482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18" idx="0"/>
          </p:cNvCxnSpPr>
          <p:nvPr/>
        </p:nvCxnSpPr>
        <p:spPr>
          <a:xfrm>
            <a:off x="3835519" y="3419299"/>
            <a:ext cx="385885" cy="122789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6" idx="0"/>
          </p:cNvCxnSpPr>
          <p:nvPr/>
        </p:nvCxnSpPr>
        <p:spPr>
          <a:xfrm flipH="1">
            <a:off x="3291745" y="2343253"/>
            <a:ext cx="543774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842159" y="2343253"/>
            <a:ext cx="198308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1"/>
            <a:endCxn id="12" idx="3"/>
          </p:cNvCxnSpPr>
          <p:nvPr/>
        </p:nvCxnSpPr>
        <p:spPr>
          <a:xfrm flipH="1">
            <a:off x="4507836" y="2048697"/>
            <a:ext cx="2450142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29713" y="1679365"/>
            <a:ext cx="573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95709" y="256735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http/REST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60471" y="357928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CoAP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02514" y="4462523"/>
            <a:ext cx="519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713852" y="2324135"/>
            <a:ext cx="154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Soft Endpoints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15" idx="0"/>
          </p:cNvCxnSpPr>
          <p:nvPr/>
        </p:nvCxnSpPr>
        <p:spPr>
          <a:xfrm>
            <a:off x="2487299" y="2693467"/>
            <a:ext cx="24215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2"/>
            <a:endCxn id="16" idx="0"/>
          </p:cNvCxnSpPr>
          <p:nvPr/>
        </p:nvCxnSpPr>
        <p:spPr>
          <a:xfrm>
            <a:off x="2487299" y="2693467"/>
            <a:ext cx="804446" cy="455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2"/>
            <a:endCxn id="17" idx="0"/>
          </p:cNvCxnSpPr>
          <p:nvPr/>
        </p:nvCxnSpPr>
        <p:spPr>
          <a:xfrm>
            <a:off x="2487299" y="2693467"/>
            <a:ext cx="134822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2"/>
            <a:endCxn id="52" idx="0"/>
          </p:cNvCxnSpPr>
          <p:nvPr/>
        </p:nvCxnSpPr>
        <p:spPr>
          <a:xfrm flipH="1">
            <a:off x="2197334" y="3419299"/>
            <a:ext cx="532115" cy="114205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1" idx="0"/>
          </p:cNvCxnSpPr>
          <p:nvPr/>
        </p:nvCxnSpPr>
        <p:spPr>
          <a:xfrm flipH="1">
            <a:off x="3086797" y="3419299"/>
            <a:ext cx="204948" cy="11278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90685" y="4547133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01222" y="4561356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03188" y="5144417"/>
            <a:ext cx="220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HW Device </a:t>
            </a:r>
            <a:r>
              <a:rPr lang="en-US" dirty="0"/>
              <a:t>Endpoints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5748" y="3885922"/>
            <a:ext cx="1050513" cy="369332"/>
          </a:xfrm>
          <a:prstGeom prst="rect">
            <a:avLst/>
          </a:prstGeom>
          <a:solidFill>
            <a:srgbClr val="93CDDD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OS 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603188" y="4239050"/>
            <a:ext cx="457119" cy="3223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94662" y="1754140"/>
            <a:ext cx="1213174" cy="589113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App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03188" y="4239050"/>
            <a:ext cx="1331209" cy="2918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ight Arrow 52"/>
          <p:cNvSpPr/>
          <p:nvPr/>
        </p:nvSpPr>
        <p:spPr>
          <a:xfrm rot="17793328">
            <a:off x="1972541" y="3764213"/>
            <a:ext cx="1286415" cy="455259"/>
          </a:xfrm>
          <a:prstGeom prst="rightArrow">
            <a:avLst/>
          </a:prstGeom>
          <a:solidFill>
            <a:srgbClr val="FAC09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NOTIFY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 rot="19127558">
            <a:off x="2667480" y="2587756"/>
            <a:ext cx="1286415" cy="455259"/>
          </a:xfrm>
          <a:prstGeom prst="rightArrow">
            <a:avLst/>
          </a:prstGeom>
          <a:solidFill>
            <a:srgbClr val="FAC09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NOTIFY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61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CoAP</a:t>
            </a:r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over BLE 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2496" y="4530861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BLE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5519" y="4507562"/>
            <a:ext cx="754862" cy="97311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02944" y="2936682"/>
            <a:ext cx="3212702" cy="62033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57978" y="1471060"/>
            <a:ext cx="1379676" cy="1155274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Browser, Smartphone 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Cloud 13"/>
          <p:cNvSpPr/>
          <p:nvPr/>
        </p:nvSpPr>
        <p:spPr>
          <a:xfrm>
            <a:off x="1667762" y="1216481"/>
            <a:ext cx="4987984" cy="306087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2450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86797" y="3149023"/>
            <a:ext cx="409896" cy="2817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30571" y="3137515"/>
            <a:ext cx="409896" cy="281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87615" y="4647189"/>
            <a:ext cx="467577" cy="281784"/>
          </a:xfrm>
          <a:prstGeom prst="rect">
            <a:avLst/>
          </a:prstGeom>
          <a:solidFill>
            <a:srgbClr val="93CDD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BR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3380" y="4928973"/>
            <a:ext cx="8987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Android Device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074892" y="2932955"/>
            <a:ext cx="1475179" cy="646331"/>
          </a:xfrm>
          <a:prstGeom prst="rect">
            <a:avLst/>
          </a:prstGeom>
          <a:solidFill>
            <a:srgbClr val="93CDDD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Device Server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5" idx="0"/>
          </p:cNvCxnSpPr>
          <p:nvPr/>
        </p:nvCxnSpPr>
        <p:spPr>
          <a:xfrm flipH="1">
            <a:off x="2729449" y="2343253"/>
            <a:ext cx="901123" cy="79426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8" idx="1"/>
          </p:cNvCxnSpPr>
          <p:nvPr/>
        </p:nvCxnSpPr>
        <p:spPr>
          <a:xfrm>
            <a:off x="4455192" y="4788081"/>
            <a:ext cx="767304" cy="482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18" idx="0"/>
          </p:cNvCxnSpPr>
          <p:nvPr/>
        </p:nvCxnSpPr>
        <p:spPr>
          <a:xfrm>
            <a:off x="3835519" y="3419299"/>
            <a:ext cx="385885" cy="122789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6" idx="0"/>
          </p:cNvCxnSpPr>
          <p:nvPr/>
        </p:nvCxnSpPr>
        <p:spPr>
          <a:xfrm flipH="1">
            <a:off x="3291745" y="2343253"/>
            <a:ext cx="543774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842159" y="2343253"/>
            <a:ext cx="198308" cy="80577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1"/>
            <a:endCxn id="12" idx="3"/>
          </p:cNvCxnSpPr>
          <p:nvPr/>
        </p:nvCxnSpPr>
        <p:spPr>
          <a:xfrm flipH="1">
            <a:off x="4507836" y="2048697"/>
            <a:ext cx="2450142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29713" y="1679365"/>
            <a:ext cx="573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221404" y="2563623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http/REST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60471" y="357928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CoAP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83363" y="4161529"/>
            <a:ext cx="519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713852" y="2324135"/>
            <a:ext cx="154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Soft Endpoints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2"/>
            <a:endCxn id="15" idx="0"/>
          </p:cNvCxnSpPr>
          <p:nvPr/>
        </p:nvCxnSpPr>
        <p:spPr>
          <a:xfrm>
            <a:off x="2487299" y="2693467"/>
            <a:ext cx="24215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2"/>
            <a:endCxn id="16" idx="0"/>
          </p:cNvCxnSpPr>
          <p:nvPr/>
        </p:nvCxnSpPr>
        <p:spPr>
          <a:xfrm>
            <a:off x="2487299" y="2693467"/>
            <a:ext cx="804446" cy="455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2"/>
            <a:endCxn id="17" idx="0"/>
          </p:cNvCxnSpPr>
          <p:nvPr/>
        </p:nvCxnSpPr>
        <p:spPr>
          <a:xfrm>
            <a:off x="2487299" y="2693467"/>
            <a:ext cx="1348220" cy="44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2"/>
            <a:endCxn id="52" idx="0"/>
          </p:cNvCxnSpPr>
          <p:nvPr/>
        </p:nvCxnSpPr>
        <p:spPr>
          <a:xfrm flipH="1">
            <a:off x="2197334" y="3419299"/>
            <a:ext cx="532115" cy="114205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1" idx="0"/>
          </p:cNvCxnSpPr>
          <p:nvPr/>
        </p:nvCxnSpPr>
        <p:spPr>
          <a:xfrm flipH="1">
            <a:off x="3086797" y="3419299"/>
            <a:ext cx="204948" cy="11278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90685" y="4547133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01222" y="4561356"/>
            <a:ext cx="792224" cy="524080"/>
          </a:xfrm>
          <a:prstGeom prst="rect">
            <a:avLst/>
          </a:prstGeom>
          <a:solidFill>
            <a:srgbClr val="93CDDD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IP Device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03188" y="5144417"/>
            <a:ext cx="220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HW Device </a:t>
            </a:r>
            <a:r>
              <a:rPr lang="en-US" dirty="0"/>
              <a:t>Endpoints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5748" y="3885922"/>
            <a:ext cx="1050513" cy="369332"/>
          </a:xfrm>
          <a:prstGeom prst="rect">
            <a:avLst/>
          </a:prstGeom>
          <a:solidFill>
            <a:srgbClr val="93CDDD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mbed</a:t>
            </a:r>
            <a:r>
              <a:rPr lang="en-US" dirty="0" smtClean="0"/>
              <a:t> OS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34844" y="5266337"/>
            <a:ext cx="1522209" cy="369332"/>
          </a:xfrm>
          <a:prstGeom prst="rect">
            <a:avLst/>
          </a:prstGeom>
          <a:solidFill>
            <a:srgbClr val="93CDDD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Border Router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4455196" y="4928973"/>
            <a:ext cx="561333" cy="3373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603188" y="4239050"/>
            <a:ext cx="457119" cy="3223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94662" y="1754140"/>
            <a:ext cx="1213174" cy="589113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App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03188" y="4239050"/>
            <a:ext cx="1331209" cy="2918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Left Arrow 47"/>
          <p:cNvSpPr/>
          <p:nvPr/>
        </p:nvSpPr>
        <p:spPr>
          <a:xfrm rot="16984543">
            <a:off x="3339172" y="2430075"/>
            <a:ext cx="976886" cy="455556"/>
          </a:xfrm>
          <a:prstGeom prst="leftArrow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GET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 rot="17069106">
            <a:off x="3616138" y="2400306"/>
            <a:ext cx="1032828" cy="455259"/>
          </a:xfrm>
          <a:prstGeom prst="rightArrow">
            <a:avLst/>
          </a:prstGeom>
          <a:solidFill>
            <a:srgbClr val="FAC09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REPLY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 rot="4288407">
            <a:off x="3239626" y="3867147"/>
            <a:ext cx="1286415" cy="455259"/>
          </a:xfrm>
          <a:prstGeom prst="rightArrow">
            <a:avLst/>
          </a:prstGeom>
          <a:solidFill>
            <a:srgbClr val="FAC09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GET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4452230" y="4706756"/>
            <a:ext cx="1063416" cy="455259"/>
          </a:xfrm>
          <a:prstGeom prst="rightArrow">
            <a:avLst/>
          </a:prstGeom>
          <a:solidFill>
            <a:srgbClr val="FAC09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GET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Left Arrow 53"/>
          <p:cNvSpPr/>
          <p:nvPr/>
        </p:nvSpPr>
        <p:spPr>
          <a:xfrm>
            <a:off x="4326459" y="4419411"/>
            <a:ext cx="976886" cy="455556"/>
          </a:xfrm>
          <a:prstGeom prst="leftArrow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REPLY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Left Arrow 55"/>
          <p:cNvSpPr/>
          <p:nvPr/>
        </p:nvSpPr>
        <p:spPr>
          <a:xfrm rot="4365837">
            <a:off x="3555282" y="3673196"/>
            <a:ext cx="1209420" cy="455556"/>
          </a:xfrm>
          <a:prstGeom prst="leftArrow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REPLY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415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CoAP</a:t>
            </a:r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is REST for Constrained Devices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8" name="Picture 5" descr="web-requ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2" y="1923175"/>
            <a:ext cx="5642093" cy="393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45399" y="1277487"/>
            <a:ext cx="5024282" cy="230832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US" sz="2000" dirty="0" smtClean="0">
                <a:latin typeface="Arial"/>
                <a:cs typeface="Arial"/>
              </a:rPr>
              <a:t>Makes each device a lightweight server that exposes a REST API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US" sz="2000" dirty="0">
                <a:latin typeface="Arial"/>
                <a:cs typeface="Arial"/>
              </a:rPr>
              <a:t>A </a:t>
            </a:r>
            <a:r>
              <a:rPr lang="en-US" sz="2000" dirty="0" err="1">
                <a:latin typeface="Arial"/>
                <a:cs typeface="Arial"/>
              </a:rPr>
              <a:t>CoAP</a:t>
            </a:r>
            <a:r>
              <a:rPr lang="en-US" sz="2000" dirty="0">
                <a:latin typeface="Arial"/>
                <a:cs typeface="Arial"/>
              </a:rPr>
              <a:t> device can be both client and server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US" sz="2000" dirty="0" smtClean="0">
                <a:latin typeface="Arial"/>
                <a:cs typeface="Arial"/>
              </a:rPr>
              <a:t>Roles can be reversed and the sensor, as a client, can update a REST API at another node, device or server</a:t>
            </a:r>
          </a:p>
        </p:txBody>
      </p:sp>
    </p:spTree>
    <p:extLst>
      <p:ext uri="{BB962C8B-B14F-4D97-AF65-F5344CB8AC3E}">
        <p14:creationId xmlns:p14="http://schemas.microsoft.com/office/powerpoint/2010/main" val="3874141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CoAP</a:t>
            </a:r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Use Case Requirements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8" name="Picture 3" descr="core-requireme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99" y="2296656"/>
            <a:ext cx="8502174" cy="3286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413326" y="1323579"/>
            <a:ext cx="674803" cy="646347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413326" y="1373066"/>
            <a:ext cx="674803" cy="249394"/>
          </a:xfrm>
          <a:prstGeom prst="rect">
            <a:avLst/>
          </a:prstGeom>
        </p:spPr>
        <p:txBody>
          <a:bodyPr vert="horz" wrap="none" lIns="0" tIns="0" rIns="0" bIns="0" rtlCol="0" anchor="t">
            <a:normAutofit lnSpcReduction="10000"/>
          </a:bodyPr>
          <a:lstStyle/>
          <a:p>
            <a:r>
              <a:rPr lang="en-US" dirty="0" smtClean="0"/>
              <a:t>REST API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21197" y="1639313"/>
            <a:ext cx="13329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Less Constrained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88129" y="1650325"/>
            <a:ext cx="1688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Resource Constrained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01573" y="1650325"/>
            <a:ext cx="4614481" cy="0"/>
          </a:xfrm>
          <a:prstGeom prst="straightConnector1">
            <a:avLst/>
          </a:prstGeom>
          <a:ln>
            <a:solidFill>
              <a:srgbClr val="128CAB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401573" y="2253765"/>
            <a:ext cx="2238997" cy="437"/>
          </a:xfrm>
          <a:prstGeom prst="straightConnector1">
            <a:avLst/>
          </a:prstGeom>
          <a:ln>
            <a:solidFill>
              <a:srgbClr val="1D9B8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777057" y="2253328"/>
            <a:ext cx="2238997" cy="437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39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Transport Model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84480" y="1098802"/>
            <a:ext cx="7363336" cy="4548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Transport</a:t>
            </a:r>
          </a:p>
          <a:p>
            <a:pPr lvl="1"/>
            <a:r>
              <a:rPr lang="en-US" altLang="en-US" dirty="0" err="1" smtClean="0"/>
              <a:t>CoAP</a:t>
            </a:r>
            <a:r>
              <a:rPr lang="en-US" altLang="en-US" dirty="0" smtClean="0"/>
              <a:t> currently defines:</a:t>
            </a:r>
          </a:p>
          <a:p>
            <a:pPr lvl="1"/>
            <a:r>
              <a:rPr lang="en-US" altLang="en-US" dirty="0" smtClean="0"/>
              <a:t>UDP binding with DTLS security</a:t>
            </a:r>
          </a:p>
          <a:p>
            <a:pPr lvl="1"/>
            <a:r>
              <a:rPr lang="en-US" altLang="en-US" dirty="0" err="1" smtClean="0"/>
              <a:t>CoAP</a:t>
            </a:r>
            <a:r>
              <a:rPr lang="en-US" altLang="en-US" dirty="0" smtClean="0"/>
              <a:t> over SMS or TCP possible</a:t>
            </a:r>
          </a:p>
          <a:p>
            <a:r>
              <a:rPr lang="en-US" altLang="en-US" dirty="0" smtClean="0"/>
              <a:t>Base Messaging</a:t>
            </a:r>
          </a:p>
          <a:p>
            <a:pPr lvl="1"/>
            <a:r>
              <a:rPr lang="en-US" altLang="en-US" dirty="0" smtClean="0"/>
              <a:t>Simple message exchange between endpoints</a:t>
            </a:r>
          </a:p>
          <a:p>
            <a:pPr lvl="1"/>
            <a:r>
              <a:rPr lang="en-US" altLang="en-US" dirty="0" smtClean="0"/>
              <a:t>Confirmable or Non-Confirmable Message </a:t>
            </a:r>
          </a:p>
          <a:p>
            <a:pPr lvl="1"/>
            <a:r>
              <a:rPr lang="en-US" altLang="en-US" dirty="0"/>
              <a:t>A</a:t>
            </a:r>
            <a:r>
              <a:rPr lang="en-US" altLang="en-US" dirty="0" smtClean="0"/>
              <a:t>nswered by Acknowledgement or Reset Message</a:t>
            </a:r>
          </a:p>
          <a:p>
            <a:r>
              <a:rPr lang="en-US" altLang="en-US" dirty="0" smtClean="0"/>
              <a:t>REST Semantics</a:t>
            </a:r>
          </a:p>
          <a:p>
            <a:pPr lvl="1"/>
            <a:r>
              <a:rPr lang="en-US" altLang="en-US" dirty="0" smtClean="0"/>
              <a:t>REST Request/Response mapped onto </a:t>
            </a:r>
            <a:r>
              <a:rPr lang="en-US" altLang="en-US" dirty="0" err="1" smtClean="0"/>
              <a:t>CoAP</a:t>
            </a:r>
            <a:r>
              <a:rPr lang="en-US" altLang="en-US" dirty="0" smtClean="0"/>
              <a:t> Messages</a:t>
            </a:r>
          </a:p>
          <a:p>
            <a:pPr lvl="1"/>
            <a:r>
              <a:rPr lang="en-US" altLang="en-US" dirty="0" smtClean="0"/>
              <a:t>Method, Response Code and Options (URI, content-type etc.) define REST exchanges, very similar to HTTP (HTTP 404 response semantics (not found) mapped to </a:t>
            </a:r>
            <a:r>
              <a:rPr lang="en-US" altLang="en-US" dirty="0" err="1" smtClean="0"/>
              <a:t>CoAP</a:t>
            </a:r>
            <a:r>
              <a:rPr lang="en-US" altLang="en-US" dirty="0" smtClean="0"/>
              <a:t> 4.04 response code) </a:t>
            </a:r>
          </a:p>
          <a:p>
            <a:r>
              <a:rPr lang="en-US" altLang="en-US" dirty="0" smtClean="0"/>
              <a:t>Asynchronous Notifications</a:t>
            </a:r>
          </a:p>
          <a:p>
            <a:pPr lvl="1"/>
            <a:r>
              <a:rPr lang="en-US" altLang="en-US" dirty="0" smtClean="0"/>
              <a:t>Observer option for GET allows asynchronous state update responses from a single request</a:t>
            </a:r>
            <a:endParaRPr lang="en-US" altLang="en-US" dirty="0"/>
          </a:p>
        </p:txBody>
      </p:sp>
      <p:pic>
        <p:nvPicPr>
          <p:cNvPr id="12" name="Picture 4" descr="coap-st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388" y="1169815"/>
            <a:ext cx="3286931" cy="245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320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CoAP</a:t>
            </a:r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Header – Binary Protocol Mapping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99" y="1377100"/>
            <a:ext cx="8732506" cy="4280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9116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" y="1"/>
            <a:ext cx="9144000" cy="8428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-2146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CoAP</a:t>
            </a:r>
            <a:r>
              <a:rPr lang="en-US" sz="3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Request - Response</a:t>
            </a:r>
            <a:endParaRPr lang="en-US" sz="3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8" name="Picture 4" descr="coap-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032632"/>
            <a:ext cx="6808601" cy="2648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217229" y="3587028"/>
            <a:ext cx="2717525" cy="371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35" tIns="54418" rIns="108835" bIns="54418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9pPr>
          </a:lstStyle>
          <a:p>
            <a:pPr eaLnBrk="1" hangingPunct="1"/>
            <a:r>
              <a:rPr lang="en-US" altLang="en-US" sz="1700" dirty="0" smtClean="0"/>
              <a:t>Response with Data Payload</a:t>
            </a:r>
            <a:endParaRPr lang="en-US" altLang="en-US" sz="1700" dirty="0"/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6217230" y="3129382"/>
            <a:ext cx="2271639" cy="371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35" tIns="54418" rIns="108835" bIns="54418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9pPr>
          </a:lstStyle>
          <a:p>
            <a:pPr eaLnBrk="1" hangingPunct="1"/>
            <a:r>
              <a:rPr lang="en-US" altLang="en-US" sz="1700" dirty="0"/>
              <a:t>Confirmable Request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rot="10800000" flipV="1">
            <a:off x="2455025" y="3460893"/>
            <a:ext cx="610036" cy="3047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10875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4000</TotalTime>
  <Words>2221</Words>
  <Application>Microsoft Macintosh PowerPoint</Application>
  <PresentationFormat>On-screen Show (4:3)</PresentationFormat>
  <Paragraphs>440</Paragraphs>
  <Slides>42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2</vt:i4>
      </vt:variant>
      <vt:variant>
        <vt:lpstr>Links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Office Theme</vt:lpstr>
      <vt:lpstr>Custom Design</vt:lpstr>
      <vt:lpstr>\\localhost\Users\mickos01\Desktop\!OLE_LINK3</vt:lpstr>
      <vt:lpstr>Document</vt:lpstr>
      <vt:lpstr>Reference Architecture</vt:lpstr>
      <vt:lpstr>Protocol Layers and IoT Standards</vt:lpstr>
      <vt:lpstr>Protocol Layers Work Together </vt:lpstr>
      <vt:lpstr>Internet of Things</vt:lpstr>
      <vt:lpstr>CoAP is REST for Constrained Devices</vt:lpstr>
      <vt:lpstr>CoAP Use Case Requirements</vt:lpstr>
      <vt:lpstr>Transport Model</vt:lpstr>
      <vt:lpstr>CoAP Header – Binary Protocol Mapping</vt:lpstr>
      <vt:lpstr>CoAP Request - Response</vt:lpstr>
      <vt:lpstr>CoAP Caching</vt:lpstr>
      <vt:lpstr>CoAP Proxy Caching</vt:lpstr>
      <vt:lpstr>CoAP Observe – Asynchronous Notification</vt:lpstr>
      <vt:lpstr>Internet of Things</vt:lpstr>
      <vt:lpstr>Discovery</vt:lpstr>
      <vt:lpstr>Web Linking for Machines</vt:lpstr>
      <vt:lpstr>Local Network Discovery</vt:lpstr>
      <vt:lpstr>Resource Directory Discovery</vt:lpstr>
      <vt:lpstr>Resource Directory </vt:lpstr>
      <vt:lpstr>Internet of Things</vt:lpstr>
      <vt:lpstr>LWM2M Architecture</vt:lpstr>
      <vt:lpstr>LWM2M Interfaces</vt:lpstr>
      <vt:lpstr>LWM2M Object Model</vt:lpstr>
      <vt:lpstr>LWM2M Management Objects</vt:lpstr>
      <vt:lpstr>Example Object – Position Object</vt:lpstr>
      <vt:lpstr>Internet of Things</vt:lpstr>
      <vt:lpstr>IPSO Alliance</vt:lpstr>
      <vt:lpstr>IPSO Smart Objects</vt:lpstr>
      <vt:lpstr>IPSO Smart Object </vt:lpstr>
      <vt:lpstr>Example Smart Object - Temperature</vt:lpstr>
      <vt:lpstr>Object Annotation</vt:lpstr>
      <vt:lpstr>Example Smart Obejct Ad-Hoc binding</vt:lpstr>
      <vt:lpstr>Binding to Smart Thermostat</vt:lpstr>
      <vt:lpstr>Smart Object Summary</vt:lpstr>
      <vt:lpstr>Layered Standards</vt:lpstr>
      <vt:lpstr>Standards References</vt:lpstr>
      <vt:lpstr>Internet of Things</vt:lpstr>
      <vt:lpstr>mbed Mapping to Reference Architecture</vt:lpstr>
      <vt:lpstr>Registration</vt:lpstr>
      <vt:lpstr>Discovery</vt:lpstr>
      <vt:lpstr>Example Transaction</vt:lpstr>
      <vt:lpstr>Asynchronous Notification</vt:lpstr>
      <vt:lpstr>CoAP over BLE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Internet of Things</dc:title>
  <dc:creator>Pradeep Gowda</dc:creator>
  <cp:lastModifiedBy>Michael Koster</cp:lastModifiedBy>
  <cp:revision>154</cp:revision>
  <dcterms:created xsi:type="dcterms:W3CDTF">2014-10-07T17:18:40Z</dcterms:created>
  <dcterms:modified xsi:type="dcterms:W3CDTF">2015-04-22T14:26:26Z</dcterms:modified>
</cp:coreProperties>
</file>