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257" r:id="rId3"/>
    <p:sldId id="260" r:id="rId4"/>
    <p:sldId id="297" r:id="rId5"/>
    <p:sldId id="298" r:id="rId6"/>
    <p:sldId id="300" r:id="rId7"/>
    <p:sldId id="301" r:id="rId8"/>
    <p:sldId id="302" r:id="rId9"/>
    <p:sldId id="310" r:id="rId10"/>
    <p:sldId id="311" r:id="rId11"/>
    <p:sldId id="312" r:id="rId12"/>
    <p:sldId id="313" r:id="rId13"/>
    <p:sldId id="308" r:id="rId14"/>
    <p:sldId id="314" r:id="rId15"/>
    <p:sldId id="316" r:id="rId16"/>
    <p:sldId id="315" r:id="rId17"/>
    <p:sldId id="317" r:id="rId18"/>
    <p:sldId id="318" r:id="rId19"/>
    <p:sldId id="319" r:id="rId20"/>
    <p:sldId id="320" r:id="rId21"/>
    <p:sldId id="32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28" autoAdjust="0"/>
  </p:normalViewPr>
  <p:slideViewPr>
    <p:cSldViewPr snapToGrid="0" snapToObjects="1">
      <p:cViewPr>
        <p:scale>
          <a:sx n="103" d="100"/>
          <a:sy n="103" d="100"/>
        </p:scale>
        <p:origin x="-528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9B1F3-185A-454B-941D-593070AE9CE3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E0BD2-5C82-40E5-A554-B69F2367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2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35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35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83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56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18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19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38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12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8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1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2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7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7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7A35-B134-9944-AC10-D44C67C0F22B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F7538-2E3B-9A47-AA1D-CAF003BD0B9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nodered.org/" TargetMode="External"/><Relationship Id="rId4" Type="http://schemas.openxmlformats.org/officeDocument/2006/relationships/hyperlink" Target="https://github.com/connectIOT/SpringIotCourse/blob/master/Documents/NanoService_Platform_UserGuide.pdf" TargetMode="External"/><Relationship Id="rId5" Type="http://schemas.openxmlformats.org/officeDocument/2006/relationships/hyperlink" Target="http://smartobjectservice.com:1880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ipso-alliance.org/technical-information/ipso-guidelin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Reference Architecture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691138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667839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3096959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94662" y="1914417"/>
            <a:ext cx="1213174" cy="58911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7978" y="1631337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376758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297792"/>
            <a:ext cx="409896" cy="2817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309300"/>
            <a:ext cx="409896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297792"/>
            <a:ext cx="409896" cy="2817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807466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5089250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3210244"/>
            <a:ext cx="1475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503530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948358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579576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503530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503530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208974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839642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727627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73956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622800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484412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853744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853744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853744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579576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579576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707410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7216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63861" y="5600311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34844" y="5426614"/>
            <a:ext cx="1522209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Border Router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455196" y="5089250"/>
            <a:ext cx="561333" cy="337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7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Device Server API – Resource 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8588" y="4170915"/>
            <a:ext cx="8229600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Resources can be discovered using the Device Server discovery interface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Resource discovery returns a JSON array of resource objects 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2400" dirty="0" smtClean="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231" y="1840970"/>
            <a:ext cx="8382957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http://10.10.10.10:8080/</a:t>
            </a:r>
            <a:r>
              <a:rPr lang="en-US" sz="2000" dirty="0" err="1" smtClean="0">
                <a:latin typeface="Courier"/>
                <a:cs typeface="Courier"/>
              </a:rPr>
              <a:t>my_domain</a:t>
            </a:r>
            <a:r>
              <a:rPr lang="en-US" sz="2000" dirty="0" smtClean="0">
                <a:latin typeface="Courier"/>
                <a:cs typeface="Courier"/>
              </a:rPr>
              <a:t>/endpoints/</a:t>
            </a:r>
            <a:r>
              <a:rPr lang="en-US" sz="2000" dirty="0" err="1" smtClean="0">
                <a:latin typeface="Courier"/>
                <a:cs typeface="Courier"/>
              </a:rPr>
              <a:t>my_ep_name</a:t>
            </a:r>
            <a:endParaRPr lang="en-US" sz="2000" dirty="0" smtClean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38476" y="1274373"/>
            <a:ext cx="4289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Device Server Resource Discovery URL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14831" y="3116223"/>
            <a:ext cx="1528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Domain Name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683473" y="2251094"/>
            <a:ext cx="0" cy="865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0"/>
          </p:cNvCxnSpPr>
          <p:nvPr/>
        </p:nvCxnSpPr>
        <p:spPr>
          <a:xfrm flipV="1">
            <a:off x="7770026" y="2240575"/>
            <a:ext cx="0" cy="875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47494" y="3116223"/>
            <a:ext cx="164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Endpoint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0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Device Server API – Resource 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102494"/>
            <a:ext cx="8382957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dirty="0" smtClean="0">
                <a:latin typeface="Courier"/>
                <a:cs typeface="Courier"/>
              </a:rPr>
              <a:t>GET http://10.10.10.10:8080/</a:t>
            </a:r>
            <a:r>
              <a:rPr lang="en-US" dirty="0" err="1" smtClean="0">
                <a:latin typeface="Courier"/>
                <a:cs typeface="Courier"/>
              </a:rPr>
              <a:t>my_domain</a:t>
            </a:r>
            <a:r>
              <a:rPr lang="en-US" dirty="0" smtClean="0">
                <a:latin typeface="Courier"/>
                <a:cs typeface="Courier"/>
              </a:rPr>
              <a:t>/endpoints/</a:t>
            </a:r>
            <a:r>
              <a:rPr lang="en-US" dirty="0" err="1" smtClean="0">
                <a:latin typeface="Courier"/>
                <a:cs typeface="Courier"/>
              </a:rPr>
              <a:t>my_ep_name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0660" y="1550654"/>
            <a:ext cx="4572000" cy="5078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0:  {</a:t>
            </a:r>
          </a:p>
          <a:p>
            <a:r>
              <a:rPr lang="en-US" dirty="0" err="1"/>
              <a:t>uri</a:t>
            </a:r>
            <a:r>
              <a:rPr lang="en-US" dirty="0"/>
              <a:t>: "/3304/0/5700"</a:t>
            </a:r>
          </a:p>
          <a:p>
            <a:r>
              <a:rPr lang="en-US" dirty="0" err="1"/>
              <a:t>rt</a:t>
            </a:r>
            <a:r>
              <a:rPr lang="en-US" dirty="0"/>
              <a:t>: "</a:t>
            </a:r>
            <a:r>
              <a:rPr lang="en-US" dirty="0" err="1"/>
              <a:t>urn:X-ipso:humidity</a:t>
            </a:r>
            <a:r>
              <a:rPr lang="en-US" dirty="0"/>
              <a:t>"</a:t>
            </a:r>
          </a:p>
          <a:p>
            <a:r>
              <a:rPr lang="en-US" dirty="0" err="1"/>
              <a:t>obs</a:t>
            </a:r>
            <a:r>
              <a:rPr lang="en-US" dirty="0"/>
              <a:t>: false</a:t>
            </a:r>
          </a:p>
          <a:p>
            <a:r>
              <a:rPr lang="en-US" dirty="0"/>
              <a:t>type: ""</a:t>
            </a:r>
          </a:p>
          <a:p>
            <a:r>
              <a:rPr lang="en-US" dirty="0"/>
              <a:t>}-</a:t>
            </a:r>
          </a:p>
          <a:p>
            <a:r>
              <a:rPr lang="en-US" dirty="0"/>
              <a:t>1:  {</a:t>
            </a:r>
          </a:p>
          <a:p>
            <a:r>
              <a:rPr lang="en-US" dirty="0" err="1"/>
              <a:t>uri</a:t>
            </a:r>
            <a:r>
              <a:rPr lang="en-US" dirty="0"/>
              <a:t>: "/3303/0/5700"</a:t>
            </a:r>
          </a:p>
          <a:p>
            <a:r>
              <a:rPr lang="en-US" dirty="0" err="1"/>
              <a:t>rt</a:t>
            </a:r>
            <a:r>
              <a:rPr lang="en-US" dirty="0"/>
              <a:t>: "</a:t>
            </a:r>
            <a:r>
              <a:rPr lang="en-US" dirty="0" err="1"/>
              <a:t>urn:X-ipso:temperature</a:t>
            </a:r>
            <a:r>
              <a:rPr lang="en-US" dirty="0"/>
              <a:t>"</a:t>
            </a:r>
          </a:p>
          <a:p>
            <a:r>
              <a:rPr lang="en-US" dirty="0" err="1"/>
              <a:t>obs</a:t>
            </a:r>
            <a:r>
              <a:rPr lang="en-US" dirty="0"/>
              <a:t>: false</a:t>
            </a:r>
          </a:p>
          <a:p>
            <a:r>
              <a:rPr lang="en-US" dirty="0"/>
              <a:t>type: ""</a:t>
            </a:r>
          </a:p>
          <a:p>
            <a:r>
              <a:rPr lang="en-US" dirty="0"/>
              <a:t>}-</a:t>
            </a:r>
          </a:p>
          <a:p>
            <a:r>
              <a:rPr lang="en-US" dirty="0"/>
              <a:t>2:  {</a:t>
            </a:r>
          </a:p>
          <a:p>
            <a:r>
              <a:rPr lang="en-US" dirty="0" err="1"/>
              <a:t>uri</a:t>
            </a:r>
            <a:r>
              <a:rPr lang="en-US" dirty="0"/>
              <a:t>: "/3302/0/5500"</a:t>
            </a:r>
          </a:p>
          <a:p>
            <a:r>
              <a:rPr lang="en-US" dirty="0" err="1"/>
              <a:t>rt</a:t>
            </a:r>
            <a:r>
              <a:rPr lang="en-US" dirty="0"/>
              <a:t>: "</a:t>
            </a:r>
            <a:r>
              <a:rPr lang="en-US" dirty="0" err="1"/>
              <a:t>urn:X-ipso:presence</a:t>
            </a:r>
            <a:r>
              <a:rPr lang="en-US" dirty="0"/>
              <a:t>"</a:t>
            </a:r>
          </a:p>
          <a:p>
            <a:r>
              <a:rPr lang="en-US" dirty="0" err="1"/>
              <a:t>obs</a:t>
            </a:r>
            <a:r>
              <a:rPr lang="en-US" dirty="0"/>
              <a:t>: true</a:t>
            </a:r>
          </a:p>
          <a:p>
            <a:r>
              <a:rPr lang="en-US" dirty="0"/>
              <a:t>type: ""</a:t>
            </a:r>
          </a:p>
          <a:p>
            <a:r>
              <a:rPr lang="en-US" dirty="0"/>
              <a:t>}</a:t>
            </a:r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Device Server API – Resource URL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4802191"/>
            <a:ext cx="8104513" cy="130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Web API URLs are constructed from the resource URIs registered by the device, the endpoint name of the registered device, and a preconfigured domain 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540" y="1594389"/>
            <a:ext cx="7939312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http://10.10.10.10:8080/</a:t>
            </a:r>
            <a:r>
              <a:rPr lang="en-US" sz="1600" dirty="0" err="1" smtClean="0">
                <a:latin typeface="Courier"/>
                <a:cs typeface="Courier"/>
              </a:rPr>
              <a:t>my_domain</a:t>
            </a:r>
            <a:r>
              <a:rPr lang="en-US" sz="1600" dirty="0" smtClean="0">
                <a:latin typeface="Courier"/>
                <a:cs typeface="Courier"/>
              </a:rPr>
              <a:t>/endpoints/</a:t>
            </a:r>
            <a:r>
              <a:rPr lang="en-US" sz="1600" dirty="0" err="1" smtClean="0">
                <a:latin typeface="Courier"/>
                <a:cs typeface="Courier"/>
              </a:rPr>
              <a:t>my_ep_name</a:t>
            </a:r>
            <a:r>
              <a:rPr lang="en-US" sz="1600" dirty="0" smtClean="0">
                <a:latin typeface="Courier"/>
                <a:cs typeface="Courier"/>
              </a:rPr>
              <a:t>/3303/0/5700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0928" y="3400172"/>
            <a:ext cx="2923599" cy="264597"/>
          </a:xfrm>
          <a:prstGeom prst="rect">
            <a:avLst/>
          </a:prstGeom>
        </p:spPr>
        <p:txBody>
          <a:bodyPr vert="horz" wrap="none" lIns="0" tIns="0" rIns="0" bIns="0" rtlCol="0" anchor="t">
            <a:normAutofit lnSpcReduction="10000"/>
          </a:bodyPr>
          <a:lstStyle/>
          <a:p>
            <a:r>
              <a:rPr lang="en-US" dirty="0"/>
              <a:t>Object ID, defines object 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5198251" y="3724677"/>
            <a:ext cx="3019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Object </a:t>
            </a:r>
            <a:r>
              <a:rPr lang="en-US" dirty="0" smtClean="0"/>
              <a:t>Instance, one or more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93029" y="4106854"/>
            <a:ext cx="3444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</a:t>
            </a:r>
            <a:r>
              <a:rPr lang="en-US" dirty="0"/>
              <a:t>ID, defines </a:t>
            </a:r>
            <a:r>
              <a:rPr lang="en-US" dirty="0" smtClean="0"/>
              <a:t>resource </a:t>
            </a:r>
            <a:r>
              <a:rPr lang="en-US" dirty="0"/>
              <a:t>type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416634" y="1925136"/>
            <a:ext cx="0" cy="1475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811960" y="1911904"/>
            <a:ext cx="0" cy="1812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205498" y="1925136"/>
            <a:ext cx="0" cy="2194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91953" y="1151083"/>
            <a:ext cx="321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Device Server Resource URL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V="1">
            <a:off x="6364443" y="2004514"/>
            <a:ext cx="0" cy="875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41911" y="2880162"/>
            <a:ext cx="164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Endpoint Name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155296" y="2869642"/>
            <a:ext cx="1528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Domain Name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823938" y="2004513"/>
            <a:ext cx="0" cy="865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3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Device Server API – Resource URL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560" y="2091498"/>
            <a:ext cx="8531138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GET http://10.10.10.10:8080/</a:t>
            </a:r>
            <a:r>
              <a:rPr lang="en-US" sz="1600" dirty="0" err="1" smtClean="0">
                <a:latin typeface="Courier"/>
                <a:cs typeface="Courier"/>
              </a:rPr>
              <a:t>my_domain</a:t>
            </a:r>
            <a:r>
              <a:rPr lang="en-US" sz="1600" dirty="0" smtClean="0">
                <a:latin typeface="Courier"/>
                <a:cs typeface="Courier"/>
              </a:rPr>
              <a:t>/endpoints/</a:t>
            </a:r>
            <a:r>
              <a:rPr lang="en-US" sz="1600" dirty="0" err="1" smtClean="0">
                <a:latin typeface="Courier"/>
                <a:cs typeface="Courier"/>
              </a:rPr>
              <a:t>my_ep_name</a:t>
            </a:r>
            <a:r>
              <a:rPr lang="en-US" sz="1600" dirty="0" smtClean="0">
                <a:latin typeface="Courier"/>
                <a:cs typeface="Courier"/>
              </a:rPr>
              <a:t>/3303/0/5700</a:t>
            </a:r>
          </a:p>
        </p:txBody>
      </p:sp>
      <p:sp>
        <p:nvSpPr>
          <p:cNvPr id="3" name="Rectangle 2"/>
          <p:cNvSpPr/>
          <p:nvPr/>
        </p:nvSpPr>
        <p:spPr>
          <a:xfrm>
            <a:off x="3559375" y="2948439"/>
            <a:ext cx="1614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Returns -&gt; 71.2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3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Web Application Server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09834" y="3466829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01552" y="2284287"/>
            <a:ext cx="1213174" cy="58911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</a:t>
            </a:r>
            <a:r>
              <a:rPr lang="en-US" dirty="0" smtClean="0">
                <a:solidFill>
                  <a:srgbClr val="000000"/>
                </a:solidFill>
              </a:rPr>
              <a:t>App Server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2074652" y="1746628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31391" y="3667662"/>
            <a:ext cx="409896" cy="2817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3687" y="3679170"/>
            <a:ext cx="409896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7461" y="3667662"/>
            <a:ext cx="409896" cy="2817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81782" y="3580114"/>
            <a:ext cx="1475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3136339" y="2873400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39" idx="0"/>
          </p:cNvCxnSpPr>
          <p:nvPr/>
        </p:nvCxnSpPr>
        <p:spPr>
          <a:xfrm>
            <a:off x="4242409" y="3949446"/>
            <a:ext cx="333242" cy="1143775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698635" y="2873400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249049" y="2873400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02599" y="3097497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67361" y="410943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120742" y="2854282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894189" y="3223614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894189" y="3223614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894189" y="3223614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604224" y="3949446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493687" y="3949446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97575" y="5077280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08112" y="509150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709834" y="1658224"/>
            <a:ext cx="2398622" cy="2318141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79539" y="509322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0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Web Application Server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395963"/>
            <a:ext cx="8229600" cy="542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The Device </a:t>
            </a:r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erver has REST interfaces for resource discovery, resource access, and asynchronous notification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Arial"/>
                <a:cs typeface="Arial"/>
              </a:rPr>
              <a:t>Web Application Server runs an application that interacts with the device through the Device </a:t>
            </a:r>
            <a:r>
              <a:rPr lang="en-US" sz="2400" dirty="0" smtClean="0">
                <a:latin typeface="Arial"/>
                <a:cs typeface="Arial"/>
              </a:rPr>
              <a:t>Server interfaces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Application server can run on it’s own instance or node, and connect to the device server over the network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Applications can be programmed in web-friendly languages like Python, </a:t>
            </a:r>
            <a:r>
              <a:rPr lang="en-US" sz="2400" dirty="0" err="1" smtClean="0">
                <a:latin typeface="Arial"/>
                <a:cs typeface="Arial"/>
              </a:rPr>
              <a:t>Nodejs</a:t>
            </a:r>
            <a:r>
              <a:rPr lang="en-US" sz="2400" dirty="0" smtClean="0">
                <a:latin typeface="Arial"/>
                <a:cs typeface="Arial"/>
              </a:rPr>
              <a:t>, Ruby</a:t>
            </a:r>
            <a:endParaRPr lang="en-US" sz="2400" dirty="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This example will focus on </a:t>
            </a:r>
            <a:r>
              <a:rPr lang="en-US" sz="2400" dirty="0" err="1" smtClean="0">
                <a:latin typeface="Arial"/>
                <a:cs typeface="Arial"/>
              </a:rPr>
              <a:t>nodejs</a:t>
            </a:r>
            <a:r>
              <a:rPr lang="en-US" sz="2400" dirty="0" smtClean="0">
                <a:latin typeface="Arial"/>
                <a:cs typeface="Arial"/>
              </a:rPr>
              <a:t> and Node-RED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2400" dirty="0" smtClean="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1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Application Server Setup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395963"/>
            <a:ext cx="8229600" cy="453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Each team will have a dedicated application server instance available – see the lab notes for details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Sign up on the Rackspace “</a:t>
            </a:r>
            <a:r>
              <a:rPr lang="en-US" sz="2400" dirty="0" err="1" smtClean="0">
                <a:latin typeface="Arial"/>
                <a:cs typeface="Arial"/>
              </a:rPr>
              <a:t>iwantaserver</a:t>
            </a:r>
            <a:r>
              <a:rPr lang="en-US" sz="2400" dirty="0" smtClean="0">
                <a:latin typeface="Arial"/>
                <a:cs typeface="Arial"/>
              </a:rPr>
              <a:t>” page and get your server’s IP address and root login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Follow the instructions in the lab note for setting up the server environment and Node-RED 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Test the demo application with your </a:t>
            </a:r>
            <a:r>
              <a:rPr lang="en-US" sz="2400" dirty="0" err="1" smtClean="0">
                <a:latin typeface="Arial"/>
                <a:cs typeface="Arial"/>
              </a:rPr>
              <a:t>mbed</a:t>
            </a:r>
            <a:r>
              <a:rPr lang="en-US" sz="2400" dirty="0" smtClean="0">
                <a:latin typeface="Arial"/>
                <a:cs typeface="Arial"/>
              </a:rPr>
              <a:t> board running the LED Demo project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2400" dirty="0" smtClean="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73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Node-RED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395963"/>
            <a:ext cx="8229600" cy="542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Node-RED is a visual programming system based on </a:t>
            </a:r>
            <a:r>
              <a:rPr lang="en-US" sz="2400" dirty="0" err="1" smtClean="0">
                <a:latin typeface="Arial"/>
                <a:cs typeface="Arial"/>
              </a:rPr>
              <a:t>node.js</a:t>
            </a:r>
            <a:r>
              <a:rPr lang="en-US" sz="2400" dirty="0" smtClean="0">
                <a:latin typeface="Arial"/>
                <a:cs typeface="Arial"/>
              </a:rPr>
              <a:t> 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Drag and drop programming using pre-configured and custom function nodes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Event driven data flow programming paradigm with MQTT-style messages consisting of a topic and a payload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Built-in nodes for HTTP, MQTT, JSON templates, and many other useful functions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A Node-RED Flow is a collection of nodes linked together 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2400" dirty="0" smtClean="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5039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Node-RED Demo Example Flow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2" name="Picture 1" descr="Node-RED 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99" y="1109609"/>
            <a:ext cx="8346344" cy="531379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756980" y="2624363"/>
            <a:ext cx="1146661" cy="6534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75248" y="3025055"/>
            <a:ext cx="1146661" cy="6534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23626" y="3033959"/>
            <a:ext cx="1146661" cy="6534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14187" y="1996839"/>
            <a:ext cx="2225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Inject node creates a node-red message with a pre defined payload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3547" y="3726192"/>
            <a:ext cx="2846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http request node builds a request using the injected payload and sends it to a server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446345" y="2175027"/>
            <a:ext cx="2655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Debug node reports the http response from the server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41211" y="2379495"/>
            <a:ext cx="386651" cy="343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70287" y="3098357"/>
            <a:ext cx="749389" cy="1917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86575" y="3726192"/>
            <a:ext cx="0" cy="10084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03059" y="3726193"/>
            <a:ext cx="0" cy="10084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7808" y="4734601"/>
            <a:ext cx="160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(Device Server)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Node-RED Configuration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3" name="Picture 2" descr="Node-RED HTTP Conf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7" y="1184149"/>
            <a:ext cx="8256263" cy="525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6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348" y="1257557"/>
            <a:ext cx="6830644" cy="8787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Protocol Layers and </a:t>
            </a:r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IoT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Standards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61025" y="1464831"/>
            <a:ext cx="4481513" cy="533400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Application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43563" y="2136344"/>
            <a:ext cx="4492625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IPSO 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35625" y="2785631"/>
            <a:ext cx="4506913" cy="534988"/>
          </a:xfrm>
          <a:prstGeom prst="rect">
            <a:avLst/>
          </a:prstGeom>
          <a:solidFill>
            <a:srgbClr val="93CDD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OMA LWM2M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43563" y="3442856"/>
            <a:ext cx="2925762" cy="534988"/>
          </a:xfrm>
          <a:prstGeom prst="rect">
            <a:avLst/>
          </a:prstGeom>
          <a:solidFill>
            <a:srgbClr val="93CDD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53475" y="3436506"/>
            <a:ext cx="1390650" cy="53498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35625" y="4085794"/>
            <a:ext cx="1392238" cy="534987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6LowPAN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85025" y="4095319"/>
            <a:ext cx="2957513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IPV4/IPV6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40388" y="5400244"/>
            <a:ext cx="2922587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MCU – 16KiB RAM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7125" y="5408181"/>
            <a:ext cx="1390650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MPU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37213" y="4738256"/>
            <a:ext cx="1392237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802.15.4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67563" y="4738256"/>
            <a:ext cx="2960687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WiFi</a:t>
            </a:r>
            <a:r>
              <a:rPr lang="en-US" dirty="0">
                <a:solidFill>
                  <a:schemeClr val="tx1"/>
                </a:solidFill>
              </a:rPr>
              <a:t>, Ethernet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61638" y="5476444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Hardware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1000" y="4849381"/>
            <a:ext cx="1312863" cy="303213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HW Network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55288" y="4214381"/>
            <a:ext cx="1312862" cy="303213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Routing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55288" y="3536519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Application Protocol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55288" y="2901519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API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41000" y="2222069"/>
            <a:ext cx="1312863" cy="30480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>
              <a:defRPr/>
            </a:pPr>
            <a:r>
              <a:rPr lang="en-US" sz="2000" dirty="0"/>
              <a:t>Data Models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55288" y="1558494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31635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References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509" y="1621435"/>
            <a:ext cx="7853004" cy="396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IPSO Smart Object Guideline</a:t>
            </a:r>
          </a:p>
          <a:p>
            <a:pPr lvl="1"/>
            <a:r>
              <a:rPr lang="en-US" sz="2000" dirty="0">
                <a:hlinkClick r:id="rId2"/>
              </a:rPr>
              <a:t>http://www.ipso-alliance.org/technical-information/ipso-guidelines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Node-RED</a:t>
            </a:r>
            <a:endParaRPr lang="en-US" sz="2000" dirty="0"/>
          </a:p>
          <a:p>
            <a:pPr lvl="1"/>
            <a:r>
              <a:rPr lang="en-US" sz="2000" dirty="0">
                <a:ea typeface="ヒラギノ角ゴ ProN W3" charset="0"/>
                <a:cs typeface="ヒラギノ角ゴ ProN W3" charset="0"/>
                <a:hlinkClick r:id="rId3"/>
              </a:rPr>
              <a:t>http://</a:t>
            </a:r>
            <a:r>
              <a:rPr lang="en-US" sz="2000" dirty="0" err="1">
                <a:ea typeface="ヒラギノ角ゴ ProN W3" charset="0"/>
                <a:cs typeface="ヒラギノ角ゴ ProN W3" charset="0"/>
                <a:hlinkClick r:id="rId3"/>
              </a:rPr>
              <a:t>nodered.org</a:t>
            </a:r>
            <a:r>
              <a:rPr lang="en-US" sz="2000" dirty="0">
                <a:ea typeface="ヒラギノ角ゴ ProN W3" charset="0"/>
                <a:cs typeface="ヒラギノ角ゴ ProN W3" charset="0"/>
                <a:hlinkClick r:id="rId3"/>
              </a:rPr>
              <a:t>/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m</a:t>
            </a:r>
            <a:r>
              <a:rPr lang="en-US" sz="2000" dirty="0" err="1" smtClean="0"/>
              <a:t>bed</a:t>
            </a:r>
            <a:r>
              <a:rPr lang="en-US" sz="2000" dirty="0" smtClean="0"/>
              <a:t> Device Server API reference (User Guide)</a:t>
            </a:r>
          </a:p>
          <a:p>
            <a:pPr lvl="1"/>
            <a:r>
              <a:rPr lang="en-US" sz="2000" dirty="0">
                <a:ea typeface="ヒラギノ角ゴ ProN W3" charset="0"/>
                <a:cs typeface="ヒラギノ角ゴ ProN W3" charset="0"/>
                <a:hlinkClick r:id="rId4"/>
              </a:rPr>
              <a:t>https://</a:t>
            </a:r>
            <a:r>
              <a:rPr lang="en-US" sz="2000" dirty="0" err="1">
                <a:ea typeface="ヒラギノ角ゴ ProN W3" charset="0"/>
                <a:cs typeface="ヒラギノ角ゴ ProN W3" charset="0"/>
                <a:hlinkClick r:id="rId4"/>
              </a:rPr>
              <a:t>github.com</a:t>
            </a:r>
            <a:r>
              <a:rPr lang="en-US" sz="2000" dirty="0">
                <a:ea typeface="ヒラギノ角ゴ ProN W3" charset="0"/>
                <a:cs typeface="ヒラギノ角ゴ ProN W3" charset="0"/>
                <a:hlinkClick r:id="rId4"/>
              </a:rPr>
              <a:t>/</a:t>
            </a:r>
            <a:r>
              <a:rPr lang="en-US" sz="2000" dirty="0" err="1">
                <a:ea typeface="ヒラギノ角ゴ ProN W3" charset="0"/>
                <a:cs typeface="ヒラギノ角ゴ ProN W3" charset="0"/>
                <a:hlinkClick r:id="rId4"/>
              </a:rPr>
              <a:t>connectIOT</a:t>
            </a:r>
            <a:r>
              <a:rPr lang="en-US" sz="2000" dirty="0">
                <a:ea typeface="ヒラギノ角ゴ ProN W3" charset="0"/>
                <a:cs typeface="ヒラギノ角ゴ ProN W3" charset="0"/>
                <a:hlinkClick r:id="rId4"/>
              </a:rPr>
              <a:t>/</a:t>
            </a:r>
            <a:r>
              <a:rPr lang="en-US" sz="2000" dirty="0" err="1">
                <a:ea typeface="ヒラギノ角ゴ ProN W3" charset="0"/>
                <a:cs typeface="ヒラギノ角ゴ ProN W3" charset="0"/>
                <a:hlinkClick r:id="rId4"/>
              </a:rPr>
              <a:t>SpringIotCourse</a:t>
            </a:r>
            <a:r>
              <a:rPr lang="en-US" sz="2000" dirty="0">
                <a:ea typeface="ヒラギノ角ゴ ProN W3" charset="0"/>
                <a:cs typeface="ヒラギノ角ゴ ProN W3" charset="0"/>
                <a:hlinkClick r:id="rId4"/>
              </a:rPr>
              <a:t>/blob/master/Documents/</a:t>
            </a:r>
            <a:r>
              <a:rPr lang="en-US" sz="2000" dirty="0" err="1">
                <a:ea typeface="ヒラギノ角ゴ ProN W3" charset="0"/>
                <a:cs typeface="ヒラギノ角ゴ ProN W3" charset="0"/>
                <a:hlinkClick r:id="rId4"/>
              </a:rPr>
              <a:t>NanoService_Platform_UserGuide.pdf</a:t>
            </a:r>
            <a:endParaRPr 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000" dirty="0" smtClean="0"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ea typeface="ヒラギノ角ゴ ProN W3" charset="0"/>
                <a:cs typeface="ヒラギノ角ゴ ProN W3" charset="0"/>
              </a:rPr>
              <a:t>Some live examples of </a:t>
            </a:r>
            <a:r>
              <a:rPr lang="en-US" sz="2000" dirty="0" err="1" smtClean="0">
                <a:ea typeface="ヒラギノ角ゴ ProN W3" charset="0"/>
                <a:cs typeface="ヒラギノ角ゴ ProN W3" charset="0"/>
              </a:rPr>
              <a:t>mbed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 Device Server and Node-RED, also MQTT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ea typeface="ヒラギノ角ゴ ProN W3" charset="0"/>
                <a:cs typeface="Arial"/>
                <a:hlinkClick r:id="rId5"/>
              </a:rPr>
              <a:t>http://smartobjectservice.com:1880/</a:t>
            </a: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794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mbed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Mapping to Reference Architecture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41095" y="5266337"/>
            <a:ext cx="1909710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BLE Border Router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455196" y="4928973"/>
            <a:ext cx="561333" cy="337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9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Registration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17644868">
            <a:off x="1659735" y="3799018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REGISTER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16923607">
            <a:off x="2420636" y="3720988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REGISTER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1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Left Arrow 47"/>
          <p:cNvSpPr/>
          <p:nvPr/>
        </p:nvSpPr>
        <p:spPr>
          <a:xfrm rot="19012044">
            <a:off x="2413629" y="2455215"/>
            <a:ext cx="126784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DISCOVER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Left Arrow 49"/>
          <p:cNvSpPr/>
          <p:nvPr/>
        </p:nvSpPr>
        <p:spPr>
          <a:xfrm rot="18335546">
            <a:off x="2799515" y="2487289"/>
            <a:ext cx="126784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DISCOVER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7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Example Transaction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Left Arrow 47"/>
          <p:cNvSpPr/>
          <p:nvPr/>
        </p:nvSpPr>
        <p:spPr>
          <a:xfrm rot="19139314">
            <a:off x="2355800" y="2412919"/>
            <a:ext cx="141084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1. </a:t>
            </a:r>
            <a:r>
              <a:rPr lang="en-US" dirty="0" smtClean="0">
                <a:solidFill>
                  <a:srgbClr val="000000"/>
                </a:solidFill>
              </a:rPr>
              <a:t>GET/PUT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17793328">
            <a:off x="1972541" y="3764213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3. REPLY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Left Arrow 49"/>
          <p:cNvSpPr/>
          <p:nvPr/>
        </p:nvSpPr>
        <p:spPr>
          <a:xfrm rot="17714059">
            <a:off x="1598989" y="3718852"/>
            <a:ext cx="1451832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2. </a:t>
            </a:r>
            <a:r>
              <a:rPr lang="en-US" dirty="0" smtClean="0">
                <a:solidFill>
                  <a:srgbClr val="000000"/>
                </a:solidFill>
              </a:rPr>
              <a:t>GET/PUT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19127558">
            <a:off x="2667480" y="2587756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4. REPLY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9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Asynchronous Notification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17793328">
            <a:off x="1972541" y="3764213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19127558">
            <a:off x="2667480" y="2587756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1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Device Server API – Endpoint 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4103400"/>
            <a:ext cx="8229600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Endpoints can be discovered using the Device Server discovery interface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Endpoint discovery returns a JSON array of endpoint objects 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2400" dirty="0" smtClean="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598" y="1988917"/>
            <a:ext cx="6571720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http://10.10.10.10:8080/</a:t>
            </a:r>
            <a:r>
              <a:rPr lang="en-US" sz="2000" dirty="0" err="1" smtClean="0">
                <a:latin typeface="Courier"/>
                <a:cs typeface="Courier"/>
              </a:rPr>
              <a:t>my_domain</a:t>
            </a:r>
            <a:r>
              <a:rPr lang="en-US" sz="2000" dirty="0" smtClean="0">
                <a:latin typeface="Courier"/>
                <a:cs typeface="Courier"/>
              </a:rPr>
              <a:t>/endpoints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02846" y="1545611"/>
            <a:ext cx="421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Device Server Endpoint Discovery URL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27216" y="3264171"/>
            <a:ext cx="1528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Domain Name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595858" y="2399042"/>
            <a:ext cx="0" cy="865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70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Device Server API – Endpoint 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7734" y="1607401"/>
            <a:ext cx="6571720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GET http://10.10.10.10:8080/</a:t>
            </a:r>
            <a:r>
              <a:rPr lang="en-US" sz="2000" dirty="0" err="1" smtClean="0">
                <a:latin typeface="Courier"/>
                <a:cs typeface="Courier"/>
              </a:rPr>
              <a:t>my_domain</a:t>
            </a:r>
            <a:r>
              <a:rPr lang="en-US" sz="2000" dirty="0" smtClean="0">
                <a:latin typeface="Courier"/>
                <a:cs typeface="Courier"/>
              </a:rPr>
              <a:t>/endpoints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6395" y="2749908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0:  {</a:t>
            </a:r>
          </a:p>
          <a:p>
            <a:r>
              <a:rPr lang="fr-FR" dirty="0" err="1"/>
              <a:t>name</a:t>
            </a:r>
            <a:r>
              <a:rPr lang="fr-FR" dirty="0"/>
              <a:t>: "MBED-061590140030"</a:t>
            </a:r>
          </a:p>
          <a:p>
            <a:r>
              <a:rPr lang="fr-FR" dirty="0"/>
              <a:t>type: "LWM2M test client"</a:t>
            </a:r>
          </a:p>
          <a:p>
            <a:r>
              <a:rPr lang="fr-FR" dirty="0" err="1"/>
              <a:t>status</a:t>
            </a:r>
            <a:r>
              <a:rPr lang="fr-FR" dirty="0"/>
              <a:t>: "ACTIVE"</a:t>
            </a:r>
          </a:p>
          <a:p>
            <a:r>
              <a:rPr lang="fr-FR" dirty="0"/>
              <a:t>}-</a:t>
            </a:r>
          </a:p>
          <a:p>
            <a:r>
              <a:rPr lang="fr-FR" dirty="0"/>
              <a:t>1:  {</a:t>
            </a:r>
          </a:p>
          <a:p>
            <a:r>
              <a:rPr lang="fr-FR" dirty="0" err="1"/>
              <a:t>name</a:t>
            </a:r>
            <a:r>
              <a:rPr lang="fr-FR" dirty="0"/>
              <a:t>: "mbed-6230600c000f"</a:t>
            </a:r>
          </a:p>
          <a:p>
            <a:r>
              <a:rPr lang="fr-FR" dirty="0"/>
              <a:t>type: "</a:t>
            </a:r>
            <a:r>
              <a:rPr lang="fr-FR" dirty="0" err="1"/>
              <a:t>mbed_device</a:t>
            </a:r>
            <a:r>
              <a:rPr lang="fr-FR" dirty="0"/>
              <a:t>"</a:t>
            </a:r>
          </a:p>
          <a:p>
            <a:r>
              <a:rPr lang="fr-FR" dirty="0" err="1"/>
              <a:t>status</a:t>
            </a:r>
            <a:r>
              <a:rPr lang="fr-FR" dirty="0"/>
              <a:t>: "ACTIVE"</a:t>
            </a:r>
          </a:p>
          <a:p>
            <a:r>
              <a:rPr lang="fr-F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7667</TotalTime>
  <Words>964</Words>
  <Application>Microsoft Macintosh PowerPoint</Application>
  <PresentationFormat>On-screen Show (4:3)</PresentationFormat>
  <Paragraphs>223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Custom Design</vt:lpstr>
      <vt:lpstr>Reference Architecture</vt:lpstr>
      <vt:lpstr>Protocol Layers and IoT Standards</vt:lpstr>
      <vt:lpstr>mbed Mapping to Reference Architecture</vt:lpstr>
      <vt:lpstr>Registration</vt:lpstr>
      <vt:lpstr>Discovery</vt:lpstr>
      <vt:lpstr>Example Transaction</vt:lpstr>
      <vt:lpstr>Asynchronous Notification</vt:lpstr>
      <vt:lpstr>Device Server API – Endpoint Discovery</vt:lpstr>
      <vt:lpstr>Device Server API – Endpoint Discovery</vt:lpstr>
      <vt:lpstr>Device Server API – Resource Discovery</vt:lpstr>
      <vt:lpstr>Device Server API – Resource Discovery</vt:lpstr>
      <vt:lpstr>Device Server API – Resource URL</vt:lpstr>
      <vt:lpstr>Device Server API – Resource URL</vt:lpstr>
      <vt:lpstr>Web Application Server</vt:lpstr>
      <vt:lpstr>Web Application Server</vt:lpstr>
      <vt:lpstr>Application Server Setup</vt:lpstr>
      <vt:lpstr>Node-RED</vt:lpstr>
      <vt:lpstr>Node-RED Demo Example Flow</vt:lpstr>
      <vt:lpstr>Node-RED Configuration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of Things</dc:title>
  <dc:creator>Pradeep Gowda</dc:creator>
  <cp:lastModifiedBy>Michael Koster</cp:lastModifiedBy>
  <cp:revision>234</cp:revision>
  <dcterms:created xsi:type="dcterms:W3CDTF">2014-10-07T17:18:40Z</dcterms:created>
  <dcterms:modified xsi:type="dcterms:W3CDTF">2015-04-30T17:02:30Z</dcterms:modified>
</cp:coreProperties>
</file>