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260" r:id="rId4"/>
    <p:sldId id="269" r:id="rId5"/>
    <p:sldId id="268" r:id="rId6"/>
    <p:sldId id="273" r:id="rId7"/>
    <p:sldId id="297" r:id="rId8"/>
    <p:sldId id="298" r:id="rId9"/>
    <p:sldId id="300" r:id="rId10"/>
    <p:sldId id="301" r:id="rId11"/>
    <p:sldId id="302" r:id="rId12"/>
    <p:sldId id="303" r:id="rId13"/>
    <p:sldId id="290" r:id="rId14"/>
    <p:sldId id="304" r:id="rId15"/>
    <p:sldId id="306" r:id="rId16"/>
    <p:sldId id="305" r:id="rId17"/>
    <p:sldId id="309" r:id="rId18"/>
    <p:sldId id="307" r:id="rId19"/>
    <p:sldId id="310" r:id="rId20"/>
    <p:sldId id="311" r:id="rId21"/>
    <p:sldId id="312" r:id="rId22"/>
    <p:sldId id="313" r:id="rId23"/>
    <p:sldId id="308" r:id="rId24"/>
    <p:sldId id="31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 snapToGrid="0" snapToObjects="1">
      <p:cViewPr>
        <p:scale>
          <a:sx n="103" d="100"/>
          <a:sy n="103" d="100"/>
        </p:scale>
        <p:origin x="-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B1F3-185A-454B-941D-593070AE9CE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0BD2-5C82-40E5-A554-B69F2367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7A35-B134-9944-AC10-D44C67C0F22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7538-2E3B-9A47-AA1D-CAF003BD0B9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obilealliance.hs-sites.com/lightweight-m2m-specification-from-oma" TargetMode="External"/><Relationship Id="rId4" Type="http://schemas.openxmlformats.org/officeDocument/2006/relationships/hyperlink" Target="http://tools.ietf.org/html/rfc7252" TargetMode="External"/><Relationship Id="rId5" Type="http://schemas.openxmlformats.org/officeDocument/2006/relationships/hyperlink" Target="http://tools.ietf.org/html/rfc6690" TargetMode="External"/><Relationship Id="rId6" Type="http://schemas.openxmlformats.org/officeDocument/2006/relationships/hyperlink" Target="http://tools.ietf.org/html/draft-ietf-core-resource-directory-01" TargetMode="External"/><Relationship Id="rId7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ipso-alliance.org/technical-information/ipso-guidelin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691138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667839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3096959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662" y="1914417"/>
            <a:ext cx="1213174" cy="5891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7978" y="1631337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376758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297792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309300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297792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807466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5089250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3210244"/>
            <a:ext cx="147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503530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948358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579576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503530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503530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208974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839642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72762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73956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622800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484412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853744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853744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853744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579576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579576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707410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7216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3861" y="5600311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34844" y="5426614"/>
            <a:ext cx="1522209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Border Router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55196" y="5089250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Resources and Data Models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4118" y="2838050"/>
            <a:ext cx="187411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1266" y="1910993"/>
            <a:ext cx="1325437" cy="3370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99037" y="3050391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9562" y="2812051"/>
            <a:ext cx="941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  <a:endCxn id="16" idx="0"/>
          </p:cNvCxnSpPr>
          <p:nvPr/>
        </p:nvCxnSpPr>
        <p:spPr>
          <a:xfrm>
            <a:off x="2403985" y="2248045"/>
            <a:ext cx="0" cy="80234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95620" y="2442719"/>
            <a:ext cx="67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95620" y="347305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6" idx="2"/>
            <a:endCxn id="51" idx="0"/>
          </p:cNvCxnSpPr>
          <p:nvPr/>
        </p:nvCxnSpPr>
        <p:spPr>
          <a:xfrm>
            <a:off x="2403985" y="3332175"/>
            <a:ext cx="0" cy="7441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07873" y="4076368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</a:t>
            </a:r>
            <a:r>
              <a:rPr lang="en-US" sz="1600" dirty="0" smtClean="0">
                <a:solidFill>
                  <a:srgbClr val="000000"/>
                </a:solidFill>
              </a:rPr>
              <a:t>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42273" y="1834664"/>
            <a:ext cx="4519186" cy="3439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Resource: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An addressable element of a REST API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Has a path or URI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May represent a sensor or actuator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Has a set of operations e.g. GET, PUT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Exposed by devices, registered with server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Consumed by applications through server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The Data Model defines: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How the path is constructed - URI template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Which operations are allowed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Other properties like data type 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41266" y="3904031"/>
            <a:ext cx="491635" cy="2589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99310" y="4756244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27181" y="4751716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31737" y="3899773"/>
            <a:ext cx="491635" cy="2589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2" idx="4"/>
            <a:endCxn id="53" idx="0"/>
          </p:cNvCxnSpPr>
          <p:nvPr/>
        </p:nvCxnSpPr>
        <p:spPr>
          <a:xfrm flipH="1">
            <a:off x="1904258" y="4162939"/>
            <a:ext cx="82826" cy="59330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54" idx="0"/>
          </p:cNvCxnSpPr>
          <p:nvPr/>
        </p:nvCxnSpPr>
        <p:spPr>
          <a:xfrm>
            <a:off x="2777555" y="4158681"/>
            <a:ext cx="54574" cy="59303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863388" y="2682597"/>
            <a:ext cx="491635" cy="2589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95811" y="2682597"/>
            <a:ext cx="491635" cy="2589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2" idx="4"/>
            <a:endCxn id="42" idx="0"/>
          </p:cNvCxnSpPr>
          <p:nvPr/>
        </p:nvCxnSpPr>
        <p:spPr>
          <a:xfrm flipH="1">
            <a:off x="1987084" y="2941505"/>
            <a:ext cx="122122" cy="96252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4"/>
            <a:endCxn id="56" idx="0"/>
          </p:cNvCxnSpPr>
          <p:nvPr/>
        </p:nvCxnSpPr>
        <p:spPr>
          <a:xfrm>
            <a:off x="2741629" y="2941505"/>
            <a:ext cx="35926" cy="95826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2842" y="314750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945601" y="4993418"/>
            <a:ext cx="90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405584" y="2941505"/>
            <a:ext cx="457804" cy="20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1405584" y="3516841"/>
            <a:ext cx="407680" cy="425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2" idx="0"/>
          </p:cNvCxnSpPr>
          <p:nvPr/>
        </p:nvCxnSpPr>
        <p:spPr>
          <a:xfrm flipH="1">
            <a:off x="2109206" y="2248045"/>
            <a:ext cx="89832" cy="43455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3" idx="0"/>
          </p:cNvCxnSpPr>
          <p:nvPr/>
        </p:nvCxnSpPr>
        <p:spPr>
          <a:xfrm>
            <a:off x="2741629" y="2248045"/>
            <a:ext cx="0" cy="43455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0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Smart Object Data Model - Temperature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IPSO Object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7" y="3823649"/>
            <a:ext cx="7511123" cy="2176480"/>
          </a:xfrm>
          <a:prstGeom prst="rect">
            <a:avLst/>
          </a:prstGeom>
        </p:spPr>
      </p:pic>
      <p:pic>
        <p:nvPicPr>
          <p:cNvPr id="9" name="Picture 8" descr="IPSO Obje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9" y="1331900"/>
            <a:ext cx="8704141" cy="2273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1920" y="4171009"/>
            <a:ext cx="1087634" cy="529235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77500" lnSpcReduction="20000"/>
          </a:bodyPr>
          <a:lstStyle/>
          <a:p>
            <a:r>
              <a:rPr lang="en-US" dirty="0" smtClean="0"/>
              <a:t>Object with </a:t>
            </a:r>
          </a:p>
          <a:p>
            <a:r>
              <a:rPr lang="en-US" dirty="0" smtClean="0"/>
              <a:t>Internal 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1327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Smart Object Resource Design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5645" y="3463146"/>
            <a:ext cx="80030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Objects represent single points of interest, for example a temperature senor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An object may have multiple instances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Resources represent attributes of the object, for example the last measured value, the smallest measured value, the greatest measured value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Object and resource IDs are meant to be reusable, representing common measurements and concepts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Please see the IPSO Smart Object Guideline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7423" y="1185195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1751" y="1859914"/>
            <a:ext cx="2923599" cy="264597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dirty="0"/>
              <a:t>Object ID, defines object type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0581" y="2286302"/>
            <a:ext cx="301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29231" y="2722884"/>
            <a:ext cx="344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4785350" y="1515941"/>
            <a:ext cx="833424" cy="476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36185" y="1502710"/>
            <a:ext cx="1038205" cy="89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 flipV="1">
            <a:off x="5473255" y="1502710"/>
            <a:ext cx="1230293" cy="1404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03004" y="1052901"/>
            <a:ext cx="5582618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61751" y="1173077"/>
            <a:ext cx="3237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Smart Object Data Model 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7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Smart Object Starter Pack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242687"/>
              </p:ext>
            </p:extLst>
          </p:nvPr>
        </p:nvGraphicFramePr>
        <p:xfrm>
          <a:off x="442823" y="1057908"/>
          <a:ext cx="8240618" cy="546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6489700" imgH="4305300" progId="Word.Document.12">
                  <p:embed/>
                </p:oleObj>
              </mc:Choice>
              <mc:Fallback>
                <p:oleObj name="Document" r:id="rId3" imgW="6489700" imgH="430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823" y="1057908"/>
                        <a:ext cx="8240618" cy="546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76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Helvetica Neue Light"/>
                <a:cs typeface="Helvetica Neue Light"/>
              </a:rPr>
              <a:t>Device Programming for Resources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2826" y="1510351"/>
            <a:ext cx="7988632" cy="445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dirty="0" err="1" smtClean="0">
                <a:latin typeface="Arial"/>
                <a:cs typeface="Arial"/>
              </a:rPr>
              <a:t>mbed</a:t>
            </a:r>
            <a:r>
              <a:rPr lang="en-US" sz="2400" dirty="0" smtClean="0">
                <a:latin typeface="Arial"/>
                <a:cs typeface="Arial"/>
              </a:rPr>
              <a:t> library for LWM2M and Smart Objects provides resource classes (e.g. </a:t>
            </a:r>
            <a:r>
              <a:rPr lang="en-US" sz="2400" dirty="0" err="1" smtClean="0">
                <a:latin typeface="Arial"/>
                <a:cs typeface="Arial"/>
              </a:rPr>
              <a:t>DynamicResource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b="1" dirty="0" smtClean="0">
                <a:latin typeface="Arial"/>
                <a:cs typeface="Arial"/>
              </a:rPr>
              <a:t>Two files </a:t>
            </a:r>
            <a:r>
              <a:rPr lang="en-US" sz="2400" dirty="0" smtClean="0">
                <a:latin typeface="Arial"/>
                <a:cs typeface="Arial"/>
              </a:rPr>
              <a:t>are involved in resource programming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esources are implemented in a </a:t>
            </a:r>
            <a:r>
              <a:rPr lang="en-US" sz="2400" b="1" dirty="0" smtClean="0">
                <a:latin typeface="Arial"/>
                <a:cs typeface="Arial"/>
              </a:rPr>
              <a:t>&lt;resource&gt;.h </a:t>
            </a:r>
            <a:r>
              <a:rPr lang="en-US" sz="2400" dirty="0" smtClean="0">
                <a:latin typeface="Arial"/>
                <a:cs typeface="Arial"/>
              </a:rPr>
              <a:t>file for each addressable resource, which is a wrapper for the generic class constructor and resource-specific code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Resources are </a:t>
            </a:r>
            <a:r>
              <a:rPr lang="en-US" sz="2400" dirty="0" smtClean="0">
                <a:latin typeface="Arial"/>
                <a:cs typeface="Arial"/>
              </a:rPr>
              <a:t>configured </a:t>
            </a:r>
            <a:r>
              <a:rPr lang="en-US" sz="2400" dirty="0">
                <a:latin typeface="Arial"/>
                <a:cs typeface="Arial"/>
              </a:rPr>
              <a:t>and </a:t>
            </a:r>
            <a:r>
              <a:rPr lang="en-US" sz="2400" dirty="0" smtClean="0">
                <a:latin typeface="Arial"/>
                <a:cs typeface="Arial"/>
              </a:rPr>
              <a:t>created in the main program (e.g. </a:t>
            </a:r>
            <a:r>
              <a:rPr lang="en-US" sz="2400" b="1" dirty="0" err="1" smtClean="0">
                <a:latin typeface="Arial"/>
                <a:cs typeface="Arial"/>
              </a:rPr>
              <a:t>main.cpp</a:t>
            </a:r>
            <a:r>
              <a:rPr lang="en-US" sz="2400" dirty="0" smtClean="0">
                <a:latin typeface="Arial"/>
                <a:cs typeface="Arial"/>
              </a:rPr>
              <a:t>)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Resources are registered with the Device Server when the endpoint start() is called, usually in </a:t>
            </a:r>
            <a:r>
              <a:rPr lang="en-US" sz="2400" dirty="0" err="1" smtClean="0">
                <a:latin typeface="Arial"/>
                <a:cs typeface="Arial"/>
              </a:rPr>
              <a:t>main.cpp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06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Helvetica Neue Light"/>
                <a:cs typeface="Helvetica Neue Light"/>
              </a:rPr>
              <a:t>Device Programming for Resources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1429" y="1128152"/>
            <a:ext cx="7521106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Refer to the lab note on resource programming for specific instructions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Some attributes and parameters need to be customized for each device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Endpoint Name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Registration Domain 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Device Server IP address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And for each resource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err="1" smtClean="0">
                <a:latin typeface="Arial"/>
                <a:cs typeface="Arial"/>
              </a:rPr>
              <a:t>Resource.h</a:t>
            </a:r>
            <a:r>
              <a:rPr lang="en-US" sz="2000" dirty="0" smtClean="0">
                <a:latin typeface="Arial"/>
                <a:cs typeface="Arial"/>
              </a:rPr>
              <a:t> file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Resource path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Max-age to control cache lifetime - optional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Observation sample time - optional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4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424048"/>
            <a:ext cx="8087269" cy="542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Devices register resources with a Device Server by uploading links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Registrations </a:t>
            </a:r>
            <a:r>
              <a:rPr lang="en-US" sz="2400" dirty="0">
                <a:latin typeface="Arial"/>
                <a:cs typeface="Arial"/>
              </a:rPr>
              <a:t>have a lifetime and are refreshed periodically by the device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The Device Server is a proxy for resources that are registered by devices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Applications can access device resources by using the HTTP proxy, which exposes a web style REST API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Each registered device resource has a corresponding web API resource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Refer to the </a:t>
            </a:r>
            <a:r>
              <a:rPr lang="en-US" sz="2400" dirty="0" err="1" smtClean="0">
                <a:latin typeface="Arial"/>
                <a:cs typeface="Arial"/>
              </a:rPr>
              <a:t>mbed</a:t>
            </a:r>
            <a:r>
              <a:rPr lang="en-US" sz="2400" dirty="0" smtClean="0">
                <a:latin typeface="Arial"/>
                <a:cs typeface="Arial"/>
              </a:rPr>
              <a:t> Device Server User Guide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23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Endpoint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103400"/>
            <a:ext cx="82296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Endpoints can be discovered using the Device Server discovery interface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Endpoint discovery returns a JSON array of endpoint objects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98" y="1988917"/>
            <a:ext cx="6571720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http://10.10.10.10:8080/</a:t>
            </a:r>
            <a:r>
              <a:rPr lang="en-US" sz="2000" dirty="0" err="1" smtClean="0">
                <a:latin typeface="Courier"/>
                <a:cs typeface="Courier"/>
              </a:rPr>
              <a:t>my_domain</a:t>
            </a:r>
            <a:r>
              <a:rPr lang="en-US" sz="2000" dirty="0" smtClean="0">
                <a:latin typeface="Courier"/>
                <a:cs typeface="Courier"/>
              </a:rPr>
              <a:t>/endpoints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2846" y="1545611"/>
            <a:ext cx="421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 Server Endpoint Discovery URL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27216" y="3264171"/>
            <a:ext cx="152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95858" y="2399042"/>
            <a:ext cx="0" cy="86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0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Endpoint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734" y="1607401"/>
            <a:ext cx="6571720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GET http://10.10.10.10:8080/</a:t>
            </a:r>
            <a:r>
              <a:rPr lang="en-US" sz="2000" dirty="0" err="1" smtClean="0">
                <a:latin typeface="Courier"/>
                <a:cs typeface="Courier"/>
              </a:rPr>
              <a:t>my_domain</a:t>
            </a:r>
            <a:r>
              <a:rPr lang="en-US" sz="2000" dirty="0" smtClean="0">
                <a:latin typeface="Courier"/>
                <a:cs typeface="Courier"/>
              </a:rPr>
              <a:t>/endpoints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6395" y="2749908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0:  {</a:t>
            </a:r>
          </a:p>
          <a:p>
            <a:r>
              <a:rPr lang="fr-FR" dirty="0" err="1"/>
              <a:t>name</a:t>
            </a:r>
            <a:r>
              <a:rPr lang="fr-FR" dirty="0"/>
              <a:t>: "MBED-061590140030"</a:t>
            </a:r>
          </a:p>
          <a:p>
            <a:r>
              <a:rPr lang="fr-FR" dirty="0"/>
              <a:t>type: "LWM2M test client"</a:t>
            </a:r>
          </a:p>
          <a:p>
            <a:r>
              <a:rPr lang="fr-FR" dirty="0" err="1"/>
              <a:t>status</a:t>
            </a:r>
            <a:r>
              <a:rPr lang="fr-FR" dirty="0"/>
              <a:t>: "ACTIVE"</a:t>
            </a:r>
          </a:p>
          <a:p>
            <a:r>
              <a:rPr lang="fr-FR" dirty="0"/>
              <a:t>}-</a:t>
            </a:r>
          </a:p>
          <a:p>
            <a:r>
              <a:rPr lang="fr-FR" dirty="0"/>
              <a:t>1:  {</a:t>
            </a:r>
          </a:p>
          <a:p>
            <a:r>
              <a:rPr lang="fr-FR" dirty="0" err="1"/>
              <a:t>name</a:t>
            </a:r>
            <a:r>
              <a:rPr lang="fr-FR" dirty="0"/>
              <a:t>: "mbed-6230600c000f"</a:t>
            </a:r>
          </a:p>
          <a:p>
            <a:r>
              <a:rPr lang="fr-FR" dirty="0"/>
              <a:t>type: "</a:t>
            </a:r>
            <a:r>
              <a:rPr lang="fr-FR" dirty="0" err="1"/>
              <a:t>mbed_device</a:t>
            </a:r>
            <a:r>
              <a:rPr lang="fr-FR" dirty="0"/>
              <a:t>"</a:t>
            </a:r>
          </a:p>
          <a:p>
            <a:r>
              <a:rPr lang="fr-FR" dirty="0" err="1"/>
              <a:t>status</a:t>
            </a:r>
            <a:r>
              <a:rPr lang="fr-FR" dirty="0"/>
              <a:t>: "ACTIVE"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348" y="1257557"/>
            <a:ext cx="6830644" cy="1528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and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IoT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1025" y="1464831"/>
            <a:ext cx="4481513" cy="5334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3563" y="2136344"/>
            <a:ext cx="4492625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IPSO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5625" y="2785631"/>
            <a:ext cx="4506913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563" y="3442856"/>
            <a:ext cx="2925762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53475" y="3436506"/>
            <a:ext cx="1390650" cy="5349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35625" y="4085794"/>
            <a:ext cx="1392238" cy="5349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6LowPAN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85025" y="4095319"/>
            <a:ext cx="2957513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IPV4/IPV6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0388" y="5400244"/>
            <a:ext cx="29225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MCU – 16KiB 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7125" y="5408181"/>
            <a:ext cx="1390650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37213" y="4738256"/>
            <a:ext cx="139223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802.15.4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67563" y="4738256"/>
            <a:ext cx="29606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, Ethernet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1638" y="5476444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Hardware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1000" y="4849381"/>
            <a:ext cx="1312863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HW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55288" y="4214381"/>
            <a:ext cx="1312862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Routing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55288" y="3536519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 Protocol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5288" y="2901519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1000" y="2222069"/>
            <a:ext cx="1312863" cy="3048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>
              <a:defRPr/>
            </a:pPr>
            <a:r>
              <a:rPr lang="en-US" sz="2000" dirty="0"/>
              <a:t>Data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55288" y="1558494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63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8588" y="4170915"/>
            <a:ext cx="82296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Resources can be discovered using the Device Server discovery interface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Resource discovery returns a JSON array of resource objects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31" y="1840970"/>
            <a:ext cx="8382957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http://10.10.10.10:8080/</a:t>
            </a:r>
            <a:r>
              <a:rPr lang="en-US" sz="2000" dirty="0" err="1" smtClean="0">
                <a:latin typeface="Courier"/>
                <a:cs typeface="Courier"/>
              </a:rPr>
              <a:t>my_domain</a:t>
            </a:r>
            <a:r>
              <a:rPr lang="en-US" sz="2000" dirty="0" smtClean="0">
                <a:latin typeface="Courier"/>
                <a:cs typeface="Courier"/>
              </a:rPr>
              <a:t>/endpoints/</a:t>
            </a:r>
            <a:r>
              <a:rPr lang="en-US" sz="2000" dirty="0" err="1" smtClean="0">
                <a:latin typeface="Courier"/>
                <a:cs typeface="Courier"/>
              </a:rPr>
              <a:t>my_ep_name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8476" y="1274373"/>
            <a:ext cx="428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 Server Resource Discovery URL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4831" y="3116223"/>
            <a:ext cx="152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683473" y="2251094"/>
            <a:ext cx="0" cy="86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</p:cNvCxnSpPr>
          <p:nvPr/>
        </p:nvCxnSpPr>
        <p:spPr>
          <a:xfrm flipV="1">
            <a:off x="7770026" y="2240575"/>
            <a:ext cx="0" cy="87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47494" y="3116223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Endpoint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02494"/>
            <a:ext cx="8382957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GET http://10.10.10.10:8080/</a:t>
            </a:r>
            <a:r>
              <a:rPr lang="en-US" dirty="0" err="1" smtClean="0">
                <a:latin typeface="Courier"/>
                <a:cs typeface="Courier"/>
              </a:rPr>
              <a:t>my_domain</a:t>
            </a:r>
            <a:r>
              <a:rPr lang="en-US" dirty="0" smtClean="0">
                <a:latin typeface="Courier"/>
                <a:cs typeface="Courier"/>
              </a:rPr>
              <a:t>/endpoints/</a:t>
            </a:r>
            <a:r>
              <a:rPr lang="en-US" dirty="0" err="1" smtClean="0">
                <a:latin typeface="Courier"/>
                <a:cs typeface="Courier"/>
              </a:rPr>
              <a:t>my_ep_name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0660" y="1550654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0:  {</a:t>
            </a:r>
          </a:p>
          <a:p>
            <a:r>
              <a:rPr lang="en-US" dirty="0" err="1"/>
              <a:t>uri</a:t>
            </a:r>
            <a:r>
              <a:rPr lang="en-US" dirty="0"/>
              <a:t>: "/3304/0/5700"</a:t>
            </a:r>
          </a:p>
          <a:p>
            <a:r>
              <a:rPr lang="en-US" dirty="0" err="1"/>
              <a:t>rt</a:t>
            </a:r>
            <a:r>
              <a:rPr lang="en-US" dirty="0"/>
              <a:t>: "</a:t>
            </a:r>
            <a:r>
              <a:rPr lang="en-US" dirty="0" err="1"/>
              <a:t>urn:X-ipso:humidity</a:t>
            </a:r>
            <a:r>
              <a:rPr lang="en-US" dirty="0"/>
              <a:t>"</a:t>
            </a:r>
          </a:p>
          <a:p>
            <a:r>
              <a:rPr lang="en-US" dirty="0" err="1"/>
              <a:t>obs</a:t>
            </a:r>
            <a:r>
              <a:rPr lang="en-US" dirty="0"/>
              <a:t>: false</a:t>
            </a:r>
          </a:p>
          <a:p>
            <a:r>
              <a:rPr lang="en-US" dirty="0"/>
              <a:t>type: ""</a:t>
            </a:r>
          </a:p>
          <a:p>
            <a:r>
              <a:rPr lang="en-US" dirty="0"/>
              <a:t>}-</a:t>
            </a:r>
          </a:p>
          <a:p>
            <a:r>
              <a:rPr lang="en-US" dirty="0"/>
              <a:t>1:  {</a:t>
            </a:r>
          </a:p>
          <a:p>
            <a:r>
              <a:rPr lang="en-US" dirty="0" err="1"/>
              <a:t>uri</a:t>
            </a:r>
            <a:r>
              <a:rPr lang="en-US" dirty="0"/>
              <a:t>: "/3303/0/5700"</a:t>
            </a:r>
          </a:p>
          <a:p>
            <a:r>
              <a:rPr lang="en-US" dirty="0" err="1"/>
              <a:t>rt</a:t>
            </a:r>
            <a:r>
              <a:rPr lang="en-US" dirty="0"/>
              <a:t>: "</a:t>
            </a:r>
            <a:r>
              <a:rPr lang="en-US" dirty="0" err="1"/>
              <a:t>urn:X-ipso:temperature</a:t>
            </a:r>
            <a:r>
              <a:rPr lang="en-US" dirty="0"/>
              <a:t>"</a:t>
            </a:r>
          </a:p>
          <a:p>
            <a:r>
              <a:rPr lang="en-US" dirty="0" err="1"/>
              <a:t>obs</a:t>
            </a:r>
            <a:r>
              <a:rPr lang="en-US" dirty="0"/>
              <a:t>: false</a:t>
            </a:r>
          </a:p>
          <a:p>
            <a:r>
              <a:rPr lang="en-US" dirty="0"/>
              <a:t>type: ""</a:t>
            </a:r>
          </a:p>
          <a:p>
            <a:r>
              <a:rPr lang="en-US" dirty="0"/>
              <a:t>}-</a:t>
            </a:r>
          </a:p>
          <a:p>
            <a:r>
              <a:rPr lang="en-US" dirty="0"/>
              <a:t>2:  {</a:t>
            </a:r>
          </a:p>
          <a:p>
            <a:r>
              <a:rPr lang="en-US" dirty="0" err="1"/>
              <a:t>uri</a:t>
            </a:r>
            <a:r>
              <a:rPr lang="en-US" dirty="0"/>
              <a:t>: "/3302/0/5500"</a:t>
            </a:r>
          </a:p>
          <a:p>
            <a:r>
              <a:rPr lang="en-US" dirty="0" err="1"/>
              <a:t>rt</a:t>
            </a:r>
            <a:r>
              <a:rPr lang="en-US" dirty="0"/>
              <a:t>: "</a:t>
            </a:r>
            <a:r>
              <a:rPr lang="en-US" dirty="0" err="1"/>
              <a:t>urn:X-ipso:presence</a:t>
            </a:r>
            <a:r>
              <a:rPr lang="en-US" dirty="0"/>
              <a:t>"</a:t>
            </a:r>
          </a:p>
          <a:p>
            <a:r>
              <a:rPr lang="en-US" dirty="0" err="1"/>
              <a:t>obs</a:t>
            </a:r>
            <a:r>
              <a:rPr lang="en-US" dirty="0"/>
              <a:t>: true</a:t>
            </a:r>
          </a:p>
          <a:p>
            <a:r>
              <a:rPr lang="en-US" dirty="0"/>
              <a:t>type: ""</a:t>
            </a:r>
          </a:p>
          <a:p>
            <a:r>
              <a:rPr lang="en-US" dirty="0"/>
              <a:t>}</a:t>
            </a:r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URL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802191"/>
            <a:ext cx="8104513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Web API URLs are constructed from the resource URIs registered by the device, the endpoint name of the registered device, and a preconfigured domain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540" y="1594389"/>
            <a:ext cx="7939312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http://10.10.10.10:8080/</a:t>
            </a:r>
            <a:r>
              <a:rPr lang="en-US" sz="1600" dirty="0" err="1" smtClean="0">
                <a:latin typeface="Courier"/>
                <a:cs typeface="Courier"/>
              </a:rPr>
              <a:t>my_domain</a:t>
            </a:r>
            <a:r>
              <a:rPr lang="en-US" sz="1600" dirty="0" smtClean="0">
                <a:latin typeface="Courier"/>
                <a:cs typeface="Courier"/>
              </a:rPr>
              <a:t>/endpoints/</a:t>
            </a:r>
            <a:r>
              <a:rPr lang="en-US" sz="1600" dirty="0" err="1" smtClean="0">
                <a:latin typeface="Courier"/>
                <a:cs typeface="Courier"/>
              </a:rPr>
              <a:t>my_ep_name</a:t>
            </a:r>
            <a:r>
              <a:rPr lang="en-US" sz="1600" dirty="0" smtClean="0">
                <a:latin typeface="Courier"/>
                <a:cs typeface="Courier"/>
              </a:rPr>
              <a:t>/3303</a:t>
            </a:r>
            <a:r>
              <a:rPr lang="en-US" sz="1600" dirty="0" smtClean="0">
                <a:latin typeface="Courier"/>
                <a:cs typeface="Courier"/>
              </a:rPr>
              <a:t>/0/5700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0928" y="3400172"/>
            <a:ext cx="2923599" cy="264597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dirty="0"/>
              <a:t>Object ID, defines object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8251" y="3724677"/>
            <a:ext cx="301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93029" y="4106854"/>
            <a:ext cx="344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416634" y="1925136"/>
            <a:ext cx="0" cy="147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811960" y="1911904"/>
            <a:ext cx="0" cy="1812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05498" y="1925136"/>
            <a:ext cx="0" cy="219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1953" y="1151083"/>
            <a:ext cx="32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 Server Resource URL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6364443" y="2004514"/>
            <a:ext cx="0" cy="87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41911" y="2880162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Endpoint Name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55296" y="2869642"/>
            <a:ext cx="152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23938" y="2004513"/>
            <a:ext cx="0" cy="86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3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URL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560" y="2091498"/>
            <a:ext cx="8531138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GET http://10.10.10.10:8080/</a:t>
            </a:r>
            <a:r>
              <a:rPr lang="en-US" sz="1600" dirty="0" err="1" smtClean="0">
                <a:latin typeface="Courier"/>
                <a:cs typeface="Courier"/>
              </a:rPr>
              <a:t>my_domain</a:t>
            </a:r>
            <a:r>
              <a:rPr lang="en-US" sz="1600" dirty="0" smtClean="0">
                <a:latin typeface="Courier"/>
                <a:cs typeface="Courier"/>
              </a:rPr>
              <a:t>/endpoints/</a:t>
            </a:r>
            <a:r>
              <a:rPr lang="en-US" sz="1600" dirty="0" err="1" smtClean="0">
                <a:latin typeface="Courier"/>
                <a:cs typeface="Courier"/>
              </a:rPr>
              <a:t>my_ep_name</a:t>
            </a:r>
            <a:r>
              <a:rPr lang="en-US" sz="1600" dirty="0" smtClean="0">
                <a:latin typeface="Courier"/>
                <a:cs typeface="Courier"/>
              </a:rPr>
              <a:t>/3303</a:t>
            </a:r>
            <a:r>
              <a:rPr lang="en-US" sz="1600" dirty="0" smtClean="0">
                <a:latin typeface="Courier"/>
                <a:cs typeface="Courier"/>
              </a:rPr>
              <a:t>/0/5700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9375" y="2948439"/>
            <a:ext cx="16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-&gt; 71.2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3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Standards References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612" y="1263894"/>
            <a:ext cx="6220868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IPSO Smart Object Guideline</a:t>
            </a:r>
          </a:p>
          <a:p>
            <a:pPr lvl="1"/>
            <a:r>
              <a:rPr lang="en-US" sz="2000" dirty="0">
                <a:hlinkClick r:id="rId2"/>
              </a:rPr>
              <a:t>http://www.ipso-alliance.org/technical-information/ipso-guidelines</a:t>
            </a:r>
            <a:endParaRPr lang="en-US" sz="2000" dirty="0"/>
          </a:p>
          <a:p>
            <a:r>
              <a:rPr lang="en-US" sz="2000" dirty="0"/>
              <a:t>OMA LWM2M Specification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  <a:hlinkClick r:id="rId3"/>
              </a:rPr>
              <a:t>http://openmobilealliance.hs-sites.com/lightweight-m2m-specification-from-oma</a:t>
            </a:r>
            <a:endParaRPr lang="en-US" sz="2000" dirty="0"/>
          </a:p>
          <a:p>
            <a:r>
              <a:rPr lang="en-US" sz="2000" dirty="0"/>
              <a:t>IETF </a:t>
            </a:r>
            <a:r>
              <a:rPr lang="en-US" sz="2000" dirty="0" err="1"/>
              <a:t>CoAP</a:t>
            </a:r>
            <a:r>
              <a:rPr lang="en-US" sz="2000" dirty="0"/>
              <a:t> and Related Specifications</a:t>
            </a:r>
          </a:p>
          <a:p>
            <a:pPr lvl="1"/>
            <a:r>
              <a:rPr lang="en-US" sz="2000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(RFC 7252): 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  <a:hlinkClick r:id="rId4"/>
              </a:rPr>
              <a:t>http://tools.ietf.org/html/rfc7252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000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Link-Format (RFC 6690): 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  <a:hlinkClick r:id="rId5"/>
              </a:rPr>
              <a:t>http://tools.ietf.org/html/rfc6690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000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Resource Directory: </a:t>
            </a:r>
            <a:r>
              <a:rPr lang="en-US" sz="2000" dirty="0">
                <a:ea typeface="ヒラギノ角ゴ ProN W3" charset="0"/>
                <a:cs typeface="ヒラギノ角ゴ ProN W3" charset="0"/>
                <a:hlinkClick r:id="rId6"/>
              </a:rPr>
              <a:t>http://tools.ietf.org/html/draft-ietf-core-resource-directory-01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Community Site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ea typeface="ヒラギノ角ゴ ProN W3" charset="0"/>
                <a:cs typeface="Arial"/>
                <a:hlinkClick r:id="rId7"/>
              </a:rPr>
              <a:t>http://coap.technology/</a:t>
            </a:r>
            <a:r>
              <a:rPr lang="en-US" sz="2000" dirty="0">
                <a:ea typeface="ヒラギノ角ゴ ProN W3" charset="0"/>
                <a:cs typeface="Arial"/>
              </a:rPr>
              <a:t> 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51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is REST for Constrained Devices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5" descr="web-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" y="2083452"/>
            <a:ext cx="5642093" cy="3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5399" y="1339132"/>
            <a:ext cx="5024282" cy="23083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Makes each device a lightweight server that exposes a REST API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CoAP</a:t>
            </a:r>
            <a:r>
              <a:rPr lang="en-US" sz="2000" dirty="0">
                <a:latin typeface="Arial"/>
                <a:cs typeface="Arial"/>
              </a:rPr>
              <a:t> device can be both client and server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Roles can be reversed and the sensor, as a client, can update a REST API at another node, device or server</a:t>
            </a:r>
          </a:p>
        </p:txBody>
      </p:sp>
    </p:spTree>
    <p:extLst>
      <p:ext uri="{BB962C8B-B14F-4D97-AF65-F5344CB8AC3E}">
        <p14:creationId xmlns:p14="http://schemas.microsoft.com/office/powerpoint/2010/main" val="38741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Request - Response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4" descr="coap-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316199"/>
            <a:ext cx="6808601" cy="26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17229" y="3870595"/>
            <a:ext cx="2717525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 smtClean="0"/>
              <a:t>Response with Data Payload</a:t>
            </a:r>
            <a:endParaRPr lang="en-US" altLang="en-US" sz="17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217230" y="3412949"/>
            <a:ext cx="2271639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/>
              <a:t>Confirmable Request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455025" y="3460893"/>
            <a:ext cx="610036" cy="3047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087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Observe – 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8" descr="core-ob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4" y="1026979"/>
            <a:ext cx="8424454" cy="538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713108" y="5476910"/>
            <a:ext cx="3127643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draft-</a:t>
            </a:r>
            <a:r>
              <a:rPr lang="en-US" altLang="en-US" sz="1900" dirty="0" err="1"/>
              <a:t>ietf</a:t>
            </a:r>
            <a:r>
              <a:rPr lang="en-US" altLang="en-US" sz="1900" dirty="0"/>
              <a:t>-core-observe</a:t>
            </a:r>
          </a:p>
        </p:txBody>
      </p:sp>
    </p:spTree>
    <p:extLst>
      <p:ext uri="{BB962C8B-B14F-4D97-AF65-F5344CB8AC3E}">
        <p14:creationId xmlns:p14="http://schemas.microsoft.com/office/powerpoint/2010/main" val="199361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mbed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Mapping to 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1095" y="5266337"/>
            <a:ext cx="1909710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BLE Border Router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Registration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4401941">
            <a:off x="3604014" y="3835249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644868">
            <a:off x="1659735" y="379901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6923607">
            <a:off x="2420636" y="372098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012044">
            <a:off x="2413629" y="2455215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8335546">
            <a:off x="2799515" y="2487289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 rot="17044411">
            <a:off x="3174164" y="2567861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Transaction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139314">
            <a:off x="2380743" y="2479610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7714059">
            <a:off x="1636125" y="3777407"/>
            <a:ext cx="132236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4. 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6919</TotalTime>
  <Words>1244</Words>
  <Application>Microsoft Macintosh PowerPoint</Application>
  <PresentationFormat>On-screen Show (4:3)</PresentationFormat>
  <Paragraphs>295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Custom Design</vt:lpstr>
      <vt:lpstr>Document</vt:lpstr>
      <vt:lpstr>Reference Architecture</vt:lpstr>
      <vt:lpstr>Protocol Layers and IoT Standards</vt:lpstr>
      <vt:lpstr>CoAP is REST for Constrained Devices</vt:lpstr>
      <vt:lpstr>CoAP Request - Response</vt:lpstr>
      <vt:lpstr>CoAP Observe – Asynchronous Notification</vt:lpstr>
      <vt:lpstr>mbed Mapping to Reference Architecture</vt:lpstr>
      <vt:lpstr>Registration</vt:lpstr>
      <vt:lpstr>Discovery</vt:lpstr>
      <vt:lpstr>Example Transaction</vt:lpstr>
      <vt:lpstr>Asynchronous Notification</vt:lpstr>
      <vt:lpstr>Resources and Data Models</vt:lpstr>
      <vt:lpstr>Smart Object Data Model - Temperature</vt:lpstr>
      <vt:lpstr>Smart Object Resource Design</vt:lpstr>
      <vt:lpstr>Smart Object Starter Pack</vt:lpstr>
      <vt:lpstr>Device Programming for Resources</vt:lpstr>
      <vt:lpstr>Device Programming for Resources</vt:lpstr>
      <vt:lpstr>Device Server API</vt:lpstr>
      <vt:lpstr>Device Server API – Endpoint Discovery</vt:lpstr>
      <vt:lpstr>Device Server API – Endpoint Discovery</vt:lpstr>
      <vt:lpstr>Device Server API – Resource Discovery</vt:lpstr>
      <vt:lpstr>Device Server API – Resource Discovery</vt:lpstr>
      <vt:lpstr>Device Server API – Resource URL</vt:lpstr>
      <vt:lpstr>Device Server API – Resource URL</vt:lpstr>
      <vt:lpstr>Standards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dc:creator>Pradeep Gowda</dc:creator>
  <cp:lastModifiedBy>Michael Koster</cp:lastModifiedBy>
  <cp:revision>209</cp:revision>
  <dcterms:created xsi:type="dcterms:W3CDTF">2014-10-07T17:18:40Z</dcterms:created>
  <dcterms:modified xsi:type="dcterms:W3CDTF">2015-04-24T15:46:09Z</dcterms:modified>
</cp:coreProperties>
</file>