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30" autoAdjust="0"/>
  </p:normalViewPr>
  <p:slideViewPr>
    <p:cSldViewPr snapToGrid="0" snapToObjects="1">
      <p:cViewPr varScale="1">
        <p:scale>
          <a:sx n="119" d="100"/>
          <a:sy n="119" d="100"/>
        </p:scale>
        <p:origin x="-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DE282-5A1D-FF4D-B30E-6D83B35D53CE}" type="datetimeFigureOut">
              <a:t>5/29/16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2E25C-A3C2-7A46-A9AB-5C23FD61A7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4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2E25C-A3C2-7A46-A9AB-5C23FD61A70E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02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D096-1234-0C43-97F4-0FFC37CF404A}" type="datetimeFigureOut"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7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D096-1234-0C43-97F4-0FFC37CF404A}" type="datetimeFigureOut"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D096-1234-0C43-97F4-0FFC37CF404A}" type="datetimeFigureOut"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2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D096-1234-0C43-97F4-0FFC37CF404A}" type="datetimeFigureOut"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6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D096-1234-0C43-97F4-0FFC37CF404A}" type="datetimeFigureOut"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5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D096-1234-0C43-97F4-0FFC37CF404A}" type="datetimeFigureOut"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1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D096-1234-0C43-97F4-0FFC37CF404A}" type="datetimeFigureOut">
              <a:t>5/29/16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6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D096-1234-0C43-97F4-0FFC37CF404A}" type="datetimeFigureOut">
              <a:t>5/29/16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1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D096-1234-0C43-97F4-0FFC37CF404A}" type="datetimeFigureOut">
              <a:t>5/29/16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6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D096-1234-0C43-97F4-0FFC37CF404A}" type="datetimeFigureOut"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1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D096-1234-0C43-97F4-0FFC37CF404A}" type="datetimeFigureOut"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0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1D096-1234-0C43-97F4-0FFC37CF404A}" type="datetimeFigureOut"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9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onnectIOT/iotivity-servient/blob/master/docs/abstract-transfer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WoT Servient using SmartThings and Iotivity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May 23, 2016 </a:t>
            </a:r>
          </a:p>
        </p:txBody>
      </p:sp>
    </p:spTree>
    <p:extLst>
      <p:ext uri="{BB962C8B-B14F-4D97-AF65-F5344CB8AC3E}">
        <p14:creationId xmlns:p14="http://schemas.microsoft.com/office/powerpoint/2010/main" val="1056171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SmartThings </a:t>
            </a:r>
            <a:r>
              <a:rPr lang="en-US"/>
              <a:t>OCF </a:t>
            </a:r>
            <a:r>
              <a:rPr lang="en-US"/>
              <a:t>Device Bridge Mapping to Thing Description</a:t>
            </a:r>
          </a:p>
        </p:txBody>
      </p:sp>
      <p:sp>
        <p:nvSpPr>
          <p:cNvPr id="4" name="Oval 3"/>
          <p:cNvSpPr/>
          <p:nvPr/>
        </p:nvSpPr>
        <p:spPr>
          <a:xfrm>
            <a:off x="824794" y="2577909"/>
            <a:ext cx="885850" cy="875092"/>
          </a:xfrm>
          <a:prstGeom prst="ellipse">
            <a:avLst/>
          </a:prstGeom>
          <a:noFill/>
          <a:ln>
            <a:solidFill>
              <a:srgbClr val="1C3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48302" y="2556564"/>
            <a:ext cx="1013923" cy="224109"/>
          </a:xfrm>
          <a:prstGeom prst="rect">
            <a:avLst/>
          </a:prstGeom>
          <a:solidFill>
            <a:srgbClr val="FFFFFF"/>
          </a:solidFill>
          <a:ln>
            <a:solidFill>
              <a:srgbClr val="1C3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Capability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1200702" y="2708964"/>
            <a:ext cx="1013923" cy="224109"/>
          </a:xfrm>
          <a:prstGeom prst="rect">
            <a:avLst/>
          </a:prstGeom>
          <a:solidFill>
            <a:srgbClr val="FFFFFF"/>
          </a:solidFill>
          <a:ln>
            <a:solidFill>
              <a:srgbClr val="1C3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Capability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3102" y="2861364"/>
            <a:ext cx="1013923" cy="224109"/>
          </a:xfrm>
          <a:prstGeom prst="rect">
            <a:avLst/>
          </a:prstGeom>
          <a:solidFill>
            <a:srgbClr val="FFFFFF"/>
          </a:solidFill>
          <a:ln>
            <a:solidFill>
              <a:srgbClr val="1C3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Capability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2122965" y="3859835"/>
            <a:ext cx="1013923" cy="224109"/>
          </a:xfrm>
          <a:prstGeom prst="rect">
            <a:avLst/>
          </a:prstGeom>
          <a:solidFill>
            <a:srgbClr val="FFFFFF"/>
          </a:solidFill>
          <a:ln>
            <a:solidFill>
              <a:srgbClr val="1C3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9" name="Rectangle 8"/>
          <p:cNvSpPr/>
          <p:nvPr/>
        </p:nvSpPr>
        <p:spPr>
          <a:xfrm>
            <a:off x="705359" y="1920906"/>
            <a:ext cx="14176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SmartThings Devices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22965" y="4083944"/>
            <a:ext cx="1013923" cy="224109"/>
          </a:xfrm>
          <a:prstGeom prst="rect">
            <a:avLst/>
          </a:prstGeom>
          <a:solidFill>
            <a:srgbClr val="FFFFFF"/>
          </a:solidFill>
          <a:ln>
            <a:solidFill>
              <a:srgbClr val="1C3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22965" y="4308053"/>
            <a:ext cx="1013923" cy="224109"/>
          </a:xfrm>
          <a:prstGeom prst="rect">
            <a:avLst/>
          </a:prstGeom>
          <a:solidFill>
            <a:srgbClr val="FFFFFF"/>
          </a:solidFill>
          <a:ln>
            <a:solidFill>
              <a:srgbClr val="1C3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22965" y="4532162"/>
            <a:ext cx="1013923" cy="224109"/>
          </a:xfrm>
          <a:prstGeom prst="rect">
            <a:avLst/>
          </a:prstGeom>
          <a:solidFill>
            <a:srgbClr val="FFFFFF"/>
          </a:solidFill>
          <a:ln>
            <a:solidFill>
              <a:srgbClr val="1C3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46187" y="4031772"/>
            <a:ext cx="1013923" cy="224109"/>
          </a:xfrm>
          <a:prstGeom prst="rect">
            <a:avLst/>
          </a:prstGeom>
          <a:solidFill>
            <a:srgbClr val="FFFFFF"/>
          </a:solidFill>
          <a:ln>
            <a:solidFill>
              <a:srgbClr val="1C3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Capability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46187" y="4255881"/>
            <a:ext cx="1013923" cy="224109"/>
          </a:xfrm>
          <a:prstGeom prst="rect">
            <a:avLst/>
          </a:prstGeom>
          <a:solidFill>
            <a:srgbClr val="FFFFFF"/>
          </a:solidFill>
          <a:ln>
            <a:solidFill>
              <a:srgbClr val="1C3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Capability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46187" y="4480253"/>
            <a:ext cx="1013923" cy="224109"/>
          </a:xfrm>
          <a:prstGeom prst="rect">
            <a:avLst/>
          </a:prstGeom>
          <a:solidFill>
            <a:srgbClr val="FFFFFF"/>
          </a:solidFill>
          <a:ln>
            <a:solidFill>
              <a:srgbClr val="1C3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Capability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46187" y="4704362"/>
            <a:ext cx="1013923" cy="224109"/>
          </a:xfrm>
          <a:prstGeom prst="rect">
            <a:avLst/>
          </a:prstGeom>
          <a:solidFill>
            <a:srgbClr val="FFFFFF"/>
          </a:solidFill>
          <a:ln>
            <a:solidFill>
              <a:srgbClr val="1C3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Capability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16830" y="4010819"/>
            <a:ext cx="1013923" cy="224109"/>
          </a:xfrm>
          <a:prstGeom prst="rect">
            <a:avLst/>
          </a:prstGeom>
          <a:solidFill>
            <a:srgbClr val="FFFFFF"/>
          </a:solidFill>
          <a:ln>
            <a:solidFill>
              <a:srgbClr val="1C3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16830" y="4243258"/>
            <a:ext cx="1013923" cy="224109"/>
          </a:xfrm>
          <a:prstGeom prst="rect">
            <a:avLst/>
          </a:prstGeom>
          <a:solidFill>
            <a:srgbClr val="FFFFFF"/>
          </a:solidFill>
          <a:ln>
            <a:solidFill>
              <a:srgbClr val="1C3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16830" y="4463986"/>
            <a:ext cx="1013923" cy="224109"/>
          </a:xfrm>
          <a:prstGeom prst="rect">
            <a:avLst/>
          </a:prstGeom>
          <a:solidFill>
            <a:srgbClr val="FFFFFF"/>
          </a:solidFill>
          <a:ln>
            <a:solidFill>
              <a:srgbClr val="1C3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Actions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16830" y="4688095"/>
            <a:ext cx="1013923" cy="224109"/>
          </a:xfrm>
          <a:prstGeom prst="rect">
            <a:avLst/>
          </a:prstGeom>
          <a:solidFill>
            <a:srgbClr val="FFFFFF"/>
          </a:solidFill>
          <a:ln>
            <a:solidFill>
              <a:srgbClr val="1C3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168098" y="3371301"/>
            <a:ext cx="1013923" cy="224109"/>
          </a:xfrm>
          <a:prstGeom prst="rect">
            <a:avLst/>
          </a:prstGeom>
          <a:solidFill>
            <a:srgbClr val="FFFFFF"/>
          </a:solidFill>
          <a:ln>
            <a:solidFill>
              <a:srgbClr val="1C3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68098" y="3603740"/>
            <a:ext cx="1013923" cy="224109"/>
          </a:xfrm>
          <a:prstGeom prst="rect">
            <a:avLst/>
          </a:prstGeom>
          <a:solidFill>
            <a:srgbClr val="FFFFFF"/>
          </a:solidFill>
          <a:ln>
            <a:solidFill>
              <a:srgbClr val="1C3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168098" y="3824468"/>
            <a:ext cx="1013923" cy="224109"/>
          </a:xfrm>
          <a:prstGeom prst="rect">
            <a:avLst/>
          </a:prstGeom>
          <a:solidFill>
            <a:srgbClr val="FFFFFF"/>
          </a:solidFill>
          <a:ln>
            <a:solidFill>
              <a:srgbClr val="1C3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Actions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168098" y="4048577"/>
            <a:ext cx="1013923" cy="224109"/>
          </a:xfrm>
          <a:prstGeom prst="rect">
            <a:avLst/>
          </a:prstGeom>
          <a:solidFill>
            <a:srgbClr val="FFFFFF"/>
          </a:solidFill>
          <a:ln>
            <a:solidFill>
              <a:srgbClr val="1C3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27" name="Left Brace 26"/>
          <p:cNvSpPr/>
          <p:nvPr/>
        </p:nvSpPr>
        <p:spPr>
          <a:xfrm>
            <a:off x="3500085" y="4031772"/>
            <a:ext cx="117402" cy="896699"/>
          </a:xfrm>
          <a:prstGeom prst="leftBrace">
            <a:avLst/>
          </a:prstGeom>
          <a:ln>
            <a:solidFill>
              <a:srgbClr val="1C33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/>
          <p:cNvSpPr/>
          <p:nvPr/>
        </p:nvSpPr>
        <p:spPr>
          <a:xfrm>
            <a:off x="5102746" y="4019017"/>
            <a:ext cx="117402" cy="896699"/>
          </a:xfrm>
          <a:prstGeom prst="leftBrace">
            <a:avLst/>
          </a:prstGeom>
          <a:ln>
            <a:solidFill>
              <a:srgbClr val="1C33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10" idx="3"/>
            <a:endCxn id="27" idx="1"/>
          </p:cNvCxnSpPr>
          <p:nvPr/>
        </p:nvCxnSpPr>
        <p:spPr>
          <a:xfrm>
            <a:off x="3136888" y="4195999"/>
            <a:ext cx="363197" cy="284123"/>
          </a:xfrm>
          <a:prstGeom prst="straightConnector1">
            <a:avLst/>
          </a:prstGeom>
          <a:ln>
            <a:solidFill>
              <a:srgbClr val="1C333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3"/>
            <a:endCxn id="28" idx="1"/>
          </p:cNvCxnSpPr>
          <p:nvPr/>
        </p:nvCxnSpPr>
        <p:spPr>
          <a:xfrm>
            <a:off x="4760110" y="4367936"/>
            <a:ext cx="342636" cy="99431"/>
          </a:xfrm>
          <a:prstGeom prst="straightConnector1">
            <a:avLst/>
          </a:prstGeom>
          <a:ln>
            <a:solidFill>
              <a:srgbClr val="1C333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0" idx="1"/>
          </p:cNvCxnSpPr>
          <p:nvPr/>
        </p:nvCxnSpPr>
        <p:spPr>
          <a:xfrm>
            <a:off x="1547571" y="3488441"/>
            <a:ext cx="575394" cy="707558"/>
          </a:xfrm>
          <a:prstGeom prst="straightConnector1">
            <a:avLst/>
          </a:prstGeom>
          <a:ln>
            <a:solidFill>
              <a:srgbClr val="1C3339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006960" y="2724416"/>
            <a:ext cx="1371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WoT Thing Description</a:t>
            </a:r>
            <a:endParaRPr lang="en-US"/>
          </a:p>
        </p:txBody>
      </p:sp>
      <p:cxnSp>
        <p:nvCxnSpPr>
          <p:cNvPr id="45" name="Straight Arrow Connector 44"/>
          <p:cNvCxnSpPr>
            <a:stCxn id="23" idx="1"/>
            <a:endCxn id="17" idx="3"/>
          </p:cNvCxnSpPr>
          <p:nvPr/>
        </p:nvCxnSpPr>
        <p:spPr>
          <a:xfrm flipH="1">
            <a:off x="6330753" y="3483356"/>
            <a:ext cx="837345" cy="639518"/>
          </a:xfrm>
          <a:prstGeom prst="straightConnector1">
            <a:avLst/>
          </a:prstGeom>
          <a:ln>
            <a:solidFill>
              <a:srgbClr val="1C3339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4" idx="1"/>
            <a:endCxn id="20" idx="3"/>
          </p:cNvCxnSpPr>
          <p:nvPr/>
        </p:nvCxnSpPr>
        <p:spPr>
          <a:xfrm flipH="1">
            <a:off x="6330753" y="3715795"/>
            <a:ext cx="837345" cy="639518"/>
          </a:xfrm>
          <a:prstGeom prst="straightConnector1">
            <a:avLst/>
          </a:prstGeom>
          <a:ln>
            <a:solidFill>
              <a:srgbClr val="1C3339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5" idx="1"/>
            <a:endCxn id="21" idx="3"/>
          </p:cNvCxnSpPr>
          <p:nvPr/>
        </p:nvCxnSpPr>
        <p:spPr>
          <a:xfrm flipH="1">
            <a:off x="6330753" y="3936523"/>
            <a:ext cx="837345" cy="639518"/>
          </a:xfrm>
          <a:prstGeom prst="straightConnector1">
            <a:avLst/>
          </a:prstGeom>
          <a:ln>
            <a:solidFill>
              <a:srgbClr val="1C3339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1"/>
            <a:endCxn id="22" idx="3"/>
          </p:cNvCxnSpPr>
          <p:nvPr/>
        </p:nvCxnSpPr>
        <p:spPr>
          <a:xfrm flipH="1">
            <a:off x="6330753" y="4160632"/>
            <a:ext cx="837345" cy="639518"/>
          </a:xfrm>
          <a:prstGeom prst="straightConnector1">
            <a:avLst/>
          </a:prstGeom>
          <a:ln>
            <a:solidFill>
              <a:srgbClr val="1C3339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122965" y="3488441"/>
            <a:ext cx="101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/oic/res/</a:t>
            </a:r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692822" y="3392393"/>
            <a:ext cx="11194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Device</a:t>
            </a:r>
          </a:p>
          <a:p>
            <a:pPr algn="ctr"/>
            <a:r>
              <a:rPr lang="en-US"/>
              <a:t>Collection</a:t>
            </a:r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220148" y="3348270"/>
            <a:ext cx="1194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Capability</a:t>
            </a:r>
          </a:p>
          <a:p>
            <a:pPr algn="ctr"/>
            <a:r>
              <a:rPr lang="en-US"/>
              <a:t>Collection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942466" y="3312603"/>
            <a:ext cx="4664055" cy="1799217"/>
          </a:xfrm>
          <a:prstGeom prst="rect">
            <a:avLst/>
          </a:prstGeom>
          <a:noFill/>
          <a:ln>
            <a:solidFill>
              <a:srgbClr val="1C3339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91062" y="2914906"/>
            <a:ext cx="8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IoTivity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1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WoT Servient using SmartThings </a:t>
            </a:r>
            <a:br>
              <a:rPr lang="en-US"/>
            </a:br>
            <a:r>
              <a:rPr lang="en-US"/>
              <a:t>and Iotivity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Expose SmartThings capabilities as OCF resource types with WoT Thing Description</a:t>
            </a:r>
          </a:p>
          <a:p>
            <a:r>
              <a:rPr lang="en-US"/>
              <a:t>HTTP, CoAP, and MQTT Protocol Bindings</a:t>
            </a:r>
          </a:p>
          <a:p>
            <a:r>
              <a:rPr lang="en-US"/>
              <a:t>Uses iotivity as the resource layer</a:t>
            </a:r>
          </a:p>
          <a:p>
            <a:r>
              <a:rPr lang="en-US"/>
              <a:t>node-iotivity: existing nodejs API and binding</a:t>
            </a:r>
          </a:p>
          <a:p>
            <a:r>
              <a:rPr lang="en-US"/>
              <a:t>iot-rest-api-server: existing HTTP proxy for iotivity</a:t>
            </a:r>
          </a:p>
          <a:p>
            <a:r>
              <a:rPr lang="en-US"/>
              <a:t>New nodejs based servient shell provides a client+ server scripting API and abstract transfer layer</a:t>
            </a:r>
          </a:p>
        </p:txBody>
      </p:sp>
    </p:spTree>
    <p:extLst>
      <p:ext uri="{BB962C8B-B14F-4D97-AF65-F5344CB8AC3E}">
        <p14:creationId xmlns:p14="http://schemas.microsoft.com/office/powerpoint/2010/main" val="132266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86771" y="4972824"/>
            <a:ext cx="814421" cy="3284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Things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739171" y="5125224"/>
            <a:ext cx="814421" cy="3284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Things</a:t>
            </a:r>
          </a:p>
        </p:txBody>
      </p:sp>
      <p:sp>
        <p:nvSpPr>
          <p:cNvPr id="49" name="Cloud 48"/>
          <p:cNvSpPr/>
          <p:nvPr/>
        </p:nvSpPr>
        <p:spPr>
          <a:xfrm>
            <a:off x="1402544" y="1414999"/>
            <a:ext cx="3336627" cy="645530"/>
          </a:xfrm>
          <a:prstGeom prst="cloud">
            <a:avLst/>
          </a:prstGeom>
          <a:solidFill>
            <a:srgbClr val="DBEEF4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loud 78"/>
          <p:cNvSpPr/>
          <p:nvPr/>
        </p:nvSpPr>
        <p:spPr>
          <a:xfrm>
            <a:off x="1153564" y="5107928"/>
            <a:ext cx="2439496" cy="845672"/>
          </a:xfrm>
          <a:prstGeom prst="cloud">
            <a:avLst/>
          </a:prstGeom>
          <a:solidFill>
            <a:srgbClr val="DBEEF4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loud 57"/>
          <p:cNvSpPr/>
          <p:nvPr/>
        </p:nvSpPr>
        <p:spPr>
          <a:xfrm>
            <a:off x="3290107" y="5095429"/>
            <a:ext cx="1613115" cy="764966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32" y="15392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/>
              <a:t>SmartThings + Iotivity WoT Servient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260888" y="3215643"/>
            <a:ext cx="3077902" cy="355958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node-iotivity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260888" y="2871987"/>
            <a:ext cx="3077901" cy="343656"/>
          </a:xfrm>
          <a:prstGeom prst="rect">
            <a:avLst/>
          </a:prstGeom>
          <a:solidFill>
            <a:srgbClr val="FCD5B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iotivity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422475" y="5201803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SmartThings</a:t>
            </a:r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3992092" y="4766643"/>
            <a:ext cx="0" cy="38304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60888" y="3571601"/>
            <a:ext cx="3077902" cy="588553"/>
          </a:xfrm>
          <a:prstGeom prst="rect">
            <a:avLst/>
          </a:prstGeom>
          <a:solidFill>
            <a:srgbClr val="B7DEE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Servient Shell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267657" y="2031063"/>
            <a:ext cx="0" cy="49071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025996" y="3219679"/>
            <a:ext cx="21654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</a:rPr>
              <a:t>Scripts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Handlers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Thing Description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4338791" y="3871233"/>
            <a:ext cx="508497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93060" y="4160154"/>
            <a:ext cx="745730" cy="585716"/>
          </a:xfrm>
          <a:prstGeom prst="rect">
            <a:avLst/>
          </a:prstGeom>
          <a:solidFill>
            <a:srgbClr val="B7DEE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60889" y="4160154"/>
            <a:ext cx="719975" cy="585716"/>
          </a:xfrm>
          <a:prstGeom prst="rect">
            <a:avLst/>
          </a:prstGeom>
          <a:solidFill>
            <a:srgbClr val="B7DEE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80864" y="4160154"/>
            <a:ext cx="722432" cy="585716"/>
          </a:xfrm>
          <a:prstGeom prst="rect">
            <a:avLst/>
          </a:prstGeom>
          <a:solidFill>
            <a:srgbClr val="B7DEE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CoAP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703296" y="4160154"/>
            <a:ext cx="889764" cy="585716"/>
          </a:xfrm>
          <a:prstGeom prst="rect">
            <a:avLst/>
          </a:prstGeom>
          <a:solidFill>
            <a:srgbClr val="B7DEE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891571" y="5277624"/>
            <a:ext cx="814421" cy="3284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Things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260888" y="2504378"/>
            <a:ext cx="1873534" cy="355958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iot-rest-api-server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713442" y="1996110"/>
            <a:ext cx="0" cy="87587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Document 13"/>
          <p:cNvSpPr/>
          <p:nvPr/>
        </p:nvSpPr>
        <p:spPr>
          <a:xfrm>
            <a:off x="4847288" y="3294848"/>
            <a:ext cx="862257" cy="1015977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4999688" y="3447248"/>
            <a:ext cx="862257" cy="1015977"/>
          </a:xfrm>
          <a:prstGeom prst="flowChartDocumen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cument 43"/>
          <p:cNvSpPr/>
          <p:nvPr/>
        </p:nvSpPr>
        <p:spPr>
          <a:xfrm>
            <a:off x="5152088" y="3599648"/>
            <a:ext cx="862257" cy="1015977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51940" y="4729228"/>
            <a:ext cx="0" cy="472575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</p:cNvCxnSpPr>
          <p:nvPr/>
        </p:nvCxnSpPr>
        <p:spPr>
          <a:xfrm>
            <a:off x="2342080" y="4745870"/>
            <a:ext cx="0" cy="40382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145254" y="4758039"/>
            <a:ext cx="0" cy="367185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409222" y="5312577"/>
            <a:ext cx="18693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Client - Consumes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158890" y="1520004"/>
            <a:ext cx="171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Server - Exposes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283820" y="2060529"/>
            <a:ext cx="672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HTTP</a:t>
            </a: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22958" y="2060529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CoAP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0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does a SmartThings TD look like?</a:t>
            </a:r>
          </a:p>
          <a:p>
            <a:r>
              <a:rPr lang="en-US"/>
              <a:t>What does a SmartThings/OCF Resource Type look like?</a:t>
            </a:r>
          </a:p>
          <a:p>
            <a:r>
              <a:rPr lang="en-US"/>
              <a:t>Can iotivity expose Thing Descriptions?</a:t>
            </a:r>
          </a:p>
          <a:p>
            <a:r>
              <a:rPr lang="en-US"/>
              <a:t>How does the action collection pattern work?</a:t>
            </a:r>
          </a:p>
          <a:p>
            <a:r>
              <a:rPr lang="en-US"/>
              <a:t>How does the subscription pattern work?</a:t>
            </a:r>
          </a:p>
        </p:txBody>
      </p:sp>
    </p:spTree>
    <p:extLst>
      <p:ext uri="{BB962C8B-B14F-4D97-AF65-F5344CB8AC3E}">
        <p14:creationId xmlns:p14="http://schemas.microsoft.com/office/powerpoint/2010/main" val="167661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SmartThings Capabilities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W3C WoT Thing Descriptions</a:t>
            </a:r>
          </a:p>
          <a:p>
            <a:pPr lvl="1"/>
            <a:r>
              <a:rPr lang="en-US"/>
              <a:t>WoT Thing models a SmartThings Thing, at the device level</a:t>
            </a:r>
          </a:p>
          <a:p>
            <a:pPr lvl="1"/>
            <a:r>
              <a:rPr lang="en-US"/>
              <a:t>Capability-level granularity would be better for applications and security</a:t>
            </a:r>
          </a:p>
          <a:p>
            <a:r>
              <a:rPr lang="en-US"/>
              <a:t>OCF Resource Types and Collections</a:t>
            </a:r>
          </a:p>
          <a:p>
            <a:pPr lvl="1"/>
            <a:r>
              <a:rPr lang="en-US"/>
              <a:t>Attributes and Commands mapped using the WoT Interaction model and abstract transfer binding</a:t>
            </a:r>
          </a:p>
          <a:p>
            <a:pPr lvl="1"/>
            <a:r>
              <a:rPr lang="en-US">
                <a:hlinkClick r:id="rId2"/>
              </a:rPr>
              <a:t>https://github.com/connectIOT/iotivity-servient/blob/master/docs/abstract-transfer.pdf</a:t>
            </a:r>
            <a:endParaRPr lang="en-US"/>
          </a:p>
          <a:p>
            <a:pPr lvl="1"/>
            <a:r>
              <a:rPr lang="en-US"/>
              <a:t>Resource Directory + device bridge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7961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for SmartThings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IoTivity SmartThings Bridge</a:t>
            </a:r>
          </a:p>
          <a:p>
            <a:r>
              <a:rPr lang="en-US"/>
              <a:t>A SmartThing is a collection of Capabilities</a:t>
            </a:r>
          </a:p>
          <a:p>
            <a:r>
              <a:rPr lang="en-US"/>
              <a:t>Each Capability has a model</a:t>
            </a:r>
          </a:p>
          <a:p>
            <a:r>
              <a:rPr lang="en-US"/>
              <a:t>Discover SmartThings Things and construct IoTivity resource instances from capabilities</a:t>
            </a:r>
          </a:p>
          <a:p>
            <a:r>
              <a:rPr lang="en-US"/>
              <a:t>Map the</a:t>
            </a:r>
            <a:r>
              <a:rPr lang="en-US"/>
              <a:t> W3C WoT Interaction model in RAML, customize the json-schema payloads for Capability types</a:t>
            </a:r>
          </a:p>
        </p:txBody>
      </p:sp>
    </p:spTree>
    <p:extLst>
      <p:ext uri="{BB962C8B-B14F-4D97-AF65-F5344CB8AC3E}">
        <p14:creationId xmlns:p14="http://schemas.microsoft.com/office/powerpoint/2010/main" val="8936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SmartThings Capabilities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Use oneiota to create a canonical model for mapping an abstract SmartThings Capability using the WoT Interaction Model </a:t>
            </a:r>
          </a:p>
          <a:p>
            <a:r>
              <a:rPr lang="en-US"/>
              <a:t>C</a:t>
            </a:r>
            <a:r>
              <a:rPr lang="en-US"/>
              <a:t>reate application capability types by customizing payloads using json-schema and derived models</a:t>
            </a:r>
          </a:p>
          <a:p>
            <a:r>
              <a:rPr lang="en-US"/>
              <a:t>Use WoT Thing Descriptions and RAML Capability Models to construct instances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8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Map ST Capabilities to Thing Descriptions</a:t>
            </a:r>
          </a:p>
          <a:p>
            <a:r>
              <a:rPr lang="en-US"/>
              <a:t>Compose Thing TDs from the Capability TDs</a:t>
            </a:r>
          </a:p>
          <a:p>
            <a:r>
              <a:rPr lang="en-US"/>
              <a:t>Capability TD hrefs point to action, event, and property instances exposed by IoTivity</a:t>
            </a:r>
          </a:p>
          <a:p>
            <a:r>
              <a:rPr lang="en-US"/>
              <a:t>IoTivity exposes devices as collections of Capability models, each containing resources representing WoT properties, actions, and events </a:t>
            </a:r>
          </a:p>
          <a:p>
            <a:r>
              <a:rPr lang="en-US"/>
              <a:t>Capability types differ only by payload schema and identifier values</a:t>
            </a:r>
          </a:p>
        </p:txBody>
      </p:sp>
    </p:spTree>
    <p:extLst>
      <p:ext uri="{BB962C8B-B14F-4D97-AF65-F5344CB8AC3E}">
        <p14:creationId xmlns:p14="http://schemas.microsoft.com/office/powerpoint/2010/main" val="421678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OCF WoT Device Bridge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7732"/>
            <a:ext cx="8229600" cy="4879334"/>
          </a:xfrm>
        </p:spPr>
        <p:txBody>
          <a:bodyPr>
            <a:normAutofit lnSpcReduction="10000"/>
          </a:bodyPr>
          <a:lstStyle/>
          <a:p>
            <a:r>
              <a:rPr lang="en-US"/>
              <a:t>Devices are registered in /oic/res/, with rich links to collections of Capabilities </a:t>
            </a:r>
            <a:r>
              <a:rPr lang="en-US"/>
              <a:t> </a:t>
            </a:r>
          </a:p>
          <a:p>
            <a:r>
              <a:rPr lang="en-US"/>
              <a:t>Capabilities are composed of OCF resource types that model WoT TD entities according to the proposed protocol binding and workflows</a:t>
            </a:r>
          </a:p>
          <a:p>
            <a:pPr lvl="1"/>
            <a:r>
              <a:rPr lang="en-US"/>
              <a:t>atl.wot.property</a:t>
            </a:r>
          </a:p>
          <a:p>
            <a:pPr lvl="1"/>
            <a:r>
              <a:rPr lang="en-US"/>
              <a:t>atl.wot.action</a:t>
            </a:r>
          </a:p>
          <a:p>
            <a:pPr lvl="1"/>
            <a:r>
              <a:rPr lang="en-US"/>
              <a:t>atl.wot.event</a:t>
            </a:r>
          </a:p>
          <a:p>
            <a:pPr lvl="1"/>
            <a:r>
              <a:rPr lang="en-US"/>
              <a:t>atl.wot.actioninstance</a:t>
            </a:r>
          </a:p>
          <a:p>
            <a:pPr lvl="1"/>
            <a:r>
              <a:rPr lang="en-US"/>
              <a:t>atl.wot.subscription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6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3012</TotalTime>
  <Words>474</Words>
  <Application>Microsoft Macintosh PowerPoint</Application>
  <PresentationFormat>On-screen Show (4:3)</PresentationFormat>
  <Paragraphs>96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WoT Servient using SmartThings and Iotivity</vt:lpstr>
      <vt:lpstr>WoT Servient using SmartThings  and Iotivity</vt:lpstr>
      <vt:lpstr>SmartThings + Iotivity WoT Servient</vt:lpstr>
      <vt:lpstr>Some Questions</vt:lpstr>
      <vt:lpstr>Mapping SmartThings Capabilities </vt:lpstr>
      <vt:lpstr>Use case for SmartThings Models</vt:lpstr>
      <vt:lpstr>Modeling SmartThings Capabilities </vt:lpstr>
      <vt:lpstr>Modeling Process</vt:lpstr>
      <vt:lpstr>OCF WoT Device Bridge</vt:lpstr>
      <vt:lpstr>SmartThings OCF Device Bridge Mapping to Thing Description</vt:lpstr>
    </vt:vector>
  </TitlesOfParts>
  <Company>ARM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WoT Servient using SmartThings and IoTivity</dc:title>
  <dc:creator>Michael Koster</dc:creator>
  <cp:lastModifiedBy>Michael Koster</cp:lastModifiedBy>
  <cp:revision>34</cp:revision>
  <dcterms:created xsi:type="dcterms:W3CDTF">2016-05-24T02:35:30Z</dcterms:created>
  <dcterms:modified xsi:type="dcterms:W3CDTF">2016-05-30T00:07:30Z</dcterms:modified>
</cp:coreProperties>
</file>