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07" autoAdjust="0"/>
  </p:normalViewPr>
  <p:slideViewPr>
    <p:cSldViewPr snapToGrid="0" snapToObjects="1">
      <p:cViewPr varScale="1">
        <p:scale>
          <a:sx n="102" d="100"/>
          <a:sy n="102" d="100"/>
        </p:scale>
        <p:origin x="-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48EF-08E5-1746-A5B5-7053ED7CCED9}" type="datetimeFigureOut"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7A0E-FCC4-8F43-90B3-876A74B389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C7A0E-FCC4-8F43-90B3-876A74B389E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5020-4515-544B-9AD8-0AB6AD7A7E04}" type="datetimeFigureOut"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0C78-68FB-6B4C-A48A-BF2886D29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ectIOT/iotivity-servient/blob/master/model/oic-res-links.json" TargetMode="External"/><Relationship Id="rId4" Type="http://schemas.openxmlformats.org/officeDocument/2006/relationships/hyperlink" Target="https://github.com/connectIOT/iotivity-servient/blob/master/model/light.json" TargetMode="External"/><Relationship Id="rId5" Type="http://schemas.openxmlformats.org/officeDocument/2006/relationships/hyperlink" Target="https://github.com/connectIOT/iotivity-servient/blob/master/model/switch.json" TargetMode="External"/><Relationship Id="rId6" Type="http://schemas.openxmlformats.org/officeDocument/2006/relationships/hyperlink" Target="https://github.com/connectIOT/iotivity-servient/blob/master/model/levelcontrol.json" TargetMode="External"/><Relationship Id="rId7" Type="http://schemas.openxmlformats.org/officeDocument/2006/relationships/hyperlink" Target="https://github.com/connectIOT/iotivity-servient/blob/master/model/colorcontrol.json" TargetMode="External"/><Relationship Id="rId8" Type="http://schemas.openxmlformats.org/officeDocument/2006/relationships/hyperlink" Target="https://github.com/connectIOT/iotivity-servient/blob/master/model/color-schema.js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nnectIOT/iotivity-servient/tree/master/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Mapping SmartThings Capabilities to the OCF Resource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June 16, 2016</a:t>
            </a:r>
          </a:p>
        </p:txBody>
      </p:sp>
    </p:spTree>
    <p:extLst>
      <p:ext uri="{BB962C8B-B14F-4D97-AF65-F5344CB8AC3E}">
        <p14:creationId xmlns:p14="http://schemas.microsoft.com/office/powerpoint/2010/main" val="38047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SmartThings Capability 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3624" y="3222756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6904" y="2862768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Capability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6904" y="3229098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Capability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6904" y="3595428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7F7F7F"/>
                </a:solidFill>
              </a:rPr>
              <a:t>Capability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6822" y="2533071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7F7F7F"/>
                </a:solidFill>
              </a:rPr>
              <a:t>Attribute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6822" y="2899401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7F7F7F"/>
                </a:solidFill>
              </a:rPr>
              <a:t>Attribute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6822" y="3265257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6822" y="3631587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7F7F7F"/>
                </a:solidFill>
              </a:rPr>
              <a:t>Command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6822" y="3997917"/>
            <a:ext cx="1379996" cy="36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Command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3181318" y="2862768"/>
            <a:ext cx="232035" cy="1098516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4994598" y="2533545"/>
            <a:ext cx="232035" cy="1830702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23109" y="3631587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/light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5740" y="3997917"/>
            <a:ext cx="192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/light/colorcontrol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0954" y="4391671"/>
            <a:ext cx="256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/light/colorcontrol/color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50954" y="4735634"/>
            <a:ext cx="276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/light/colorcontrol/setcolor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Model Resource Class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14062"/>
              </p:ext>
            </p:extLst>
          </p:nvPr>
        </p:nvGraphicFramePr>
        <p:xfrm>
          <a:off x="976991" y="1726694"/>
          <a:ext cx="6936615" cy="386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05"/>
                <a:gridCol w="2312205"/>
                <a:gridCol w="2312205"/>
              </a:tblGrid>
              <a:tr h="4295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Schema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collection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</a:t>
                      </a:r>
                      <a:r>
                        <a:rPr lang="en-US" baseline="0"/>
                        <a:t>capability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collection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domain defined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domain defined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CommandInstance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st.commandinstance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domain defined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st.subscription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collection</a:t>
                      </a:r>
                    </a:p>
                  </a:txBody>
                  <a:tcPr/>
                </a:tc>
              </a:tr>
              <a:tr h="429549">
                <a:tc>
                  <a:txBody>
                    <a:bodyPr/>
                    <a:lstStyle/>
                    <a:p>
                      <a:r>
                        <a:rPr lang="en-US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6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Model Resource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06993"/>
              </p:ext>
            </p:extLst>
          </p:nvPr>
        </p:nvGraphicFramePr>
        <p:xfrm>
          <a:off x="1013624" y="1435956"/>
          <a:ext cx="693661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05"/>
                <a:gridCol w="2312205"/>
                <a:gridCol w="2312205"/>
              </a:tblGrid>
              <a:tr h="3413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Schema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stc.light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On/Off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</a:t>
                      </a:r>
                      <a:r>
                        <a:rPr lang="en-US" baseline="0"/>
                        <a:t>capability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stc.switch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Level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</a:t>
                      </a:r>
                      <a:r>
                        <a:rPr lang="en-US" baseline="0"/>
                        <a:t>capability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stc.switchlevel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Color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</a:t>
                      </a:r>
                      <a:r>
                        <a:rPr lang="en-US" baseline="0"/>
                        <a:t>capability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stc.colortemerature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Color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</a:t>
                      </a:r>
                      <a:r>
                        <a:rPr lang="en-US" baseline="0"/>
                        <a:t>capability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stc.colorcontrol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On/Off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stc.onoff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On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stc.on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Off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st.command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stc.off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Level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stc.level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Set</a:t>
                      </a:r>
                      <a:r>
                        <a:rPr lang="en-US" baseline="0"/>
                        <a:t> Level Command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stc.setlevel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Hue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stc.hue</a:t>
                      </a:r>
                    </a:p>
                  </a:txBody>
                  <a:tcPr/>
                </a:tc>
              </a:tr>
              <a:tr h="341399">
                <a:tc>
                  <a:txBody>
                    <a:bodyPr/>
                    <a:lstStyle/>
                    <a:p>
                      <a:r>
                        <a:rPr lang="en-US"/>
                        <a:t>Saturation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st.attribute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stc.saturation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53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/oic/res/ "links" property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441" y="1567535"/>
            <a:ext cx="43056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"href": "/example/light/",</a:t>
            </a:r>
          </a:p>
          <a:p>
            <a:r>
              <a:rPr lang="en-US" sz="1600">
                <a:latin typeface="Courier"/>
                <a:cs typeface="Courier"/>
              </a:rPr>
              <a:t>    "rt": ["st.thing", 			"stc.light"]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"anchor": "/example/light/",</a:t>
            </a:r>
          </a:p>
          <a:p>
            <a:r>
              <a:rPr lang="en-US" sz="1600">
                <a:latin typeface="Courier"/>
                <a:cs typeface="Courier"/>
              </a:rPr>
              <a:t>    "href": "switch",</a:t>
            </a:r>
          </a:p>
          <a:p>
            <a:r>
              <a:rPr lang="en-US" sz="1600">
                <a:latin typeface="Courier"/>
                <a:cs typeface="Courier"/>
              </a:rPr>
              <a:t>    "rt": ["st.capability", 			"stc.switch"]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"anchor": "/example/light/",</a:t>
            </a:r>
          </a:p>
          <a:p>
            <a:r>
              <a:rPr lang="en-US" sz="1600">
                <a:latin typeface="Courier"/>
                <a:cs typeface="Courier"/>
              </a:rPr>
              <a:t>    "href": "levelcontrol",</a:t>
            </a:r>
          </a:p>
          <a:p>
            <a:r>
              <a:rPr lang="en-US" sz="1600">
                <a:latin typeface="Courier"/>
                <a:cs typeface="Courier"/>
              </a:rPr>
              <a:t>    "rt": ["st.capability", 			"stc.switchlevel"]	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3252" y="1567535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 {</a:t>
            </a:r>
          </a:p>
          <a:p>
            <a:r>
              <a:rPr lang="en-US" sz="1600">
                <a:latin typeface="Courier"/>
                <a:cs typeface="Courier"/>
              </a:rPr>
              <a:t>    "anchor": "/example/light/",</a:t>
            </a:r>
          </a:p>
          <a:p>
            <a:r>
              <a:rPr lang="en-US" sz="1600">
                <a:latin typeface="Courier"/>
                <a:cs typeface="Courier"/>
              </a:rPr>
              <a:t>    "href": "colortemp",</a:t>
            </a:r>
          </a:p>
          <a:p>
            <a:r>
              <a:rPr lang="en-US" sz="1600">
                <a:latin typeface="Courier"/>
                <a:cs typeface="Courier"/>
              </a:rPr>
              <a:t>    "rt": ["st.capability",      			"stc.colortemperature"]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"anchor": "/example/light/",</a:t>
            </a:r>
          </a:p>
          <a:p>
            <a:r>
              <a:rPr lang="en-US" sz="1600">
                <a:latin typeface="Courier"/>
                <a:cs typeface="Courier"/>
              </a:rPr>
              <a:t>    "href": "colorcontrol",</a:t>
            </a:r>
          </a:p>
          <a:p>
            <a:r>
              <a:rPr lang="en-US" sz="1600">
                <a:latin typeface="Courier"/>
                <a:cs typeface="Courier"/>
              </a:rPr>
              <a:t>    "rt": ["st.capability", 			"stc.colorcontrol"]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"href": "/example/thermo/",</a:t>
            </a:r>
          </a:p>
          <a:p>
            <a:r>
              <a:rPr lang="en-US" sz="1600">
                <a:latin typeface="Courier"/>
                <a:cs typeface="Courier"/>
              </a:rPr>
              <a:t>    "rt": ["st.thing", 			"stc.thermometer"]</a:t>
            </a:r>
          </a:p>
          <a:p>
            <a:r>
              <a:rPr lang="en-US" sz="1600">
                <a:latin typeface="Courier"/>
                <a:cs typeface="Courier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0744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7"/>
            <a:ext cx="8229600" cy="1143000"/>
          </a:xfrm>
        </p:spPr>
        <p:txBody>
          <a:bodyPr/>
          <a:lstStyle/>
          <a:p>
            <a:r>
              <a:rPr lang="en-US"/>
              <a:t>Example Capability Representation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6653" y="957698"/>
            <a:ext cx="6858000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"anchor": "/example/light/colorcontrol",</a:t>
            </a:r>
          </a:p>
          <a:p>
            <a:r>
              <a:rPr lang="en-US" sz="1600">
                <a:latin typeface="Courier"/>
                <a:cs typeface="Courier"/>
              </a:rPr>
              <a:t>    "rel": "self",</a:t>
            </a:r>
          </a:p>
          <a:p>
            <a:r>
              <a:rPr lang="en-US" sz="1600">
                <a:latin typeface="Courier"/>
                <a:cs typeface="Courier"/>
              </a:rPr>
              <a:t>    "href": "",</a:t>
            </a:r>
          </a:p>
          <a:p>
            <a:r>
              <a:rPr lang="en-US" sz="1600">
                <a:latin typeface="Courier"/>
                <a:cs typeface="Courier"/>
              </a:rPr>
              <a:t>    "rt": ["st.capability", "stc.colorcontrol"]</a:t>
            </a:r>
          </a:p>
          <a:p>
            <a:r>
              <a:rPr lang="en-US" sz="1600">
                <a:latin typeface="Courier"/>
                <a:cs typeface="Courier"/>
              </a:rPr>
              <a:t>  },  </a:t>
            </a:r>
          </a:p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"href": "hue",</a:t>
            </a:r>
          </a:p>
          <a:p>
            <a:r>
              <a:rPr lang="en-US" sz="1600">
                <a:latin typeface="Courier"/>
                <a:cs typeface="Courier"/>
              </a:rPr>
              <a:t>    "rt": ["st.attribute", "stc.hue"]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"href": "saturation",</a:t>
            </a:r>
          </a:p>
          <a:p>
            <a:r>
              <a:rPr lang="en-US" sz="1600">
                <a:latin typeface="Courier"/>
                <a:cs typeface="Courier"/>
              </a:rPr>
              <a:t>    "rt": ["st.attribute", "stc.saturation"]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  <a:p>
            <a:r>
              <a:rPr lang="en-US" sz="1600">
                <a:latin typeface="Courier"/>
                <a:cs typeface="Courier"/>
              </a:rPr>
              <a:t>  {</a:t>
            </a:r>
          </a:p>
          <a:p>
            <a:r>
              <a:rPr lang="en-US" sz="1600">
                <a:latin typeface="Courier"/>
                <a:cs typeface="Courier"/>
              </a:rPr>
              <a:t>    "href": "color",</a:t>
            </a:r>
          </a:p>
          <a:p>
            <a:r>
              <a:rPr lang="en-US" sz="1600">
                <a:latin typeface="Courier"/>
                <a:cs typeface="Courier"/>
              </a:rPr>
              <a:t>    "rt": ["st.attribute", "stc.color"]</a:t>
            </a:r>
          </a:p>
          <a:p>
            <a:r>
              <a:rPr lang="en-US" sz="1600">
                <a:latin typeface="Courier"/>
                <a:cs typeface="Courier"/>
              </a:rPr>
              <a:t>  },</a:t>
            </a:r>
          </a:p>
          <a:p>
            <a:r>
              <a:rPr lang="en-US" sz="1600">
                <a:latin typeface="Courier"/>
                <a:cs typeface="Courier"/>
              </a:rPr>
              <a:t>  </a:t>
            </a:r>
            <a:r>
              <a:rPr lang="en-US" sz="1600">
                <a:latin typeface="Courier"/>
                <a:cs typeface="Courier"/>
              </a:rPr>
              <a:t>{</a:t>
            </a:r>
          </a:p>
          <a:p>
            <a:r>
              <a:rPr lang="en-US" sz="1600">
                <a:latin typeface="Courier"/>
                <a:cs typeface="Courier"/>
              </a:rPr>
              <a:t>    "href": "setcolor",</a:t>
            </a:r>
          </a:p>
          <a:p>
            <a:r>
              <a:rPr lang="en-US" sz="1600">
                <a:latin typeface="Courier"/>
                <a:cs typeface="Courier"/>
              </a:rPr>
              <a:t>    "rt": ["st.command", "stc.setcolor"]</a:t>
            </a:r>
          </a:p>
          <a:p>
            <a:r>
              <a:rPr lang="en-US" sz="1600">
                <a:latin typeface="Courier"/>
                <a:cs typeface="Courier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6116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JSON Schema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21" y="1620557"/>
            <a:ext cx="424655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	"title": "stc.color",</a:t>
            </a:r>
          </a:p>
          <a:p>
            <a:r>
              <a:rPr lang="en-US" sz="1600">
                <a:latin typeface="Courier"/>
                <a:cs typeface="Courier"/>
              </a:rPr>
              <a:t>	"type": "object",</a:t>
            </a:r>
          </a:p>
          <a:p>
            <a:r>
              <a:rPr lang="en-US" sz="1600">
                <a:latin typeface="Courier"/>
                <a:cs typeface="Courier"/>
              </a:rPr>
              <a:t>	"properties": {</a:t>
            </a:r>
          </a:p>
          <a:p>
            <a:r>
              <a:rPr lang="en-US" sz="1600">
                <a:latin typeface="Courier"/>
                <a:cs typeface="Courier"/>
              </a:rPr>
              <a:t>		"hue": {</a:t>
            </a:r>
          </a:p>
          <a:p>
            <a:r>
              <a:rPr lang="en-US" sz="1600">
                <a:latin typeface="Courier"/>
                <a:cs typeface="Courier"/>
              </a:rPr>
              <a:t>      		"description": "hue",</a:t>
            </a:r>
          </a:p>
          <a:p>
            <a:r>
              <a:rPr lang="en-US" sz="1600">
                <a:latin typeface="Courier"/>
                <a:cs typeface="Courier"/>
              </a:rPr>
              <a:t>      		"type": "number",</a:t>
            </a:r>
          </a:p>
          <a:p>
            <a:r>
              <a:rPr lang="en-US" sz="1600">
                <a:latin typeface="Courier"/>
                <a:cs typeface="Courier"/>
              </a:rPr>
              <a:t>			"minimum": 0,</a:t>
            </a:r>
          </a:p>
          <a:p>
            <a:r>
              <a:rPr lang="en-US" sz="1600">
                <a:latin typeface="Courier"/>
                <a:cs typeface="Courier"/>
              </a:rPr>
              <a:t>      		"maximum": 100</a:t>
            </a:r>
          </a:p>
          <a:p>
            <a:r>
              <a:rPr lang="en-US" sz="1600">
                <a:latin typeface="Courier"/>
                <a:cs typeface="Courier"/>
              </a:rPr>
              <a:t>			},</a:t>
            </a:r>
          </a:p>
          <a:p>
            <a:r>
              <a:rPr lang="en-US" sz="1600">
                <a:latin typeface="Courier"/>
                <a:cs typeface="Courier"/>
              </a:rPr>
              <a:t>		"saturation": {</a:t>
            </a:r>
          </a:p>
          <a:p>
            <a:r>
              <a:rPr lang="en-US" sz="1600">
                <a:latin typeface="Courier"/>
                <a:cs typeface="Courier"/>
              </a:rPr>
              <a:t>      		"description": "sat",</a:t>
            </a:r>
          </a:p>
          <a:p>
            <a:r>
              <a:rPr lang="en-US" sz="1600">
                <a:latin typeface="Courier"/>
                <a:cs typeface="Courier"/>
              </a:rPr>
              <a:t>      		"type": "number",</a:t>
            </a:r>
          </a:p>
          <a:p>
            <a:r>
              <a:rPr lang="en-US" sz="1600">
                <a:latin typeface="Courier"/>
                <a:cs typeface="Courier"/>
              </a:rPr>
              <a:t>			"minimum": 0,</a:t>
            </a:r>
          </a:p>
          <a:p>
            <a:r>
              <a:rPr lang="en-US" sz="1600">
                <a:latin typeface="Courier"/>
                <a:cs typeface="Courier"/>
              </a:rPr>
              <a:t>      		"maximum": 100</a:t>
            </a:r>
          </a:p>
          <a:p>
            <a:r>
              <a:rPr lang="en-US" sz="1600">
                <a:latin typeface="Courier"/>
                <a:cs typeface="Courier"/>
              </a:rPr>
              <a:t>			},</a:t>
            </a:r>
          </a:p>
          <a:p>
            <a:r>
              <a:rPr lang="en-US" sz="1600">
                <a:latin typeface="Courier"/>
                <a:cs typeface="Courier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6714" y="1620557"/>
            <a:ext cx="47115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	"level": {</a:t>
            </a:r>
          </a:p>
          <a:p>
            <a:r>
              <a:rPr lang="en-US" sz="1600">
                <a:latin typeface="Courier"/>
                <a:cs typeface="Courier"/>
              </a:rPr>
              <a:t>		"description": "level",</a:t>
            </a:r>
          </a:p>
          <a:p>
            <a:r>
              <a:rPr lang="en-US" sz="1600">
                <a:latin typeface="Courier"/>
                <a:cs typeface="Courier"/>
              </a:rPr>
              <a:t>		"type": "number",</a:t>
            </a:r>
          </a:p>
          <a:p>
            <a:r>
              <a:rPr lang="en-US" sz="1600">
                <a:latin typeface="Courier"/>
                <a:cs typeface="Courier"/>
              </a:rPr>
              <a:t>		"minimum": 0,</a:t>
            </a:r>
          </a:p>
          <a:p>
            <a:r>
              <a:rPr lang="en-US" sz="1600">
                <a:latin typeface="Courier"/>
                <a:cs typeface="Courier"/>
              </a:rPr>
              <a:t>      	"maximum": 100</a:t>
            </a:r>
          </a:p>
          <a:p>
            <a:r>
              <a:rPr lang="en-US" sz="1600">
                <a:latin typeface="Courier"/>
                <a:cs typeface="Courier"/>
              </a:rPr>
              <a:t>		},</a:t>
            </a:r>
          </a:p>
          <a:p>
            <a:r>
              <a:rPr lang="en-US" sz="1600">
                <a:latin typeface="Courier"/>
                <a:cs typeface="Courier"/>
              </a:rPr>
              <a:t>    "switch": {</a:t>
            </a:r>
          </a:p>
          <a:p>
            <a:r>
              <a:rPr lang="en-US" sz="1600">
                <a:latin typeface="Courier"/>
                <a:cs typeface="Courier"/>
              </a:rPr>
              <a:t>		"description": "switch",</a:t>
            </a:r>
          </a:p>
          <a:p>
            <a:r>
              <a:rPr lang="en-US" sz="1600">
                <a:latin typeface="Courier"/>
                <a:cs typeface="Courier"/>
              </a:rPr>
              <a:t>		"type": "string",</a:t>
            </a:r>
          </a:p>
          <a:p>
            <a:r>
              <a:rPr lang="en-US" sz="1600">
                <a:latin typeface="Courier"/>
                <a:cs typeface="Courier"/>
              </a:rPr>
              <a:t>      	"enum": ["on", "off"]</a:t>
            </a:r>
          </a:p>
          <a:p>
            <a:r>
              <a:rPr lang="en-US" sz="1600">
                <a:latin typeface="Courier"/>
                <a:cs typeface="Courier"/>
              </a:rPr>
              <a:t>		},</a:t>
            </a:r>
          </a:p>
          <a:p>
            <a:r>
              <a:rPr lang="en-US" sz="1600">
                <a:latin typeface="Courier"/>
                <a:cs typeface="Courier"/>
              </a:rPr>
              <a:t>    "hex": {</a:t>
            </a:r>
          </a:p>
          <a:p>
            <a:r>
              <a:rPr lang="en-US" sz="1600">
                <a:latin typeface="Courier"/>
                <a:cs typeface="Courier"/>
              </a:rPr>
              <a:t>		"description": "hex color",</a:t>
            </a:r>
          </a:p>
          <a:p>
            <a:r>
              <a:rPr lang="en-US" sz="1600">
                <a:latin typeface="Courier"/>
                <a:cs typeface="Courier"/>
              </a:rPr>
              <a:t>		"type": "string",</a:t>
            </a:r>
          </a:p>
          <a:p>
            <a:r>
              <a:rPr lang="en-US" sz="1600">
                <a:latin typeface="Courier"/>
                <a:cs typeface="Courier"/>
              </a:rPr>
              <a:t>      	"pattern": "^[a-fA-F0-9]{6}$"</a:t>
            </a:r>
          </a:p>
          <a:p>
            <a:r>
              <a:rPr lang="en-US" sz="1600">
                <a:latin typeface="Courier"/>
                <a:cs typeface="Courier"/>
              </a:rPr>
              <a:t>		}</a:t>
            </a:r>
          </a:p>
          <a:p>
            <a:r>
              <a:rPr lang="en-US" sz="1600">
                <a:latin typeface="Courier"/>
                <a:cs typeface="Couri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4735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500" y="1570581"/>
            <a:ext cx="8784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https://github.com/connectIOT/iotivity-servient/tree/master/model</a:t>
            </a:r>
            <a:endParaRPr lang="en-US"/>
          </a:p>
          <a:p>
            <a:endParaRPr lang="en-US"/>
          </a:p>
          <a:p>
            <a:r>
              <a:rPr lang="en-US">
                <a:hlinkClick r:id="rId3"/>
              </a:rPr>
              <a:t>https://github.com/connectIOT/iotivity-servient/blob/master/model/oic-res-links.json</a:t>
            </a:r>
            <a:endParaRPr lang="en-US"/>
          </a:p>
          <a:p>
            <a:endParaRPr lang="en-US"/>
          </a:p>
          <a:p>
            <a:r>
              <a:rPr lang="en-US">
                <a:hlinkClick r:id="rId4"/>
              </a:rPr>
              <a:t>https://github.com/connectIOT/iotivity-servient/blob/master/model/light.json</a:t>
            </a:r>
            <a:endParaRPr lang="en-US"/>
          </a:p>
          <a:p>
            <a:endParaRPr lang="en-US"/>
          </a:p>
          <a:p>
            <a:r>
              <a:rPr lang="en-US">
                <a:hlinkClick r:id="rId5"/>
              </a:rPr>
              <a:t>https://github.com/connectIOT/iotivity-servient/blob/master/model/switch.json</a:t>
            </a:r>
            <a:endParaRPr lang="en-US"/>
          </a:p>
          <a:p>
            <a:endParaRPr lang="en-US"/>
          </a:p>
          <a:p>
            <a:r>
              <a:rPr lang="en-US">
                <a:hlinkClick r:id="rId6"/>
              </a:rPr>
              <a:t>https://github.com/connectIOT/iotivity-servient/blob/master/model/levelcontrol.json</a:t>
            </a:r>
            <a:endParaRPr lang="en-US"/>
          </a:p>
          <a:p>
            <a:endParaRPr lang="en-US"/>
          </a:p>
          <a:p>
            <a:r>
              <a:rPr lang="en-US">
                <a:hlinkClick r:id="rId7"/>
              </a:rPr>
              <a:t>https://github.com/connectIOT/iotivity-servient/blob/master/model/colorcontrol.json</a:t>
            </a:r>
            <a:endParaRPr lang="en-US"/>
          </a:p>
          <a:p>
            <a:endParaRPr lang="en-US"/>
          </a:p>
          <a:p>
            <a:r>
              <a:rPr lang="en-US">
                <a:hlinkClick r:id="rId8"/>
              </a:rPr>
              <a:t>https://github.com/connectIOT/iotivity-servient/blob/master/model/color-schema.json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513</Words>
  <Application>Microsoft Macintosh PowerPoint</Application>
  <PresentationFormat>On-screen Show (4:3)</PresentationFormat>
  <Paragraphs>185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Mapping SmartThings Capabilities to the OCF Resource Model</vt:lpstr>
      <vt:lpstr>SmartThings Capability Abstraction</vt:lpstr>
      <vt:lpstr>Base Model Resource Class Types</vt:lpstr>
      <vt:lpstr>Domain Model Resource Types</vt:lpstr>
      <vt:lpstr>Example /oic/res/ "links" property</vt:lpstr>
      <vt:lpstr>Example Capability Representation</vt:lpstr>
      <vt:lpstr>Example JSON Schema</vt:lpstr>
      <vt:lpstr>Files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SmartThings Capabilities to the OCF Resource Model</dc:title>
  <dc:creator>Michael Koster</dc:creator>
  <cp:lastModifiedBy>Michael Koster</cp:lastModifiedBy>
  <cp:revision>16</cp:revision>
  <dcterms:created xsi:type="dcterms:W3CDTF">2016-06-15T20:59:41Z</dcterms:created>
  <dcterms:modified xsi:type="dcterms:W3CDTF">2016-06-15T21:57:45Z</dcterms:modified>
</cp:coreProperties>
</file>