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27" autoAdjust="0"/>
    <p:restoredTop sz="99411" autoAdjust="0"/>
  </p:normalViewPr>
  <p:slideViewPr>
    <p:cSldViewPr snapToGrid="0" snapToObjects="1">
      <p:cViewPr varScale="1">
        <p:scale>
          <a:sx n="114" d="100"/>
          <a:sy n="114" d="100"/>
        </p:scale>
        <p:origin x="-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9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0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5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9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REST Design Patterns for Robust Asynchronous Notification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simple observe/notify to build a robust and reusable design pattern for asynchronous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26859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Observe is not a well managed relationship</a:t>
            </a:r>
          </a:p>
          <a:p>
            <a:pPr lvl="1"/>
            <a:r>
              <a:rPr lang="en-US"/>
              <a:t>The list of observers is hidden server state</a:t>
            </a:r>
          </a:p>
          <a:p>
            <a:pPr lvl="1"/>
            <a:r>
              <a:rPr lang="en-US"/>
              <a:t>Client can't be certain if it is still in the list </a:t>
            </a:r>
          </a:p>
          <a:p>
            <a:pPr lvl="1"/>
            <a:r>
              <a:rPr lang="en-US"/>
              <a:t>Conditional Observe is difficult to manage</a:t>
            </a:r>
            <a:endParaRPr lang="en-US"/>
          </a:p>
          <a:p>
            <a:r>
              <a:rPr lang="en-US"/>
              <a:t>Events have life cycle beyond one notification</a:t>
            </a:r>
          </a:p>
          <a:p>
            <a:pPr lvl="1"/>
            <a:r>
              <a:rPr lang="en-US"/>
              <a:t>Alerts are generated, acknowledged, and eventually cleared</a:t>
            </a:r>
          </a:p>
          <a:p>
            <a:pPr lvl="1"/>
            <a:r>
              <a:rPr lang="en-US"/>
              <a:t>Use cases for asynchronous Event delivery, polling, and batch Event processing</a:t>
            </a:r>
          </a:p>
        </p:txBody>
      </p:sp>
    </p:spTree>
    <p:extLst>
      <p:ext uri="{BB962C8B-B14F-4D97-AF65-F5344CB8AC3E}">
        <p14:creationId xmlns:p14="http://schemas.microsoft.com/office/powerpoint/2010/main" val="75229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Monitor</a:t>
            </a:r>
          </a:p>
          <a:p>
            <a:pPr lvl="1"/>
            <a:r>
              <a:rPr lang="en-US"/>
              <a:t>Create a managed Observe relationship using a REST resource with a defined link relation and parameter set</a:t>
            </a:r>
          </a:p>
          <a:p>
            <a:r>
              <a:rPr lang="en-US"/>
              <a:t>Events</a:t>
            </a:r>
          </a:p>
          <a:p>
            <a:pPr lvl="1"/>
            <a:r>
              <a:rPr lang="en-US"/>
              <a:t>REST resource to represent an Event instance</a:t>
            </a:r>
          </a:p>
          <a:p>
            <a:pPr lvl="1"/>
            <a:r>
              <a:rPr lang="en-US"/>
              <a:t>Maintain Event instances in an observable collection</a:t>
            </a:r>
          </a:p>
        </p:txBody>
      </p:sp>
    </p:spTree>
    <p:extLst>
      <p:ext uri="{BB962C8B-B14F-4D97-AF65-F5344CB8AC3E}">
        <p14:creationId xmlns:p14="http://schemas.microsoft.com/office/powerpoint/2010/main" val="69190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851"/>
            <a:ext cx="8229600" cy="1143000"/>
          </a:xfrm>
        </p:spPr>
        <p:txBody>
          <a:bodyPr/>
          <a:lstStyle/>
          <a:p>
            <a:r>
              <a:rPr lang="en-US"/>
              <a:t>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853"/>
            <a:ext cx="8229600" cy="487681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Use the IANA registered "monitor" link relation</a:t>
            </a:r>
          </a:p>
          <a:p>
            <a:pPr lvl="1"/>
            <a:r>
              <a:rPr lang="en-US" i="1"/>
              <a:t>Description: Refers to a resource that can be used to monitor changes in an HTTP resource </a:t>
            </a:r>
            <a:r>
              <a:rPr lang="en-US"/>
              <a:t>(RFC5989)</a:t>
            </a:r>
          </a:p>
          <a:p>
            <a:pPr lvl="1"/>
            <a:r>
              <a:rPr lang="en-US"/>
              <a:t>Similar to "boundto" (dynlink) but defines a unidirectional state update from context to target.</a:t>
            </a:r>
          </a:p>
          <a:p>
            <a:r>
              <a:rPr lang="en-US"/>
              <a:t>A Monitor may use Observe on the server to obtain state changes of the context resource</a:t>
            </a:r>
          </a:p>
          <a:p>
            <a:r>
              <a:rPr lang="en-US"/>
              <a:t>A Monitor may implement conditional notification using filter parameters (dynlink) as well as defining transfer methods and formats</a:t>
            </a:r>
          </a:p>
          <a:p>
            <a:r>
              <a:rPr lang="en-US"/>
              <a:t>A Monitor may support multiple source and target protocols based on URI scheme (mqtt, coap, http)</a:t>
            </a:r>
          </a:p>
          <a:p>
            <a:r>
              <a:rPr lang="en-US"/>
              <a:t>Monitor parameters may be encoded as link attributes or as properties of a monitor configuration resource</a:t>
            </a:r>
          </a:p>
        </p:txBody>
      </p:sp>
    </p:spTree>
    <p:extLst>
      <p:ext uri="{BB962C8B-B14F-4D97-AF65-F5344CB8AC3E}">
        <p14:creationId xmlns:p14="http://schemas.microsoft.com/office/powerpoint/2010/main" val="73640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315" y="2759269"/>
            <a:ext cx="1255452" cy="10365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6073" y="2700873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Observer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50141" y="2700873"/>
            <a:ext cx="927873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7267" y="2700873"/>
            <a:ext cx="971667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984389" y="2744670"/>
            <a:ext cx="1255452" cy="10365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70767" y="3460033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68934" y="2992857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70767" y="2992857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68934" y="3460033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918779" y="2642475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70767" y="3111707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3879" y="2631175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66869" y="3109657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34831" y="2236994"/>
            <a:ext cx="1020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Context</a:t>
            </a:r>
            <a:endParaRPr lang="en-US" sz="2000" b="1"/>
          </a:p>
        </p:txBody>
      </p:sp>
      <p:sp>
        <p:nvSpPr>
          <p:cNvPr id="28" name="Rectangle 27"/>
          <p:cNvSpPr/>
          <p:nvPr/>
        </p:nvSpPr>
        <p:spPr>
          <a:xfrm>
            <a:off x="3921484" y="2002869"/>
            <a:ext cx="1069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Monitor</a:t>
            </a:r>
            <a:endParaRPr lang="en-US" sz="2000" b="1"/>
          </a:p>
        </p:txBody>
      </p:sp>
      <p:sp>
        <p:nvSpPr>
          <p:cNvPr id="29" name="Rectangle 28"/>
          <p:cNvSpPr/>
          <p:nvPr/>
        </p:nvSpPr>
        <p:spPr>
          <a:xfrm>
            <a:off x="7162306" y="2231065"/>
            <a:ext cx="869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Target</a:t>
            </a:r>
            <a:endParaRPr lang="en-US" sz="2000" b="1"/>
          </a:p>
        </p:txBody>
      </p:sp>
      <p:sp>
        <p:nvSpPr>
          <p:cNvPr id="30" name="Rectangle 29"/>
          <p:cNvSpPr/>
          <p:nvPr/>
        </p:nvSpPr>
        <p:spPr>
          <a:xfrm>
            <a:off x="2018497" y="4188593"/>
            <a:ext cx="17149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accept</a:t>
            </a:r>
          </a:p>
          <a:p>
            <a:pPr algn="ctr"/>
            <a:r>
              <a:rPr lang="en-US"/>
              <a:t>accept-method</a:t>
            </a:r>
          </a:p>
          <a:p>
            <a:pPr algn="ctr"/>
            <a:r>
              <a:rPr lang="en-US"/>
              <a:t>accept-schema</a:t>
            </a:r>
          </a:p>
          <a:p>
            <a:pPr algn="ctr"/>
            <a:r>
              <a:rPr lang="en-US"/>
              <a:t>accept-interface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51039" y="4188593"/>
            <a:ext cx="1479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pmin, </a:t>
            </a:r>
            <a:r>
              <a:rPr lang="en-US"/>
              <a:t>pmax</a:t>
            </a:r>
          </a:p>
          <a:p>
            <a:pPr algn="ctr"/>
            <a:r>
              <a:rPr lang="en-US"/>
              <a:t>lt, gt, st, eq</a:t>
            </a:r>
          </a:p>
          <a:p>
            <a:pPr algn="ctr"/>
            <a:r>
              <a:rPr lang="en-US"/>
              <a:t>nbul, nbll, init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84228" y="4203192"/>
            <a:ext cx="16649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content-type</a:t>
            </a:r>
          </a:p>
          <a:p>
            <a:pPr algn="ctr"/>
            <a:r>
              <a:rPr lang="en-US"/>
              <a:t>target-method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target-schema</a:t>
            </a:r>
          </a:p>
          <a:p>
            <a:pPr algn="ctr"/>
            <a:r>
              <a:rPr lang="en-US"/>
              <a:t>target-interface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5561942" y="3481039"/>
            <a:ext cx="554737" cy="72215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0"/>
          </p:cNvCxnSpPr>
          <p:nvPr/>
        </p:nvCxnSpPr>
        <p:spPr>
          <a:xfrm flipH="1">
            <a:off x="2875970" y="3460033"/>
            <a:ext cx="554625" cy="72856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0"/>
          </p:cNvCxnSpPr>
          <p:nvPr/>
        </p:nvCxnSpPr>
        <p:spPr>
          <a:xfrm>
            <a:off x="4490985" y="3460033"/>
            <a:ext cx="0" cy="72856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 rot="21258839">
            <a:off x="1960824" y="2799667"/>
            <a:ext cx="5085396" cy="866772"/>
          </a:xfrm>
          <a:prstGeom prst="rightArrow">
            <a:avLst/>
          </a:prstGeom>
          <a:solidFill>
            <a:schemeClr val="accent5">
              <a:lumMod val="75000"/>
              <a:alpha val="26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4319191" y="992734"/>
            <a:ext cx="256624" cy="30428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03" y="29100"/>
            <a:ext cx="8229600" cy="1143000"/>
          </a:xfrm>
        </p:spPr>
        <p:txBody>
          <a:bodyPr/>
          <a:lstStyle/>
          <a:p>
            <a:r>
              <a:rPr lang="en-US"/>
              <a:t>Monitor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0391" y="2009758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 A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1149" y="2024357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7893" y="2024357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 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75843" y="2739720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32438" y="2282796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75843" y="2272544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32438" y="2749972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3051" y="1922162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75843" y="2391394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98991" y="1921114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9913" y="5027103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 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82242" y="5041702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98987" y="5041702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 B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85365" y="5757065"/>
            <a:ext cx="79003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5365" y="5289889"/>
            <a:ext cx="79003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85365" y="5408739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9913" y="3512594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 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40671" y="3527193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98987" y="3497995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 B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985365" y="4257155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41960" y="3800231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85365" y="3789979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41960" y="4267407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62573" y="3439597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85365" y="3908829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08513" y="3438549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52" name="Cloud 51"/>
          <p:cNvSpPr/>
          <p:nvPr/>
        </p:nvSpPr>
        <p:spPr>
          <a:xfrm rot="21016150">
            <a:off x="5072013" y="3438549"/>
            <a:ext cx="1109470" cy="1329570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193912" y="3767965"/>
            <a:ext cx="8175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93912" y="4235141"/>
            <a:ext cx="81752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237706" y="3884765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sp>
        <p:nvSpPr>
          <p:cNvPr id="56" name="Cloud 55"/>
          <p:cNvSpPr/>
          <p:nvPr/>
        </p:nvSpPr>
        <p:spPr>
          <a:xfrm rot="21016150">
            <a:off x="2782287" y="4928323"/>
            <a:ext cx="1109470" cy="1329570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17145" y="2380640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978115" y="5310895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78115" y="5778071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044668" y="4949213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62822" y="5408739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18287" y="5304557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880897" y="4954175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939289" y="5781248"/>
            <a:ext cx="942953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40077" y="3394752"/>
            <a:ext cx="3483034" cy="12847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771405" y="4905416"/>
            <a:ext cx="3608008" cy="12847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54834" y="1552830"/>
            <a:ext cx="337067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&lt;&gt;;anchor=A;rel=monitor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423016" y="1564379"/>
            <a:ext cx="2262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&lt;B&gt;;rel=monitor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532783" y="2038956"/>
            <a:ext cx="1671503" cy="1021948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597559" y="2038956"/>
            <a:ext cx="1671503" cy="1021948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594845" y="3556391"/>
            <a:ext cx="1671503" cy="1021948"/>
          </a:xfrm>
          <a:prstGeom prst="rect">
            <a:avLst/>
          </a:prstGeom>
          <a:solidFill>
            <a:srgbClr val="FAC09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47445" y="5056301"/>
            <a:ext cx="1671503" cy="1021948"/>
          </a:xfrm>
          <a:prstGeom prst="rect">
            <a:avLst/>
          </a:prstGeom>
          <a:solidFill>
            <a:srgbClr val="93CDDD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407007" y="1155840"/>
            <a:ext cx="2293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A Pushes State To B</a:t>
            </a:r>
            <a:endParaRPr lang="en-US" sz="2000" b="1"/>
          </a:p>
        </p:txBody>
      </p:sp>
      <p:sp>
        <p:nvSpPr>
          <p:cNvPr id="78" name="Rectangle 77"/>
          <p:cNvSpPr/>
          <p:nvPr/>
        </p:nvSpPr>
        <p:spPr>
          <a:xfrm>
            <a:off x="4521981" y="1146008"/>
            <a:ext cx="2813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B Observes State From 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147258" y="3694965"/>
            <a:ext cx="966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Remote Update</a:t>
            </a:r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27873" y="5209474"/>
            <a:ext cx="12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Remote Observe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Link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10" y="1600200"/>
            <a:ext cx="79276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Update a monitor resource when context is updated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"rel": "monitor",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"monitor"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U</a:t>
            </a:r>
            <a:r>
              <a:rPr lang="en-US" sz="2000">
                <a:latin typeface="Courier"/>
                <a:cs typeface="Courier"/>
              </a:rPr>
              <a:t>pdate the context when a remote resource is updated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"anchor": "coap://0m2m.net:5683/example/test",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"rel": "monitor", 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767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Link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10" y="1600200"/>
            <a:ext cx="792768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Subscribe to an MQTT topic and update a resource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"anchor": "mqtt://0m2m.net/example/topic",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"rel": "monitor",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"updated-on-mqtt-notify"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Publish updates on a resource to an MQTT topic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"anchor": "publish-updates-to-mqtt",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"rel": "monitor", 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"mqtt://0m2m.net/example/topic"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7083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State changes that require more than simple notification may be handled as Events</a:t>
            </a:r>
          </a:p>
          <a:p>
            <a:r>
              <a:rPr lang="en-US"/>
              <a:t>Events have a life cycle, like log records, alerts, etc.</a:t>
            </a:r>
          </a:p>
          <a:p>
            <a:r>
              <a:rPr lang="en-US"/>
              <a:t>A monitor may add state change notifications to a collection of Event instances using CREATE</a:t>
            </a:r>
          </a:p>
          <a:p>
            <a:r>
              <a:rPr lang="en-US"/>
              <a:t>The Event collection is Observable and transmits newly created Event instances as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95982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591</Words>
  <Application>Microsoft Macintosh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REST Design Patterns for Robust Asynchronous Notification </vt:lpstr>
      <vt:lpstr>Problems</vt:lpstr>
      <vt:lpstr>Design Patterns</vt:lpstr>
      <vt:lpstr>Monitor</vt:lpstr>
      <vt:lpstr>Monitor</vt:lpstr>
      <vt:lpstr>Monitor Patterns</vt:lpstr>
      <vt:lpstr>Monitor Link Examples</vt:lpstr>
      <vt:lpstr>Monitor Link Examples</vt:lpstr>
      <vt:lpstr>Events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design patterns for Robust Asynchronous Notification </dc:title>
  <dc:creator>Michael Koster</dc:creator>
  <cp:lastModifiedBy>Michael Koster</cp:lastModifiedBy>
  <cp:revision>64</cp:revision>
  <dcterms:created xsi:type="dcterms:W3CDTF">2016-07-09T18:08:25Z</dcterms:created>
  <dcterms:modified xsi:type="dcterms:W3CDTF">2016-07-09T20:55:17Z</dcterms:modified>
</cp:coreProperties>
</file>