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660"/>
  </p:normalViewPr>
  <p:slideViewPr>
    <p:cSldViewPr snapToGrid="0">
      <p:cViewPr varScale="1">
        <p:scale>
          <a:sx n="76" d="100"/>
          <a:sy n="76" d="100"/>
        </p:scale>
        <p:origin x="132" y="8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E12F9C-17D2-40D4-8A8F-2561049C12C8}" type="datetimeFigureOut">
              <a:rPr lang="en-US" smtClean="0"/>
              <a:t>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DBB59E-34AD-4AFF-B34C-1DDDF1AE1F7C}" type="slidenum">
              <a:rPr lang="en-US" smtClean="0"/>
              <a:t>‹#›</a:t>
            </a:fld>
            <a:endParaRPr lang="en-US"/>
          </a:p>
        </p:txBody>
      </p:sp>
    </p:spTree>
    <p:extLst>
      <p:ext uri="{BB962C8B-B14F-4D97-AF65-F5344CB8AC3E}">
        <p14:creationId xmlns:p14="http://schemas.microsoft.com/office/powerpoint/2010/main" val="1359946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C0E9-AE1B-4EF0-B04A-F37405BC62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876736-2F80-4883-BB76-BBED5B1CA0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9D3940-6FCC-4046-888E-E61FAF485C95}"/>
              </a:ext>
            </a:extLst>
          </p:cNvPr>
          <p:cNvSpPr>
            <a:spLocks noGrp="1"/>
          </p:cNvSpPr>
          <p:nvPr>
            <p:ph type="dt" sz="half" idx="10"/>
          </p:nvPr>
        </p:nvSpPr>
        <p:spPr/>
        <p:txBody>
          <a:bodyPr/>
          <a:lstStyle/>
          <a:p>
            <a:fld id="{EB6410F7-F741-439E-BB29-0CBCCF162386}" type="datetimeFigureOut">
              <a:rPr lang="en-US" smtClean="0"/>
              <a:t>12/9/2018</a:t>
            </a:fld>
            <a:endParaRPr lang="en-US"/>
          </a:p>
        </p:txBody>
      </p:sp>
      <p:sp>
        <p:nvSpPr>
          <p:cNvPr id="5" name="Footer Placeholder 4">
            <a:extLst>
              <a:ext uri="{FF2B5EF4-FFF2-40B4-BE49-F238E27FC236}">
                <a16:creationId xmlns:a16="http://schemas.microsoft.com/office/drawing/2014/main" id="{9BDCD1D0-91DB-483F-80CE-B33CF6503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BE0CE-AB8E-427A-A2C2-35D31F7EA107}"/>
              </a:ext>
            </a:extLst>
          </p:cNvPr>
          <p:cNvSpPr>
            <a:spLocks noGrp="1"/>
          </p:cNvSpPr>
          <p:nvPr>
            <p:ph type="sldNum" sz="quarter" idx="12"/>
          </p:nvPr>
        </p:nvSpPr>
        <p:spPr/>
        <p:txBody>
          <a:bodyPr/>
          <a:lstStyle/>
          <a:p>
            <a:fld id="{82E86DF0-122F-4A37-8771-0D02F0C42B98}" type="slidenum">
              <a:rPr lang="en-US" smtClean="0"/>
              <a:t>‹#›</a:t>
            </a:fld>
            <a:endParaRPr lang="en-US"/>
          </a:p>
        </p:txBody>
      </p:sp>
    </p:spTree>
    <p:extLst>
      <p:ext uri="{BB962C8B-B14F-4D97-AF65-F5344CB8AC3E}">
        <p14:creationId xmlns:p14="http://schemas.microsoft.com/office/powerpoint/2010/main" val="2999166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83D09-73F8-4020-A08E-6F41F2CA5A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C9D01F-F983-4FFD-9DCB-86F858F661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9AEFF-0828-4F34-99DA-43F2AE76C62F}"/>
              </a:ext>
            </a:extLst>
          </p:cNvPr>
          <p:cNvSpPr>
            <a:spLocks noGrp="1"/>
          </p:cNvSpPr>
          <p:nvPr>
            <p:ph type="dt" sz="half" idx="10"/>
          </p:nvPr>
        </p:nvSpPr>
        <p:spPr/>
        <p:txBody>
          <a:bodyPr/>
          <a:lstStyle/>
          <a:p>
            <a:fld id="{EB6410F7-F741-439E-BB29-0CBCCF162386}" type="datetimeFigureOut">
              <a:rPr lang="en-US" smtClean="0"/>
              <a:t>12/9/2018</a:t>
            </a:fld>
            <a:endParaRPr lang="en-US"/>
          </a:p>
        </p:txBody>
      </p:sp>
      <p:sp>
        <p:nvSpPr>
          <p:cNvPr id="5" name="Footer Placeholder 4">
            <a:extLst>
              <a:ext uri="{FF2B5EF4-FFF2-40B4-BE49-F238E27FC236}">
                <a16:creationId xmlns:a16="http://schemas.microsoft.com/office/drawing/2014/main" id="{D47BACBE-1E64-4A8B-A8B1-5A484239A5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7F05E-2FF8-4A1E-B85C-17FD0035EC76}"/>
              </a:ext>
            </a:extLst>
          </p:cNvPr>
          <p:cNvSpPr>
            <a:spLocks noGrp="1"/>
          </p:cNvSpPr>
          <p:nvPr>
            <p:ph type="sldNum" sz="quarter" idx="12"/>
          </p:nvPr>
        </p:nvSpPr>
        <p:spPr/>
        <p:txBody>
          <a:bodyPr/>
          <a:lstStyle/>
          <a:p>
            <a:fld id="{82E86DF0-122F-4A37-8771-0D02F0C42B98}" type="slidenum">
              <a:rPr lang="en-US" smtClean="0"/>
              <a:t>‹#›</a:t>
            </a:fld>
            <a:endParaRPr lang="en-US"/>
          </a:p>
        </p:txBody>
      </p:sp>
    </p:spTree>
    <p:extLst>
      <p:ext uri="{BB962C8B-B14F-4D97-AF65-F5344CB8AC3E}">
        <p14:creationId xmlns:p14="http://schemas.microsoft.com/office/powerpoint/2010/main" val="2897166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E6C2F1-94F9-494F-8769-B7DF72A852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D7CFC4-09D0-409B-B27C-B67B129584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7D743-25EA-466B-AF34-0414CFFDB2DC}"/>
              </a:ext>
            </a:extLst>
          </p:cNvPr>
          <p:cNvSpPr>
            <a:spLocks noGrp="1"/>
          </p:cNvSpPr>
          <p:nvPr>
            <p:ph type="dt" sz="half" idx="10"/>
          </p:nvPr>
        </p:nvSpPr>
        <p:spPr/>
        <p:txBody>
          <a:bodyPr/>
          <a:lstStyle/>
          <a:p>
            <a:fld id="{EB6410F7-F741-439E-BB29-0CBCCF162386}" type="datetimeFigureOut">
              <a:rPr lang="en-US" smtClean="0"/>
              <a:t>12/9/2018</a:t>
            </a:fld>
            <a:endParaRPr lang="en-US"/>
          </a:p>
        </p:txBody>
      </p:sp>
      <p:sp>
        <p:nvSpPr>
          <p:cNvPr id="5" name="Footer Placeholder 4">
            <a:extLst>
              <a:ext uri="{FF2B5EF4-FFF2-40B4-BE49-F238E27FC236}">
                <a16:creationId xmlns:a16="http://schemas.microsoft.com/office/drawing/2014/main" id="{C4204ABB-D072-4348-AA61-6D55930D6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9EAD6-2C7E-49D4-B67B-B59498218353}"/>
              </a:ext>
            </a:extLst>
          </p:cNvPr>
          <p:cNvSpPr>
            <a:spLocks noGrp="1"/>
          </p:cNvSpPr>
          <p:nvPr>
            <p:ph type="sldNum" sz="quarter" idx="12"/>
          </p:nvPr>
        </p:nvSpPr>
        <p:spPr/>
        <p:txBody>
          <a:bodyPr/>
          <a:lstStyle/>
          <a:p>
            <a:fld id="{82E86DF0-122F-4A37-8771-0D02F0C42B98}" type="slidenum">
              <a:rPr lang="en-US" smtClean="0"/>
              <a:t>‹#›</a:t>
            </a:fld>
            <a:endParaRPr lang="en-US"/>
          </a:p>
        </p:txBody>
      </p:sp>
    </p:spTree>
    <p:extLst>
      <p:ext uri="{BB962C8B-B14F-4D97-AF65-F5344CB8AC3E}">
        <p14:creationId xmlns:p14="http://schemas.microsoft.com/office/powerpoint/2010/main" val="235411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6E01D-B47F-403A-B314-45FDA93F86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143D95-96AF-471B-B0B2-AC07C1C891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943D2-CE8E-452E-A6DE-2810620512DF}"/>
              </a:ext>
            </a:extLst>
          </p:cNvPr>
          <p:cNvSpPr>
            <a:spLocks noGrp="1"/>
          </p:cNvSpPr>
          <p:nvPr>
            <p:ph type="dt" sz="half" idx="10"/>
          </p:nvPr>
        </p:nvSpPr>
        <p:spPr/>
        <p:txBody>
          <a:bodyPr/>
          <a:lstStyle/>
          <a:p>
            <a:fld id="{EB6410F7-F741-439E-BB29-0CBCCF162386}" type="datetimeFigureOut">
              <a:rPr lang="en-US" smtClean="0"/>
              <a:t>12/9/2018</a:t>
            </a:fld>
            <a:endParaRPr lang="en-US"/>
          </a:p>
        </p:txBody>
      </p:sp>
      <p:sp>
        <p:nvSpPr>
          <p:cNvPr id="5" name="Footer Placeholder 4">
            <a:extLst>
              <a:ext uri="{FF2B5EF4-FFF2-40B4-BE49-F238E27FC236}">
                <a16:creationId xmlns:a16="http://schemas.microsoft.com/office/drawing/2014/main" id="{89E3F152-0360-49A0-A90A-A81CBDFD95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F068C-7EC4-454C-9E76-F20C8AB37438}"/>
              </a:ext>
            </a:extLst>
          </p:cNvPr>
          <p:cNvSpPr>
            <a:spLocks noGrp="1"/>
          </p:cNvSpPr>
          <p:nvPr>
            <p:ph type="sldNum" sz="quarter" idx="12"/>
          </p:nvPr>
        </p:nvSpPr>
        <p:spPr/>
        <p:txBody>
          <a:bodyPr/>
          <a:lstStyle/>
          <a:p>
            <a:fld id="{82E86DF0-122F-4A37-8771-0D02F0C42B98}" type="slidenum">
              <a:rPr lang="en-US" smtClean="0"/>
              <a:t>‹#›</a:t>
            </a:fld>
            <a:endParaRPr lang="en-US"/>
          </a:p>
        </p:txBody>
      </p:sp>
    </p:spTree>
    <p:extLst>
      <p:ext uri="{BB962C8B-B14F-4D97-AF65-F5344CB8AC3E}">
        <p14:creationId xmlns:p14="http://schemas.microsoft.com/office/powerpoint/2010/main" val="986185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2FCC8-8E3F-4FFA-A362-5D31460815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D75E2A-BA67-4A3F-9921-76BF606C32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9D9A18-8EDE-4C48-A6BD-21D8ED3F0841}"/>
              </a:ext>
            </a:extLst>
          </p:cNvPr>
          <p:cNvSpPr>
            <a:spLocks noGrp="1"/>
          </p:cNvSpPr>
          <p:nvPr>
            <p:ph type="dt" sz="half" idx="10"/>
          </p:nvPr>
        </p:nvSpPr>
        <p:spPr/>
        <p:txBody>
          <a:bodyPr/>
          <a:lstStyle/>
          <a:p>
            <a:fld id="{EB6410F7-F741-439E-BB29-0CBCCF162386}" type="datetimeFigureOut">
              <a:rPr lang="en-US" smtClean="0"/>
              <a:t>12/9/2018</a:t>
            </a:fld>
            <a:endParaRPr lang="en-US"/>
          </a:p>
        </p:txBody>
      </p:sp>
      <p:sp>
        <p:nvSpPr>
          <p:cNvPr id="5" name="Footer Placeholder 4">
            <a:extLst>
              <a:ext uri="{FF2B5EF4-FFF2-40B4-BE49-F238E27FC236}">
                <a16:creationId xmlns:a16="http://schemas.microsoft.com/office/drawing/2014/main" id="{DB1ADC96-270F-4F4E-9E99-BA6721A97E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158EB-3681-4547-830F-38B179834303}"/>
              </a:ext>
            </a:extLst>
          </p:cNvPr>
          <p:cNvSpPr>
            <a:spLocks noGrp="1"/>
          </p:cNvSpPr>
          <p:nvPr>
            <p:ph type="sldNum" sz="quarter" idx="12"/>
          </p:nvPr>
        </p:nvSpPr>
        <p:spPr/>
        <p:txBody>
          <a:bodyPr/>
          <a:lstStyle/>
          <a:p>
            <a:fld id="{82E86DF0-122F-4A37-8771-0D02F0C42B98}" type="slidenum">
              <a:rPr lang="en-US" smtClean="0"/>
              <a:t>‹#›</a:t>
            </a:fld>
            <a:endParaRPr lang="en-US"/>
          </a:p>
        </p:txBody>
      </p:sp>
    </p:spTree>
    <p:extLst>
      <p:ext uri="{BB962C8B-B14F-4D97-AF65-F5344CB8AC3E}">
        <p14:creationId xmlns:p14="http://schemas.microsoft.com/office/powerpoint/2010/main" val="110002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2814C-9248-4BEB-8F60-A915519033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88EB65-346E-4296-A0E3-1548473A273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4543C8-D6A2-46C7-A64C-0D8BB86FB6E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9988C6-EB94-417A-8EBC-DCFB526F339B}"/>
              </a:ext>
            </a:extLst>
          </p:cNvPr>
          <p:cNvSpPr>
            <a:spLocks noGrp="1"/>
          </p:cNvSpPr>
          <p:nvPr>
            <p:ph type="dt" sz="half" idx="10"/>
          </p:nvPr>
        </p:nvSpPr>
        <p:spPr/>
        <p:txBody>
          <a:bodyPr/>
          <a:lstStyle/>
          <a:p>
            <a:fld id="{EB6410F7-F741-439E-BB29-0CBCCF162386}" type="datetimeFigureOut">
              <a:rPr lang="en-US" smtClean="0"/>
              <a:t>12/9/2018</a:t>
            </a:fld>
            <a:endParaRPr lang="en-US"/>
          </a:p>
        </p:txBody>
      </p:sp>
      <p:sp>
        <p:nvSpPr>
          <p:cNvPr id="6" name="Footer Placeholder 5">
            <a:extLst>
              <a:ext uri="{FF2B5EF4-FFF2-40B4-BE49-F238E27FC236}">
                <a16:creationId xmlns:a16="http://schemas.microsoft.com/office/drawing/2014/main" id="{6FD1A36E-244A-4BBC-80B6-A9F3B067F4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E1D9B4-107B-4EF8-87B8-A8E15CBC78A4}"/>
              </a:ext>
            </a:extLst>
          </p:cNvPr>
          <p:cNvSpPr>
            <a:spLocks noGrp="1"/>
          </p:cNvSpPr>
          <p:nvPr>
            <p:ph type="sldNum" sz="quarter" idx="12"/>
          </p:nvPr>
        </p:nvSpPr>
        <p:spPr/>
        <p:txBody>
          <a:bodyPr/>
          <a:lstStyle/>
          <a:p>
            <a:fld id="{82E86DF0-122F-4A37-8771-0D02F0C42B98}" type="slidenum">
              <a:rPr lang="en-US" smtClean="0"/>
              <a:t>‹#›</a:t>
            </a:fld>
            <a:endParaRPr lang="en-US"/>
          </a:p>
        </p:txBody>
      </p:sp>
    </p:spTree>
    <p:extLst>
      <p:ext uri="{BB962C8B-B14F-4D97-AF65-F5344CB8AC3E}">
        <p14:creationId xmlns:p14="http://schemas.microsoft.com/office/powerpoint/2010/main" val="2898390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172CC-9CDE-4BB5-9EFE-8D46E2C41E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22CD97-AABD-4719-84B2-FE5F342EB6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7080BE8-C353-4FB6-915A-68D59BF9A76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967A73-21CB-4BB8-9ABD-36C05A2ADE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0942875-289D-423F-A6D3-EDC5ED7AB98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878792-D08A-471E-89F3-911DCD4C47E0}"/>
              </a:ext>
            </a:extLst>
          </p:cNvPr>
          <p:cNvSpPr>
            <a:spLocks noGrp="1"/>
          </p:cNvSpPr>
          <p:nvPr>
            <p:ph type="dt" sz="half" idx="10"/>
          </p:nvPr>
        </p:nvSpPr>
        <p:spPr/>
        <p:txBody>
          <a:bodyPr/>
          <a:lstStyle/>
          <a:p>
            <a:fld id="{EB6410F7-F741-439E-BB29-0CBCCF162386}" type="datetimeFigureOut">
              <a:rPr lang="en-US" smtClean="0"/>
              <a:t>12/9/2018</a:t>
            </a:fld>
            <a:endParaRPr lang="en-US"/>
          </a:p>
        </p:txBody>
      </p:sp>
      <p:sp>
        <p:nvSpPr>
          <p:cNvPr id="8" name="Footer Placeholder 7">
            <a:extLst>
              <a:ext uri="{FF2B5EF4-FFF2-40B4-BE49-F238E27FC236}">
                <a16:creationId xmlns:a16="http://schemas.microsoft.com/office/drawing/2014/main" id="{781F0F38-9A2C-4B4F-940E-8E0992AD46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461D61-5189-4B3F-ADA7-11E601982CD4}"/>
              </a:ext>
            </a:extLst>
          </p:cNvPr>
          <p:cNvSpPr>
            <a:spLocks noGrp="1"/>
          </p:cNvSpPr>
          <p:nvPr>
            <p:ph type="sldNum" sz="quarter" idx="12"/>
          </p:nvPr>
        </p:nvSpPr>
        <p:spPr/>
        <p:txBody>
          <a:bodyPr/>
          <a:lstStyle/>
          <a:p>
            <a:fld id="{82E86DF0-122F-4A37-8771-0D02F0C42B98}" type="slidenum">
              <a:rPr lang="en-US" smtClean="0"/>
              <a:t>‹#›</a:t>
            </a:fld>
            <a:endParaRPr lang="en-US"/>
          </a:p>
        </p:txBody>
      </p:sp>
    </p:spTree>
    <p:extLst>
      <p:ext uri="{BB962C8B-B14F-4D97-AF65-F5344CB8AC3E}">
        <p14:creationId xmlns:p14="http://schemas.microsoft.com/office/powerpoint/2010/main" val="605029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4B2E-E448-453C-800C-6A0E448799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7999FB-B2DF-4D70-AFFF-076D000FE2CC}"/>
              </a:ext>
            </a:extLst>
          </p:cNvPr>
          <p:cNvSpPr>
            <a:spLocks noGrp="1"/>
          </p:cNvSpPr>
          <p:nvPr>
            <p:ph type="dt" sz="half" idx="10"/>
          </p:nvPr>
        </p:nvSpPr>
        <p:spPr/>
        <p:txBody>
          <a:bodyPr/>
          <a:lstStyle/>
          <a:p>
            <a:fld id="{EB6410F7-F741-439E-BB29-0CBCCF162386}" type="datetimeFigureOut">
              <a:rPr lang="en-US" smtClean="0"/>
              <a:t>12/9/2018</a:t>
            </a:fld>
            <a:endParaRPr lang="en-US"/>
          </a:p>
        </p:txBody>
      </p:sp>
      <p:sp>
        <p:nvSpPr>
          <p:cNvPr id="4" name="Footer Placeholder 3">
            <a:extLst>
              <a:ext uri="{FF2B5EF4-FFF2-40B4-BE49-F238E27FC236}">
                <a16:creationId xmlns:a16="http://schemas.microsoft.com/office/drawing/2014/main" id="{7105362B-99D8-4038-8D1E-1EDBD52735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59F036-D1FC-4D46-A9D7-11479ADD0EF7}"/>
              </a:ext>
            </a:extLst>
          </p:cNvPr>
          <p:cNvSpPr>
            <a:spLocks noGrp="1"/>
          </p:cNvSpPr>
          <p:nvPr>
            <p:ph type="sldNum" sz="quarter" idx="12"/>
          </p:nvPr>
        </p:nvSpPr>
        <p:spPr/>
        <p:txBody>
          <a:bodyPr/>
          <a:lstStyle/>
          <a:p>
            <a:fld id="{82E86DF0-122F-4A37-8771-0D02F0C42B98}" type="slidenum">
              <a:rPr lang="en-US" smtClean="0"/>
              <a:t>‹#›</a:t>
            </a:fld>
            <a:endParaRPr lang="en-US"/>
          </a:p>
        </p:txBody>
      </p:sp>
    </p:spTree>
    <p:extLst>
      <p:ext uri="{BB962C8B-B14F-4D97-AF65-F5344CB8AC3E}">
        <p14:creationId xmlns:p14="http://schemas.microsoft.com/office/powerpoint/2010/main" val="3519643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CCB751-7759-47B0-856B-B54D45F86770}"/>
              </a:ext>
            </a:extLst>
          </p:cNvPr>
          <p:cNvSpPr>
            <a:spLocks noGrp="1"/>
          </p:cNvSpPr>
          <p:nvPr>
            <p:ph type="dt" sz="half" idx="10"/>
          </p:nvPr>
        </p:nvSpPr>
        <p:spPr/>
        <p:txBody>
          <a:bodyPr/>
          <a:lstStyle/>
          <a:p>
            <a:fld id="{EB6410F7-F741-439E-BB29-0CBCCF162386}" type="datetimeFigureOut">
              <a:rPr lang="en-US" smtClean="0"/>
              <a:t>12/9/2018</a:t>
            </a:fld>
            <a:endParaRPr lang="en-US"/>
          </a:p>
        </p:txBody>
      </p:sp>
      <p:sp>
        <p:nvSpPr>
          <p:cNvPr id="3" name="Footer Placeholder 2">
            <a:extLst>
              <a:ext uri="{FF2B5EF4-FFF2-40B4-BE49-F238E27FC236}">
                <a16:creationId xmlns:a16="http://schemas.microsoft.com/office/drawing/2014/main" id="{25CCC32C-A48D-45C5-8E3D-76269D5561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2DF947-FF26-4A84-964F-8DE461300412}"/>
              </a:ext>
            </a:extLst>
          </p:cNvPr>
          <p:cNvSpPr>
            <a:spLocks noGrp="1"/>
          </p:cNvSpPr>
          <p:nvPr>
            <p:ph type="sldNum" sz="quarter" idx="12"/>
          </p:nvPr>
        </p:nvSpPr>
        <p:spPr/>
        <p:txBody>
          <a:bodyPr/>
          <a:lstStyle/>
          <a:p>
            <a:fld id="{82E86DF0-122F-4A37-8771-0D02F0C42B98}" type="slidenum">
              <a:rPr lang="en-US" smtClean="0"/>
              <a:t>‹#›</a:t>
            </a:fld>
            <a:endParaRPr lang="en-US"/>
          </a:p>
        </p:txBody>
      </p:sp>
    </p:spTree>
    <p:extLst>
      <p:ext uri="{BB962C8B-B14F-4D97-AF65-F5344CB8AC3E}">
        <p14:creationId xmlns:p14="http://schemas.microsoft.com/office/powerpoint/2010/main" val="155851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C2916-3E21-4F9E-919D-68DDA0BF53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C7EBA0-29CA-4411-809E-FBC3E5D8B9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F90E3E-E83A-46F3-97E4-6C4133BB0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63A7D4-1745-4BBD-BE3A-B082A0800A21}"/>
              </a:ext>
            </a:extLst>
          </p:cNvPr>
          <p:cNvSpPr>
            <a:spLocks noGrp="1"/>
          </p:cNvSpPr>
          <p:nvPr>
            <p:ph type="dt" sz="half" idx="10"/>
          </p:nvPr>
        </p:nvSpPr>
        <p:spPr/>
        <p:txBody>
          <a:bodyPr/>
          <a:lstStyle/>
          <a:p>
            <a:fld id="{EB6410F7-F741-439E-BB29-0CBCCF162386}" type="datetimeFigureOut">
              <a:rPr lang="en-US" smtClean="0"/>
              <a:t>12/9/2018</a:t>
            </a:fld>
            <a:endParaRPr lang="en-US"/>
          </a:p>
        </p:txBody>
      </p:sp>
      <p:sp>
        <p:nvSpPr>
          <p:cNvPr id="6" name="Footer Placeholder 5">
            <a:extLst>
              <a:ext uri="{FF2B5EF4-FFF2-40B4-BE49-F238E27FC236}">
                <a16:creationId xmlns:a16="http://schemas.microsoft.com/office/drawing/2014/main" id="{3A0998C9-1D4D-48EA-9D38-4FCA2B0B7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3CBDC5-742B-4B2E-96B3-AFB4DA5FBEDD}"/>
              </a:ext>
            </a:extLst>
          </p:cNvPr>
          <p:cNvSpPr>
            <a:spLocks noGrp="1"/>
          </p:cNvSpPr>
          <p:nvPr>
            <p:ph type="sldNum" sz="quarter" idx="12"/>
          </p:nvPr>
        </p:nvSpPr>
        <p:spPr/>
        <p:txBody>
          <a:bodyPr/>
          <a:lstStyle/>
          <a:p>
            <a:fld id="{82E86DF0-122F-4A37-8771-0D02F0C42B98}" type="slidenum">
              <a:rPr lang="en-US" smtClean="0"/>
              <a:t>‹#›</a:t>
            </a:fld>
            <a:endParaRPr lang="en-US"/>
          </a:p>
        </p:txBody>
      </p:sp>
    </p:spTree>
    <p:extLst>
      <p:ext uri="{BB962C8B-B14F-4D97-AF65-F5344CB8AC3E}">
        <p14:creationId xmlns:p14="http://schemas.microsoft.com/office/powerpoint/2010/main" val="1515411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97A6-0575-4DBA-A090-44573388A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00297E-C222-4467-BE53-9DCA257F51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FD7226-68B1-44EF-B237-907A90DDD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F4E934-1B3B-4F01-AEB1-33FE975F9641}"/>
              </a:ext>
            </a:extLst>
          </p:cNvPr>
          <p:cNvSpPr>
            <a:spLocks noGrp="1"/>
          </p:cNvSpPr>
          <p:nvPr>
            <p:ph type="dt" sz="half" idx="10"/>
          </p:nvPr>
        </p:nvSpPr>
        <p:spPr/>
        <p:txBody>
          <a:bodyPr/>
          <a:lstStyle/>
          <a:p>
            <a:fld id="{EB6410F7-F741-439E-BB29-0CBCCF162386}" type="datetimeFigureOut">
              <a:rPr lang="en-US" smtClean="0"/>
              <a:t>12/9/2018</a:t>
            </a:fld>
            <a:endParaRPr lang="en-US"/>
          </a:p>
        </p:txBody>
      </p:sp>
      <p:sp>
        <p:nvSpPr>
          <p:cNvPr id="6" name="Footer Placeholder 5">
            <a:extLst>
              <a:ext uri="{FF2B5EF4-FFF2-40B4-BE49-F238E27FC236}">
                <a16:creationId xmlns:a16="http://schemas.microsoft.com/office/drawing/2014/main" id="{5974A213-E0F0-405E-9AE8-6E06E3654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7BE553-C528-4FB7-9E1B-94FCD0053A5B}"/>
              </a:ext>
            </a:extLst>
          </p:cNvPr>
          <p:cNvSpPr>
            <a:spLocks noGrp="1"/>
          </p:cNvSpPr>
          <p:nvPr>
            <p:ph type="sldNum" sz="quarter" idx="12"/>
          </p:nvPr>
        </p:nvSpPr>
        <p:spPr/>
        <p:txBody>
          <a:bodyPr/>
          <a:lstStyle/>
          <a:p>
            <a:fld id="{82E86DF0-122F-4A37-8771-0D02F0C42B98}" type="slidenum">
              <a:rPr lang="en-US" smtClean="0"/>
              <a:t>‹#›</a:t>
            </a:fld>
            <a:endParaRPr lang="en-US"/>
          </a:p>
        </p:txBody>
      </p:sp>
    </p:spTree>
    <p:extLst>
      <p:ext uri="{BB962C8B-B14F-4D97-AF65-F5344CB8AC3E}">
        <p14:creationId xmlns:p14="http://schemas.microsoft.com/office/powerpoint/2010/main" val="2495109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C65B69-170D-4A0A-AD77-45BB701888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8A62BB-32CE-4EEF-94BE-36600B476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34376-5D3B-4989-9967-084E68D775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410F7-F741-439E-BB29-0CBCCF162386}" type="datetimeFigureOut">
              <a:rPr lang="en-US" smtClean="0"/>
              <a:t>12/9/2018</a:t>
            </a:fld>
            <a:endParaRPr lang="en-US"/>
          </a:p>
        </p:txBody>
      </p:sp>
      <p:sp>
        <p:nvSpPr>
          <p:cNvPr id="5" name="Footer Placeholder 4">
            <a:extLst>
              <a:ext uri="{FF2B5EF4-FFF2-40B4-BE49-F238E27FC236}">
                <a16:creationId xmlns:a16="http://schemas.microsoft.com/office/drawing/2014/main" id="{9F1FFD32-DB9E-48BE-9B9B-5C06F00CE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05B088-1024-41BE-88F5-C471005EC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86DF0-122F-4A37-8771-0D02F0C42B98}" type="slidenum">
              <a:rPr lang="en-US" smtClean="0"/>
              <a:t>‹#›</a:t>
            </a:fld>
            <a:endParaRPr lang="en-US"/>
          </a:p>
        </p:txBody>
      </p:sp>
    </p:spTree>
    <p:extLst>
      <p:ext uri="{BB962C8B-B14F-4D97-AF65-F5344CB8AC3E}">
        <p14:creationId xmlns:p14="http://schemas.microsoft.com/office/powerpoint/2010/main" val="1121927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C9F1D6-6ACE-4A9D-868B-857A10982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909" y="1095720"/>
            <a:ext cx="2520177" cy="2520177"/>
          </a:xfrm>
          <a:prstGeom prst="rect">
            <a:avLst/>
          </a:prstGeom>
        </p:spPr>
      </p:pic>
      <p:sp>
        <p:nvSpPr>
          <p:cNvPr id="5" name="Rectangle 4">
            <a:extLst>
              <a:ext uri="{FF2B5EF4-FFF2-40B4-BE49-F238E27FC236}">
                <a16:creationId xmlns:a16="http://schemas.microsoft.com/office/drawing/2014/main" id="{73F2D605-8F4A-4F99-83A1-7D6C90EC8899}"/>
              </a:ext>
            </a:extLst>
          </p:cNvPr>
          <p:cNvSpPr/>
          <p:nvPr/>
        </p:nvSpPr>
        <p:spPr>
          <a:xfrm>
            <a:off x="3259097" y="3810001"/>
            <a:ext cx="5673799" cy="1015663"/>
          </a:xfrm>
          <a:prstGeom prst="rect">
            <a:avLst/>
          </a:prstGeom>
          <a:noFill/>
        </p:spPr>
        <p:txBody>
          <a:bodyPr wrap="square" lIns="91440" tIns="45720" rIns="91440" bIns="45720">
            <a:spAutoFit/>
          </a:bodyPr>
          <a:lstStyle/>
          <a:p>
            <a:pPr algn="ctr"/>
            <a:r>
              <a:rPr lang="en-US" sz="6000" b="1" cap="none" spc="0" dirty="0">
                <a:ln w="0"/>
                <a:solidFill>
                  <a:srgbClr val="0070C0"/>
                </a:solidFill>
                <a:effectLst>
                  <a:outerShdw blurRad="38100" dist="19050" dir="2700000" algn="tl" rotWithShape="0">
                    <a:schemeClr val="dk1">
                      <a:alpha val="40000"/>
                    </a:schemeClr>
                  </a:outerShdw>
                </a:effectLst>
                <a:latin typeface="Bradley Hand ITC" panose="03070402050302030203" pitchFamily="66" charset="0"/>
                <a:ea typeface="Adobe Fan Heiti Std B" panose="020B0700000000000000" pitchFamily="34" charset="-128"/>
                <a:cs typeface="EucrosiaUPC" panose="02020603050405020304" pitchFamily="18" charset="-34"/>
              </a:rPr>
              <a:t>We All </a:t>
            </a:r>
            <a:r>
              <a:rPr lang="en-US" sz="6000" b="1" dirty="0">
                <a:ln w="0"/>
                <a:solidFill>
                  <a:srgbClr val="0070C0"/>
                </a:solidFill>
                <a:effectLst>
                  <a:outerShdw blurRad="38100" dist="19050" dir="2700000" algn="tl" rotWithShape="0">
                    <a:schemeClr val="dk1">
                      <a:alpha val="40000"/>
                    </a:schemeClr>
                  </a:outerShdw>
                </a:effectLst>
                <a:latin typeface="Bradley Hand ITC" panose="03070402050302030203" pitchFamily="66" charset="0"/>
                <a:ea typeface="Adobe Fan Heiti Std B" panose="020B0700000000000000" pitchFamily="34" charset="-128"/>
                <a:cs typeface="EucrosiaUPC" panose="02020603050405020304" pitchFamily="18" charset="-34"/>
              </a:rPr>
              <a:t>G</a:t>
            </a:r>
            <a:r>
              <a:rPr lang="en-US" sz="6000" b="1" cap="none" spc="0" dirty="0">
                <a:ln w="0"/>
                <a:solidFill>
                  <a:srgbClr val="0070C0"/>
                </a:solidFill>
                <a:effectLst>
                  <a:outerShdw blurRad="38100" dist="19050" dir="2700000" algn="tl" rotWithShape="0">
                    <a:schemeClr val="dk1">
                      <a:alpha val="40000"/>
                    </a:schemeClr>
                  </a:outerShdw>
                </a:effectLst>
                <a:latin typeface="Bradley Hand ITC" panose="03070402050302030203" pitchFamily="66" charset="0"/>
                <a:ea typeface="Adobe Fan Heiti Std B" panose="020B0700000000000000" pitchFamily="34" charset="-128"/>
                <a:cs typeface="EucrosiaUPC" panose="02020603050405020304" pitchFamily="18" charset="-34"/>
              </a:rPr>
              <a:t>row</a:t>
            </a:r>
          </a:p>
        </p:txBody>
      </p:sp>
    </p:spTree>
    <p:extLst>
      <p:ext uri="{BB962C8B-B14F-4D97-AF65-F5344CB8AC3E}">
        <p14:creationId xmlns:p14="http://schemas.microsoft.com/office/powerpoint/2010/main" val="1770548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34D69F6-E7CC-4A3D-85C5-7039A02F0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8667" y="2209719"/>
            <a:ext cx="6623334" cy="3320224"/>
          </a:xfrm>
          <a:prstGeom prst="rect">
            <a:avLst/>
          </a:prstGeom>
        </p:spPr>
      </p:pic>
      <p:sp>
        <p:nvSpPr>
          <p:cNvPr id="4" name="Rectangle 3">
            <a:extLst>
              <a:ext uri="{FF2B5EF4-FFF2-40B4-BE49-F238E27FC236}">
                <a16:creationId xmlns:a16="http://schemas.microsoft.com/office/drawing/2014/main" id="{36AF7BBE-BEDD-4983-B326-DF213C9FD400}"/>
              </a:ext>
            </a:extLst>
          </p:cNvPr>
          <p:cNvSpPr/>
          <p:nvPr/>
        </p:nvSpPr>
        <p:spPr>
          <a:xfrm>
            <a:off x="2963478" y="736729"/>
            <a:ext cx="6990760" cy="646331"/>
          </a:xfrm>
          <a:prstGeom prst="rect">
            <a:avLst/>
          </a:prstGeom>
        </p:spPr>
        <p:txBody>
          <a:bodyPr wrap="none">
            <a:spAutoFit/>
          </a:bodyPr>
          <a:lstStyle/>
          <a:p>
            <a:pPr algn="ctr"/>
            <a:r>
              <a:rPr lang="en-US" sz="3600" dirty="0">
                <a:ln w="0"/>
                <a:solidFill>
                  <a:schemeClr val="accent1"/>
                </a:solidFill>
                <a:effectLst>
                  <a:outerShdw blurRad="38100" dist="25400" dir="5400000" algn="ctr" rotWithShape="0">
                    <a:srgbClr val="6E747A">
                      <a:alpha val="43000"/>
                    </a:srgbClr>
                  </a:outerShdw>
                </a:effectLst>
              </a:rPr>
              <a:t>Digital Media and Production House </a:t>
            </a:r>
          </a:p>
        </p:txBody>
      </p:sp>
      <p:sp>
        <p:nvSpPr>
          <p:cNvPr id="8" name="Rectangle 3">
            <a:extLst>
              <a:ext uri="{FF2B5EF4-FFF2-40B4-BE49-F238E27FC236}">
                <a16:creationId xmlns:a16="http://schemas.microsoft.com/office/drawing/2014/main" id="{B14815F8-60E8-4E9B-B41B-DD4B51B87AAF}"/>
              </a:ext>
            </a:extLst>
          </p:cNvPr>
          <p:cNvSpPr>
            <a:spLocks noChangeArrowheads="1"/>
          </p:cNvSpPr>
          <p:nvPr/>
        </p:nvSpPr>
        <p:spPr bwMode="auto">
          <a:xfrm>
            <a:off x="237538" y="1953467"/>
            <a:ext cx="5672579" cy="4167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7030A0"/>
                </a:solidFill>
                <a:effectLst/>
                <a:cs typeface="Arial" panose="020B0604020202020204" pitchFamily="34" charset="0"/>
              </a:rPr>
              <a:t>INNOVATING A NEW LEVEL OF SUCCESS!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2">
                  <a:lumMod val="25000"/>
                </a:schemeClr>
              </a:solidFill>
              <a:effectLst/>
              <a:cs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bg2">
                    <a:lumMod val="25000"/>
                  </a:schemeClr>
                </a:solidFill>
                <a:effectLst/>
                <a:cs typeface="Arial" panose="020B0604020202020204" pitchFamily="34" charset="0"/>
              </a:rPr>
              <a:t>The mission is endless, as </a:t>
            </a:r>
            <a:r>
              <a:rPr kumimoji="0" lang="en-US" altLang="en-US" b="0" i="0" u="none" strike="noStrike" cap="none" normalizeH="0" baseline="0" dirty="0" err="1">
                <a:ln>
                  <a:noFill/>
                </a:ln>
                <a:solidFill>
                  <a:schemeClr val="bg2">
                    <a:lumMod val="25000"/>
                  </a:schemeClr>
                </a:solidFill>
                <a:effectLst/>
                <a:cs typeface="Arial" panose="020B0604020202020204" pitchFamily="34" charset="0"/>
              </a:rPr>
              <a:t>Nualfas</a:t>
            </a:r>
            <a:r>
              <a:rPr kumimoji="0" lang="en-US" altLang="en-US" b="0" i="0" u="none" strike="noStrike" cap="none" normalizeH="0" baseline="0" dirty="0">
                <a:ln>
                  <a:noFill/>
                </a:ln>
                <a:solidFill>
                  <a:schemeClr val="bg2">
                    <a:lumMod val="25000"/>
                  </a:schemeClr>
                </a:solidFill>
                <a:effectLst/>
                <a:cs typeface="Arial" panose="020B0604020202020204" pitchFamily="34" charset="0"/>
              </a:rPr>
              <a:t> will never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bg2">
                    <a:lumMod val="25000"/>
                  </a:schemeClr>
                </a:solidFill>
                <a:effectLst/>
                <a:cs typeface="Arial" panose="020B0604020202020204" pitchFamily="34" charset="0"/>
              </a:rPr>
              <a:t>stop growing and we honestly don’t foresee limits to</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bg2">
                    <a:lumMod val="25000"/>
                  </a:schemeClr>
                </a:solidFill>
                <a:effectLst/>
                <a:cs typeface="Arial" panose="020B0604020202020204" pitchFamily="34" charset="0"/>
              </a:rPr>
              <a:t>internet technologies. Our mission is to serve</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bg2">
                    <a:lumMod val="25000"/>
                  </a:schemeClr>
                </a:solidFill>
                <a:effectLst/>
                <a:cs typeface="Arial" panose="020B0604020202020204" pitchFamily="34" charset="0"/>
              </a:rPr>
              <a:t>knowledge and expertise globally. We are on a mission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bg2">
                    <a:lumMod val="25000"/>
                  </a:schemeClr>
                </a:solidFill>
                <a:effectLst/>
                <a:cs typeface="Arial" panose="020B0604020202020204" pitchFamily="34" charset="0"/>
              </a:rPr>
              <a:t>of adopting new technologies, methodologies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bg2">
                    <a:lumMod val="25000"/>
                  </a:schemeClr>
                </a:solidFill>
                <a:effectLst/>
                <a:cs typeface="Arial" panose="020B0604020202020204" pitchFamily="34" charset="0"/>
              </a:rPr>
              <a:t>&amp; innovations to attain customer satisfaction.</a:t>
            </a:r>
          </a:p>
          <a:p>
            <a:pPr marL="0" marR="0" lvl="0" indent="0" algn="just" defTabSz="914400" rtl="0" eaLnBrk="0" fontAlgn="base" latinLnBrk="0" hangingPunct="0">
              <a:lnSpc>
                <a:spcPct val="150000"/>
              </a:lnSpc>
              <a:spcBef>
                <a:spcPct val="0"/>
              </a:spcBef>
              <a:spcAft>
                <a:spcPct val="0"/>
              </a:spcAft>
              <a:buClrTx/>
              <a:buSzTx/>
              <a:buFontTx/>
              <a:buNone/>
              <a:tabLst/>
            </a:pPr>
            <a:r>
              <a:rPr lang="en-US" altLang="en-US" dirty="0" err="1">
                <a:solidFill>
                  <a:schemeClr val="bg2">
                    <a:lumMod val="25000"/>
                  </a:schemeClr>
                </a:solidFill>
                <a:cs typeface="Arial" panose="020B0604020202020204" pitchFamily="34" charset="0"/>
              </a:rPr>
              <a:t>Nualfas</a:t>
            </a:r>
            <a:r>
              <a:rPr kumimoji="0" lang="en-US" altLang="en-US" b="0" i="0" u="none" strike="noStrike" cap="none" normalizeH="0" baseline="0" dirty="0">
                <a:ln>
                  <a:noFill/>
                </a:ln>
                <a:solidFill>
                  <a:schemeClr val="bg2">
                    <a:lumMod val="25000"/>
                  </a:schemeClr>
                </a:solidFill>
                <a:effectLst/>
                <a:cs typeface="Arial" panose="020B0604020202020204" pitchFamily="34" charset="0"/>
              </a:rPr>
              <a:t> has ingenious expertise and highly educated</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bg2">
                    <a:lumMod val="25000"/>
                  </a:schemeClr>
                </a:solidFill>
                <a:effectLst/>
                <a:cs typeface="Arial" panose="020B0604020202020204" pitchFamily="34" charset="0"/>
              </a:rPr>
              <a:t>&amp; experienced resources to devise this unique mission.</a:t>
            </a:r>
            <a:endParaRPr lang="en-US" altLang="en-US" dirty="0">
              <a:solidFill>
                <a:schemeClr val="bg2">
                  <a:lumMod val="25000"/>
                </a:schemeClr>
              </a:solidFill>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2">
                  <a:lumMod val="25000"/>
                </a:schemeClr>
              </a:solidFill>
              <a:effectLst/>
              <a:cs typeface="Arial" panose="020B0604020202020204" pitchFamily="34" charset="0"/>
            </a:endParaRPr>
          </a:p>
        </p:txBody>
      </p:sp>
      <p:pic>
        <p:nvPicPr>
          <p:cNvPr id="9" name="Picture 8">
            <a:extLst>
              <a:ext uri="{FF2B5EF4-FFF2-40B4-BE49-F238E27FC236}">
                <a16:creationId xmlns:a16="http://schemas.microsoft.com/office/drawing/2014/main" id="{3DB630D3-DEF3-49D8-A41D-694FDB768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38" y="290990"/>
            <a:ext cx="1537810" cy="1537810"/>
          </a:xfrm>
          <a:prstGeom prst="rect">
            <a:avLst/>
          </a:prstGeom>
        </p:spPr>
      </p:pic>
    </p:spTree>
    <p:extLst>
      <p:ext uri="{BB962C8B-B14F-4D97-AF65-F5344CB8AC3E}">
        <p14:creationId xmlns:p14="http://schemas.microsoft.com/office/powerpoint/2010/main" val="1573016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17D60D-1695-4D28-A047-8D7A54F5CE62}"/>
              </a:ext>
            </a:extLst>
          </p:cNvPr>
          <p:cNvSpPr/>
          <p:nvPr/>
        </p:nvSpPr>
        <p:spPr>
          <a:xfrm>
            <a:off x="246743" y="2450237"/>
            <a:ext cx="6096000" cy="3890489"/>
          </a:xfrm>
          <a:prstGeom prst="rect">
            <a:avLst/>
          </a:prstGeom>
        </p:spPr>
        <p:txBody>
          <a:bodyPr>
            <a:spAutoFit/>
          </a:bodyPr>
          <a:lstStyle/>
          <a:p>
            <a:pPr marL="457200" indent="-457200" algn="ctr">
              <a:lnSpc>
                <a:spcPct val="150000"/>
              </a:lnSpc>
              <a:buFont typeface="Arial" panose="020B0604020202020204" pitchFamily="34" charset="0"/>
              <a:buChar char="•"/>
            </a:pPr>
            <a:r>
              <a:rPr lang="en-US" sz="2800" dirty="0">
                <a:solidFill>
                  <a:schemeClr val="bg2">
                    <a:lumMod val="25000"/>
                  </a:schemeClr>
                </a:solidFill>
                <a:latin typeface="Arial" panose="020B0604020202020204" pitchFamily="34" charset="0"/>
                <a:cs typeface="Arial" panose="020B0604020202020204" pitchFamily="34" charset="0"/>
              </a:rPr>
              <a:t>Search engine optimization</a:t>
            </a:r>
          </a:p>
          <a:p>
            <a:pPr marL="457200" indent="-457200" algn="ctr">
              <a:lnSpc>
                <a:spcPct val="150000"/>
              </a:lnSpc>
              <a:buFont typeface="Arial" panose="020B0604020202020204" pitchFamily="34" charset="0"/>
              <a:buChar char="•"/>
            </a:pPr>
            <a:r>
              <a:rPr lang="en-US" sz="2800" dirty="0">
                <a:solidFill>
                  <a:schemeClr val="bg2">
                    <a:lumMod val="25000"/>
                  </a:schemeClr>
                </a:solidFill>
                <a:latin typeface="Arial" panose="020B0604020202020204" pitchFamily="34" charset="0"/>
                <a:cs typeface="Arial" panose="020B0604020202020204" pitchFamily="34" charset="0"/>
              </a:rPr>
              <a:t>Social media marketing company</a:t>
            </a:r>
          </a:p>
          <a:p>
            <a:pPr marL="457200" indent="-457200" algn="ctr">
              <a:lnSpc>
                <a:spcPct val="150000"/>
              </a:lnSpc>
              <a:buFont typeface="Arial" panose="020B0604020202020204" pitchFamily="34" charset="0"/>
              <a:buChar char="•"/>
            </a:pPr>
            <a:r>
              <a:rPr lang="en-US" sz="2800" dirty="0">
                <a:solidFill>
                  <a:schemeClr val="bg2">
                    <a:lumMod val="25000"/>
                  </a:schemeClr>
                </a:solidFill>
                <a:latin typeface="Arial" panose="020B0604020202020204" pitchFamily="34" charset="0"/>
                <a:cs typeface="Arial" panose="020B0604020202020204" pitchFamily="34" charset="0"/>
              </a:rPr>
              <a:t>PPC management services</a:t>
            </a:r>
          </a:p>
          <a:p>
            <a:pPr marL="457200" indent="-457200" algn="ctr">
              <a:lnSpc>
                <a:spcPct val="150000"/>
              </a:lnSpc>
              <a:buFont typeface="Arial" panose="020B0604020202020204" pitchFamily="34" charset="0"/>
              <a:buChar char="•"/>
            </a:pPr>
            <a:r>
              <a:rPr lang="en-US" sz="2800" dirty="0">
                <a:solidFill>
                  <a:schemeClr val="bg2">
                    <a:lumMod val="25000"/>
                  </a:schemeClr>
                </a:solidFill>
                <a:latin typeface="Arial" panose="020B0604020202020204" pitchFamily="34" charset="0"/>
                <a:cs typeface="Arial" panose="020B0604020202020204" pitchFamily="34" charset="0"/>
              </a:rPr>
              <a:t>App marketing company</a:t>
            </a:r>
          </a:p>
          <a:p>
            <a:pPr marL="457200" indent="-457200" algn="ctr">
              <a:lnSpc>
                <a:spcPct val="150000"/>
              </a:lnSpc>
              <a:buFont typeface="Arial" panose="020B0604020202020204" pitchFamily="34" charset="0"/>
              <a:buChar char="•"/>
            </a:pPr>
            <a:r>
              <a:rPr lang="en-US" sz="2800" dirty="0">
                <a:solidFill>
                  <a:schemeClr val="bg2">
                    <a:lumMod val="25000"/>
                  </a:schemeClr>
                </a:solidFill>
                <a:latin typeface="Arial" panose="020B0604020202020204" pitchFamily="34" charset="0"/>
                <a:cs typeface="Arial" panose="020B0604020202020204" pitchFamily="34" charset="0"/>
              </a:rPr>
              <a:t>Website analytics services</a:t>
            </a:r>
          </a:p>
          <a:p>
            <a:pPr marL="457200" indent="-457200" algn="ctr">
              <a:lnSpc>
                <a:spcPct val="150000"/>
              </a:lnSpc>
              <a:buFont typeface="Arial" panose="020B0604020202020204" pitchFamily="34" charset="0"/>
              <a:buChar char="•"/>
            </a:pPr>
            <a:r>
              <a:rPr lang="en-US" sz="2800" dirty="0">
                <a:solidFill>
                  <a:schemeClr val="bg2">
                    <a:lumMod val="25000"/>
                  </a:schemeClr>
                </a:solidFill>
                <a:latin typeface="Arial" panose="020B0604020202020204" pitchFamily="34" charset="0"/>
                <a:cs typeface="Arial" panose="020B0604020202020204" pitchFamily="34" charset="0"/>
              </a:rPr>
              <a:t>Brand consulting firm</a:t>
            </a:r>
            <a:endParaRPr lang="en-US" sz="2800" i="0" dirty="0">
              <a:solidFill>
                <a:schemeClr val="bg2">
                  <a:lumMod val="25000"/>
                </a:schemeClr>
              </a:solidFill>
              <a:effectLst/>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DC00382-867E-497C-9299-1A8876567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743" y="1977606"/>
            <a:ext cx="5065486" cy="4761557"/>
          </a:xfrm>
          <a:prstGeom prst="rect">
            <a:avLst/>
          </a:prstGeom>
        </p:spPr>
      </p:pic>
      <p:sp>
        <p:nvSpPr>
          <p:cNvPr id="8" name="Rectangle 7">
            <a:extLst>
              <a:ext uri="{FF2B5EF4-FFF2-40B4-BE49-F238E27FC236}">
                <a16:creationId xmlns:a16="http://schemas.microsoft.com/office/drawing/2014/main" id="{1E35097A-F5F9-43DA-B377-52A42734045A}"/>
              </a:ext>
            </a:extLst>
          </p:cNvPr>
          <p:cNvSpPr/>
          <p:nvPr/>
        </p:nvSpPr>
        <p:spPr>
          <a:xfrm>
            <a:off x="2621641" y="649903"/>
            <a:ext cx="7935699" cy="646331"/>
          </a:xfrm>
          <a:prstGeom prst="rect">
            <a:avLst/>
          </a:prstGeom>
        </p:spPr>
        <p:txBody>
          <a:bodyPr wrap="none">
            <a:spAutoFit/>
          </a:bodyPr>
          <a:lstStyle/>
          <a:p>
            <a:pPr algn="ctr"/>
            <a:r>
              <a:rPr lang="en-US" sz="3600" dirty="0">
                <a:ln w="0"/>
                <a:solidFill>
                  <a:schemeClr val="accent1"/>
                </a:solidFill>
                <a:effectLst>
                  <a:outerShdw blurRad="38100" dist="25400" dir="5400000" algn="ctr" rotWithShape="0">
                    <a:srgbClr val="6E747A">
                      <a:alpha val="43000"/>
                    </a:srgbClr>
                  </a:outerShdw>
                </a:effectLst>
              </a:rPr>
              <a:t>Our Services and USP – Digital Marketing </a:t>
            </a:r>
          </a:p>
        </p:txBody>
      </p:sp>
      <p:pic>
        <p:nvPicPr>
          <p:cNvPr id="9" name="Picture 8">
            <a:extLst>
              <a:ext uri="{FF2B5EF4-FFF2-40B4-BE49-F238E27FC236}">
                <a16:creationId xmlns:a16="http://schemas.microsoft.com/office/drawing/2014/main" id="{CA866445-DF8A-42EE-89D0-0ACE1F98C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38" y="290990"/>
            <a:ext cx="1537810" cy="1537810"/>
          </a:xfrm>
          <a:prstGeom prst="rect">
            <a:avLst/>
          </a:prstGeom>
        </p:spPr>
      </p:pic>
    </p:spTree>
    <p:extLst>
      <p:ext uri="{BB962C8B-B14F-4D97-AF65-F5344CB8AC3E}">
        <p14:creationId xmlns:p14="http://schemas.microsoft.com/office/powerpoint/2010/main" val="1091782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8D4357-4E47-4CC3-9A36-C654615085B8}"/>
              </a:ext>
            </a:extLst>
          </p:cNvPr>
          <p:cNvSpPr/>
          <p:nvPr/>
        </p:nvSpPr>
        <p:spPr>
          <a:xfrm>
            <a:off x="4338884" y="705952"/>
            <a:ext cx="3514232" cy="707886"/>
          </a:xfrm>
          <a:prstGeom prst="rect">
            <a:avLst/>
          </a:prstGeom>
        </p:spPr>
        <p:txBody>
          <a:bodyPr wrap="none">
            <a:spAutoFit/>
          </a:bodyPr>
          <a:lstStyle/>
          <a:p>
            <a:pPr algn="ctr"/>
            <a:r>
              <a:rPr lang="en-US" sz="4000" dirty="0">
                <a:ln w="0"/>
                <a:solidFill>
                  <a:schemeClr val="accent1"/>
                </a:solidFill>
                <a:effectLst>
                  <a:outerShdw blurRad="38100" dist="25400" dir="5400000" algn="ctr" rotWithShape="0">
                    <a:srgbClr val="6E747A">
                      <a:alpha val="43000"/>
                    </a:srgbClr>
                  </a:outerShdw>
                </a:effectLst>
              </a:rPr>
              <a:t>Vertical Garden </a:t>
            </a:r>
          </a:p>
        </p:txBody>
      </p:sp>
      <p:sp>
        <p:nvSpPr>
          <p:cNvPr id="7" name="TextBox 6">
            <a:extLst>
              <a:ext uri="{FF2B5EF4-FFF2-40B4-BE49-F238E27FC236}">
                <a16:creationId xmlns:a16="http://schemas.microsoft.com/office/drawing/2014/main" id="{838A9508-1003-409F-98F0-BE922FAC4B11}"/>
              </a:ext>
            </a:extLst>
          </p:cNvPr>
          <p:cNvSpPr txBox="1"/>
          <p:nvPr/>
        </p:nvSpPr>
        <p:spPr>
          <a:xfrm>
            <a:off x="261257" y="2349157"/>
            <a:ext cx="11930743" cy="3266985"/>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Vertical gardens are the perfect solutions to introduce greenery to urban homes, which are generally crunched by space.  It creates a refreshing green corner which uplifts the overall ambience and quality of living. Besides its beauty, a vertical garden also reduces stress, enhance indoor air quality, improve mental health, reduce employee sick days or demonstrate your commitment to sustainability.</a:t>
            </a:r>
          </a:p>
          <a:p>
            <a:pPr>
              <a:lnSpc>
                <a:spcPct val="150000"/>
              </a:lnSpc>
            </a:pPr>
            <a:endParaRPr lang="en-US" sz="2000" dirty="0">
              <a:latin typeface="Arial" panose="020B0604020202020204" pitchFamily="34" charset="0"/>
              <a:cs typeface="Arial" panose="020B0604020202020204" pitchFamily="34" charset="0"/>
            </a:endParaRPr>
          </a:p>
          <a:p>
            <a:pPr>
              <a:lnSpc>
                <a:spcPct val="150000"/>
              </a:lnSpc>
            </a:pPr>
            <a:r>
              <a:rPr lang="en-US" sz="2000" dirty="0">
                <a:latin typeface="Arial" panose="020B0604020202020204" pitchFamily="34" charset="0"/>
                <a:cs typeface="Arial" panose="020B0604020202020204" pitchFamily="34" charset="0"/>
              </a:rPr>
              <a:t>We will design, create and maintain your vertical garden. With our affordable maintenance package, you will have trained professionals visiting your home to ensure it remains lush &amp; green always.</a:t>
            </a:r>
          </a:p>
        </p:txBody>
      </p:sp>
      <p:pic>
        <p:nvPicPr>
          <p:cNvPr id="10" name="Picture 9">
            <a:extLst>
              <a:ext uri="{FF2B5EF4-FFF2-40B4-BE49-F238E27FC236}">
                <a16:creationId xmlns:a16="http://schemas.microsoft.com/office/drawing/2014/main" id="{FDFFAABC-B2AC-44F9-BA19-4C70DF385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38" y="290990"/>
            <a:ext cx="1537810" cy="1537810"/>
          </a:xfrm>
          <a:prstGeom prst="rect">
            <a:avLst/>
          </a:prstGeom>
        </p:spPr>
      </p:pic>
    </p:spTree>
    <p:extLst>
      <p:ext uri="{BB962C8B-B14F-4D97-AF65-F5344CB8AC3E}">
        <p14:creationId xmlns:p14="http://schemas.microsoft.com/office/powerpoint/2010/main" val="2704400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A071DD-BAFB-44FC-8124-D97079D73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55" y="263952"/>
            <a:ext cx="2145460" cy="2145460"/>
          </a:xfrm>
          <a:prstGeom prst="rect">
            <a:avLst/>
          </a:prstGeom>
        </p:spPr>
      </p:pic>
      <p:sp>
        <p:nvSpPr>
          <p:cNvPr id="11" name="Rectangle 10">
            <a:extLst>
              <a:ext uri="{FF2B5EF4-FFF2-40B4-BE49-F238E27FC236}">
                <a16:creationId xmlns:a16="http://schemas.microsoft.com/office/drawing/2014/main" id="{C09BD94C-E921-4E87-8344-DD1C76EB6E6F}"/>
              </a:ext>
            </a:extLst>
          </p:cNvPr>
          <p:cNvSpPr/>
          <p:nvPr/>
        </p:nvSpPr>
        <p:spPr>
          <a:xfrm>
            <a:off x="-151807" y="2664611"/>
            <a:ext cx="12093524"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dirty="0">
                <a:ln w="0"/>
                <a:solidFill>
                  <a:schemeClr val="bg2">
                    <a:lumMod val="50000"/>
                  </a:schemeClr>
                </a:solidFill>
                <a:effectLst>
                  <a:outerShdw blurRad="38100" dist="25400" dir="5400000" algn="ctr" rotWithShape="0">
                    <a:srgbClr val="6E747A">
                      <a:alpha val="43000"/>
                    </a:srgbClr>
                  </a:outerShdw>
                </a:effectLst>
              </a:rPr>
              <a:t>We Always Believe in Delivering the “BEST”</a:t>
            </a:r>
          </a:p>
        </p:txBody>
      </p:sp>
      <p:sp>
        <p:nvSpPr>
          <p:cNvPr id="13" name="Rectangle 12">
            <a:extLst>
              <a:ext uri="{FF2B5EF4-FFF2-40B4-BE49-F238E27FC236}">
                <a16:creationId xmlns:a16="http://schemas.microsoft.com/office/drawing/2014/main" id="{3D0C5298-68FD-4625-B8C7-11F9DFA489FA}"/>
              </a:ext>
            </a:extLst>
          </p:cNvPr>
          <p:cNvSpPr/>
          <p:nvPr/>
        </p:nvSpPr>
        <p:spPr>
          <a:xfrm>
            <a:off x="3270024" y="4207903"/>
            <a:ext cx="4901518" cy="1200329"/>
          </a:xfrm>
          <a:prstGeom prst="rect">
            <a:avLst/>
          </a:prstGeom>
          <a:noFill/>
        </p:spPr>
        <p:txBody>
          <a:bodyPr wrap="square" lIns="91440" tIns="45720" rIns="91440" bIns="45720">
            <a:spAutoFit/>
          </a:bodyPr>
          <a:lstStyle/>
          <a:p>
            <a:pPr algn="ctr"/>
            <a:r>
              <a:rPr lang="en-US" sz="720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42030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EE68967-8C2D-4F3F-B7A2-1BB01DD476D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30000"/>
                    </a14:imgEffect>
                  </a14:imgLayer>
                </a14:imgProps>
              </a:ext>
              <a:ext uri="{28A0092B-C50C-407E-A947-70E740481C1C}">
                <a14:useLocalDpi xmlns:a14="http://schemas.microsoft.com/office/drawing/2010/main" val="0"/>
              </a:ext>
            </a:extLst>
          </a:blip>
          <a:stretch>
            <a:fillRect/>
          </a:stretch>
        </p:blipFill>
        <p:spPr>
          <a:xfrm>
            <a:off x="8546151" y="2428489"/>
            <a:ext cx="3201349" cy="3201349"/>
          </a:xfrm>
          <a:prstGeom prst="rect">
            <a:avLst/>
          </a:prstGeom>
          <a:noFill/>
          <a:effectLst/>
        </p:spPr>
      </p:pic>
      <p:sp>
        <p:nvSpPr>
          <p:cNvPr id="4" name="Rectangle 3">
            <a:extLst>
              <a:ext uri="{FF2B5EF4-FFF2-40B4-BE49-F238E27FC236}">
                <a16:creationId xmlns:a16="http://schemas.microsoft.com/office/drawing/2014/main" id="{69BD1F60-4F97-46DF-AF0C-8DECCA88A502}"/>
              </a:ext>
            </a:extLst>
          </p:cNvPr>
          <p:cNvSpPr/>
          <p:nvPr/>
        </p:nvSpPr>
        <p:spPr>
          <a:xfrm>
            <a:off x="3988394" y="567035"/>
            <a:ext cx="3678186" cy="1015663"/>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none" lIns="91440" tIns="45720" rIns="91440" bIns="45720">
            <a:spAutoFit/>
          </a:bodyPr>
          <a:lstStyle/>
          <a:p>
            <a:pPr algn="ctr"/>
            <a:r>
              <a:rPr lang="en-US" sz="6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NUALFAS</a:t>
            </a:r>
          </a:p>
        </p:txBody>
      </p:sp>
      <p:sp>
        <p:nvSpPr>
          <p:cNvPr id="5" name="TextBox 4">
            <a:extLst>
              <a:ext uri="{FF2B5EF4-FFF2-40B4-BE49-F238E27FC236}">
                <a16:creationId xmlns:a16="http://schemas.microsoft.com/office/drawing/2014/main" id="{8430357B-F426-422D-9F21-B85C0A040C1E}"/>
              </a:ext>
            </a:extLst>
          </p:cNvPr>
          <p:cNvSpPr txBox="1"/>
          <p:nvPr/>
        </p:nvSpPr>
        <p:spPr>
          <a:xfrm>
            <a:off x="116114" y="2136338"/>
            <a:ext cx="11631386" cy="3785652"/>
          </a:xfrm>
          <a:prstGeom prst="rect">
            <a:avLst/>
          </a:prstGeom>
          <a:noFill/>
        </p:spPr>
        <p:txBody>
          <a:bodyPr wrap="square" rtlCol="0">
            <a:spAutoFit/>
          </a:bodyPr>
          <a:lstStyle/>
          <a:p>
            <a:endParaRPr lang="en-US" sz="2400" dirty="0">
              <a:latin typeface="Arial" panose="020B0604020202020204" pitchFamily="34" charset="0"/>
              <a:cs typeface="Arial" panose="020B0604020202020204" pitchFamily="34" charset="0"/>
            </a:endParaRPr>
          </a:p>
          <a:p>
            <a:r>
              <a:rPr lang="en-US" sz="2400" dirty="0" err="1">
                <a:latin typeface="Arial" panose="020B0604020202020204" pitchFamily="34" charset="0"/>
                <a:cs typeface="Arial" panose="020B0604020202020204" pitchFamily="34" charset="0"/>
              </a:rPr>
              <a:t>Nualfas</a:t>
            </a:r>
            <a:r>
              <a:rPr lang="en-US" sz="2400" dirty="0">
                <a:latin typeface="Arial" panose="020B0604020202020204" pitchFamily="34" charset="0"/>
                <a:cs typeface="Arial" panose="020B0604020202020204" pitchFamily="34" charset="0"/>
              </a:rPr>
              <a:t> is the fastest growing business solution firm where we aim to </a:t>
            </a:r>
          </a:p>
          <a:p>
            <a:r>
              <a:rPr lang="en-US" sz="2400" dirty="0">
                <a:latin typeface="Arial" panose="020B0604020202020204" pitchFamily="34" charset="0"/>
                <a:cs typeface="Arial" panose="020B0604020202020204" pitchFamily="34" charset="0"/>
              </a:rPr>
              <a:t>provide business growth to companies irrespective of their size.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underlying philosophy of </a:t>
            </a:r>
            <a:r>
              <a:rPr lang="en-US" sz="2400" dirty="0" err="1">
                <a:latin typeface="Arial" panose="020B0604020202020204" pitchFamily="34" charset="0"/>
                <a:cs typeface="Arial" panose="020B0604020202020204" pitchFamily="34" charset="0"/>
              </a:rPr>
              <a:t>Nualfas</a:t>
            </a:r>
            <a:r>
              <a:rPr lang="en-US" sz="2400" dirty="0">
                <a:latin typeface="Arial" panose="020B0604020202020204" pitchFamily="34" charset="0"/>
                <a:cs typeface="Arial" panose="020B0604020202020204" pitchFamily="34" charset="0"/>
              </a:rPr>
              <a:t> is to leverage our own skills</a:t>
            </a:r>
          </a:p>
          <a:p>
            <a:r>
              <a:rPr lang="en-US" sz="2400" dirty="0">
                <a:latin typeface="Arial" panose="020B0604020202020204" pitchFamily="34" charset="0"/>
                <a:cs typeface="Arial" panose="020B0604020202020204" pitchFamily="34" charset="0"/>
              </a:rPr>
              <a:t>to support all our clients. These will enable companies to rapidly develop and provide them a chance to expand their business scope.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r>
              <a:rPr lang="en-US" sz="2400" dirty="0" err="1">
                <a:latin typeface="Arial" panose="020B0604020202020204" pitchFamily="34" charset="0"/>
                <a:cs typeface="Arial" panose="020B0604020202020204" pitchFamily="34" charset="0"/>
              </a:rPr>
              <a:t>Nualfas</a:t>
            </a:r>
            <a:r>
              <a:rPr lang="en-US" sz="2400" dirty="0">
                <a:latin typeface="Arial" panose="020B0604020202020204" pitchFamily="34" charset="0"/>
                <a:cs typeface="Arial" panose="020B0604020202020204" pitchFamily="34" charset="0"/>
              </a:rPr>
              <a:t> ensures that the whole business cooperation process</a:t>
            </a:r>
          </a:p>
          <a:p>
            <a:r>
              <a:rPr lang="en-US" sz="2400" dirty="0">
                <a:latin typeface="Arial" panose="020B0604020202020204" pitchFamily="34" charset="0"/>
                <a:cs typeface="Arial" panose="020B0604020202020204" pitchFamily="34" charset="0"/>
              </a:rPr>
              <a:t> is fully supervised and controlled, making the cooperation easier for all the Clients.</a:t>
            </a:r>
          </a:p>
        </p:txBody>
      </p:sp>
      <p:pic>
        <p:nvPicPr>
          <p:cNvPr id="6" name="Picture 5">
            <a:extLst>
              <a:ext uri="{FF2B5EF4-FFF2-40B4-BE49-F238E27FC236}">
                <a16:creationId xmlns:a16="http://schemas.microsoft.com/office/drawing/2014/main" id="{86241D28-42D4-4F55-9A98-3AC0B3A435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538" y="329224"/>
            <a:ext cx="1161141" cy="1161141"/>
          </a:xfrm>
          <a:prstGeom prst="rect">
            <a:avLst/>
          </a:prstGeom>
        </p:spPr>
      </p:pic>
    </p:spTree>
    <p:extLst>
      <p:ext uri="{BB962C8B-B14F-4D97-AF65-F5344CB8AC3E}">
        <p14:creationId xmlns:p14="http://schemas.microsoft.com/office/powerpoint/2010/main" val="349349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51867CC-2CCE-4DEB-A4BC-BBB44A98CD5E}"/>
              </a:ext>
            </a:extLst>
          </p:cNvPr>
          <p:cNvSpPr/>
          <p:nvPr/>
        </p:nvSpPr>
        <p:spPr>
          <a:xfrm>
            <a:off x="850741" y="2256860"/>
            <a:ext cx="3290452" cy="461665"/>
          </a:xfrm>
          <a:prstGeom prst="rect">
            <a:avLst/>
          </a:prstGeom>
          <a:noFill/>
        </p:spPr>
        <p:txBody>
          <a:bodyPr wrap="none" lIns="91440" tIns="45720" rIns="91440" bIns="45720">
            <a:spAutoFit/>
          </a:bodyPr>
          <a:lstStyle/>
          <a:p>
            <a:pPr algn="ctr"/>
            <a:r>
              <a:rPr lang="en-US" sz="2400" b="0" cap="none" spc="0" dirty="0">
                <a:ln w="0"/>
                <a:effectLst>
                  <a:outerShdw blurRad="38100" dist="25400" dir="5400000" algn="ctr" rotWithShape="0">
                    <a:srgbClr val="6E747A">
                      <a:alpha val="43000"/>
                    </a:srgbClr>
                  </a:outerShdw>
                </a:effectLst>
              </a:rPr>
              <a:t>Staffing and Recruitment</a:t>
            </a:r>
          </a:p>
        </p:txBody>
      </p:sp>
      <p:sp>
        <p:nvSpPr>
          <p:cNvPr id="13" name="Rectangle 12">
            <a:extLst>
              <a:ext uri="{FF2B5EF4-FFF2-40B4-BE49-F238E27FC236}">
                <a16:creationId xmlns:a16="http://schemas.microsoft.com/office/drawing/2014/main" id="{D18FCF6A-4C6B-4F86-9EB5-924EE213607A}"/>
              </a:ext>
            </a:extLst>
          </p:cNvPr>
          <p:cNvSpPr/>
          <p:nvPr/>
        </p:nvSpPr>
        <p:spPr>
          <a:xfrm>
            <a:off x="7482169" y="2267037"/>
            <a:ext cx="2746586" cy="461665"/>
          </a:xfrm>
          <a:prstGeom prst="rect">
            <a:avLst/>
          </a:prstGeom>
        </p:spPr>
        <p:txBody>
          <a:bodyPr wrap="none">
            <a:spAutoFit/>
          </a:bodyPr>
          <a:lstStyle/>
          <a:p>
            <a:pPr algn="ctr"/>
            <a:r>
              <a:rPr lang="en-US" sz="2400" dirty="0">
                <a:ln w="0"/>
                <a:effectLst>
                  <a:outerShdw blurRad="38100" dist="25400" dir="5400000" algn="ctr" rotWithShape="0">
                    <a:srgbClr val="6E747A">
                      <a:alpha val="43000"/>
                    </a:srgbClr>
                  </a:outerShdw>
                </a:effectLst>
              </a:rPr>
              <a:t>IT Managed Services</a:t>
            </a:r>
          </a:p>
        </p:txBody>
      </p:sp>
      <p:sp>
        <p:nvSpPr>
          <p:cNvPr id="14" name="Rectangle 13">
            <a:extLst>
              <a:ext uri="{FF2B5EF4-FFF2-40B4-BE49-F238E27FC236}">
                <a16:creationId xmlns:a16="http://schemas.microsoft.com/office/drawing/2014/main" id="{8FD1F437-3879-4F77-920C-8ECE69CF7A15}"/>
              </a:ext>
            </a:extLst>
          </p:cNvPr>
          <p:cNvSpPr/>
          <p:nvPr/>
        </p:nvSpPr>
        <p:spPr>
          <a:xfrm>
            <a:off x="1264198" y="5101083"/>
            <a:ext cx="2954848" cy="461665"/>
          </a:xfrm>
          <a:prstGeom prst="rect">
            <a:avLst/>
          </a:prstGeom>
        </p:spPr>
        <p:txBody>
          <a:bodyPr wrap="none">
            <a:spAutoFit/>
          </a:bodyPr>
          <a:lstStyle/>
          <a:p>
            <a:pPr algn="ctr"/>
            <a:r>
              <a:rPr lang="en-US" sz="2400" dirty="0">
                <a:ln w="0"/>
                <a:effectLst>
                  <a:outerShdw blurRad="38100" dist="25400" dir="5400000" algn="ctr" rotWithShape="0">
                    <a:srgbClr val="6E747A">
                      <a:alpha val="43000"/>
                    </a:srgbClr>
                  </a:outerShdw>
                </a:effectLst>
              </a:rPr>
              <a:t>IT Project Outsourcing</a:t>
            </a:r>
          </a:p>
        </p:txBody>
      </p:sp>
      <p:sp>
        <p:nvSpPr>
          <p:cNvPr id="15" name="Rectangle 14">
            <a:extLst>
              <a:ext uri="{FF2B5EF4-FFF2-40B4-BE49-F238E27FC236}">
                <a16:creationId xmlns:a16="http://schemas.microsoft.com/office/drawing/2014/main" id="{1DEB0EE0-D521-4F05-8305-AD4794771A75}"/>
              </a:ext>
            </a:extLst>
          </p:cNvPr>
          <p:cNvSpPr/>
          <p:nvPr/>
        </p:nvSpPr>
        <p:spPr>
          <a:xfrm>
            <a:off x="698889" y="3729065"/>
            <a:ext cx="3881575" cy="461665"/>
          </a:xfrm>
          <a:prstGeom prst="rect">
            <a:avLst/>
          </a:prstGeom>
        </p:spPr>
        <p:txBody>
          <a:bodyPr wrap="none">
            <a:spAutoFit/>
          </a:bodyPr>
          <a:lstStyle/>
          <a:p>
            <a:pPr algn="ctr"/>
            <a:r>
              <a:rPr lang="en-US" sz="2400" dirty="0">
                <a:ln w="0"/>
                <a:effectLst>
                  <a:outerShdw blurRad="38100" dist="25400" dir="5400000" algn="ctr" rotWithShape="0">
                    <a:srgbClr val="6E747A">
                      <a:alpha val="43000"/>
                    </a:srgbClr>
                  </a:outerShdw>
                </a:effectLst>
              </a:rPr>
              <a:t>Facility Management Services</a:t>
            </a:r>
          </a:p>
        </p:txBody>
      </p:sp>
      <p:sp>
        <p:nvSpPr>
          <p:cNvPr id="16" name="Rectangle 15">
            <a:extLst>
              <a:ext uri="{FF2B5EF4-FFF2-40B4-BE49-F238E27FC236}">
                <a16:creationId xmlns:a16="http://schemas.microsoft.com/office/drawing/2014/main" id="{EBC484D1-655B-482E-A936-712E3DD857F5}"/>
              </a:ext>
            </a:extLst>
          </p:cNvPr>
          <p:cNvSpPr/>
          <p:nvPr/>
        </p:nvSpPr>
        <p:spPr>
          <a:xfrm>
            <a:off x="7763496" y="5221122"/>
            <a:ext cx="2183931" cy="461665"/>
          </a:xfrm>
          <a:prstGeom prst="rect">
            <a:avLst/>
          </a:prstGeom>
        </p:spPr>
        <p:txBody>
          <a:bodyPr wrap="none">
            <a:spAutoFit/>
          </a:bodyPr>
          <a:lstStyle/>
          <a:p>
            <a:pPr algn="ctr"/>
            <a:r>
              <a:rPr lang="en-US" sz="2400" dirty="0">
                <a:ln w="0"/>
                <a:effectLst>
                  <a:outerShdw blurRad="38100" dist="25400" dir="5400000" algn="ctr" rotWithShape="0">
                    <a:srgbClr val="6E747A">
                      <a:alpha val="43000"/>
                    </a:srgbClr>
                  </a:outerShdw>
                </a:effectLst>
              </a:rPr>
              <a:t>Vertical Garden </a:t>
            </a:r>
          </a:p>
        </p:txBody>
      </p:sp>
      <p:pic>
        <p:nvPicPr>
          <p:cNvPr id="17" name="Picture 16">
            <a:extLst>
              <a:ext uri="{FF2B5EF4-FFF2-40B4-BE49-F238E27FC236}">
                <a16:creationId xmlns:a16="http://schemas.microsoft.com/office/drawing/2014/main" id="{3EAE3B94-5385-4AF7-900E-4CD23D53C7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2878" y="2738879"/>
            <a:ext cx="4518759" cy="2401337"/>
          </a:xfrm>
          <a:prstGeom prst="rect">
            <a:avLst/>
          </a:prstGeom>
        </p:spPr>
      </p:pic>
      <p:sp>
        <p:nvSpPr>
          <p:cNvPr id="18" name="Rectangle 17">
            <a:extLst>
              <a:ext uri="{FF2B5EF4-FFF2-40B4-BE49-F238E27FC236}">
                <a16:creationId xmlns:a16="http://schemas.microsoft.com/office/drawing/2014/main" id="{75ECD382-6A80-4E1C-8897-5EEF65F592DA}"/>
              </a:ext>
            </a:extLst>
          </p:cNvPr>
          <p:cNvSpPr/>
          <p:nvPr/>
        </p:nvSpPr>
        <p:spPr>
          <a:xfrm>
            <a:off x="7407283" y="3640212"/>
            <a:ext cx="4831387" cy="461665"/>
          </a:xfrm>
          <a:prstGeom prst="rect">
            <a:avLst/>
          </a:prstGeom>
        </p:spPr>
        <p:txBody>
          <a:bodyPr wrap="none">
            <a:spAutoFit/>
          </a:bodyPr>
          <a:lstStyle/>
          <a:p>
            <a:pPr algn="ctr"/>
            <a:r>
              <a:rPr lang="en-US" sz="2400" dirty="0">
                <a:ln w="0"/>
                <a:effectLst>
                  <a:outerShdw blurRad="38100" dist="25400" dir="5400000" algn="ctr" rotWithShape="0">
                    <a:srgbClr val="6E747A">
                      <a:alpha val="43000"/>
                    </a:srgbClr>
                  </a:outerShdw>
                </a:effectLst>
              </a:rPr>
              <a:t>Digital Media and Production house </a:t>
            </a:r>
          </a:p>
        </p:txBody>
      </p:sp>
      <p:sp>
        <p:nvSpPr>
          <p:cNvPr id="19" name="Rectangle 18">
            <a:extLst>
              <a:ext uri="{FF2B5EF4-FFF2-40B4-BE49-F238E27FC236}">
                <a16:creationId xmlns:a16="http://schemas.microsoft.com/office/drawing/2014/main" id="{E0C54A24-DC4A-477A-91E8-C356024715A0}"/>
              </a:ext>
            </a:extLst>
          </p:cNvPr>
          <p:cNvSpPr/>
          <p:nvPr/>
        </p:nvSpPr>
        <p:spPr>
          <a:xfrm>
            <a:off x="5257482" y="3636733"/>
            <a:ext cx="1629549" cy="646331"/>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none" lIns="91440" tIns="45720" rIns="91440" bIns="45720">
            <a:spAutoFit/>
          </a:bodyPr>
          <a:lstStyle/>
          <a:p>
            <a:pPr algn="ctr"/>
            <a:r>
              <a:rPr lang="en-US" sz="3600" b="1" cap="none" spc="0" dirty="0" err="1">
                <a:ln w="6600">
                  <a:solidFill>
                    <a:schemeClr val="accent2"/>
                  </a:solidFill>
                  <a:prstDash val="solid"/>
                </a:ln>
                <a:solidFill>
                  <a:srgbClr val="FFFF00"/>
                </a:solidFill>
                <a:effectLst>
                  <a:outerShdw dist="38100" dir="2700000" algn="tl" rotWithShape="0">
                    <a:schemeClr val="accent2"/>
                  </a:outerShdw>
                </a:effectLst>
              </a:rPr>
              <a:t>Nualfas</a:t>
            </a:r>
            <a:endParaRPr lang="en-US" sz="3600" b="1" cap="none" spc="0" dirty="0">
              <a:ln w="6600">
                <a:solidFill>
                  <a:schemeClr val="accent2"/>
                </a:solidFill>
                <a:prstDash val="solid"/>
              </a:ln>
              <a:solidFill>
                <a:srgbClr val="FFFF00"/>
              </a:solidFill>
              <a:effectLst>
                <a:outerShdw dist="38100" dir="2700000" algn="tl" rotWithShape="0">
                  <a:schemeClr val="accent2"/>
                </a:outerShdw>
              </a:effectLst>
            </a:endParaRPr>
          </a:p>
        </p:txBody>
      </p:sp>
      <p:sp>
        <p:nvSpPr>
          <p:cNvPr id="21" name="Rectangle 20">
            <a:extLst>
              <a:ext uri="{FF2B5EF4-FFF2-40B4-BE49-F238E27FC236}">
                <a16:creationId xmlns:a16="http://schemas.microsoft.com/office/drawing/2014/main" id="{96135AC7-C56C-48E4-8362-6E44CAC94C4D}"/>
              </a:ext>
            </a:extLst>
          </p:cNvPr>
          <p:cNvSpPr/>
          <p:nvPr/>
        </p:nvSpPr>
        <p:spPr>
          <a:xfrm>
            <a:off x="3625200" y="778726"/>
            <a:ext cx="4894112" cy="769441"/>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NUALFAS Services</a:t>
            </a:r>
          </a:p>
        </p:txBody>
      </p:sp>
      <p:pic>
        <p:nvPicPr>
          <p:cNvPr id="22" name="Picture 21">
            <a:extLst>
              <a:ext uri="{FF2B5EF4-FFF2-40B4-BE49-F238E27FC236}">
                <a16:creationId xmlns:a16="http://schemas.microsoft.com/office/drawing/2014/main" id="{9FECC90A-B445-4E50-91DF-5EF51EE27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38" y="290990"/>
            <a:ext cx="1199376" cy="1199376"/>
          </a:xfrm>
          <a:prstGeom prst="rect">
            <a:avLst/>
          </a:prstGeom>
        </p:spPr>
      </p:pic>
      <p:sp>
        <p:nvSpPr>
          <p:cNvPr id="30" name="Rectangle: Beveled 29">
            <a:extLst>
              <a:ext uri="{FF2B5EF4-FFF2-40B4-BE49-F238E27FC236}">
                <a16:creationId xmlns:a16="http://schemas.microsoft.com/office/drawing/2014/main" id="{B56CC289-7F4E-4452-B9AF-C1901ED79C96}"/>
              </a:ext>
            </a:extLst>
          </p:cNvPr>
          <p:cNvSpPr/>
          <p:nvPr/>
        </p:nvSpPr>
        <p:spPr>
          <a:xfrm>
            <a:off x="7188789" y="2241171"/>
            <a:ext cx="3290452" cy="482019"/>
          </a:xfrm>
          <a:prstGeom prst="bevel">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Beveled 30">
            <a:extLst>
              <a:ext uri="{FF2B5EF4-FFF2-40B4-BE49-F238E27FC236}">
                <a16:creationId xmlns:a16="http://schemas.microsoft.com/office/drawing/2014/main" id="{022EA840-A641-4356-9526-B5F63A2AD10E}"/>
              </a:ext>
            </a:extLst>
          </p:cNvPr>
          <p:cNvSpPr/>
          <p:nvPr/>
        </p:nvSpPr>
        <p:spPr>
          <a:xfrm>
            <a:off x="572867" y="3636733"/>
            <a:ext cx="4121967" cy="646331"/>
          </a:xfrm>
          <a:prstGeom prst="bevel">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Beveled 31">
            <a:extLst>
              <a:ext uri="{FF2B5EF4-FFF2-40B4-BE49-F238E27FC236}">
                <a16:creationId xmlns:a16="http://schemas.microsoft.com/office/drawing/2014/main" id="{55515121-AA32-45EA-8169-CD1613506EF8}"/>
              </a:ext>
            </a:extLst>
          </p:cNvPr>
          <p:cNvSpPr/>
          <p:nvPr/>
        </p:nvSpPr>
        <p:spPr>
          <a:xfrm>
            <a:off x="837226" y="2256860"/>
            <a:ext cx="3381820" cy="482019"/>
          </a:xfrm>
          <a:prstGeom prst="bevel">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Beveled 32">
            <a:extLst>
              <a:ext uri="{FF2B5EF4-FFF2-40B4-BE49-F238E27FC236}">
                <a16:creationId xmlns:a16="http://schemas.microsoft.com/office/drawing/2014/main" id="{165D6A5B-3EEB-4734-9E3F-65C75441A2B0}"/>
              </a:ext>
            </a:extLst>
          </p:cNvPr>
          <p:cNvSpPr/>
          <p:nvPr/>
        </p:nvSpPr>
        <p:spPr>
          <a:xfrm>
            <a:off x="7407283" y="3551360"/>
            <a:ext cx="4702325" cy="639370"/>
          </a:xfrm>
          <a:prstGeom prst="bevel">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Rectangle: Beveled 33">
            <a:extLst>
              <a:ext uri="{FF2B5EF4-FFF2-40B4-BE49-F238E27FC236}">
                <a16:creationId xmlns:a16="http://schemas.microsoft.com/office/drawing/2014/main" id="{DBDC0C19-B412-4058-A7CE-E2158658427C}"/>
              </a:ext>
            </a:extLst>
          </p:cNvPr>
          <p:cNvSpPr/>
          <p:nvPr/>
        </p:nvSpPr>
        <p:spPr>
          <a:xfrm>
            <a:off x="1180130" y="5021755"/>
            <a:ext cx="3161576" cy="639370"/>
          </a:xfrm>
          <a:prstGeom prst="bevel">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Rectangle: Beveled 34">
            <a:extLst>
              <a:ext uri="{FF2B5EF4-FFF2-40B4-BE49-F238E27FC236}">
                <a16:creationId xmlns:a16="http://schemas.microsoft.com/office/drawing/2014/main" id="{38557C29-4D80-4E4F-A0B7-B41C8DB9AC53}"/>
              </a:ext>
            </a:extLst>
          </p:cNvPr>
          <p:cNvSpPr/>
          <p:nvPr/>
        </p:nvSpPr>
        <p:spPr>
          <a:xfrm>
            <a:off x="7398946" y="5158655"/>
            <a:ext cx="2829809" cy="639370"/>
          </a:xfrm>
          <a:prstGeom prst="bevel">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43338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BD0EE9-E277-497C-A228-39E70D405510}"/>
              </a:ext>
            </a:extLst>
          </p:cNvPr>
          <p:cNvSpPr txBox="1"/>
          <p:nvPr/>
        </p:nvSpPr>
        <p:spPr>
          <a:xfrm>
            <a:off x="342900" y="1562100"/>
            <a:ext cx="11176000" cy="1569660"/>
          </a:xfrm>
          <a:prstGeom prst="rect">
            <a:avLst/>
          </a:prstGeom>
          <a:noFill/>
        </p:spPr>
        <p:txBody>
          <a:bodyPr wrap="square" rtlCol="0">
            <a:spAutoFit/>
          </a:bodyPr>
          <a:lstStyle/>
          <a:p>
            <a:r>
              <a:rPr lang="en-US" sz="2400" dirty="0"/>
              <a:t>Bridging the requirements between the Employer and the Employee has been a constant challenge in the ever-changing trends. Key to any organization's growth is believed to be in the strength of its staff. Getting right candidates for the right job is crucial for any Business.</a:t>
            </a:r>
          </a:p>
        </p:txBody>
      </p:sp>
      <p:pic>
        <p:nvPicPr>
          <p:cNvPr id="1026" name="Picture 2">
            <a:extLst>
              <a:ext uri="{FF2B5EF4-FFF2-40B4-BE49-F238E27FC236}">
                <a16:creationId xmlns:a16="http://schemas.microsoft.com/office/drawing/2014/main" id="{115C0A59-A4AC-4853-8D14-EBC4C5EFA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8110" y="2954646"/>
            <a:ext cx="5340350" cy="34163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80FAB0D-8D88-45B6-99B3-9611EB29DD37}"/>
              </a:ext>
            </a:extLst>
          </p:cNvPr>
          <p:cNvSpPr/>
          <p:nvPr/>
        </p:nvSpPr>
        <p:spPr>
          <a:xfrm>
            <a:off x="2674236" y="566420"/>
            <a:ext cx="7355155"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Recruitment and Staffing</a:t>
            </a:r>
          </a:p>
        </p:txBody>
      </p:sp>
      <p:pic>
        <p:nvPicPr>
          <p:cNvPr id="6" name="Picture 5">
            <a:extLst>
              <a:ext uri="{FF2B5EF4-FFF2-40B4-BE49-F238E27FC236}">
                <a16:creationId xmlns:a16="http://schemas.microsoft.com/office/drawing/2014/main" id="{24EC70ED-2455-4F9F-A5FF-F892F291D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38" y="290990"/>
            <a:ext cx="1199376" cy="1199376"/>
          </a:xfrm>
          <a:prstGeom prst="rect">
            <a:avLst/>
          </a:prstGeom>
        </p:spPr>
      </p:pic>
    </p:spTree>
    <p:extLst>
      <p:ext uri="{BB962C8B-B14F-4D97-AF65-F5344CB8AC3E}">
        <p14:creationId xmlns:p14="http://schemas.microsoft.com/office/powerpoint/2010/main" val="1688052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DA6197-5C37-4646-81ED-E33D1B865FB8}"/>
              </a:ext>
            </a:extLst>
          </p:cNvPr>
          <p:cNvSpPr/>
          <p:nvPr/>
        </p:nvSpPr>
        <p:spPr>
          <a:xfrm>
            <a:off x="8255000" y="2857500"/>
            <a:ext cx="2209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b="1" dirty="0"/>
              <a:t>Match Right People to Right Skillsets </a:t>
            </a:r>
            <a:endParaRPr lang="en-US" dirty="0"/>
          </a:p>
        </p:txBody>
      </p:sp>
      <p:sp>
        <p:nvSpPr>
          <p:cNvPr id="5" name="Rectangle 4">
            <a:extLst>
              <a:ext uri="{FF2B5EF4-FFF2-40B4-BE49-F238E27FC236}">
                <a16:creationId xmlns:a16="http://schemas.microsoft.com/office/drawing/2014/main" id="{4FC188B7-5B28-4453-B36D-68CD145B0758}"/>
              </a:ext>
            </a:extLst>
          </p:cNvPr>
          <p:cNvSpPr/>
          <p:nvPr/>
        </p:nvSpPr>
        <p:spPr>
          <a:xfrm>
            <a:off x="4864100" y="2857500"/>
            <a:ext cx="2209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b="1" dirty="0"/>
              <a:t>Good Client Relationships and service</a:t>
            </a:r>
            <a:endParaRPr lang="en-US" dirty="0"/>
          </a:p>
        </p:txBody>
      </p:sp>
      <p:sp>
        <p:nvSpPr>
          <p:cNvPr id="6" name="Rectangle 5">
            <a:extLst>
              <a:ext uri="{FF2B5EF4-FFF2-40B4-BE49-F238E27FC236}">
                <a16:creationId xmlns:a16="http://schemas.microsoft.com/office/drawing/2014/main" id="{6F35D080-4F03-4D64-84DB-738A6420440D}"/>
              </a:ext>
            </a:extLst>
          </p:cNvPr>
          <p:cNvSpPr/>
          <p:nvPr/>
        </p:nvSpPr>
        <p:spPr>
          <a:xfrm>
            <a:off x="1473200" y="2857500"/>
            <a:ext cx="2209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b="1" dirty="0"/>
              <a:t>Quality Staffing Process</a:t>
            </a:r>
            <a:endParaRPr lang="en-US" dirty="0"/>
          </a:p>
        </p:txBody>
      </p:sp>
      <p:sp>
        <p:nvSpPr>
          <p:cNvPr id="7" name="Rectangle 6">
            <a:extLst>
              <a:ext uri="{FF2B5EF4-FFF2-40B4-BE49-F238E27FC236}">
                <a16:creationId xmlns:a16="http://schemas.microsoft.com/office/drawing/2014/main" id="{5DBD1B39-880C-4181-B8E4-90F1716E11D3}"/>
              </a:ext>
            </a:extLst>
          </p:cNvPr>
          <p:cNvSpPr/>
          <p:nvPr/>
        </p:nvSpPr>
        <p:spPr>
          <a:xfrm>
            <a:off x="749300" y="4584700"/>
            <a:ext cx="2209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r>
              <a:rPr lang="en-US" b="1" dirty="0">
                <a:solidFill>
                  <a:schemeClr val="bg1"/>
                </a:solidFill>
                <a:latin typeface="Arial" panose="020B0604020202020204" pitchFamily="34" charset="0"/>
                <a:cs typeface="Arial" panose="020B0604020202020204" pitchFamily="34" charset="0"/>
              </a:rPr>
              <a:t>Hire-Train-Deploy</a:t>
            </a:r>
          </a:p>
        </p:txBody>
      </p:sp>
      <p:sp>
        <p:nvSpPr>
          <p:cNvPr id="8" name="Rectangle 7">
            <a:extLst>
              <a:ext uri="{FF2B5EF4-FFF2-40B4-BE49-F238E27FC236}">
                <a16:creationId xmlns:a16="http://schemas.microsoft.com/office/drawing/2014/main" id="{801E8DAA-6CB3-4447-ADDA-5A1A22383C6A}"/>
              </a:ext>
            </a:extLst>
          </p:cNvPr>
          <p:cNvSpPr/>
          <p:nvPr/>
        </p:nvSpPr>
        <p:spPr>
          <a:xfrm>
            <a:off x="3759200" y="4584700"/>
            <a:ext cx="2209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Contracts Process Outsourcing </a:t>
            </a:r>
          </a:p>
        </p:txBody>
      </p:sp>
      <p:sp>
        <p:nvSpPr>
          <p:cNvPr id="9" name="Rectangle 8">
            <a:extLst>
              <a:ext uri="{FF2B5EF4-FFF2-40B4-BE49-F238E27FC236}">
                <a16:creationId xmlns:a16="http://schemas.microsoft.com/office/drawing/2014/main" id="{ED336679-BEEB-49EE-8F2A-6EEB6E71EAD1}"/>
              </a:ext>
            </a:extLst>
          </p:cNvPr>
          <p:cNvSpPr/>
          <p:nvPr/>
        </p:nvSpPr>
        <p:spPr>
          <a:xfrm>
            <a:off x="6769100" y="4584700"/>
            <a:ext cx="2209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r>
              <a:rPr lang="en-US" b="1" dirty="0"/>
              <a:t>Quality Staffing Process</a:t>
            </a:r>
            <a:endParaRPr lang="en-US" dirty="0"/>
          </a:p>
        </p:txBody>
      </p:sp>
      <p:sp>
        <p:nvSpPr>
          <p:cNvPr id="10" name="Rectangle 9">
            <a:extLst>
              <a:ext uri="{FF2B5EF4-FFF2-40B4-BE49-F238E27FC236}">
                <a16:creationId xmlns:a16="http://schemas.microsoft.com/office/drawing/2014/main" id="{A371BF53-A251-4EFF-BC81-E32C731B83EC}"/>
              </a:ext>
            </a:extLst>
          </p:cNvPr>
          <p:cNvSpPr/>
          <p:nvPr/>
        </p:nvSpPr>
        <p:spPr>
          <a:xfrm>
            <a:off x="9639300" y="4584700"/>
            <a:ext cx="2209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Pyramid Model</a:t>
            </a:r>
          </a:p>
        </p:txBody>
      </p:sp>
      <p:sp>
        <p:nvSpPr>
          <p:cNvPr id="2" name="Rectangle 1">
            <a:extLst>
              <a:ext uri="{FF2B5EF4-FFF2-40B4-BE49-F238E27FC236}">
                <a16:creationId xmlns:a16="http://schemas.microsoft.com/office/drawing/2014/main" id="{D69BB3C5-6290-4378-9AC1-FE34B95178F7}"/>
              </a:ext>
            </a:extLst>
          </p:cNvPr>
          <p:cNvSpPr/>
          <p:nvPr/>
        </p:nvSpPr>
        <p:spPr>
          <a:xfrm>
            <a:off x="3449785" y="770235"/>
            <a:ext cx="6189515"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Our Services and USP</a:t>
            </a:r>
          </a:p>
        </p:txBody>
      </p:sp>
      <p:pic>
        <p:nvPicPr>
          <p:cNvPr id="11" name="Picture 10">
            <a:extLst>
              <a:ext uri="{FF2B5EF4-FFF2-40B4-BE49-F238E27FC236}">
                <a16:creationId xmlns:a16="http://schemas.microsoft.com/office/drawing/2014/main" id="{B40975EE-D9C8-403D-B5B8-AF9772F58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38" y="290990"/>
            <a:ext cx="1537810" cy="1537810"/>
          </a:xfrm>
          <a:prstGeom prst="rect">
            <a:avLst/>
          </a:prstGeom>
        </p:spPr>
      </p:pic>
    </p:spTree>
    <p:extLst>
      <p:ext uri="{BB962C8B-B14F-4D97-AF65-F5344CB8AC3E}">
        <p14:creationId xmlns:p14="http://schemas.microsoft.com/office/powerpoint/2010/main" val="2252707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3B38F3-B2F6-4E1B-973D-7EC96BFDB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451" y="544677"/>
            <a:ext cx="4781549" cy="3522408"/>
          </a:xfrm>
          <a:prstGeom prst="rect">
            <a:avLst/>
          </a:prstGeom>
        </p:spPr>
      </p:pic>
      <p:sp>
        <p:nvSpPr>
          <p:cNvPr id="4" name="Rectangle 3">
            <a:extLst>
              <a:ext uri="{FF2B5EF4-FFF2-40B4-BE49-F238E27FC236}">
                <a16:creationId xmlns:a16="http://schemas.microsoft.com/office/drawing/2014/main" id="{8DFB84C4-043F-414F-87E6-335FD174F1A3}"/>
              </a:ext>
            </a:extLst>
          </p:cNvPr>
          <p:cNvSpPr/>
          <p:nvPr/>
        </p:nvSpPr>
        <p:spPr>
          <a:xfrm>
            <a:off x="2978126" y="544677"/>
            <a:ext cx="5306837" cy="830997"/>
          </a:xfrm>
          <a:prstGeom prst="rect">
            <a:avLst/>
          </a:prstGeom>
        </p:spPr>
        <p:txBody>
          <a:bodyPr wrap="none">
            <a:spAutoFit/>
          </a:bodyPr>
          <a:lstStyle/>
          <a:p>
            <a:pPr algn="ctr"/>
            <a:r>
              <a:rPr lang="en-US" sz="4800" dirty="0">
                <a:ln w="0"/>
                <a:solidFill>
                  <a:schemeClr val="accent2">
                    <a:lumMod val="75000"/>
                  </a:schemeClr>
                </a:solidFill>
                <a:effectLst>
                  <a:outerShdw blurRad="38100" dist="25400" dir="5400000" algn="ctr" rotWithShape="0">
                    <a:srgbClr val="6E747A">
                      <a:alpha val="43000"/>
                    </a:srgbClr>
                  </a:outerShdw>
                </a:effectLst>
              </a:rPr>
              <a:t>IT Managed Services</a:t>
            </a:r>
          </a:p>
        </p:txBody>
      </p:sp>
      <p:sp>
        <p:nvSpPr>
          <p:cNvPr id="5" name="TextBox 4">
            <a:extLst>
              <a:ext uri="{FF2B5EF4-FFF2-40B4-BE49-F238E27FC236}">
                <a16:creationId xmlns:a16="http://schemas.microsoft.com/office/drawing/2014/main" id="{40EF0DE8-EF13-43B6-9421-4373CBAC5880}"/>
              </a:ext>
            </a:extLst>
          </p:cNvPr>
          <p:cNvSpPr txBox="1"/>
          <p:nvPr/>
        </p:nvSpPr>
        <p:spPr>
          <a:xfrm>
            <a:off x="493486" y="2206171"/>
            <a:ext cx="10755085" cy="4524315"/>
          </a:xfrm>
          <a:prstGeom prst="rect">
            <a:avLst/>
          </a:prstGeom>
          <a:noFill/>
        </p:spPr>
        <p:txBody>
          <a:bodyPr wrap="square" rtlCol="0">
            <a:spAutoFit/>
          </a:bodyPr>
          <a:lstStyle/>
          <a:p>
            <a:r>
              <a:rPr lang="en-US" sz="2400" dirty="0">
                <a:solidFill>
                  <a:schemeClr val="tx1">
                    <a:lumMod val="65000"/>
                    <a:lumOff val="35000"/>
                  </a:schemeClr>
                </a:solidFill>
                <a:latin typeface="Arial" panose="020B0604020202020204" pitchFamily="34" charset="0"/>
                <a:cs typeface="Arial" panose="020B0604020202020204" pitchFamily="34" charset="0"/>
              </a:rPr>
              <a:t>We can provide highly tailored managed services to </a:t>
            </a:r>
          </a:p>
          <a:p>
            <a:r>
              <a:rPr lang="en-US" sz="2400" dirty="0">
                <a:solidFill>
                  <a:schemeClr val="tx1">
                    <a:lumMod val="65000"/>
                    <a:lumOff val="35000"/>
                  </a:schemeClr>
                </a:solidFill>
                <a:latin typeface="Arial" panose="020B0604020202020204" pitchFamily="34" charset="0"/>
                <a:cs typeface="Arial" panose="020B0604020202020204" pitchFamily="34" charset="0"/>
              </a:rPr>
              <a:t>our customers to supplement their internal IT support</a:t>
            </a:r>
          </a:p>
          <a:p>
            <a:r>
              <a:rPr lang="en-US" sz="2400" dirty="0">
                <a:solidFill>
                  <a:schemeClr val="tx1">
                    <a:lumMod val="65000"/>
                    <a:lumOff val="35000"/>
                  </a:schemeClr>
                </a:solidFill>
                <a:latin typeface="Arial" panose="020B0604020202020204" pitchFamily="34" charset="0"/>
                <a:cs typeface="Arial" panose="020B0604020202020204" pitchFamily="34" charset="0"/>
              </a:rPr>
              <a:t> resources and skills to meet the demanding SLAs </a:t>
            </a:r>
          </a:p>
          <a:p>
            <a:r>
              <a:rPr lang="en-US" sz="2400" dirty="0">
                <a:solidFill>
                  <a:schemeClr val="tx1">
                    <a:lumMod val="65000"/>
                    <a:lumOff val="35000"/>
                  </a:schemeClr>
                </a:solidFill>
                <a:latin typeface="Arial" panose="020B0604020202020204" pitchFamily="34" charset="0"/>
                <a:cs typeface="Arial" panose="020B0604020202020204" pitchFamily="34" charset="0"/>
              </a:rPr>
              <a:t>required by their business. These range from our 7x24 </a:t>
            </a:r>
          </a:p>
          <a:p>
            <a:r>
              <a:rPr lang="en-US" sz="2400" dirty="0" err="1">
                <a:solidFill>
                  <a:schemeClr val="tx1">
                    <a:lumMod val="65000"/>
                    <a:lumOff val="35000"/>
                  </a:schemeClr>
                </a:solidFill>
                <a:latin typeface="Arial" panose="020B0604020202020204" pitchFamily="34" charset="0"/>
                <a:cs typeface="Arial" panose="020B0604020202020204" pitchFamily="34" charset="0"/>
              </a:rPr>
              <a:t>NoC</a:t>
            </a:r>
            <a:r>
              <a:rPr lang="en-US" sz="2400" dirty="0">
                <a:solidFill>
                  <a:schemeClr val="tx1">
                    <a:lumMod val="65000"/>
                    <a:lumOff val="35000"/>
                  </a:schemeClr>
                </a:solidFill>
                <a:latin typeface="Arial" panose="020B0604020202020204" pitchFamily="34" charset="0"/>
                <a:cs typeface="Arial" panose="020B0604020202020204" pitchFamily="34" charset="0"/>
              </a:rPr>
              <a:t> and SoC to monitor the health, performance and</a:t>
            </a:r>
          </a:p>
          <a:p>
            <a:r>
              <a:rPr lang="en-US" sz="2400" dirty="0">
                <a:solidFill>
                  <a:schemeClr val="tx1">
                    <a:lumMod val="65000"/>
                    <a:lumOff val="35000"/>
                  </a:schemeClr>
                </a:solidFill>
                <a:latin typeface="Arial" panose="020B0604020202020204" pitchFamily="34" charset="0"/>
                <a:cs typeface="Arial" panose="020B0604020202020204" pitchFamily="34" charset="0"/>
              </a:rPr>
              <a:t> security status of their networks and systems, helpdesk support for specific applications or business functions, and other tailored services augmenting specific skillsets our users require. Furthermore, our managed services can extend to support hybrid cloud and even multiple cloud environment easing our customers’ efforts to administer the provisioning, performance management and overall management of such complex computing environment</a:t>
            </a:r>
          </a:p>
        </p:txBody>
      </p:sp>
      <p:pic>
        <p:nvPicPr>
          <p:cNvPr id="8" name="Picture 7">
            <a:extLst>
              <a:ext uri="{FF2B5EF4-FFF2-40B4-BE49-F238E27FC236}">
                <a16:creationId xmlns:a16="http://schemas.microsoft.com/office/drawing/2014/main" id="{500E0434-69A5-4A98-B74F-D667A4A4F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38" y="290990"/>
            <a:ext cx="1537810" cy="1537810"/>
          </a:xfrm>
          <a:prstGeom prst="rect">
            <a:avLst/>
          </a:prstGeom>
        </p:spPr>
      </p:pic>
    </p:spTree>
    <p:extLst>
      <p:ext uri="{BB962C8B-B14F-4D97-AF65-F5344CB8AC3E}">
        <p14:creationId xmlns:p14="http://schemas.microsoft.com/office/powerpoint/2010/main" val="2128860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D246CC-11E9-40FD-AB31-82B737912152}"/>
              </a:ext>
            </a:extLst>
          </p:cNvPr>
          <p:cNvSpPr txBox="1"/>
          <p:nvPr/>
        </p:nvSpPr>
        <p:spPr>
          <a:xfrm>
            <a:off x="348341" y="2111384"/>
            <a:ext cx="10421257" cy="4339650"/>
          </a:xfrm>
          <a:prstGeom prst="rect">
            <a:avLst/>
          </a:prstGeom>
          <a:noFill/>
        </p:spPr>
        <p:txBody>
          <a:bodyPr wrap="square" rtlCol="0">
            <a:spAutoFit/>
          </a:bodyPr>
          <a:lstStyle/>
          <a:p>
            <a:pPr marL="285750" indent="-285750" fontAlgn="base">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Infrastructure Assessments and Deployments</a:t>
            </a:r>
          </a:p>
          <a:p>
            <a:pPr marL="285750" indent="-285750" fontAlgn="base">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Server and End User Virtualization</a:t>
            </a:r>
          </a:p>
          <a:p>
            <a:pPr marL="285750" indent="-285750" fontAlgn="base">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Strategic Information Technology Planning</a:t>
            </a:r>
          </a:p>
          <a:p>
            <a:pPr marL="285750" indent="-285750" fontAlgn="base">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Server and Storage planning, installation and migration</a:t>
            </a:r>
          </a:p>
          <a:p>
            <a:pPr marL="285750" indent="-285750" fontAlgn="base">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Network design, implementation, staging and rollout </a:t>
            </a:r>
          </a:p>
          <a:p>
            <a:pPr marL="285750" indent="-285750" fontAlgn="base">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Enterprise Security services, including end-to-end </a:t>
            </a:r>
          </a:p>
          <a:p>
            <a:pPr fontAlgn="base">
              <a:lnSpc>
                <a:spcPct val="150000"/>
              </a:lnSpc>
            </a:pPr>
            <a:r>
              <a:rPr lang="en-US" sz="2400" dirty="0">
                <a:latin typeface="Arial" panose="020B0604020202020204" pitchFamily="34" charset="0"/>
                <a:cs typeface="Arial" panose="020B0604020202020204" pitchFamily="34" charset="0"/>
              </a:rPr>
              <a:t>    Security Posture, Penetration Testing</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878F139-F15D-4087-9B05-840D53EB403A}"/>
              </a:ext>
            </a:extLst>
          </p:cNvPr>
          <p:cNvSpPr/>
          <p:nvPr/>
        </p:nvSpPr>
        <p:spPr>
          <a:xfrm>
            <a:off x="2112295" y="683965"/>
            <a:ext cx="8460907" cy="646331"/>
          </a:xfrm>
          <a:prstGeom prst="rect">
            <a:avLst/>
          </a:prstGeom>
        </p:spPr>
        <p:txBody>
          <a:bodyPr wrap="none">
            <a:spAutoFit/>
          </a:bodyPr>
          <a:lstStyle/>
          <a:p>
            <a:pPr algn="ctr"/>
            <a:r>
              <a:rPr lang="en-US" sz="3600" dirty="0">
                <a:ln w="0"/>
                <a:solidFill>
                  <a:schemeClr val="accent2">
                    <a:lumMod val="75000"/>
                  </a:schemeClr>
                </a:solidFill>
                <a:effectLst>
                  <a:outerShdw blurRad="38100" dist="25400" dir="5400000" algn="ctr" rotWithShape="0">
                    <a:srgbClr val="6E747A">
                      <a:alpha val="43000"/>
                    </a:srgbClr>
                  </a:outerShdw>
                </a:effectLst>
              </a:rPr>
              <a:t>Our Services and USP – IT Managed Services</a:t>
            </a:r>
          </a:p>
        </p:txBody>
      </p:sp>
      <p:pic>
        <p:nvPicPr>
          <p:cNvPr id="6" name="Picture 5">
            <a:extLst>
              <a:ext uri="{FF2B5EF4-FFF2-40B4-BE49-F238E27FC236}">
                <a16:creationId xmlns:a16="http://schemas.microsoft.com/office/drawing/2014/main" id="{B2C8561E-2AFC-4EE1-B40D-C65900B8B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38" y="290990"/>
            <a:ext cx="1421696" cy="1421696"/>
          </a:xfrm>
          <a:prstGeom prst="rect">
            <a:avLst/>
          </a:prstGeom>
        </p:spPr>
      </p:pic>
      <p:pic>
        <p:nvPicPr>
          <p:cNvPr id="8" name="Picture 7">
            <a:extLst>
              <a:ext uri="{FF2B5EF4-FFF2-40B4-BE49-F238E27FC236}">
                <a16:creationId xmlns:a16="http://schemas.microsoft.com/office/drawing/2014/main" id="{CB3F41C4-D0E2-4136-99FD-B93E76035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139" y="1525794"/>
            <a:ext cx="4869090" cy="3554206"/>
          </a:xfrm>
          <a:prstGeom prst="rect">
            <a:avLst/>
          </a:prstGeom>
        </p:spPr>
      </p:pic>
    </p:spTree>
    <p:extLst>
      <p:ext uri="{BB962C8B-B14F-4D97-AF65-F5344CB8AC3E}">
        <p14:creationId xmlns:p14="http://schemas.microsoft.com/office/powerpoint/2010/main" val="3634996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AE3CCDE-DF8F-4989-92A4-CF20D858E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7509" y="3171667"/>
            <a:ext cx="2924491" cy="3686333"/>
          </a:xfrm>
          <a:prstGeom prst="rect">
            <a:avLst/>
          </a:prstGeom>
        </p:spPr>
      </p:pic>
      <p:sp>
        <p:nvSpPr>
          <p:cNvPr id="4" name="Rectangle 3">
            <a:extLst>
              <a:ext uri="{FF2B5EF4-FFF2-40B4-BE49-F238E27FC236}">
                <a16:creationId xmlns:a16="http://schemas.microsoft.com/office/drawing/2014/main" id="{43B23A2B-9787-47CE-A8BD-DC6492403817}"/>
              </a:ext>
            </a:extLst>
          </p:cNvPr>
          <p:cNvSpPr/>
          <p:nvPr/>
        </p:nvSpPr>
        <p:spPr>
          <a:xfrm>
            <a:off x="2924491" y="705952"/>
            <a:ext cx="6343018" cy="707886"/>
          </a:xfrm>
          <a:prstGeom prst="rect">
            <a:avLst/>
          </a:prstGeom>
        </p:spPr>
        <p:txBody>
          <a:bodyPr wrap="none">
            <a:spAutoFit/>
          </a:bodyPr>
          <a:lstStyle/>
          <a:p>
            <a:pPr algn="ctr"/>
            <a:r>
              <a:rPr lang="en-US" sz="4000" dirty="0">
                <a:ln w="0"/>
                <a:solidFill>
                  <a:srgbClr val="C00000"/>
                </a:solidFill>
                <a:effectLst>
                  <a:outerShdw blurRad="38100" dist="25400" dir="5400000" algn="ctr" rotWithShape="0">
                    <a:srgbClr val="6E747A">
                      <a:alpha val="43000"/>
                    </a:srgbClr>
                  </a:outerShdw>
                </a:effectLst>
              </a:rPr>
              <a:t>Facility Management Services</a:t>
            </a:r>
          </a:p>
        </p:txBody>
      </p:sp>
      <p:sp>
        <p:nvSpPr>
          <p:cNvPr id="5" name="TextBox 4">
            <a:extLst>
              <a:ext uri="{FF2B5EF4-FFF2-40B4-BE49-F238E27FC236}">
                <a16:creationId xmlns:a16="http://schemas.microsoft.com/office/drawing/2014/main" id="{62F866AE-7056-4AF2-8E2D-3FFB90F49DD6}"/>
              </a:ext>
            </a:extLst>
          </p:cNvPr>
          <p:cNvSpPr txBox="1"/>
          <p:nvPr/>
        </p:nvSpPr>
        <p:spPr>
          <a:xfrm>
            <a:off x="237538" y="1964353"/>
            <a:ext cx="10261600" cy="4339650"/>
          </a:xfrm>
          <a:prstGeom prst="rect">
            <a:avLst/>
          </a:prstGeom>
          <a:noFill/>
        </p:spPr>
        <p:txBody>
          <a:bodyPr wrap="square" rtlCol="0">
            <a:spAutoFit/>
          </a:bodyPr>
          <a:lstStyle/>
          <a:p>
            <a:pPr>
              <a:lnSpc>
                <a:spcPct val="150000"/>
              </a:lnSpc>
            </a:pPr>
            <a:r>
              <a:rPr lang="en-US" sz="2400" dirty="0" err="1">
                <a:latin typeface="Arial" panose="020B0604020202020204" pitchFamily="34" charset="0"/>
                <a:cs typeface="Arial" panose="020B0604020202020204" pitchFamily="34" charset="0"/>
              </a:rPr>
              <a:t>Nualfas</a:t>
            </a:r>
            <a:r>
              <a:rPr lang="en-US" sz="2400" dirty="0">
                <a:latin typeface="Arial" panose="020B0604020202020204" pitchFamily="34" charset="0"/>
                <a:cs typeface="Arial" panose="020B0604020202020204" pitchFamily="34" charset="0"/>
              </a:rPr>
              <a:t> Facilities Management pledge to ensure that all services provided will be underpinned by technology and robust policies and procedures which will at all times reflect good industry practice within an environment of continuous improvement. We are proud to be able to respond</a:t>
            </a:r>
          </a:p>
          <a:p>
            <a:pPr>
              <a:lnSpc>
                <a:spcPct val="150000"/>
              </a:lnSpc>
            </a:pPr>
            <a:r>
              <a:rPr lang="en-US" sz="2400" dirty="0">
                <a:latin typeface="Arial" panose="020B0604020202020204" pitchFamily="34" charset="0"/>
                <a:cs typeface="Arial" panose="020B0604020202020204" pitchFamily="34" charset="0"/>
              </a:rPr>
              <a:t> to all our customers and clients needs quickly and efficiently.</a:t>
            </a:r>
          </a:p>
          <a:p>
            <a:pPr>
              <a:lnSpc>
                <a:spcPct val="150000"/>
              </a:lnSpc>
            </a:pPr>
            <a:r>
              <a:rPr lang="en-US" sz="2400" dirty="0">
                <a:latin typeface="Arial" panose="020B0604020202020204" pitchFamily="34" charset="0"/>
                <a:cs typeface="Arial" panose="020B0604020202020204" pitchFamily="34" charset="0"/>
              </a:rPr>
              <a:t> Our aim is to exceed our clients expectations at every stage </a:t>
            </a:r>
          </a:p>
          <a:p>
            <a:pPr>
              <a:lnSpc>
                <a:spcPct val="150000"/>
              </a:lnSpc>
            </a:pPr>
            <a:r>
              <a:rPr lang="en-US" sz="2400" dirty="0">
                <a:latin typeface="Arial" panose="020B0604020202020204" pitchFamily="34" charset="0"/>
                <a:cs typeface="Arial" panose="020B0604020202020204" pitchFamily="34" charset="0"/>
              </a:rPr>
              <a:t>of contact with them..</a:t>
            </a:r>
          </a:p>
          <a:p>
            <a:endParaRPr lang="en-US" sz="2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7F9BA34-3064-4414-A02E-F3CC06C21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38" y="290990"/>
            <a:ext cx="1537810" cy="1537810"/>
          </a:xfrm>
          <a:prstGeom prst="rect">
            <a:avLst/>
          </a:prstGeom>
        </p:spPr>
      </p:pic>
    </p:spTree>
    <p:extLst>
      <p:ext uri="{BB962C8B-B14F-4D97-AF65-F5344CB8AC3E}">
        <p14:creationId xmlns:p14="http://schemas.microsoft.com/office/powerpoint/2010/main" val="324843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DAF5B8-6E90-4E8B-B340-B9781B0141EA}"/>
              </a:ext>
            </a:extLst>
          </p:cNvPr>
          <p:cNvSpPr/>
          <p:nvPr/>
        </p:nvSpPr>
        <p:spPr>
          <a:xfrm>
            <a:off x="2893360" y="1764754"/>
            <a:ext cx="6405280" cy="523220"/>
          </a:xfrm>
          <a:prstGeom prst="rect">
            <a:avLst/>
          </a:prstGeom>
        </p:spPr>
        <p:txBody>
          <a:bodyPr wrap="none">
            <a:spAutoFit/>
          </a:bodyPr>
          <a:lstStyle/>
          <a:p>
            <a:r>
              <a:rPr lang="en-US" sz="2800" dirty="0">
                <a:solidFill>
                  <a:srgbClr val="FF0000"/>
                </a:solidFill>
              </a:rPr>
              <a:t>Integrated Facilities Management Services </a:t>
            </a:r>
          </a:p>
        </p:txBody>
      </p:sp>
      <p:sp>
        <p:nvSpPr>
          <p:cNvPr id="6" name="Rectangle 5">
            <a:extLst>
              <a:ext uri="{FF2B5EF4-FFF2-40B4-BE49-F238E27FC236}">
                <a16:creationId xmlns:a16="http://schemas.microsoft.com/office/drawing/2014/main" id="{9C09A73F-D305-4F32-AE0B-73B6F7319AF0}"/>
              </a:ext>
            </a:extLst>
          </p:cNvPr>
          <p:cNvSpPr/>
          <p:nvPr/>
        </p:nvSpPr>
        <p:spPr>
          <a:xfrm>
            <a:off x="493486" y="2790157"/>
            <a:ext cx="6096000" cy="3416320"/>
          </a:xfrm>
          <a:prstGeom prst="rect">
            <a:avLst/>
          </a:prstGeom>
        </p:spPr>
        <p:txBody>
          <a:bodyPr anchor="b">
            <a:spAutoFit/>
          </a:bodyPr>
          <a:lstStyle/>
          <a:p>
            <a:pPr marL="285750" indent="-285750">
              <a:buFont typeface="Arial" panose="020B0604020202020204" pitchFamily="34" charset="0"/>
              <a:buChar char="•"/>
            </a:pPr>
            <a:r>
              <a:rPr lang="en-US" sz="2400" dirty="0">
                <a:solidFill>
                  <a:schemeClr val="tx1">
                    <a:lumMod val="75000"/>
                    <a:lumOff val="25000"/>
                  </a:schemeClr>
                </a:solidFill>
                <a:latin typeface="Arial" panose="020B0604020202020204" pitchFamily="34" charset="0"/>
                <a:cs typeface="Arial" panose="020B0604020202020204" pitchFamily="34" charset="0"/>
              </a:rPr>
              <a:t>Sewage tinkering</a:t>
            </a:r>
          </a:p>
          <a:p>
            <a:pPr marL="285750" indent="-285750">
              <a:buFont typeface="Arial" panose="020B0604020202020204" pitchFamily="34" charset="0"/>
              <a:buChar char="•"/>
            </a:pPr>
            <a:r>
              <a:rPr lang="en-US" sz="2400" dirty="0">
                <a:solidFill>
                  <a:schemeClr val="tx1">
                    <a:lumMod val="75000"/>
                    <a:lumOff val="25000"/>
                  </a:schemeClr>
                </a:solidFill>
                <a:latin typeface="Arial" panose="020B0604020202020204" pitchFamily="34" charset="0"/>
                <a:cs typeface="Arial" panose="020B0604020202020204" pitchFamily="34" charset="0"/>
              </a:rPr>
              <a:t> Pest control</a:t>
            </a:r>
          </a:p>
          <a:p>
            <a:pPr marL="285750" indent="-285750">
              <a:buFont typeface="Arial" panose="020B0604020202020204" pitchFamily="34" charset="0"/>
              <a:buChar char="•"/>
            </a:pPr>
            <a:r>
              <a:rPr lang="en-US" sz="2400" dirty="0">
                <a:solidFill>
                  <a:schemeClr val="tx1">
                    <a:lumMod val="75000"/>
                    <a:lumOff val="25000"/>
                  </a:schemeClr>
                </a:solidFill>
                <a:latin typeface="Arial" panose="020B0604020202020204" pitchFamily="34" charset="0"/>
                <a:cs typeface="Arial" panose="020B0604020202020204" pitchFamily="34" charset="0"/>
              </a:rPr>
              <a:t> Buildings maintenance </a:t>
            </a:r>
          </a:p>
          <a:p>
            <a:pPr marL="285750" indent="-285750">
              <a:buFont typeface="Arial" panose="020B0604020202020204" pitchFamily="34" charset="0"/>
              <a:buChar char="•"/>
            </a:pPr>
            <a:r>
              <a:rPr lang="en-US" sz="2400" dirty="0">
                <a:solidFill>
                  <a:schemeClr val="tx1">
                    <a:lumMod val="75000"/>
                    <a:lumOff val="25000"/>
                  </a:schemeClr>
                </a:solidFill>
                <a:latin typeface="Arial" panose="020B0604020202020204" pitchFamily="34" charset="0"/>
                <a:cs typeface="Arial" panose="020B0604020202020204" pitchFamily="34" charset="0"/>
              </a:rPr>
              <a:t> Cleaning and waste removal.</a:t>
            </a:r>
          </a:p>
          <a:p>
            <a:pPr marL="285750" indent="-285750">
              <a:buFont typeface="Arial" panose="020B0604020202020204" pitchFamily="34" charset="0"/>
              <a:buChar char="•"/>
            </a:pPr>
            <a:r>
              <a:rPr lang="en-US" sz="2400" dirty="0">
                <a:solidFill>
                  <a:schemeClr val="tx1">
                    <a:lumMod val="75000"/>
                    <a:lumOff val="25000"/>
                  </a:schemeClr>
                </a:solidFill>
                <a:latin typeface="Arial" panose="020B0604020202020204" pitchFamily="34" charset="0"/>
                <a:cs typeface="Arial" panose="020B0604020202020204" pitchFamily="34" charset="0"/>
              </a:rPr>
              <a:t> Beach cleaning.</a:t>
            </a:r>
          </a:p>
          <a:p>
            <a:pPr marL="285750" indent="-285750">
              <a:buFont typeface="Arial" panose="020B0604020202020204" pitchFamily="34" charset="0"/>
              <a:buChar char="•"/>
            </a:pPr>
            <a:r>
              <a:rPr lang="en-US" sz="2400" dirty="0">
                <a:solidFill>
                  <a:schemeClr val="tx1">
                    <a:lumMod val="75000"/>
                    <a:lumOff val="25000"/>
                  </a:schemeClr>
                </a:solidFill>
                <a:latin typeface="Arial" panose="020B0604020202020204" pitchFamily="34" charset="0"/>
                <a:cs typeface="Arial" panose="020B0604020202020204" pitchFamily="34" charset="0"/>
              </a:rPr>
              <a:t> Street/road cleaning.</a:t>
            </a:r>
          </a:p>
          <a:p>
            <a:pPr marL="285750" indent="-285750">
              <a:buFont typeface="Arial" panose="020B0604020202020204" pitchFamily="34" charset="0"/>
              <a:buChar char="•"/>
            </a:pPr>
            <a:r>
              <a:rPr lang="en-US" sz="2400" dirty="0">
                <a:solidFill>
                  <a:schemeClr val="tx1">
                    <a:lumMod val="75000"/>
                    <a:lumOff val="25000"/>
                  </a:schemeClr>
                </a:solidFill>
                <a:latin typeface="Arial" panose="020B0604020202020204" pitchFamily="34" charset="0"/>
                <a:cs typeface="Arial" panose="020B0604020202020204" pitchFamily="34" charset="0"/>
              </a:rPr>
              <a:t> Drainage/storm water cleaning.</a:t>
            </a:r>
          </a:p>
          <a:p>
            <a:pPr marL="285750" indent="-285750">
              <a:buFont typeface="Arial" panose="020B0604020202020204" pitchFamily="34" charset="0"/>
              <a:buChar char="•"/>
            </a:pPr>
            <a:r>
              <a:rPr lang="en-US" sz="2400" dirty="0">
                <a:solidFill>
                  <a:schemeClr val="tx1">
                    <a:lumMod val="75000"/>
                    <a:lumOff val="25000"/>
                  </a:schemeClr>
                </a:solidFill>
                <a:latin typeface="Arial" panose="020B0604020202020204" pitchFamily="34" charset="0"/>
                <a:cs typeface="Arial" panose="020B0604020202020204" pitchFamily="34" charset="0"/>
              </a:rPr>
              <a:t> Cleaning Services for buildings</a:t>
            </a:r>
          </a:p>
          <a:p>
            <a:pPr marL="285750" indent="-285750">
              <a:buFont typeface="Arial" panose="020B0604020202020204" pitchFamily="34" charset="0"/>
              <a:buChar char="•"/>
            </a:pPr>
            <a:r>
              <a:rPr lang="en-US" sz="2400" dirty="0">
                <a:solidFill>
                  <a:schemeClr val="tx1">
                    <a:lumMod val="75000"/>
                    <a:lumOff val="25000"/>
                  </a:schemeClr>
                </a:solidFill>
                <a:latin typeface="Arial" panose="020B0604020202020204" pitchFamily="34" charset="0"/>
                <a:cs typeface="Arial" panose="020B0604020202020204" pitchFamily="34" charset="0"/>
              </a:rPr>
              <a:t> Landscaping.</a:t>
            </a:r>
          </a:p>
        </p:txBody>
      </p:sp>
      <p:sp>
        <p:nvSpPr>
          <p:cNvPr id="7" name="Rectangle 6">
            <a:extLst>
              <a:ext uri="{FF2B5EF4-FFF2-40B4-BE49-F238E27FC236}">
                <a16:creationId xmlns:a16="http://schemas.microsoft.com/office/drawing/2014/main" id="{5ADA729F-1AAB-4CBB-A0C2-5E23A14FEB10}"/>
              </a:ext>
            </a:extLst>
          </p:cNvPr>
          <p:cNvSpPr/>
          <p:nvPr/>
        </p:nvSpPr>
        <p:spPr>
          <a:xfrm>
            <a:off x="1881914" y="649903"/>
            <a:ext cx="9415143" cy="646331"/>
          </a:xfrm>
          <a:prstGeom prst="rect">
            <a:avLst/>
          </a:prstGeom>
        </p:spPr>
        <p:txBody>
          <a:bodyPr wrap="none">
            <a:spAutoFit/>
          </a:bodyPr>
          <a:lstStyle/>
          <a:p>
            <a:pPr algn="ctr"/>
            <a:r>
              <a:rPr lang="en-US" sz="3600" dirty="0">
                <a:ln w="0"/>
                <a:solidFill>
                  <a:srgbClr val="C00000"/>
                </a:solidFill>
                <a:effectLst>
                  <a:outerShdw blurRad="38100" dist="25400" dir="5400000" algn="ctr" rotWithShape="0">
                    <a:srgbClr val="6E747A">
                      <a:alpha val="43000"/>
                    </a:srgbClr>
                  </a:outerShdw>
                </a:effectLst>
              </a:rPr>
              <a:t>Our Services and USP – Facility Managed Services</a:t>
            </a:r>
          </a:p>
        </p:txBody>
      </p:sp>
      <p:pic>
        <p:nvPicPr>
          <p:cNvPr id="8" name="Picture 7">
            <a:extLst>
              <a:ext uri="{FF2B5EF4-FFF2-40B4-BE49-F238E27FC236}">
                <a16:creationId xmlns:a16="http://schemas.microsoft.com/office/drawing/2014/main" id="{2EB3A247-41DC-4CD8-A0CB-57AFAEACC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38" y="290990"/>
            <a:ext cx="1537810" cy="1537810"/>
          </a:xfrm>
          <a:prstGeom prst="rect">
            <a:avLst/>
          </a:prstGeom>
        </p:spPr>
      </p:pic>
      <p:pic>
        <p:nvPicPr>
          <p:cNvPr id="10" name="Picture 9">
            <a:extLst>
              <a:ext uri="{FF2B5EF4-FFF2-40B4-BE49-F238E27FC236}">
                <a16:creationId xmlns:a16="http://schemas.microsoft.com/office/drawing/2014/main" id="{874801DB-DA1C-453C-9D32-739488C13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6163" y="2387601"/>
            <a:ext cx="5272351" cy="4013790"/>
          </a:xfrm>
          <a:prstGeom prst="rect">
            <a:avLst/>
          </a:prstGeom>
        </p:spPr>
      </p:pic>
    </p:spTree>
    <p:extLst>
      <p:ext uri="{BB962C8B-B14F-4D97-AF65-F5344CB8AC3E}">
        <p14:creationId xmlns:p14="http://schemas.microsoft.com/office/powerpoint/2010/main" val="2672526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527</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Bradley Hand ITC</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Inayat Ulla</dc:creator>
  <cp:lastModifiedBy>Inayat Ulla</cp:lastModifiedBy>
  <cp:revision>38</cp:revision>
  <dcterms:created xsi:type="dcterms:W3CDTF">2018-11-04T04:35:24Z</dcterms:created>
  <dcterms:modified xsi:type="dcterms:W3CDTF">2018-12-09T12:21:00Z</dcterms:modified>
</cp:coreProperties>
</file>