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61" r:id="rId4"/>
    <p:sldId id="306" r:id="rId5"/>
    <p:sldId id="307" r:id="rId6"/>
    <p:sldId id="262" r:id="rId7"/>
    <p:sldId id="308" r:id="rId8"/>
    <p:sldId id="309" r:id="rId9"/>
    <p:sldId id="319" r:id="rId10"/>
    <p:sldId id="264" r:id="rId11"/>
    <p:sldId id="310" r:id="rId12"/>
    <p:sldId id="311" r:id="rId13"/>
    <p:sldId id="312" r:id="rId14"/>
    <p:sldId id="313" r:id="rId15"/>
    <p:sldId id="314" r:id="rId16"/>
    <p:sldId id="315" r:id="rId17"/>
    <p:sldId id="317" r:id="rId18"/>
    <p:sldId id="277" r:id="rId19"/>
    <p:sldId id="318" r:id="rId20"/>
    <p:sldId id="324" r:id="rId21"/>
    <p:sldId id="325" r:id="rId22"/>
    <p:sldId id="279" r:id="rId23"/>
    <p:sldId id="321" r:id="rId24"/>
    <p:sldId id="326" r:id="rId25"/>
    <p:sldId id="328" r:id="rId26"/>
    <p:sldId id="281" r:id="rId27"/>
    <p:sldId id="323" r:id="rId28"/>
    <p:sldId id="263" r:id="rId29"/>
    <p:sldId id="293" r:id="rId30"/>
    <p:sldId id="33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E0F5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6BC075-D07F-433B-F6C1-D9237442A92D}" v="86" dt="2025-08-05T16:47:08.683"/>
    <p1510:client id="{6CA555B6-C695-0D28-9B84-D97917DDBD69}" v="3" dt="2025-08-05T14:58:13.703"/>
    <p1510:client id="{DE03D6B9-BD6B-619B-5D45-ED941BCB89C3}" v="369" dt="2025-08-05T17:04:43.480"/>
    <p1510:client id="{ED11778F-678C-85B0-4B06-E6078CA61CF3}" v="41" dt="2025-08-05T15:10:27.8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0" d="100"/>
          <a:sy n="60" d="100"/>
        </p:scale>
        <p:origin x="816"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82E148-D77E-4E3E-8461-D4F64A29271E}" type="datetimeFigureOut">
              <a:rPr lang="en-US" smtClean="0"/>
              <a:t>06-Aug-25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483FB9-2D00-4F6F-96AD-9DD51A145FAB}" type="slidenum">
              <a:rPr lang="en-US" smtClean="0"/>
              <a:t>‹#›</a:t>
            </a:fld>
            <a:endParaRPr lang="en-US" dirty="0"/>
          </a:p>
        </p:txBody>
      </p:sp>
    </p:spTree>
    <p:extLst>
      <p:ext uri="{BB962C8B-B14F-4D97-AF65-F5344CB8AC3E}">
        <p14:creationId xmlns:p14="http://schemas.microsoft.com/office/powerpoint/2010/main" val="3964666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2D3B068-4784-4993-B508-10AEEB11890F}" type="datetime1">
              <a:rPr lang="en-US" smtClean="0"/>
              <a:t>06-Aug-25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3750328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423EF9-8B2F-40A7-AF37-9F0C5A7E5780}" type="datetime1">
              <a:rPr lang="en-US" smtClean="0"/>
              <a:t>06-Aug-25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3857101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B16F00-2E31-4DC9-BE3A-1B38E3C9707E}" type="datetime1">
              <a:rPr lang="en-US" smtClean="0"/>
              <a:t>06-Aug-25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903882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E1F63F-D208-4EB1-8A1B-C57C47597865}" type="datetime1">
              <a:rPr lang="en-US" smtClean="0"/>
              <a:t>06-Aug-25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1673049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9110FA-21CB-469E-8A6E-32CF9EF2E0F1}" type="datetime1">
              <a:rPr lang="en-US" smtClean="0"/>
              <a:t>06-Aug-25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13025185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009A96D-3B07-438F-B668-965435C9D585}" type="datetime1">
              <a:rPr lang="en-US" smtClean="0"/>
              <a:t>06-Aug-25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25386767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3ADC46C-41E6-4A99-9607-F5396242D207}" type="datetime1">
              <a:rPr lang="en-US" smtClean="0"/>
              <a:t>06-Aug-25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297633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50492A-575D-4A59-9390-0C79ED16DCB8}" type="datetime1">
              <a:rPr lang="en-US" smtClean="0"/>
              <a:t>06-Aug-25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1489697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FF3FB-A2BB-4ACF-8AB4-3A298EB80346}" type="datetime1">
              <a:rPr lang="en-US" smtClean="0"/>
              <a:t>06-Aug-25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3818167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6E9160A-1872-4278-B2D5-B81FD77D797F}" type="datetime1">
              <a:rPr lang="en-US" smtClean="0"/>
              <a:t>06-Aug-25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103479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3A7DFD-C8C0-4E62-BDB9-B8A4FBD4872A}" type="datetime1">
              <a:rPr lang="en-US" smtClean="0"/>
              <a:t>06-Aug-25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4089F8-8760-413E-B1B5-D9AC20DCC713}" type="slidenum">
              <a:rPr lang="en-US" smtClean="0"/>
              <a:t>‹#›</a:t>
            </a:fld>
            <a:endParaRPr lang="en-US" dirty="0"/>
          </a:p>
        </p:txBody>
      </p:sp>
    </p:spTree>
    <p:extLst>
      <p:ext uri="{BB962C8B-B14F-4D97-AF65-F5344CB8AC3E}">
        <p14:creationId xmlns:p14="http://schemas.microsoft.com/office/powerpoint/2010/main" val="3856302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0"/>
                <a:lumOff val="100000"/>
              </a:schemeClr>
            </a:gs>
            <a:gs pos="20000">
              <a:schemeClr val="accent1">
                <a:lumMod val="0"/>
                <a:lumOff val="100000"/>
              </a:schemeClr>
            </a:gs>
            <a:gs pos="67000">
              <a:srgbClr val="E0F5F6"/>
            </a:gs>
            <a:gs pos="100000">
              <a:schemeClr val="accent1">
                <a:lumMod val="20000"/>
                <a:lumOff val="80000"/>
              </a:schemeClr>
            </a:gs>
          </a:gsLst>
          <a:lin ang="162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39A4F-88C9-41F9-8605-01EBA22A2621}" type="datetime1">
              <a:rPr lang="en-US" smtClean="0"/>
              <a:t>06-Aug-25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4089F8-8760-413E-B1B5-D9AC20DCC713}" type="slidenum">
              <a:rPr lang="en-US" smtClean="0"/>
              <a:t>‹#›</a:t>
            </a:fld>
            <a:endParaRPr lang="en-US" dirty="0"/>
          </a:p>
        </p:txBody>
      </p:sp>
    </p:spTree>
    <p:extLst>
      <p:ext uri="{BB962C8B-B14F-4D97-AF65-F5344CB8AC3E}">
        <p14:creationId xmlns:p14="http://schemas.microsoft.com/office/powerpoint/2010/main" val="19462697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hyperlink" Target="https://archive.ics.uci.edu/dataset/360/air+quality"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6766" y="1159101"/>
            <a:ext cx="10758618" cy="2266985"/>
          </a:xfrm>
        </p:spPr>
        <p:txBody>
          <a:bodyPr vert="horz" lIns="91440" tIns="45720" rIns="91440" bIns="45720" rtlCol="0" anchor="b">
            <a:noAutofit/>
          </a:bodyPr>
          <a:lstStyle/>
          <a:p>
            <a:pPr>
              <a:lnSpc>
                <a:spcPct val="100000"/>
              </a:lnSpc>
              <a:spcBef>
                <a:spcPts val="0"/>
              </a:spcBef>
            </a:pPr>
            <a:r>
              <a:rPr lang="en-US" sz="2700" b="1" dirty="0">
                <a:latin typeface="Poppins"/>
                <a:cs typeface="Poppins"/>
              </a:rPr>
              <a:t>Course Code: </a:t>
            </a:r>
            <a:r>
              <a:rPr lang="en-US" sz="2700" dirty="0">
                <a:latin typeface="Poppins"/>
                <a:cs typeface="Poppins"/>
              </a:rPr>
              <a:t>CSE - 422 </a:t>
            </a:r>
            <a:r>
              <a:rPr lang="en-US" sz="2700" dirty="0">
                <a:latin typeface="Poppins" panose="02000000000000000000" pitchFamily="2" charset="0"/>
                <a:cs typeface="Poppins" panose="02000000000000000000" pitchFamily="2" charset="0"/>
              </a:rPr>
              <a:t/>
            </a:r>
            <a:br>
              <a:rPr lang="en-US" sz="2700" dirty="0">
                <a:latin typeface="Poppins" panose="02000000000000000000" pitchFamily="2" charset="0"/>
                <a:cs typeface="Poppins" panose="02000000000000000000" pitchFamily="2" charset="0"/>
              </a:rPr>
            </a:br>
            <a:r>
              <a:rPr lang="en-US" sz="2700" b="1" dirty="0">
                <a:latin typeface="Poppins"/>
                <a:cs typeface="Poppins"/>
              </a:rPr>
              <a:t>Course Title: </a:t>
            </a:r>
            <a:r>
              <a:rPr lang="en-US" sz="2700" dirty="0">
                <a:latin typeface="Poppins"/>
                <a:cs typeface="Poppins"/>
              </a:rPr>
              <a:t>Artificial Intelligence Lab </a:t>
            </a:r>
            <a:r>
              <a:rPr lang="en-US" sz="2700" dirty="0">
                <a:latin typeface="Poppins" panose="02000000000000000000" pitchFamily="2" charset="0"/>
                <a:cs typeface="Poppins" panose="02000000000000000000" pitchFamily="2" charset="0"/>
              </a:rPr>
              <a:t/>
            </a:r>
            <a:br>
              <a:rPr lang="en-US" sz="2700" dirty="0">
                <a:latin typeface="Poppins" panose="02000000000000000000" pitchFamily="2" charset="0"/>
                <a:cs typeface="Poppins" panose="02000000000000000000" pitchFamily="2" charset="0"/>
              </a:rPr>
            </a:br>
            <a:r>
              <a:rPr lang="en-US" sz="2700" b="1" dirty="0">
                <a:latin typeface="Poppins" panose="02000000000000000000" pitchFamily="2" charset="0"/>
                <a:cs typeface="Poppins" panose="02000000000000000000" pitchFamily="2" charset="0"/>
              </a:rPr>
              <a:t/>
            </a:r>
            <a:br>
              <a:rPr lang="en-US" sz="2700" b="1" dirty="0">
                <a:latin typeface="Poppins" panose="02000000000000000000" pitchFamily="2" charset="0"/>
                <a:cs typeface="Poppins" panose="02000000000000000000" pitchFamily="2" charset="0"/>
              </a:rPr>
            </a:br>
            <a:r>
              <a:rPr lang="en-US" sz="2700" b="1" dirty="0">
                <a:latin typeface="Poppins"/>
                <a:cs typeface="Poppins"/>
              </a:rPr>
              <a:t>Predicting Air Quality: A Machine Learning Approach using the UCI Air Quality Dataset</a:t>
            </a:r>
            <a:endParaRPr lang="en-US" sz="2700" b="1" dirty="0">
              <a:latin typeface="Calibri Light"/>
              <a:ea typeface="Calibri Light"/>
              <a:cs typeface="Calibri Light"/>
            </a:endParaRPr>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34089F8-8760-413E-B1B5-D9AC20DCC713}" type="slidenum">
              <a:rPr lang="en-US" smtClean="0">
                <a:solidFill>
                  <a:schemeClr val="bg1"/>
                </a:solidFill>
              </a:rPr>
              <a:t>1</a:t>
            </a:fld>
            <a:endParaRPr lang="en-US" dirty="0">
              <a:solidFill>
                <a:schemeClr val="bg1"/>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6800" y="183715"/>
            <a:ext cx="3138399" cy="874504"/>
          </a:xfrm>
          <a:prstGeom prst="rect">
            <a:avLst/>
          </a:prstGeom>
        </p:spPr>
      </p:pic>
      <p:sp>
        <p:nvSpPr>
          <p:cNvPr id="8" name="Subtitle 2"/>
          <p:cNvSpPr txBox="1">
            <a:spLocks/>
          </p:cNvSpPr>
          <p:nvPr/>
        </p:nvSpPr>
        <p:spPr>
          <a:xfrm>
            <a:off x="6096000" y="3939368"/>
            <a:ext cx="5499234" cy="239533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latin typeface="Poppins"/>
                <a:cs typeface="Poppins"/>
              </a:rPr>
              <a:t>Presented to</a:t>
            </a:r>
          </a:p>
          <a:p>
            <a:pPr algn="l"/>
            <a:endParaRPr lang="en-US" sz="1600" b="1" dirty="0">
              <a:latin typeface="Poppins"/>
              <a:cs typeface="Poppins"/>
            </a:endParaRPr>
          </a:p>
          <a:p>
            <a:pPr algn="just"/>
            <a:r>
              <a:rPr lang="en-US" sz="2000" b="1" dirty="0">
                <a:latin typeface="Poppins"/>
                <a:cs typeface="Poppins"/>
              </a:rPr>
              <a:t>Khulud Binte Harun</a:t>
            </a:r>
          </a:p>
          <a:p>
            <a:pPr algn="just"/>
            <a:r>
              <a:rPr lang="en-US" sz="1600" dirty="0">
                <a:latin typeface="Poppins" panose="02000000000000000000" pitchFamily="2" charset="0"/>
                <a:cs typeface="Poppins" panose="02000000000000000000" pitchFamily="2" charset="0"/>
              </a:rPr>
              <a:t>Lecturer</a:t>
            </a:r>
          </a:p>
          <a:p>
            <a:pPr algn="just"/>
            <a:r>
              <a:rPr lang="en-US" sz="1600" dirty="0">
                <a:latin typeface="Poppins" panose="02000000000000000000" pitchFamily="2" charset="0"/>
                <a:cs typeface="Poppins" panose="02000000000000000000" pitchFamily="2" charset="0"/>
              </a:rPr>
              <a:t>Department of Computer Science &amp; Engineering </a:t>
            </a:r>
          </a:p>
          <a:p>
            <a:pPr algn="just"/>
            <a:r>
              <a:rPr lang="en-US" sz="1600" dirty="0">
                <a:latin typeface="Poppins" panose="02000000000000000000" pitchFamily="2" charset="0"/>
                <a:cs typeface="Poppins" panose="02000000000000000000" pitchFamily="2" charset="0"/>
              </a:rPr>
              <a:t>Metropolitan University</a:t>
            </a:r>
          </a:p>
        </p:txBody>
      </p:sp>
      <p:graphicFrame>
        <p:nvGraphicFramePr>
          <p:cNvPr id="9" name="Table 8"/>
          <p:cNvGraphicFramePr>
            <a:graphicFrameLocks noGrp="1"/>
          </p:cNvGraphicFramePr>
          <p:nvPr>
            <p:extLst>
              <p:ext uri="{D42A27DB-BD31-4B8C-83A1-F6EECF244321}">
                <p14:modId xmlns:p14="http://schemas.microsoft.com/office/powerpoint/2010/main" val="122130816"/>
              </p:ext>
            </p:extLst>
          </p:nvPr>
        </p:nvGraphicFramePr>
        <p:xfrm>
          <a:off x="596766" y="3939368"/>
          <a:ext cx="5499234" cy="2395329"/>
        </p:xfrm>
        <a:graphic>
          <a:graphicData uri="http://schemas.openxmlformats.org/drawingml/2006/table">
            <a:tbl>
              <a:tblPr firstRow="1" bandRow="1">
                <a:tableStyleId>{2D5ABB26-0587-4C30-8999-92F81FD0307C}</a:tableStyleId>
              </a:tblPr>
              <a:tblGrid>
                <a:gridCol w="5499234">
                  <a:extLst>
                    <a:ext uri="{9D8B030D-6E8A-4147-A177-3AD203B41FA5}">
                      <a16:colId xmlns:a16="http://schemas.microsoft.com/office/drawing/2014/main" val="2832735249"/>
                    </a:ext>
                  </a:extLst>
                </a:gridCol>
              </a:tblGrid>
              <a:tr h="630060">
                <a:tc>
                  <a:txBody>
                    <a:bodyPr/>
                    <a:lstStyle/>
                    <a:p>
                      <a:pPr algn="l"/>
                      <a:r>
                        <a:rPr lang="en-US" sz="1600" b="1" dirty="0">
                          <a:latin typeface="Poppins"/>
                          <a:cs typeface="Poppins"/>
                        </a:rPr>
                        <a:t>Presented by</a:t>
                      </a:r>
                      <a:endParaRPr lang="en-US" sz="1600" b="1" dirty="0">
                        <a:solidFill>
                          <a:schemeClr val="tx1"/>
                        </a:solidFill>
                        <a:latin typeface="Poppins"/>
                        <a:cs typeface="Poppins"/>
                      </a:endParaRPr>
                    </a:p>
                  </a:txBody>
                  <a:tcPr/>
                </a:tc>
                <a:extLst>
                  <a:ext uri="{0D108BD9-81ED-4DB2-BD59-A6C34878D82A}">
                    <a16:rowId xmlns:a16="http://schemas.microsoft.com/office/drawing/2014/main" val="176625077"/>
                  </a:ext>
                </a:extLst>
              </a:tr>
              <a:tr h="630453">
                <a:tc>
                  <a:txBody>
                    <a:bodyPr/>
                    <a:lstStyle/>
                    <a:p>
                      <a:pPr rtl="0" eaLnBrk="1" latinLnBrk="0" hangingPunct="1"/>
                      <a:r>
                        <a:rPr lang="en-US" sz="1800" b="1" kern="1200" dirty="0">
                          <a:solidFill>
                            <a:schemeClr val="tx1"/>
                          </a:solidFill>
                          <a:effectLst/>
                          <a:latin typeface="Poppins"/>
                          <a:ea typeface="+mn-ea"/>
                          <a:cs typeface="Poppins"/>
                        </a:rPr>
                        <a:t>Israt</a:t>
                      </a:r>
                      <a:r>
                        <a:rPr lang="en-US" sz="1800" b="1" kern="1200" baseline="0" dirty="0">
                          <a:solidFill>
                            <a:schemeClr val="tx1"/>
                          </a:solidFill>
                          <a:effectLst/>
                          <a:latin typeface="Poppins"/>
                          <a:ea typeface="+mn-ea"/>
                          <a:cs typeface="Poppins"/>
                        </a:rPr>
                        <a:t> Jahan</a:t>
                      </a:r>
                      <a:endParaRPr lang="en-US" sz="1800" b="1" dirty="0">
                        <a:effectLst/>
                        <a:latin typeface="Poppins"/>
                        <a:cs typeface="Poppins"/>
                      </a:endParaRPr>
                    </a:p>
                    <a:p>
                      <a:pPr rtl="0" eaLnBrk="1" latinLnBrk="0" hangingPunct="1"/>
                      <a:r>
                        <a:rPr lang="en-US" sz="1600" kern="1200" dirty="0">
                          <a:solidFill>
                            <a:schemeClr val="tx1"/>
                          </a:solidFill>
                          <a:effectLst/>
                          <a:latin typeface="Poppins"/>
                          <a:ea typeface="+mn-ea"/>
                          <a:cs typeface="Poppins"/>
                        </a:rPr>
                        <a:t>ID: 222-115-173</a:t>
                      </a:r>
                      <a:endParaRPr lang="en-US" sz="1600" dirty="0">
                        <a:effectLst/>
                        <a:latin typeface="Poppins"/>
                        <a:cs typeface="Poppins"/>
                      </a:endParaRPr>
                    </a:p>
                  </a:txBody>
                  <a:tcPr/>
                </a:tc>
                <a:extLst>
                  <a:ext uri="{0D108BD9-81ED-4DB2-BD59-A6C34878D82A}">
                    <a16:rowId xmlns:a16="http://schemas.microsoft.com/office/drawing/2014/main" val="2168327879"/>
                  </a:ext>
                </a:extLst>
              </a:tr>
              <a:tr h="1134816">
                <a:tc>
                  <a:txBody>
                    <a:bodyPr/>
                    <a:lstStyle/>
                    <a:p>
                      <a:pPr algn="l"/>
                      <a:r>
                        <a:rPr lang="en-US" sz="1800" b="1" dirty="0">
                          <a:latin typeface="Poppins"/>
                          <a:cs typeface="Poppins"/>
                        </a:rPr>
                        <a:t>Ahmed.</a:t>
                      </a:r>
                    </a:p>
                    <a:p>
                      <a:pPr algn="l"/>
                      <a:r>
                        <a:rPr lang="en-US" sz="1600" dirty="0">
                          <a:latin typeface="Poppins"/>
                          <a:cs typeface="Poppins"/>
                        </a:rPr>
                        <a:t>ID: 222-115-190</a:t>
                      </a:r>
                    </a:p>
                    <a:p>
                      <a:pPr algn="l"/>
                      <a:r>
                        <a:rPr lang="en-US" sz="1600" dirty="0">
                          <a:solidFill>
                            <a:schemeClr val="tx1"/>
                          </a:solidFill>
                          <a:latin typeface="Poppins"/>
                          <a:cs typeface="Poppins"/>
                        </a:rPr>
                        <a:t>Department of Computer Science &amp; Engineering</a:t>
                      </a:r>
                    </a:p>
                    <a:p>
                      <a:pPr algn="l"/>
                      <a:r>
                        <a:rPr lang="en-US" sz="1600" dirty="0">
                          <a:solidFill>
                            <a:schemeClr val="tx1"/>
                          </a:solidFill>
                          <a:latin typeface="Poppins"/>
                          <a:cs typeface="Poppins"/>
                        </a:rPr>
                        <a:t>Metropolitan University </a:t>
                      </a:r>
                    </a:p>
                  </a:txBody>
                  <a:tcPr/>
                </a:tc>
                <a:extLst>
                  <a:ext uri="{0D108BD9-81ED-4DB2-BD59-A6C34878D82A}">
                    <a16:rowId xmlns:a16="http://schemas.microsoft.com/office/drawing/2014/main" val="2958909071"/>
                  </a:ext>
                </a:extLst>
              </a:tr>
            </a:tbl>
          </a:graphicData>
        </a:graphic>
      </p:graphicFrame>
    </p:spTree>
    <p:extLst>
      <p:ext uri="{BB962C8B-B14F-4D97-AF65-F5344CB8AC3E}">
        <p14:creationId xmlns:p14="http://schemas.microsoft.com/office/powerpoint/2010/main" val="8469103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ea typeface="+mj-lt"/>
                <a:cs typeface="Poppins" panose="02000000000000000000" pitchFamily="2" charset="0"/>
              </a:rPr>
              <a:t>4. Exploratory Data Analysis (EDA)</a:t>
            </a:r>
            <a:endParaRPr lang="en-US" sz="5400" dirty="0">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10</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051243"/>
            <a:ext cx="10058400" cy="4868872"/>
          </a:xfrm>
          <a:prstGeom prst="rect">
            <a:avLst/>
          </a:prstGeom>
        </p:spPr>
      </p:pic>
      <p:sp>
        <p:nvSpPr>
          <p:cNvPr id="8" name="TextBox 7"/>
          <p:cNvSpPr txBox="1"/>
          <p:nvPr/>
        </p:nvSpPr>
        <p:spPr>
          <a:xfrm>
            <a:off x="3217919" y="5953566"/>
            <a:ext cx="6280822" cy="369332"/>
          </a:xfrm>
          <a:prstGeom prst="rect">
            <a:avLst/>
          </a:prstGeom>
          <a:noFill/>
        </p:spPr>
        <p:txBody>
          <a:bodyPr wrap="none" lIns="91440" tIns="45720" rIns="91440" bIns="45720" rtlCol="0" anchor="t">
            <a:spAutoFit/>
          </a:bodyPr>
          <a:lstStyle/>
          <a:p>
            <a:r>
              <a:rPr lang="en-US" i="1" dirty="0"/>
              <a:t>Fig: Scatter Plot of CO(GT) vs PT08.S1(CO) Colored by Hour of Day</a:t>
            </a:r>
            <a:endParaRPr lang="en-US" dirty="0"/>
          </a:p>
        </p:txBody>
      </p:sp>
    </p:spTree>
    <p:extLst>
      <p:ext uri="{BB962C8B-B14F-4D97-AF65-F5344CB8AC3E}">
        <p14:creationId xmlns:p14="http://schemas.microsoft.com/office/powerpoint/2010/main" val="35059243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ea typeface="+mj-lt"/>
                <a:cs typeface="Poppins" panose="02000000000000000000" pitchFamily="2" charset="0"/>
              </a:rPr>
              <a:t>4. Exploratory Data Analysis (EDA)</a:t>
            </a:r>
            <a:endParaRPr lang="en-US" sz="5400" dirty="0">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a:xfrm>
            <a:off x="2528978" y="6356350"/>
            <a:ext cx="7263440" cy="494521"/>
          </a:xfrm>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11</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2375" y="1051243"/>
            <a:ext cx="5287249" cy="4868872"/>
          </a:xfrm>
          <a:prstGeom prst="rect">
            <a:avLst/>
          </a:prstGeom>
        </p:spPr>
      </p:pic>
      <p:sp>
        <p:nvSpPr>
          <p:cNvPr id="8" name="TextBox 7"/>
          <p:cNvSpPr txBox="1"/>
          <p:nvPr/>
        </p:nvSpPr>
        <p:spPr>
          <a:xfrm>
            <a:off x="3921654" y="5953566"/>
            <a:ext cx="4748864" cy="369332"/>
          </a:xfrm>
          <a:prstGeom prst="rect">
            <a:avLst/>
          </a:prstGeom>
          <a:noFill/>
        </p:spPr>
        <p:txBody>
          <a:bodyPr wrap="none" lIns="91440" tIns="45720" rIns="91440" bIns="45720" rtlCol="0" anchor="t">
            <a:spAutoFit/>
          </a:bodyPr>
          <a:lstStyle/>
          <a:p>
            <a:r>
              <a:rPr lang="en-US" i="1" dirty="0"/>
              <a:t>Fig: Correlation Matrix of Air Quality UCI Dataset</a:t>
            </a:r>
            <a:endParaRPr lang="en-US" dirty="0"/>
          </a:p>
        </p:txBody>
      </p:sp>
    </p:spTree>
    <p:extLst>
      <p:ext uri="{BB962C8B-B14F-4D97-AF65-F5344CB8AC3E}">
        <p14:creationId xmlns:p14="http://schemas.microsoft.com/office/powerpoint/2010/main" val="8715970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12</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8848" y="0"/>
            <a:ext cx="9094304" cy="5884551"/>
          </a:xfrm>
          <a:prstGeom prst="rect">
            <a:avLst/>
          </a:prstGeom>
        </p:spPr>
      </p:pic>
      <p:sp>
        <p:nvSpPr>
          <p:cNvPr id="8" name="TextBox 7"/>
          <p:cNvSpPr txBox="1"/>
          <p:nvPr/>
        </p:nvSpPr>
        <p:spPr>
          <a:xfrm>
            <a:off x="3921654" y="5953566"/>
            <a:ext cx="4748864" cy="369332"/>
          </a:xfrm>
          <a:prstGeom prst="rect">
            <a:avLst/>
          </a:prstGeom>
          <a:noFill/>
        </p:spPr>
        <p:txBody>
          <a:bodyPr wrap="none" lIns="91440" tIns="45720" rIns="91440" bIns="45720" rtlCol="0" anchor="t">
            <a:spAutoFit/>
          </a:bodyPr>
          <a:lstStyle/>
          <a:p>
            <a:r>
              <a:rPr lang="en-US" i="1" dirty="0"/>
              <a:t>Fig: Correlation Matrix of Air Quality UCI Dataset</a:t>
            </a:r>
            <a:endParaRPr lang="en-US" dirty="0"/>
          </a:p>
        </p:txBody>
      </p:sp>
    </p:spTree>
    <p:extLst>
      <p:ext uri="{BB962C8B-B14F-4D97-AF65-F5344CB8AC3E}">
        <p14:creationId xmlns:p14="http://schemas.microsoft.com/office/powerpoint/2010/main" val="28039005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cs typeface="Poppins" panose="02000000000000000000" pitchFamily="2" charset="0"/>
              </a:rPr>
              <a:t>5. Feature Engineering</a:t>
            </a:r>
            <a:endParaRPr lang="en-US" sz="5400" dirty="0">
              <a:effectLst>
                <a:outerShdw blurRad="38100" dist="38100" dir="2700000" algn="tl">
                  <a:srgbClr val="000000">
                    <a:alpha val="43137"/>
                  </a:srgbClr>
                </a:outerShdw>
              </a:effectLst>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13</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 y="1048456"/>
            <a:ext cx="12184990" cy="4844634"/>
          </a:xfrm>
          <a:prstGeom prst="rect">
            <a:avLst/>
          </a:prstGeom>
        </p:spPr>
      </p:pic>
      <p:sp>
        <p:nvSpPr>
          <p:cNvPr id="8" name="TextBox 7"/>
          <p:cNvSpPr txBox="1"/>
          <p:nvPr/>
        </p:nvSpPr>
        <p:spPr>
          <a:xfrm>
            <a:off x="2042334" y="5940054"/>
            <a:ext cx="8332602" cy="369332"/>
          </a:xfrm>
          <a:prstGeom prst="rect">
            <a:avLst/>
          </a:prstGeom>
          <a:noFill/>
        </p:spPr>
        <p:txBody>
          <a:bodyPr wrap="none" lIns="91440" tIns="45720" rIns="91440" bIns="45720" rtlCol="0" anchor="t">
            <a:spAutoFit/>
          </a:bodyPr>
          <a:lstStyle/>
          <a:p>
            <a:r>
              <a:rPr lang="en-US" i="1" dirty="0"/>
              <a:t>Fig: Visualize data distribution before and after scaling with histograms for key features</a:t>
            </a:r>
            <a:endParaRPr lang="en-US" dirty="0"/>
          </a:p>
        </p:txBody>
      </p:sp>
    </p:spTree>
    <p:extLst>
      <p:ext uri="{BB962C8B-B14F-4D97-AF65-F5344CB8AC3E}">
        <p14:creationId xmlns:p14="http://schemas.microsoft.com/office/powerpoint/2010/main" val="34922060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cs typeface="Poppins" panose="02000000000000000000" pitchFamily="2" charset="0"/>
              </a:rPr>
              <a:t>5. Feature Engineering</a:t>
            </a:r>
            <a:endParaRPr lang="en-US" sz="5400" dirty="0">
              <a:effectLst>
                <a:outerShdw blurRad="38100" dist="38100" dir="2700000" algn="tl">
                  <a:srgbClr val="000000">
                    <a:alpha val="43137"/>
                  </a:srgbClr>
                </a:outerShdw>
              </a:effectLst>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14</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 y="1050902"/>
            <a:ext cx="12184990" cy="4839741"/>
          </a:xfrm>
          <a:prstGeom prst="rect">
            <a:avLst/>
          </a:prstGeom>
        </p:spPr>
      </p:pic>
      <p:sp>
        <p:nvSpPr>
          <p:cNvPr id="8" name="TextBox 7"/>
          <p:cNvSpPr txBox="1"/>
          <p:nvPr/>
        </p:nvSpPr>
        <p:spPr>
          <a:xfrm>
            <a:off x="2042334" y="5940054"/>
            <a:ext cx="8134471" cy="369332"/>
          </a:xfrm>
          <a:prstGeom prst="rect">
            <a:avLst/>
          </a:prstGeom>
          <a:noFill/>
        </p:spPr>
        <p:txBody>
          <a:bodyPr wrap="none" lIns="91440" tIns="45720" rIns="91440" bIns="45720" rtlCol="0" anchor="t">
            <a:spAutoFit/>
          </a:bodyPr>
          <a:lstStyle/>
          <a:p>
            <a:r>
              <a:rPr lang="en-US" i="1" dirty="0"/>
              <a:t>Fig: Visualize data distribution before and after scaling with box plots for key features</a:t>
            </a:r>
            <a:endParaRPr lang="en-US" dirty="0"/>
          </a:p>
        </p:txBody>
      </p:sp>
    </p:spTree>
    <p:extLst>
      <p:ext uri="{BB962C8B-B14F-4D97-AF65-F5344CB8AC3E}">
        <p14:creationId xmlns:p14="http://schemas.microsoft.com/office/powerpoint/2010/main" val="22699278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cs typeface="Poppins" panose="02000000000000000000" pitchFamily="2" charset="0"/>
              </a:rPr>
              <a:t>5. Feature Engineering</a:t>
            </a:r>
            <a:endParaRPr lang="en-US" sz="5400" dirty="0">
              <a:effectLst>
                <a:outerShdw blurRad="38100" dist="38100" dir="2700000" algn="tl">
                  <a:srgbClr val="000000">
                    <a:alpha val="43137"/>
                  </a:srgbClr>
                </a:outerShdw>
              </a:effectLst>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15</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612" y="1050902"/>
            <a:ext cx="8339785" cy="4839741"/>
          </a:xfrm>
          <a:prstGeom prst="rect">
            <a:avLst/>
          </a:prstGeom>
        </p:spPr>
      </p:pic>
      <p:sp>
        <p:nvSpPr>
          <p:cNvPr id="8" name="TextBox 7"/>
          <p:cNvSpPr txBox="1"/>
          <p:nvPr/>
        </p:nvSpPr>
        <p:spPr>
          <a:xfrm>
            <a:off x="3476404" y="5938830"/>
            <a:ext cx="5656613" cy="369332"/>
          </a:xfrm>
          <a:prstGeom prst="rect">
            <a:avLst/>
          </a:prstGeom>
          <a:noFill/>
        </p:spPr>
        <p:txBody>
          <a:bodyPr wrap="none" lIns="91440" tIns="45720" rIns="91440" bIns="45720" rtlCol="0" anchor="t">
            <a:spAutoFit/>
          </a:bodyPr>
          <a:lstStyle/>
          <a:p>
            <a:r>
              <a:rPr lang="en-US" i="1" dirty="0"/>
              <a:t>Fig: Average Values of Air Quality Parameters After Scaling</a:t>
            </a:r>
            <a:endParaRPr lang="en-US" dirty="0"/>
          </a:p>
        </p:txBody>
      </p:sp>
    </p:spTree>
    <p:extLst>
      <p:ext uri="{BB962C8B-B14F-4D97-AF65-F5344CB8AC3E}">
        <p14:creationId xmlns:p14="http://schemas.microsoft.com/office/powerpoint/2010/main" val="37814852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a:cs typeface="Poppins"/>
              </a:rPr>
              <a:t>5. Feature Engineering</a:t>
            </a:r>
            <a:endParaRPr lang="en-US" sz="5400" dirty="0">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16</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82244"/>
            <a:ext cx="12193882" cy="3575556"/>
          </a:xfrm>
          <a:prstGeom prst="rect">
            <a:avLst/>
          </a:prstGeom>
        </p:spPr>
      </p:pic>
      <p:sp>
        <p:nvSpPr>
          <p:cNvPr id="8" name="TextBox 7"/>
          <p:cNvSpPr txBox="1"/>
          <p:nvPr/>
        </p:nvSpPr>
        <p:spPr>
          <a:xfrm>
            <a:off x="3476404" y="5938830"/>
            <a:ext cx="6160020" cy="369332"/>
          </a:xfrm>
          <a:prstGeom prst="rect">
            <a:avLst/>
          </a:prstGeom>
          <a:noFill/>
        </p:spPr>
        <p:txBody>
          <a:bodyPr wrap="none" lIns="91440" tIns="45720" rIns="91440" bIns="45720" rtlCol="0" anchor="t">
            <a:spAutoFit/>
          </a:bodyPr>
          <a:lstStyle/>
          <a:p>
            <a:r>
              <a:rPr lang="en-US" i="1" dirty="0"/>
              <a:t>Fig: Standard Deviation of Key Features Before and After Scaling</a:t>
            </a:r>
          </a:p>
        </p:txBody>
      </p:sp>
    </p:spTree>
    <p:extLst>
      <p:ext uri="{BB962C8B-B14F-4D97-AF65-F5344CB8AC3E}">
        <p14:creationId xmlns:p14="http://schemas.microsoft.com/office/powerpoint/2010/main" val="36211096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cs typeface="Poppins" panose="02000000000000000000" pitchFamily="2" charset="0"/>
              </a:rPr>
              <a:t>5</a:t>
            </a:r>
            <a:r>
              <a:rPr lang="en-US" sz="3600" b="1" dirty="0" smtClean="0">
                <a:latin typeface="Poppins" panose="02000000000000000000" pitchFamily="2" charset="0"/>
                <a:cs typeface="Poppins" panose="02000000000000000000" pitchFamily="2" charset="0"/>
              </a:rPr>
              <a:t>. Feature </a:t>
            </a:r>
            <a:r>
              <a:rPr lang="en-US" sz="3600" b="1" dirty="0">
                <a:latin typeface="Poppins" panose="02000000000000000000" pitchFamily="2" charset="0"/>
                <a:cs typeface="Poppins" panose="02000000000000000000" pitchFamily="2" charset="0"/>
              </a:rPr>
              <a:t>Engineering</a:t>
            </a:r>
            <a:endParaRPr lang="en-US" sz="5400" dirty="0">
              <a:effectLst>
                <a:outerShdw blurRad="38100" dist="38100" dir="2700000" algn="tl">
                  <a:srgbClr val="000000">
                    <a:alpha val="43137"/>
                  </a:srgbClr>
                </a:outerShdw>
              </a:effectLst>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Calibri"/>
                <a:cs typeface="Calibri"/>
              </a:rPr>
              <a:t>Predicting Air Quality: A Machine Learning Approach using the UCI Air Quality Dataset </a:t>
            </a:r>
          </a:p>
        </p:txBody>
      </p:sp>
      <p:sp>
        <p:nvSpPr>
          <p:cNvPr id="5" name="Slide Number Placeholder 4"/>
          <p:cNvSpPr>
            <a:spLocks noGrp="1"/>
          </p:cNvSpPr>
          <p:nvPr>
            <p:ph type="sldNum" sz="quarter" idx="12"/>
          </p:nvPr>
        </p:nvSpPr>
        <p:spPr/>
        <p:txBody>
          <a:bodyPr/>
          <a:lstStyle/>
          <a:p>
            <a:fld id="{C34089F8-8760-413E-B1B5-D9AC20DCC713}" type="slidenum">
              <a:rPr lang="en-US" smtClean="0"/>
              <a:t>17</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26" y="1037535"/>
            <a:ext cx="11043265" cy="4901293"/>
          </a:xfrm>
          <a:prstGeom prst="rect">
            <a:avLst/>
          </a:prstGeom>
        </p:spPr>
      </p:pic>
      <p:sp>
        <p:nvSpPr>
          <p:cNvPr id="8" name="TextBox 7"/>
          <p:cNvSpPr txBox="1"/>
          <p:nvPr/>
        </p:nvSpPr>
        <p:spPr>
          <a:xfrm>
            <a:off x="4397826" y="5962922"/>
            <a:ext cx="3959610" cy="369332"/>
          </a:xfrm>
          <a:prstGeom prst="rect">
            <a:avLst/>
          </a:prstGeom>
          <a:noFill/>
        </p:spPr>
        <p:txBody>
          <a:bodyPr wrap="none" lIns="91440" tIns="45720" rIns="91440" bIns="45720" rtlCol="0" anchor="t">
            <a:spAutoFit/>
          </a:bodyPr>
          <a:lstStyle/>
          <a:p>
            <a:r>
              <a:rPr lang="en-US" i="1" dirty="0"/>
              <a:t>Fig: Scatter Plot Before and After Scaling</a:t>
            </a:r>
            <a:endParaRPr lang="en-US" dirty="0"/>
          </a:p>
        </p:txBody>
      </p:sp>
    </p:spTree>
    <p:extLst>
      <p:ext uri="{BB962C8B-B14F-4D97-AF65-F5344CB8AC3E}">
        <p14:creationId xmlns:p14="http://schemas.microsoft.com/office/powerpoint/2010/main" val="28398238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smtClean="0">
                <a:latin typeface="Poppins" panose="02000000000000000000" pitchFamily="2" charset="0"/>
                <a:cs typeface="Poppins" panose="02000000000000000000" pitchFamily="2" charset="0"/>
              </a:rPr>
              <a:t>6. Data </a:t>
            </a:r>
            <a:r>
              <a:rPr lang="en-US" sz="3600" b="1" dirty="0">
                <a:latin typeface="Poppins" panose="02000000000000000000" pitchFamily="2" charset="0"/>
                <a:cs typeface="Poppins" panose="02000000000000000000" pitchFamily="2" charset="0"/>
              </a:rPr>
              <a:t>Splitting – Train &amp; Test</a:t>
            </a:r>
          </a:p>
        </p:txBody>
      </p:sp>
      <p:sp>
        <p:nvSpPr>
          <p:cNvPr id="3" name="Subtitle 2"/>
          <p:cNvSpPr>
            <a:spLocks noGrp="1"/>
          </p:cNvSpPr>
          <p:nvPr>
            <p:ph type="subTitle" idx="1"/>
          </p:nvPr>
        </p:nvSpPr>
        <p:spPr>
          <a:xfrm>
            <a:off x="616226" y="1779104"/>
            <a:ext cx="10737574" cy="4393096"/>
          </a:xfrm>
        </p:spPr>
        <p:txBody>
          <a:bodyPr>
            <a:noAutofit/>
          </a:bodyPr>
          <a:lstStyle/>
          <a:p>
            <a:pPr marL="342900" indent="-342900" algn="just">
              <a:lnSpc>
                <a:spcPct val="150000"/>
              </a:lnSpc>
              <a:buFont typeface="Arial" panose="020B0604020202020204" pitchFamily="34" charset="0"/>
              <a:buChar char="•"/>
            </a:pPr>
            <a:r>
              <a:rPr lang="en-US" sz="3200" b="1" dirty="0">
                <a:latin typeface="+mj-lt"/>
              </a:rPr>
              <a:t>Purpose: </a:t>
            </a:r>
            <a:r>
              <a:rPr lang="en-US" sz="3200" dirty="0">
                <a:latin typeface="+mj-lt"/>
              </a:rPr>
              <a:t>To evaluate model performance on unseen data and prevent overfitting.</a:t>
            </a:r>
          </a:p>
          <a:p>
            <a:pPr marL="342900" indent="-342900" algn="just">
              <a:lnSpc>
                <a:spcPct val="150000"/>
              </a:lnSpc>
              <a:buFont typeface="Arial" panose="020B0604020202020204" pitchFamily="34" charset="0"/>
              <a:buChar char="•"/>
            </a:pPr>
            <a:r>
              <a:rPr lang="en-US" sz="3200" b="1" dirty="0">
                <a:latin typeface="+mj-lt"/>
              </a:rPr>
              <a:t>Method: </a:t>
            </a:r>
            <a:r>
              <a:rPr lang="en-US" sz="3200" dirty="0">
                <a:latin typeface="+mj-lt"/>
              </a:rPr>
              <a:t>Dataset divided into two parts.</a:t>
            </a:r>
          </a:p>
          <a:p>
            <a:pPr marL="342900" indent="-342900" algn="just">
              <a:lnSpc>
                <a:spcPct val="150000"/>
              </a:lnSpc>
              <a:buFont typeface="Arial" panose="020B0604020202020204" pitchFamily="34" charset="0"/>
              <a:buChar char="•"/>
            </a:pPr>
            <a:r>
              <a:rPr lang="en-US" sz="3200" b="1" dirty="0">
                <a:latin typeface="+mj-lt"/>
              </a:rPr>
              <a:t>Split Ratio: </a:t>
            </a:r>
            <a:r>
              <a:rPr lang="en-US" sz="3200" dirty="0">
                <a:latin typeface="+mj-lt"/>
              </a:rPr>
              <a:t>80% for Training, 20% for Testing.</a:t>
            </a:r>
          </a:p>
          <a:p>
            <a:pPr marL="342900" indent="-342900" algn="just">
              <a:lnSpc>
                <a:spcPct val="150000"/>
              </a:lnSpc>
              <a:buFont typeface="Arial" panose="020B0604020202020204" pitchFamily="34" charset="0"/>
              <a:buChar char="•"/>
            </a:pPr>
            <a:r>
              <a:rPr lang="en-US" sz="3200" b="1" dirty="0">
                <a:latin typeface="+mj-lt"/>
              </a:rPr>
              <a:t>Tool: </a:t>
            </a:r>
            <a:r>
              <a:rPr lang="en-US" sz="3200" dirty="0">
                <a:latin typeface="+mj-lt"/>
              </a:rPr>
              <a:t>train_test_split (from scikit-learn).</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18</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spTree>
    <p:extLst>
      <p:ext uri="{BB962C8B-B14F-4D97-AF65-F5344CB8AC3E}">
        <p14:creationId xmlns:p14="http://schemas.microsoft.com/office/powerpoint/2010/main" val="12143946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fontScale="90000"/>
          </a:bodyPr>
          <a:lstStyle/>
          <a:p>
            <a:pPr algn="l"/>
            <a:r>
              <a:rPr lang="en-US" sz="4000" b="1" dirty="0">
                <a:latin typeface="Poppins" panose="02000000000000000000" pitchFamily="2" charset="0"/>
                <a:cs typeface="Poppins" panose="02000000000000000000" pitchFamily="2" charset="0"/>
              </a:rPr>
              <a:t>7</a:t>
            </a:r>
            <a:r>
              <a:rPr lang="en-US" sz="4000" b="1" dirty="0" smtClean="0">
                <a:latin typeface="Poppins" panose="02000000000000000000" pitchFamily="2" charset="0"/>
                <a:cs typeface="Poppins" panose="02000000000000000000" pitchFamily="2" charset="0"/>
              </a:rPr>
              <a:t>. </a:t>
            </a:r>
            <a:r>
              <a:rPr lang="en-US" sz="4000" b="1" dirty="0">
                <a:latin typeface="Poppins" panose="02000000000000000000" pitchFamily="2" charset="0"/>
                <a:cs typeface="Poppins" panose="02000000000000000000" pitchFamily="2" charset="0"/>
              </a:rPr>
              <a:t>Machine Learning Models Implemented</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19</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sp>
        <p:nvSpPr>
          <p:cNvPr id="11" name="Rectangle 6"/>
          <p:cNvSpPr>
            <a:spLocks noGrp="1" noChangeArrowheads="1"/>
          </p:cNvSpPr>
          <p:nvPr>
            <p:ph type="subTitle" idx="1"/>
          </p:nvPr>
        </p:nvSpPr>
        <p:spPr bwMode="auto">
          <a:xfrm>
            <a:off x="615950" y="1626408"/>
            <a:ext cx="1073785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marR="0" lvl="0" indent="-4000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Linear Regression</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latin typeface="+mj-lt"/>
              </a:rPr>
              <a:t> </a:t>
            </a:r>
            <a:r>
              <a:rPr kumimoji="0" lang="en-US" altLang="en-US" sz="2800" b="0" i="0" u="none" strike="noStrike" cap="none" normalizeH="0" baseline="0" dirty="0">
                <a:ln>
                  <a:noFill/>
                </a:ln>
                <a:solidFill>
                  <a:schemeClr val="tx1"/>
                </a:solidFill>
                <a:effectLst/>
                <a:latin typeface="+mj-lt"/>
              </a:rPr>
              <a:t>	–	for simple linear relationships</a:t>
            </a:r>
          </a:p>
          <a:p>
            <a:pPr marL="400050" lvl="0" indent="-400050" algn="l" eaLnBrk="0" fontAlgn="base" hangingPunct="0">
              <a:lnSpc>
                <a:spcPct val="150000"/>
              </a:lnSpc>
              <a:spcBef>
                <a:spcPct val="0"/>
              </a:spcBef>
              <a:spcAft>
                <a:spcPct val="0"/>
              </a:spcAft>
              <a:buFont typeface="+mj-lt"/>
              <a:buAutoNum type="romanLcPeriod"/>
            </a:pPr>
            <a:r>
              <a:rPr lang="en-US" altLang="en-US" sz="2800" b="1" dirty="0">
                <a:effectLst>
                  <a:outerShdw blurRad="38100" dist="38100" dir="2700000" algn="tl">
                    <a:srgbClr val="000000">
                      <a:alpha val="43137"/>
                    </a:srgbClr>
                  </a:outerShdw>
                </a:effectLst>
                <a:latin typeface="+mj-lt"/>
              </a:rPr>
              <a:t>Random Forest</a:t>
            </a:r>
            <a:r>
              <a:rPr lang="en-US" altLang="en-US" sz="2800" dirty="0"/>
              <a:t> 		</a:t>
            </a:r>
            <a:r>
              <a:rPr lang="en-US" altLang="en-US" sz="2800" dirty="0">
                <a:latin typeface="+mj-lt"/>
              </a:rPr>
              <a:t>– 	reduces overfitting, good accuracy</a:t>
            </a:r>
            <a:r>
              <a:rPr kumimoji="0" lang="en-US" altLang="en-US" sz="2800" b="0" i="0" u="none" strike="noStrike" cap="none" normalizeH="0" baseline="0" dirty="0">
                <a:ln>
                  <a:noFill/>
                </a:ln>
                <a:solidFill>
                  <a:schemeClr val="tx1"/>
                </a:solidFill>
                <a:effectLst/>
                <a:latin typeface="+mj-lt"/>
              </a:rPr>
              <a:t>	</a:t>
            </a:r>
          </a:p>
          <a:p>
            <a:pPr marL="400050" marR="0" lvl="0" indent="-4000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SVR (SVM)</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latin typeface="+mj-lt"/>
              </a:rPr>
              <a:t> </a:t>
            </a:r>
            <a:r>
              <a:rPr kumimoji="0" lang="en-US" altLang="en-US" sz="2800" b="0" i="0" u="none" strike="noStrike" cap="none" normalizeH="0" baseline="0" dirty="0">
                <a:ln>
                  <a:noFill/>
                </a:ln>
                <a:solidFill>
                  <a:schemeClr val="tx1"/>
                </a:solidFill>
                <a:effectLst/>
                <a:latin typeface="+mj-lt"/>
              </a:rPr>
              <a:t>		– 	handles non-linear, high-dimensional data</a:t>
            </a:r>
          </a:p>
          <a:p>
            <a:pPr marL="400050" marR="0" lvl="0" indent="-4000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XGBoost</a:t>
            </a:r>
            <a:r>
              <a:rPr kumimoji="0" lang="en-US" altLang="en-US" sz="2800" b="0" i="0" u="none" strike="noStrike" cap="none" normalizeH="0" baseline="0" dirty="0">
                <a:ln>
                  <a:noFill/>
                </a:ln>
                <a:solidFill>
                  <a:schemeClr val="tx1"/>
                </a:solidFill>
                <a:effectLst/>
                <a:latin typeface="+mj-lt"/>
              </a:rPr>
              <a:t> 			– 	fast, accurate boosting algorithm</a:t>
            </a:r>
          </a:p>
          <a:p>
            <a:pPr marL="400050" marR="0" lvl="0" indent="-4000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Ensemble Methods</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latin typeface="+mj-lt"/>
              </a:rPr>
              <a:t> </a:t>
            </a:r>
            <a:r>
              <a:rPr kumimoji="0" lang="en-US" altLang="en-US" sz="2800" b="0" i="0" u="none" strike="noStrike" cap="none" normalizeH="0" baseline="0" dirty="0">
                <a:ln>
                  <a:noFill/>
                </a:ln>
                <a:solidFill>
                  <a:schemeClr val="tx1"/>
                </a:solidFill>
                <a:effectLst/>
                <a:latin typeface="+mj-lt"/>
              </a:rPr>
              <a:t>	– 	combines models (Averaging, Voting)</a:t>
            </a:r>
          </a:p>
          <a:p>
            <a:pPr marL="400050" marR="0" lvl="0" indent="-400050" algn="l" defTabSz="914400" rtl="0" eaLnBrk="0" fontAlgn="base" latinLnBrk="0" hangingPunct="0">
              <a:lnSpc>
                <a:spcPct val="150000"/>
              </a:lnSpc>
              <a:spcBef>
                <a:spcPct val="0"/>
              </a:spcBef>
              <a:spcAft>
                <a:spcPct val="0"/>
              </a:spcAft>
              <a:buClrTx/>
              <a:buSzTx/>
              <a:buFont typeface="+mj-lt"/>
              <a:buAutoNum type="romanLcPeriod"/>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Parameter Tuning</a:t>
            </a:r>
            <a:r>
              <a:rPr kumimoji="0" lang="en-US" altLang="en-US" sz="2800" b="0" i="0" u="none" strike="noStrike" cap="none" normalizeH="0" baseline="0" dirty="0">
                <a:ln>
                  <a:noFill/>
                </a:ln>
                <a:solidFill>
                  <a:schemeClr val="tx1"/>
                </a:solidFill>
                <a:effectLst>
                  <a:outerShdw blurRad="38100" dist="38100" dir="2700000" algn="tl">
                    <a:srgbClr val="000000">
                      <a:alpha val="43137"/>
                    </a:srgbClr>
                  </a:outerShdw>
                </a:effectLst>
                <a:latin typeface="+mj-lt"/>
              </a:rPr>
              <a:t> </a:t>
            </a:r>
            <a:r>
              <a:rPr kumimoji="0" lang="en-US" altLang="en-US" sz="2800" b="0" i="0" u="none" strike="noStrike" cap="none" normalizeH="0" baseline="0" dirty="0">
                <a:ln>
                  <a:noFill/>
                </a:ln>
                <a:solidFill>
                  <a:schemeClr val="tx1"/>
                </a:solidFill>
                <a:effectLst/>
                <a:latin typeface="+mj-lt"/>
              </a:rPr>
              <a:t>	– 	via Grid Search, Cross-Validation</a:t>
            </a:r>
          </a:p>
        </p:txBody>
      </p:sp>
    </p:spTree>
    <p:extLst>
      <p:ext uri="{BB962C8B-B14F-4D97-AF65-F5344CB8AC3E}">
        <p14:creationId xmlns:p14="http://schemas.microsoft.com/office/powerpoint/2010/main" val="11930687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a:latin typeface="Poppins"/>
                <a:ea typeface="Calibri"/>
                <a:cs typeface="Poppins"/>
              </a:rPr>
              <a:t> Presentation Outline</a:t>
            </a:r>
          </a:p>
        </p:txBody>
      </p:sp>
      <p:sp>
        <p:nvSpPr>
          <p:cNvPr id="3" name="Subtitle 2"/>
          <p:cNvSpPr>
            <a:spLocks noGrp="1"/>
          </p:cNvSpPr>
          <p:nvPr>
            <p:ph type="subTitle" idx="1"/>
          </p:nvPr>
        </p:nvSpPr>
        <p:spPr>
          <a:xfrm>
            <a:off x="788754" y="1166261"/>
            <a:ext cx="9879246" cy="5005939"/>
          </a:xfrm>
          <a:noFill/>
        </p:spPr>
        <p:txBody>
          <a:bodyPr vert="horz" lIns="91440" tIns="45720" rIns="91440" bIns="45720" rtlCol="0" anchor="t">
            <a:normAutofit/>
          </a:bodyPr>
          <a:lstStyle/>
          <a:p>
            <a:pPr marL="342900" indent="-342900" algn="l">
              <a:buFont typeface="Arial" panose="020B0604020202020204" pitchFamily="34" charset="0"/>
              <a:buChar char="•"/>
            </a:pPr>
            <a:r>
              <a:rPr lang="en-US" b="1" dirty="0">
                <a:ea typeface="+mn-lt"/>
                <a:cs typeface="+mn-lt"/>
              </a:rPr>
              <a:t>Introduction</a:t>
            </a:r>
          </a:p>
          <a:p>
            <a:pPr marL="342900" indent="-342900" algn="l">
              <a:buFont typeface="Arial" panose="020B0604020202020204" pitchFamily="34" charset="0"/>
              <a:buChar char="•"/>
            </a:pPr>
            <a:r>
              <a:rPr lang="en-US" b="1" dirty="0">
                <a:ea typeface="+mn-lt"/>
                <a:cs typeface="+mn-lt"/>
              </a:rPr>
              <a:t>Dataset Overview</a:t>
            </a:r>
            <a:endParaRPr lang="en-US" b="1" dirty="0"/>
          </a:p>
          <a:p>
            <a:pPr marL="342900" indent="-342900" algn="l">
              <a:buFont typeface="Arial" panose="020B0604020202020204" pitchFamily="34" charset="0"/>
              <a:buChar char="•"/>
            </a:pPr>
            <a:r>
              <a:rPr lang="en-US" b="1" dirty="0">
                <a:ea typeface="+mn-lt"/>
                <a:cs typeface="+mn-lt"/>
              </a:rPr>
              <a:t>Data Preprocessing</a:t>
            </a:r>
            <a:endParaRPr lang="en-US" b="1" dirty="0"/>
          </a:p>
          <a:p>
            <a:pPr marL="342900" indent="-342900" algn="l">
              <a:buFont typeface="Arial" panose="020B0604020202020204" pitchFamily="34" charset="0"/>
              <a:buChar char="•"/>
            </a:pPr>
            <a:r>
              <a:rPr lang="en-US" b="1" dirty="0">
                <a:ea typeface="+mn-lt"/>
                <a:cs typeface="+mn-lt"/>
              </a:rPr>
              <a:t>Exploratory Data Analysis (EDA)</a:t>
            </a:r>
            <a:endParaRPr lang="en-US" b="1" dirty="0"/>
          </a:p>
          <a:p>
            <a:pPr marL="342900" indent="-342900" algn="l">
              <a:buFont typeface="Arial" panose="020B0604020202020204" pitchFamily="34" charset="0"/>
              <a:buChar char="•"/>
            </a:pPr>
            <a:r>
              <a:rPr lang="en-US" b="1" dirty="0">
                <a:ea typeface="+mn-lt"/>
                <a:cs typeface="+mn-lt"/>
              </a:rPr>
              <a:t>Feature Engineering</a:t>
            </a:r>
            <a:endParaRPr lang="en-US" b="1" dirty="0"/>
          </a:p>
          <a:p>
            <a:pPr marL="342900" indent="-342900" algn="l">
              <a:buFont typeface="Arial" panose="020B0604020202020204" pitchFamily="34" charset="0"/>
              <a:buChar char="•"/>
            </a:pPr>
            <a:r>
              <a:rPr lang="en-US" b="1" dirty="0">
                <a:ea typeface="+mn-lt"/>
                <a:cs typeface="+mn-lt"/>
              </a:rPr>
              <a:t>Data Splitting – Train &amp; Split</a:t>
            </a:r>
            <a:endParaRPr lang="en-US" b="1" dirty="0"/>
          </a:p>
          <a:p>
            <a:pPr marL="342900" indent="-342900" algn="l">
              <a:buFont typeface="Arial" panose="020B0604020202020204" pitchFamily="34" charset="0"/>
              <a:buChar char="•"/>
            </a:pPr>
            <a:r>
              <a:rPr lang="en-US" b="1" dirty="0">
                <a:ea typeface="+mn-lt"/>
                <a:cs typeface="+mn-lt"/>
              </a:rPr>
              <a:t>Machine Learning Models Implemented</a:t>
            </a:r>
            <a:endParaRPr lang="en-US" b="1" dirty="0"/>
          </a:p>
          <a:p>
            <a:pPr marL="342900" indent="-342900" algn="l">
              <a:buFont typeface="Arial" panose="020B0604020202020204" pitchFamily="34" charset="0"/>
              <a:buChar char="•"/>
            </a:pPr>
            <a:r>
              <a:rPr lang="en-US" b="1" dirty="0">
                <a:ea typeface="+mn-lt"/>
                <a:cs typeface="+mn-lt"/>
              </a:rPr>
              <a:t>Deep Learning Models Implemented</a:t>
            </a:r>
            <a:endParaRPr lang="en-US" b="1" dirty="0"/>
          </a:p>
          <a:p>
            <a:pPr marL="342900" indent="-342900" algn="l">
              <a:buFont typeface="Arial" panose="020B0604020202020204" pitchFamily="34" charset="0"/>
              <a:buChar char="•"/>
            </a:pPr>
            <a:r>
              <a:rPr lang="en-US" b="1" dirty="0">
                <a:ea typeface="+mn-lt"/>
                <a:cs typeface="+mn-lt"/>
              </a:rPr>
              <a:t>Hyper parameter Tuning &amp; Cross Validation</a:t>
            </a:r>
            <a:endParaRPr lang="en-US" b="1" dirty="0"/>
          </a:p>
          <a:p>
            <a:pPr marL="342900" indent="-342900" algn="l">
              <a:buFont typeface="Arial" panose="020B0604020202020204" pitchFamily="34" charset="0"/>
              <a:buChar char="•"/>
            </a:pPr>
            <a:r>
              <a:rPr lang="en-US" b="1" dirty="0">
                <a:ea typeface="+mn-lt"/>
                <a:cs typeface="+mn-lt"/>
              </a:rPr>
              <a:t>Model Comparison</a:t>
            </a:r>
          </a:p>
          <a:p>
            <a:pPr marL="342900" indent="-342900" algn="l">
              <a:buFont typeface="Arial" panose="020B0604020202020204" pitchFamily="34" charset="0"/>
              <a:buChar char="•"/>
            </a:pPr>
            <a:r>
              <a:rPr lang="en-US" b="1" dirty="0">
                <a:ea typeface="+mn-lt"/>
                <a:cs typeface="+mn-lt"/>
              </a:rPr>
              <a:t>Result</a:t>
            </a:r>
            <a:endParaRPr lang="en-US" b="1" dirty="0"/>
          </a:p>
          <a:p>
            <a:pPr algn="l">
              <a:buChar char="•"/>
            </a:pPr>
            <a:endParaRPr lang="en-US" dirty="0">
              <a:latin typeface="Calibri"/>
              <a:ea typeface="Calibri"/>
              <a:cs typeface="Calibri" panose="020F0502020204030204"/>
            </a:endParaRPr>
          </a:p>
          <a:p>
            <a:pPr marL="342900" indent="-342900" algn="l">
              <a:buChar char="•"/>
            </a:pPr>
            <a:endParaRPr lang="en-US" sz="2000" dirty="0">
              <a:latin typeface="Calibri"/>
              <a:ea typeface="Calibri"/>
              <a:cs typeface="Poppins" panose="02000000000000000000" pitchFamily="2" charset="0"/>
            </a:endParaRPr>
          </a:p>
          <a:p>
            <a:pPr marL="342900" indent="-342900" algn="l">
              <a:buFont typeface="Arial" panose="020B0604020202020204" pitchFamily="34" charset="0"/>
              <a:buChar char="•"/>
            </a:pPr>
            <a:endParaRPr lang="en-US" sz="2000" dirty="0">
              <a:latin typeface="Calibri"/>
              <a:ea typeface="Calibri"/>
              <a:cs typeface="Poppins" panose="02000000000000000000" pitchFamily="2" charset="0"/>
            </a:endParaRPr>
          </a:p>
          <a:p>
            <a:pPr marL="342900" indent="-342900" algn="l">
              <a:buFont typeface="Arial" panose="020B0604020202020204" pitchFamily="34" charset="0"/>
              <a:buChar char="•"/>
            </a:pPr>
            <a:endParaRPr lang="en-US" sz="2000" dirty="0">
              <a:latin typeface="Calibri"/>
              <a:ea typeface="Calibri"/>
              <a:cs typeface="Poppins" panose="02000000000000000000" pitchFamily="2" charset="0"/>
            </a:endParaRPr>
          </a:p>
          <a:p>
            <a:pPr marL="342900" indent="-342900" algn="l">
              <a:buFont typeface="Arial" panose="020B0604020202020204" pitchFamily="34" charset="0"/>
              <a:buChar char="•"/>
            </a:pPr>
            <a:endParaRPr lang="en-US" sz="2000" dirty="0">
              <a:latin typeface="Calibri"/>
              <a:ea typeface="Calibri"/>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panose="02000000000000000000" pitchFamily="2" charset="0"/>
                <a:cs typeface="Poppins" panose="02000000000000000000" pitchFamily="2" charset="0"/>
              </a:rPr>
              <a:t>Predicting Air Quality: A Machine Learning Approach using the UCI Air Quality Dataset</a:t>
            </a:r>
          </a:p>
        </p:txBody>
      </p:sp>
      <p:sp>
        <p:nvSpPr>
          <p:cNvPr id="5" name="Slide Number Placeholder 4"/>
          <p:cNvSpPr>
            <a:spLocks noGrp="1"/>
          </p:cNvSpPr>
          <p:nvPr>
            <p:ph type="sldNum" sz="quarter" idx="12"/>
          </p:nvPr>
        </p:nvSpPr>
        <p:spPr/>
        <p:txBody>
          <a:bodyPr/>
          <a:lstStyle/>
          <a:p>
            <a:fld id="{C34089F8-8760-413E-B1B5-D9AC20DCC713}" type="slidenum">
              <a:rPr lang="en-US" smtClean="0"/>
              <a:t>2</a:t>
            </a:fld>
            <a:endParaRPr lang="en-US" dirty="0"/>
          </a:p>
        </p:txBody>
      </p:sp>
      <p:sp>
        <p:nvSpPr>
          <p:cNvPr id="6"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Tree>
    <p:extLst>
      <p:ext uri="{BB962C8B-B14F-4D97-AF65-F5344CB8AC3E}">
        <p14:creationId xmlns:p14="http://schemas.microsoft.com/office/powerpoint/2010/main" val="3388533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mph" presetSubtype="0" fill="hold" grpId="0" nodeType="clickEffect">
                                  <p:stCondLst>
                                    <p:cond delay="0"/>
                                  </p:stCondLst>
                                  <p:iterate type="lt">
                                    <p:tmPct val="4000"/>
                                  </p:iterate>
                                  <p:childTnLst>
                                    <p:set>
                                      <p:cBhvr override="childStyle">
                                        <p:cTn id="6" dur="500" fill="hold"/>
                                        <p:tgtEl>
                                          <p:spTgt spid="3">
                                            <p:txEl>
                                              <p:pRg st="0" end="0"/>
                                            </p:txEl>
                                          </p:spTgt>
                                        </p:tgtEl>
                                        <p:attrNameLst>
                                          <p:attrName>style.color</p:attrName>
                                        </p:attrNameLst>
                                      </p:cBhvr>
                                      <p:to>
                                        <p:clrVal>
                                          <a:schemeClr val="accent2"/>
                                        </p:clrVal>
                                      </p:to>
                                    </p:set>
                                    <p:set>
                                      <p:cBhvr>
                                        <p:cTn id="7" dur="500" fill="hold"/>
                                        <p:tgtEl>
                                          <p:spTgt spid="3">
                                            <p:txEl>
                                              <p:pRg st="0" end="0"/>
                                            </p:txEl>
                                          </p:spTgt>
                                        </p:tgtEl>
                                        <p:attrNameLst>
                                          <p:attrName>fillcolor</p:attrName>
                                        </p:attrNameLst>
                                      </p:cBhvr>
                                      <p:to>
                                        <p:clrVal>
                                          <a:schemeClr val="accent2"/>
                                        </p:clrVal>
                                      </p:to>
                                    </p:set>
                                    <p:set>
                                      <p:cBhvr>
                                        <p:cTn id="8" dur="500" fill="hold"/>
                                        <p:tgtEl>
                                          <p:spTgt spid="3">
                                            <p:txEl>
                                              <p:pRg st="0" end="0"/>
                                            </p:txEl>
                                          </p:spTgt>
                                        </p:tgtEl>
                                        <p:attrNameLst>
                                          <p:attrName>fill.type</p:attrName>
                                        </p:attrNameLst>
                                      </p:cBhvr>
                                      <p:to>
                                        <p:strVal val="solid"/>
                                      </p:to>
                                    </p:set>
                                  </p:childTnLst>
                                </p:cTn>
                              </p:par>
                            </p:childTnLst>
                          </p:cTn>
                        </p:par>
                        <p:par>
                          <p:cTn id="9" fill="hold">
                            <p:stCondLst>
                              <p:cond delay="720"/>
                            </p:stCondLst>
                            <p:childTnLst>
                              <p:par>
                                <p:cTn id="10" presetID="16" presetClass="emph" presetSubtype="0" fill="hold" grpId="0" nodeType="afterEffect">
                                  <p:stCondLst>
                                    <p:cond delay="0"/>
                                  </p:stCondLst>
                                  <p:iterate type="lt">
                                    <p:tmPct val="4000"/>
                                  </p:iterate>
                                  <p:childTnLst>
                                    <p:set>
                                      <p:cBhvr override="childStyle">
                                        <p:cTn id="11" dur="500" fill="hold"/>
                                        <p:tgtEl>
                                          <p:spTgt spid="3">
                                            <p:txEl>
                                              <p:pRg st="1" end="1"/>
                                            </p:txEl>
                                          </p:spTgt>
                                        </p:tgtEl>
                                        <p:attrNameLst>
                                          <p:attrName>style.color</p:attrName>
                                        </p:attrNameLst>
                                      </p:cBhvr>
                                      <p:to>
                                        <p:clrVal>
                                          <a:schemeClr val="accent2"/>
                                        </p:clrVal>
                                      </p:to>
                                    </p:set>
                                    <p:set>
                                      <p:cBhvr>
                                        <p:cTn id="12" dur="500" fill="hold"/>
                                        <p:tgtEl>
                                          <p:spTgt spid="3">
                                            <p:txEl>
                                              <p:pRg st="1" end="1"/>
                                            </p:txEl>
                                          </p:spTgt>
                                        </p:tgtEl>
                                        <p:attrNameLst>
                                          <p:attrName>fillcolor</p:attrName>
                                        </p:attrNameLst>
                                      </p:cBhvr>
                                      <p:to>
                                        <p:clrVal>
                                          <a:schemeClr val="accent2"/>
                                        </p:clrVal>
                                      </p:to>
                                    </p:set>
                                    <p:set>
                                      <p:cBhvr>
                                        <p:cTn id="13" dur="500" fill="hold"/>
                                        <p:tgtEl>
                                          <p:spTgt spid="3">
                                            <p:txEl>
                                              <p:pRg st="1" end="1"/>
                                            </p:txEl>
                                          </p:spTgt>
                                        </p:tgtEl>
                                        <p:attrNameLst>
                                          <p:attrName>fill.type</p:attrName>
                                        </p:attrNameLst>
                                      </p:cBhvr>
                                      <p:to>
                                        <p:strVal val="solid"/>
                                      </p:to>
                                    </p:set>
                                  </p:childTnLst>
                                </p:cTn>
                              </p:par>
                            </p:childTnLst>
                          </p:cTn>
                        </p:par>
                        <p:par>
                          <p:cTn id="14" fill="hold">
                            <p:stCondLst>
                              <p:cond delay="1500"/>
                            </p:stCondLst>
                            <p:childTnLst>
                              <p:par>
                                <p:cTn id="15" presetID="16" presetClass="emph" presetSubtype="0" fill="hold" grpId="0" nodeType="afterEffect">
                                  <p:stCondLst>
                                    <p:cond delay="0"/>
                                  </p:stCondLst>
                                  <p:iterate type="lt">
                                    <p:tmPct val="4000"/>
                                  </p:iterate>
                                  <p:childTnLst>
                                    <p:set>
                                      <p:cBhvr override="childStyle">
                                        <p:cTn id="16" dur="500" fill="hold"/>
                                        <p:tgtEl>
                                          <p:spTgt spid="3">
                                            <p:txEl>
                                              <p:pRg st="2" end="2"/>
                                            </p:txEl>
                                          </p:spTgt>
                                        </p:tgtEl>
                                        <p:attrNameLst>
                                          <p:attrName>style.color</p:attrName>
                                        </p:attrNameLst>
                                      </p:cBhvr>
                                      <p:to>
                                        <p:clrVal>
                                          <a:schemeClr val="accent2"/>
                                        </p:clrVal>
                                      </p:to>
                                    </p:set>
                                    <p:set>
                                      <p:cBhvr>
                                        <p:cTn id="17" dur="500" fill="hold"/>
                                        <p:tgtEl>
                                          <p:spTgt spid="3">
                                            <p:txEl>
                                              <p:pRg st="2" end="2"/>
                                            </p:txEl>
                                          </p:spTgt>
                                        </p:tgtEl>
                                        <p:attrNameLst>
                                          <p:attrName>fillcolor</p:attrName>
                                        </p:attrNameLst>
                                      </p:cBhvr>
                                      <p:to>
                                        <p:clrVal>
                                          <a:schemeClr val="accent2"/>
                                        </p:clrVal>
                                      </p:to>
                                    </p:set>
                                    <p:set>
                                      <p:cBhvr>
                                        <p:cTn id="18" dur="500" fill="hold"/>
                                        <p:tgtEl>
                                          <p:spTgt spid="3">
                                            <p:txEl>
                                              <p:pRg st="2" end="2"/>
                                            </p:txEl>
                                          </p:spTgt>
                                        </p:tgtEl>
                                        <p:attrNameLst>
                                          <p:attrName>fill.type</p:attrName>
                                        </p:attrNameLst>
                                      </p:cBhvr>
                                      <p:to>
                                        <p:strVal val="solid"/>
                                      </p:to>
                                    </p:set>
                                  </p:childTnLst>
                                </p:cTn>
                              </p:par>
                            </p:childTnLst>
                          </p:cTn>
                        </p:par>
                        <p:par>
                          <p:cTn id="19" fill="hold">
                            <p:stCondLst>
                              <p:cond delay="2320"/>
                            </p:stCondLst>
                            <p:childTnLst>
                              <p:par>
                                <p:cTn id="20" presetID="16" presetClass="emph" presetSubtype="0" fill="hold" grpId="0" nodeType="afterEffect">
                                  <p:stCondLst>
                                    <p:cond delay="0"/>
                                  </p:stCondLst>
                                  <p:iterate type="lt">
                                    <p:tmPct val="4000"/>
                                  </p:iterate>
                                  <p:childTnLst>
                                    <p:set>
                                      <p:cBhvr override="childStyle">
                                        <p:cTn id="21" dur="500" fill="hold"/>
                                        <p:tgtEl>
                                          <p:spTgt spid="3">
                                            <p:txEl>
                                              <p:pRg st="3" end="3"/>
                                            </p:txEl>
                                          </p:spTgt>
                                        </p:tgtEl>
                                        <p:attrNameLst>
                                          <p:attrName>style.color</p:attrName>
                                        </p:attrNameLst>
                                      </p:cBhvr>
                                      <p:to>
                                        <p:clrVal>
                                          <a:schemeClr val="accent2"/>
                                        </p:clrVal>
                                      </p:to>
                                    </p:set>
                                    <p:set>
                                      <p:cBhvr>
                                        <p:cTn id="22" dur="500" fill="hold"/>
                                        <p:tgtEl>
                                          <p:spTgt spid="3">
                                            <p:txEl>
                                              <p:pRg st="3" end="3"/>
                                            </p:txEl>
                                          </p:spTgt>
                                        </p:tgtEl>
                                        <p:attrNameLst>
                                          <p:attrName>fillcolor</p:attrName>
                                        </p:attrNameLst>
                                      </p:cBhvr>
                                      <p:to>
                                        <p:clrVal>
                                          <a:schemeClr val="accent2"/>
                                        </p:clrVal>
                                      </p:to>
                                    </p:set>
                                    <p:set>
                                      <p:cBhvr>
                                        <p:cTn id="23" dur="500" fill="hold"/>
                                        <p:tgtEl>
                                          <p:spTgt spid="3">
                                            <p:txEl>
                                              <p:pRg st="3" end="3"/>
                                            </p:txEl>
                                          </p:spTgt>
                                        </p:tgtEl>
                                        <p:attrNameLst>
                                          <p:attrName>fill.type</p:attrName>
                                        </p:attrNameLst>
                                      </p:cBhvr>
                                      <p:to>
                                        <p:strVal val="solid"/>
                                      </p:to>
                                    </p:set>
                                  </p:childTnLst>
                                </p:cTn>
                              </p:par>
                            </p:childTnLst>
                          </p:cTn>
                        </p:par>
                        <p:par>
                          <p:cTn id="24" fill="hold">
                            <p:stCondLst>
                              <p:cond delay="3360"/>
                            </p:stCondLst>
                            <p:childTnLst>
                              <p:par>
                                <p:cTn id="25" presetID="16" presetClass="emph" presetSubtype="0" fill="hold" grpId="0" nodeType="afterEffect">
                                  <p:stCondLst>
                                    <p:cond delay="0"/>
                                  </p:stCondLst>
                                  <p:iterate type="lt">
                                    <p:tmPct val="4000"/>
                                  </p:iterate>
                                  <p:childTnLst>
                                    <p:set>
                                      <p:cBhvr override="childStyle">
                                        <p:cTn id="26" dur="500" fill="hold"/>
                                        <p:tgtEl>
                                          <p:spTgt spid="3">
                                            <p:txEl>
                                              <p:pRg st="4" end="4"/>
                                            </p:txEl>
                                          </p:spTgt>
                                        </p:tgtEl>
                                        <p:attrNameLst>
                                          <p:attrName>style.color</p:attrName>
                                        </p:attrNameLst>
                                      </p:cBhvr>
                                      <p:to>
                                        <p:clrVal>
                                          <a:schemeClr val="accent2"/>
                                        </p:clrVal>
                                      </p:to>
                                    </p:set>
                                    <p:set>
                                      <p:cBhvr>
                                        <p:cTn id="27" dur="500" fill="hold"/>
                                        <p:tgtEl>
                                          <p:spTgt spid="3">
                                            <p:txEl>
                                              <p:pRg st="4" end="4"/>
                                            </p:txEl>
                                          </p:spTgt>
                                        </p:tgtEl>
                                        <p:attrNameLst>
                                          <p:attrName>fillcolor</p:attrName>
                                        </p:attrNameLst>
                                      </p:cBhvr>
                                      <p:to>
                                        <p:clrVal>
                                          <a:schemeClr val="accent2"/>
                                        </p:clrVal>
                                      </p:to>
                                    </p:set>
                                    <p:set>
                                      <p:cBhvr>
                                        <p:cTn id="28" dur="500" fill="hold"/>
                                        <p:tgtEl>
                                          <p:spTgt spid="3">
                                            <p:txEl>
                                              <p:pRg st="4" end="4"/>
                                            </p:txEl>
                                          </p:spTgt>
                                        </p:tgtEl>
                                        <p:attrNameLst>
                                          <p:attrName>fill.type</p:attrName>
                                        </p:attrNameLst>
                                      </p:cBhvr>
                                      <p:to>
                                        <p:strVal val="solid"/>
                                      </p:to>
                                    </p:set>
                                  </p:childTnLst>
                                </p:cTn>
                              </p:par>
                            </p:childTnLst>
                          </p:cTn>
                        </p:par>
                        <p:par>
                          <p:cTn id="29" fill="hold">
                            <p:stCondLst>
                              <p:cond delay="4200"/>
                            </p:stCondLst>
                            <p:childTnLst>
                              <p:par>
                                <p:cTn id="30" presetID="16" presetClass="emph" presetSubtype="0" fill="hold" grpId="0" nodeType="afterEffect">
                                  <p:stCondLst>
                                    <p:cond delay="0"/>
                                  </p:stCondLst>
                                  <p:iterate type="lt">
                                    <p:tmPct val="4000"/>
                                  </p:iterate>
                                  <p:childTnLst>
                                    <p:set>
                                      <p:cBhvr override="childStyle">
                                        <p:cTn id="31" dur="500" fill="hold"/>
                                        <p:tgtEl>
                                          <p:spTgt spid="3">
                                            <p:txEl>
                                              <p:pRg st="5" end="5"/>
                                            </p:txEl>
                                          </p:spTgt>
                                        </p:tgtEl>
                                        <p:attrNameLst>
                                          <p:attrName>style.color</p:attrName>
                                        </p:attrNameLst>
                                      </p:cBhvr>
                                      <p:to>
                                        <p:clrVal>
                                          <a:schemeClr val="accent2"/>
                                        </p:clrVal>
                                      </p:to>
                                    </p:set>
                                    <p:set>
                                      <p:cBhvr>
                                        <p:cTn id="32" dur="500" fill="hold"/>
                                        <p:tgtEl>
                                          <p:spTgt spid="3">
                                            <p:txEl>
                                              <p:pRg st="5" end="5"/>
                                            </p:txEl>
                                          </p:spTgt>
                                        </p:tgtEl>
                                        <p:attrNameLst>
                                          <p:attrName>fillcolor</p:attrName>
                                        </p:attrNameLst>
                                      </p:cBhvr>
                                      <p:to>
                                        <p:clrVal>
                                          <a:schemeClr val="accent2"/>
                                        </p:clrVal>
                                      </p:to>
                                    </p:set>
                                    <p:set>
                                      <p:cBhvr>
                                        <p:cTn id="33" dur="500" fill="hold"/>
                                        <p:tgtEl>
                                          <p:spTgt spid="3">
                                            <p:txEl>
                                              <p:pRg st="5" end="5"/>
                                            </p:txEl>
                                          </p:spTgt>
                                        </p:tgtEl>
                                        <p:attrNameLst>
                                          <p:attrName>fill.type</p:attrName>
                                        </p:attrNameLst>
                                      </p:cBhvr>
                                      <p:to>
                                        <p:strVal val="solid"/>
                                      </p:to>
                                    </p:set>
                                  </p:childTnLst>
                                </p:cTn>
                              </p:par>
                            </p:childTnLst>
                          </p:cTn>
                        </p:par>
                        <p:par>
                          <p:cTn id="34" fill="hold">
                            <p:stCondLst>
                              <p:cond delay="5180"/>
                            </p:stCondLst>
                            <p:childTnLst>
                              <p:par>
                                <p:cTn id="35" presetID="16" presetClass="emph" presetSubtype="0" fill="hold" grpId="0" nodeType="afterEffect">
                                  <p:stCondLst>
                                    <p:cond delay="0"/>
                                  </p:stCondLst>
                                  <p:iterate type="lt">
                                    <p:tmPct val="4000"/>
                                  </p:iterate>
                                  <p:childTnLst>
                                    <p:set>
                                      <p:cBhvr override="childStyle">
                                        <p:cTn id="36" dur="500" fill="hold"/>
                                        <p:tgtEl>
                                          <p:spTgt spid="3">
                                            <p:txEl>
                                              <p:pRg st="6" end="6"/>
                                            </p:txEl>
                                          </p:spTgt>
                                        </p:tgtEl>
                                        <p:attrNameLst>
                                          <p:attrName>style.color</p:attrName>
                                        </p:attrNameLst>
                                      </p:cBhvr>
                                      <p:to>
                                        <p:clrVal>
                                          <a:schemeClr val="accent2"/>
                                        </p:clrVal>
                                      </p:to>
                                    </p:set>
                                    <p:set>
                                      <p:cBhvr>
                                        <p:cTn id="37" dur="500" fill="hold"/>
                                        <p:tgtEl>
                                          <p:spTgt spid="3">
                                            <p:txEl>
                                              <p:pRg st="6" end="6"/>
                                            </p:txEl>
                                          </p:spTgt>
                                        </p:tgtEl>
                                        <p:attrNameLst>
                                          <p:attrName>fillcolor</p:attrName>
                                        </p:attrNameLst>
                                      </p:cBhvr>
                                      <p:to>
                                        <p:clrVal>
                                          <a:schemeClr val="accent2"/>
                                        </p:clrVal>
                                      </p:to>
                                    </p:set>
                                    <p:set>
                                      <p:cBhvr>
                                        <p:cTn id="38" dur="500" fill="hold"/>
                                        <p:tgtEl>
                                          <p:spTgt spid="3">
                                            <p:txEl>
                                              <p:pRg st="6" end="6"/>
                                            </p:txEl>
                                          </p:spTgt>
                                        </p:tgtEl>
                                        <p:attrNameLst>
                                          <p:attrName>fill.type</p:attrName>
                                        </p:attrNameLst>
                                      </p:cBhvr>
                                      <p:to>
                                        <p:strVal val="solid"/>
                                      </p:to>
                                    </p:set>
                                  </p:childTnLst>
                                </p:cTn>
                              </p:par>
                            </p:childTnLst>
                          </p:cTn>
                        </p:par>
                        <p:par>
                          <p:cTn id="39" fill="hold">
                            <p:stCondLst>
                              <p:cond delay="6300"/>
                            </p:stCondLst>
                            <p:childTnLst>
                              <p:par>
                                <p:cTn id="40" presetID="16" presetClass="emph" presetSubtype="0" fill="hold" grpId="0" nodeType="afterEffect">
                                  <p:stCondLst>
                                    <p:cond delay="0"/>
                                  </p:stCondLst>
                                  <p:iterate type="lt">
                                    <p:tmPct val="4000"/>
                                  </p:iterate>
                                  <p:childTnLst>
                                    <p:set>
                                      <p:cBhvr override="childStyle">
                                        <p:cTn id="41" dur="500" fill="hold"/>
                                        <p:tgtEl>
                                          <p:spTgt spid="3">
                                            <p:txEl>
                                              <p:pRg st="7" end="7"/>
                                            </p:txEl>
                                          </p:spTgt>
                                        </p:tgtEl>
                                        <p:attrNameLst>
                                          <p:attrName>style.color</p:attrName>
                                        </p:attrNameLst>
                                      </p:cBhvr>
                                      <p:to>
                                        <p:clrVal>
                                          <a:schemeClr val="accent2"/>
                                        </p:clrVal>
                                      </p:to>
                                    </p:set>
                                    <p:set>
                                      <p:cBhvr>
                                        <p:cTn id="42" dur="500" fill="hold"/>
                                        <p:tgtEl>
                                          <p:spTgt spid="3">
                                            <p:txEl>
                                              <p:pRg st="7" end="7"/>
                                            </p:txEl>
                                          </p:spTgt>
                                        </p:tgtEl>
                                        <p:attrNameLst>
                                          <p:attrName>fillcolor</p:attrName>
                                        </p:attrNameLst>
                                      </p:cBhvr>
                                      <p:to>
                                        <p:clrVal>
                                          <a:schemeClr val="accent2"/>
                                        </p:clrVal>
                                      </p:to>
                                    </p:set>
                                    <p:set>
                                      <p:cBhvr>
                                        <p:cTn id="43" dur="500" fill="hold"/>
                                        <p:tgtEl>
                                          <p:spTgt spid="3">
                                            <p:txEl>
                                              <p:pRg st="7" end="7"/>
                                            </p:txEl>
                                          </p:spTgt>
                                        </p:tgtEl>
                                        <p:attrNameLst>
                                          <p:attrName>fill.type</p:attrName>
                                        </p:attrNameLst>
                                      </p:cBhvr>
                                      <p:to>
                                        <p:strVal val="solid"/>
                                      </p:to>
                                    </p:set>
                                  </p:childTnLst>
                                </p:cTn>
                              </p:par>
                            </p:childTnLst>
                          </p:cTn>
                        </p:par>
                        <p:par>
                          <p:cTn id="44" fill="hold">
                            <p:stCondLst>
                              <p:cond delay="7360"/>
                            </p:stCondLst>
                            <p:childTnLst>
                              <p:par>
                                <p:cTn id="45" presetID="16" presetClass="emph" presetSubtype="0" fill="hold" grpId="0" nodeType="afterEffect">
                                  <p:stCondLst>
                                    <p:cond delay="0"/>
                                  </p:stCondLst>
                                  <p:iterate type="lt">
                                    <p:tmPct val="4000"/>
                                  </p:iterate>
                                  <p:childTnLst>
                                    <p:set>
                                      <p:cBhvr override="childStyle">
                                        <p:cTn id="46" dur="500" fill="hold"/>
                                        <p:tgtEl>
                                          <p:spTgt spid="3">
                                            <p:txEl>
                                              <p:pRg st="8" end="8"/>
                                            </p:txEl>
                                          </p:spTgt>
                                        </p:tgtEl>
                                        <p:attrNameLst>
                                          <p:attrName>style.color</p:attrName>
                                        </p:attrNameLst>
                                      </p:cBhvr>
                                      <p:to>
                                        <p:clrVal>
                                          <a:schemeClr val="accent2"/>
                                        </p:clrVal>
                                      </p:to>
                                    </p:set>
                                    <p:set>
                                      <p:cBhvr>
                                        <p:cTn id="47" dur="500" fill="hold"/>
                                        <p:tgtEl>
                                          <p:spTgt spid="3">
                                            <p:txEl>
                                              <p:pRg st="8" end="8"/>
                                            </p:txEl>
                                          </p:spTgt>
                                        </p:tgtEl>
                                        <p:attrNameLst>
                                          <p:attrName>fillcolor</p:attrName>
                                        </p:attrNameLst>
                                      </p:cBhvr>
                                      <p:to>
                                        <p:clrVal>
                                          <a:schemeClr val="accent2"/>
                                        </p:clrVal>
                                      </p:to>
                                    </p:set>
                                    <p:set>
                                      <p:cBhvr>
                                        <p:cTn id="48" dur="500" fill="hold"/>
                                        <p:tgtEl>
                                          <p:spTgt spid="3">
                                            <p:txEl>
                                              <p:pRg st="8" end="8"/>
                                            </p:txEl>
                                          </p:spTgt>
                                        </p:tgtEl>
                                        <p:attrNameLst>
                                          <p:attrName>fill.type</p:attrName>
                                        </p:attrNameLst>
                                      </p:cBhvr>
                                      <p:to>
                                        <p:strVal val="solid"/>
                                      </p:to>
                                    </p:set>
                                  </p:childTnLst>
                                </p:cTn>
                              </p:par>
                            </p:childTnLst>
                          </p:cTn>
                        </p:par>
                        <p:par>
                          <p:cTn id="49" fill="hold">
                            <p:stCondLst>
                              <p:cond delay="8560"/>
                            </p:stCondLst>
                            <p:childTnLst>
                              <p:par>
                                <p:cTn id="50" presetID="16" presetClass="emph" presetSubtype="0" fill="hold" grpId="0" nodeType="afterEffect">
                                  <p:stCondLst>
                                    <p:cond delay="0"/>
                                  </p:stCondLst>
                                  <p:iterate type="lt">
                                    <p:tmPct val="4000"/>
                                  </p:iterate>
                                  <p:childTnLst>
                                    <p:set>
                                      <p:cBhvr override="childStyle">
                                        <p:cTn id="51" dur="500" fill="hold"/>
                                        <p:tgtEl>
                                          <p:spTgt spid="3">
                                            <p:txEl>
                                              <p:pRg st="9" end="9"/>
                                            </p:txEl>
                                          </p:spTgt>
                                        </p:tgtEl>
                                        <p:attrNameLst>
                                          <p:attrName>style.color</p:attrName>
                                        </p:attrNameLst>
                                      </p:cBhvr>
                                      <p:to>
                                        <p:clrVal>
                                          <a:schemeClr val="accent2"/>
                                        </p:clrVal>
                                      </p:to>
                                    </p:set>
                                    <p:set>
                                      <p:cBhvr>
                                        <p:cTn id="52" dur="500" fill="hold"/>
                                        <p:tgtEl>
                                          <p:spTgt spid="3">
                                            <p:txEl>
                                              <p:pRg st="9" end="9"/>
                                            </p:txEl>
                                          </p:spTgt>
                                        </p:tgtEl>
                                        <p:attrNameLst>
                                          <p:attrName>fillcolor</p:attrName>
                                        </p:attrNameLst>
                                      </p:cBhvr>
                                      <p:to>
                                        <p:clrVal>
                                          <a:schemeClr val="accent2"/>
                                        </p:clrVal>
                                      </p:to>
                                    </p:set>
                                    <p:set>
                                      <p:cBhvr>
                                        <p:cTn id="53" dur="500" fill="hold"/>
                                        <p:tgtEl>
                                          <p:spTgt spid="3">
                                            <p:txEl>
                                              <p:pRg st="9" end="9"/>
                                            </p:txEl>
                                          </p:spTgt>
                                        </p:tgtEl>
                                        <p:attrNameLst>
                                          <p:attrName>fill.type</p:attrName>
                                        </p:attrNameLst>
                                      </p:cBhvr>
                                      <p:to>
                                        <p:strVal val="solid"/>
                                      </p:to>
                                    </p:set>
                                  </p:childTnLst>
                                </p:cTn>
                              </p:par>
                            </p:childTnLst>
                          </p:cTn>
                        </p:par>
                        <p:par>
                          <p:cTn id="54" fill="hold">
                            <p:stCondLst>
                              <p:cond delay="9340"/>
                            </p:stCondLst>
                            <p:childTnLst>
                              <p:par>
                                <p:cTn id="55" presetID="16" presetClass="emph" presetSubtype="0" fill="hold" grpId="0" nodeType="afterEffect">
                                  <p:stCondLst>
                                    <p:cond delay="0"/>
                                  </p:stCondLst>
                                  <p:iterate type="lt">
                                    <p:tmPct val="4000"/>
                                  </p:iterate>
                                  <p:childTnLst>
                                    <p:set>
                                      <p:cBhvr override="childStyle">
                                        <p:cTn id="56" dur="500" fill="hold"/>
                                        <p:tgtEl>
                                          <p:spTgt spid="3">
                                            <p:txEl>
                                              <p:pRg st="10" end="10"/>
                                            </p:txEl>
                                          </p:spTgt>
                                        </p:tgtEl>
                                        <p:attrNameLst>
                                          <p:attrName>style.color</p:attrName>
                                        </p:attrNameLst>
                                      </p:cBhvr>
                                      <p:to>
                                        <p:clrVal>
                                          <a:schemeClr val="accent2"/>
                                        </p:clrVal>
                                      </p:to>
                                    </p:set>
                                    <p:set>
                                      <p:cBhvr>
                                        <p:cTn id="57" dur="500" fill="hold"/>
                                        <p:tgtEl>
                                          <p:spTgt spid="3">
                                            <p:txEl>
                                              <p:pRg st="10" end="10"/>
                                            </p:txEl>
                                          </p:spTgt>
                                        </p:tgtEl>
                                        <p:attrNameLst>
                                          <p:attrName>fillcolor</p:attrName>
                                        </p:attrNameLst>
                                      </p:cBhvr>
                                      <p:to>
                                        <p:clrVal>
                                          <a:schemeClr val="accent2"/>
                                        </p:clrVal>
                                      </p:to>
                                    </p:set>
                                    <p:set>
                                      <p:cBhvr>
                                        <p:cTn id="58" dur="500" fill="hold"/>
                                        <p:tgtEl>
                                          <p:spTgt spid="3">
                                            <p:txEl>
                                              <p:pRg st="10" end="1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a:latin typeface="Poppins" panose="02000000000000000000" pitchFamily="2" charset="0"/>
                <a:cs typeface="Poppins" panose="02000000000000000000" pitchFamily="2" charset="0"/>
              </a:rPr>
              <a:t>7</a:t>
            </a:r>
            <a:r>
              <a:rPr lang="en-US" sz="3600" b="1" dirty="0" smtClean="0">
                <a:latin typeface="Poppins" panose="02000000000000000000" pitchFamily="2" charset="0"/>
                <a:cs typeface="Poppins" panose="02000000000000000000" pitchFamily="2" charset="0"/>
              </a:rPr>
              <a:t>. </a:t>
            </a:r>
            <a:r>
              <a:rPr lang="en-US" sz="3600" b="1" dirty="0">
                <a:latin typeface="Poppins" panose="02000000000000000000" pitchFamily="2" charset="0"/>
                <a:cs typeface="Poppins" panose="02000000000000000000" pitchFamily="2" charset="0"/>
              </a:rPr>
              <a:t>Deep Learning Models Implemented</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20</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sp>
        <p:nvSpPr>
          <p:cNvPr id="11" name="Rectangle 6"/>
          <p:cNvSpPr>
            <a:spLocks noGrp="1" noChangeArrowheads="1"/>
          </p:cNvSpPr>
          <p:nvPr>
            <p:ph type="subTitle" idx="1"/>
          </p:nvPr>
        </p:nvSpPr>
        <p:spPr bwMode="auto">
          <a:xfrm>
            <a:off x="615950" y="1873399"/>
            <a:ext cx="10737850" cy="3476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50000"/>
              </a:lnSpc>
              <a:spcBef>
                <a:spcPct val="0"/>
              </a:spcBef>
              <a:spcAft>
                <a:spcPct val="0"/>
              </a:spcAft>
              <a:buClrTx/>
              <a:buSzTx/>
              <a:tabLst/>
            </a:pPr>
            <a:r>
              <a:rPr kumimoji="0" lang="en-US" altLang="en-US" sz="2800" b="1" i="0" u="none" strike="noStrike" cap="none" normalizeH="0" baseline="0" dirty="0">
                <a:ln>
                  <a:noFill/>
                </a:ln>
                <a:solidFill>
                  <a:schemeClr val="tx1"/>
                </a:solidFill>
                <a:effectLst>
                  <a:outerShdw blurRad="38100" dist="38100" dir="2700000" algn="tl">
                    <a:srgbClr val="000000">
                      <a:alpha val="43137"/>
                    </a:srgbClr>
                  </a:outerShdw>
                </a:effectLst>
                <a:latin typeface="+mj-lt"/>
              </a:rPr>
              <a:t>ANN</a:t>
            </a:r>
            <a:r>
              <a:rPr kumimoji="0" lang="en-US" altLang="en-US" sz="2800" b="1" i="0" u="none" strike="noStrike" cap="none" normalizeH="0" baseline="0" dirty="0">
                <a:ln>
                  <a:noFill/>
                </a:ln>
                <a:solidFill>
                  <a:schemeClr val="tx1"/>
                </a:solidFill>
                <a:effectLst/>
                <a:latin typeface="+mj-lt"/>
              </a:rPr>
              <a:t>			</a:t>
            </a:r>
            <a:r>
              <a:rPr kumimoji="0" lang="en-US" altLang="en-US" sz="2800" b="0" i="0" u="none" strike="noStrike" cap="none" normalizeH="0" baseline="0" dirty="0">
                <a:ln>
                  <a:noFill/>
                </a:ln>
                <a:solidFill>
                  <a:schemeClr val="tx1"/>
                </a:solidFill>
                <a:effectLst/>
                <a:latin typeface="+mj-lt"/>
              </a:rPr>
              <a:t>– 	captures complex non-linear patterns</a:t>
            </a:r>
          </a:p>
          <a:p>
            <a:pPr algn="just"/>
            <a:endParaRPr lang="en-US" sz="2800" dirty="0">
              <a:latin typeface="+mj-lt"/>
            </a:endParaRPr>
          </a:p>
          <a:p>
            <a:pPr marL="457200" indent="-457200" algn="just">
              <a:buFont typeface="Arial" panose="020B0604020202020204" pitchFamily="34" charset="0"/>
              <a:buChar char="•"/>
            </a:pPr>
            <a:r>
              <a:rPr lang="en-US" sz="2800" dirty="0">
                <a:latin typeface="+mj-lt"/>
              </a:rPr>
              <a:t>Architecture Overview:</a:t>
            </a:r>
          </a:p>
          <a:p>
            <a:pPr marL="914400" lvl="1" indent="-457200" algn="just">
              <a:buFont typeface="Arial" panose="020B0604020202020204" pitchFamily="34" charset="0"/>
              <a:buChar char="•"/>
            </a:pPr>
            <a:r>
              <a:rPr lang="en-US" sz="2400" dirty="0">
                <a:latin typeface="+mj-lt"/>
              </a:rPr>
              <a:t>Model: Sequential</a:t>
            </a:r>
          </a:p>
          <a:p>
            <a:pPr marL="914400" lvl="1" indent="-457200" algn="just">
              <a:buFont typeface="Arial" panose="020B0604020202020204" pitchFamily="34" charset="0"/>
              <a:buChar char="•"/>
            </a:pPr>
            <a:r>
              <a:rPr lang="en-US" sz="2400" dirty="0">
                <a:latin typeface="+mj-lt"/>
              </a:rPr>
              <a:t>Input Layer: Dense(64), ReLU</a:t>
            </a:r>
          </a:p>
          <a:p>
            <a:pPr marL="914400" lvl="1" indent="-457200" algn="just">
              <a:buFont typeface="Arial" panose="020B0604020202020204" pitchFamily="34" charset="0"/>
              <a:buChar char="•"/>
            </a:pPr>
            <a:r>
              <a:rPr lang="en-US" sz="2400" dirty="0">
                <a:latin typeface="+mj-lt"/>
              </a:rPr>
              <a:t>Hidden Layer: Dense(32), ReLU</a:t>
            </a:r>
          </a:p>
          <a:p>
            <a:pPr marL="914400" lvl="1" indent="-457200" algn="just">
              <a:buFont typeface="Arial" panose="020B0604020202020204" pitchFamily="34" charset="0"/>
              <a:buChar char="•"/>
            </a:pPr>
            <a:r>
              <a:rPr lang="en-US" sz="2400" dirty="0">
                <a:latin typeface="+mj-lt"/>
              </a:rPr>
              <a:t>Output Layer: Dense(1), Linear</a:t>
            </a:r>
          </a:p>
        </p:txBody>
      </p:sp>
    </p:spTree>
    <p:extLst>
      <p:ext uri="{BB962C8B-B14F-4D97-AF65-F5344CB8AC3E}">
        <p14:creationId xmlns:p14="http://schemas.microsoft.com/office/powerpoint/2010/main" val="383498363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fontScale="90000"/>
          </a:bodyPr>
          <a:lstStyle/>
          <a:p>
            <a:pPr algn="l"/>
            <a:r>
              <a:rPr lang="en-US" sz="4000" b="1" dirty="0">
                <a:latin typeface="Poppins" panose="02000000000000000000" pitchFamily="2" charset="0"/>
                <a:cs typeface="Poppins" panose="02000000000000000000" pitchFamily="2" charset="0"/>
              </a:rPr>
              <a:t>8</a:t>
            </a:r>
            <a:r>
              <a:rPr lang="en-US" sz="4000" b="1" dirty="0" smtClean="0">
                <a:latin typeface="Poppins" panose="02000000000000000000" pitchFamily="2" charset="0"/>
                <a:cs typeface="Poppins" panose="02000000000000000000" pitchFamily="2" charset="0"/>
              </a:rPr>
              <a:t>. </a:t>
            </a:r>
            <a:r>
              <a:rPr lang="en-US" sz="4000" b="1" dirty="0">
                <a:latin typeface="Poppins" panose="02000000000000000000" pitchFamily="2" charset="0"/>
                <a:cs typeface="Poppins" panose="02000000000000000000" pitchFamily="2" charset="0"/>
              </a:rPr>
              <a:t>Deep Learning Models Implemented</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21</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sp>
        <p:nvSpPr>
          <p:cNvPr id="11" name="Rectangle 6"/>
          <p:cNvSpPr>
            <a:spLocks noGrp="1" noChangeArrowheads="1"/>
          </p:cNvSpPr>
          <p:nvPr>
            <p:ph type="subTitle" idx="1"/>
          </p:nvPr>
        </p:nvSpPr>
        <p:spPr bwMode="auto">
          <a:xfrm>
            <a:off x="615950" y="2122184"/>
            <a:ext cx="10737850" cy="29787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endParaRPr lang="en-US" sz="2800" dirty="0"/>
          </a:p>
          <a:p>
            <a:pPr marL="457200" indent="-457200" algn="just">
              <a:buFont typeface="Arial" panose="020B0604020202020204" pitchFamily="34" charset="0"/>
              <a:buChar char="•"/>
            </a:pPr>
            <a:r>
              <a:rPr lang="en-US" sz="2800" dirty="0">
                <a:latin typeface="+mj-lt"/>
              </a:rPr>
              <a:t>Training Configuration:</a:t>
            </a:r>
          </a:p>
          <a:p>
            <a:pPr marL="914400" lvl="1" indent="-457200" algn="just">
              <a:buFont typeface="Arial" panose="020B0604020202020204" pitchFamily="34" charset="0"/>
              <a:buChar char="•"/>
            </a:pPr>
            <a:r>
              <a:rPr lang="en-US" sz="2400" dirty="0">
                <a:latin typeface="+mj-lt"/>
              </a:rPr>
              <a:t>Optimizer: Adam</a:t>
            </a:r>
          </a:p>
          <a:p>
            <a:pPr marL="914400" lvl="1" indent="-457200" algn="just">
              <a:buFont typeface="Arial" panose="020B0604020202020204" pitchFamily="34" charset="0"/>
              <a:buChar char="•"/>
            </a:pPr>
            <a:r>
              <a:rPr lang="en-US" sz="2400" dirty="0">
                <a:latin typeface="+mj-lt"/>
              </a:rPr>
              <a:t>Loss: Mean Squared Error (MSE)</a:t>
            </a:r>
          </a:p>
          <a:p>
            <a:pPr marL="914400" lvl="1" indent="-457200" algn="just">
              <a:buFont typeface="Arial" panose="020B0604020202020204" pitchFamily="34" charset="0"/>
              <a:buChar char="•"/>
            </a:pPr>
            <a:r>
              <a:rPr lang="en-US" sz="2400" dirty="0">
                <a:latin typeface="+mj-lt"/>
              </a:rPr>
              <a:t>Epochs: 50</a:t>
            </a:r>
          </a:p>
          <a:p>
            <a:pPr marL="914400" lvl="1" indent="-457200" algn="just">
              <a:buFont typeface="Arial" panose="020B0604020202020204" pitchFamily="34" charset="0"/>
              <a:buChar char="•"/>
            </a:pPr>
            <a:r>
              <a:rPr lang="en-US" sz="2400" dirty="0">
                <a:latin typeface="+mj-lt"/>
              </a:rPr>
              <a:t>Batch Size: 32</a:t>
            </a:r>
          </a:p>
          <a:p>
            <a:pPr marL="914400" lvl="1" indent="-457200" algn="just">
              <a:buFont typeface="Arial" panose="020B0604020202020204" pitchFamily="34" charset="0"/>
              <a:buChar char="•"/>
            </a:pPr>
            <a:r>
              <a:rPr lang="en-US" sz="2400" dirty="0">
                <a:latin typeface="+mj-lt"/>
              </a:rPr>
              <a:t>Validation Split: 20%</a:t>
            </a:r>
          </a:p>
        </p:txBody>
      </p:sp>
    </p:spTree>
    <p:extLst>
      <p:ext uri="{BB962C8B-B14F-4D97-AF65-F5344CB8AC3E}">
        <p14:creationId xmlns:p14="http://schemas.microsoft.com/office/powerpoint/2010/main" val="1357175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Autofit/>
          </a:bodyPr>
          <a:lstStyle/>
          <a:p>
            <a:pPr algn="l"/>
            <a:r>
              <a:rPr lang="en-US" sz="3600" b="1" dirty="0">
                <a:latin typeface="Poppins" panose="02000000000000000000" pitchFamily="2" charset="0"/>
                <a:cs typeface="Poppins" panose="02000000000000000000" pitchFamily="2" charset="0"/>
              </a:rPr>
              <a:t>9</a:t>
            </a:r>
            <a:r>
              <a:rPr lang="en-US" sz="3600" b="1" dirty="0" smtClean="0">
                <a:latin typeface="Poppins" panose="02000000000000000000" pitchFamily="2" charset="0"/>
                <a:cs typeface="Poppins" panose="02000000000000000000" pitchFamily="2" charset="0"/>
              </a:rPr>
              <a:t>. </a:t>
            </a:r>
            <a:r>
              <a:rPr lang="en-US" sz="3600" b="1" dirty="0">
                <a:latin typeface="Poppins" panose="02000000000000000000" pitchFamily="2" charset="0"/>
                <a:cs typeface="Poppins" panose="02000000000000000000" pitchFamily="2" charset="0"/>
              </a:rPr>
              <a:t>Hyper parameter Tuning </a:t>
            </a:r>
            <a:br>
              <a:rPr lang="en-US" sz="3600" b="1" dirty="0">
                <a:latin typeface="Poppins" panose="02000000000000000000" pitchFamily="2" charset="0"/>
                <a:cs typeface="Poppins" panose="02000000000000000000" pitchFamily="2" charset="0"/>
              </a:rPr>
            </a:br>
            <a:r>
              <a:rPr lang="en-US" sz="3600" b="1" dirty="0">
                <a:latin typeface="Poppins" panose="02000000000000000000" pitchFamily="2" charset="0"/>
                <a:cs typeface="Poppins" panose="02000000000000000000" pitchFamily="2" charset="0"/>
              </a:rPr>
              <a:t>&amp; Cross-Validation</a:t>
            </a:r>
          </a:p>
        </p:txBody>
      </p:sp>
      <p:sp>
        <p:nvSpPr>
          <p:cNvPr id="3" name="Subtitle 2"/>
          <p:cNvSpPr>
            <a:spLocks noGrp="1"/>
          </p:cNvSpPr>
          <p:nvPr>
            <p:ph type="subTitle" idx="1"/>
          </p:nvPr>
        </p:nvSpPr>
        <p:spPr>
          <a:xfrm>
            <a:off x="616226" y="2007704"/>
            <a:ext cx="10737574" cy="4164496"/>
          </a:xfrm>
        </p:spPr>
        <p:txBody>
          <a:bodyPr>
            <a:noAutofit/>
          </a:bodyPr>
          <a:lstStyle/>
          <a:p>
            <a:pPr algn="just">
              <a:lnSpc>
                <a:spcPct val="150000"/>
              </a:lnSpc>
            </a:pPr>
            <a:r>
              <a:rPr lang="en-US" sz="3200" dirty="0">
                <a:latin typeface="+mj-lt"/>
              </a:rPr>
              <a:t>Hyperparameter tuning was done using </a:t>
            </a:r>
            <a:r>
              <a:rPr lang="en-US" sz="3200" b="1" dirty="0">
                <a:latin typeface="+mj-lt"/>
              </a:rPr>
              <a:t>GridSearchCV</a:t>
            </a:r>
            <a:r>
              <a:rPr lang="en-US" sz="3200" dirty="0">
                <a:latin typeface="+mj-lt"/>
              </a:rPr>
              <a:t> with </a:t>
            </a:r>
            <a:r>
              <a:rPr lang="en-US" sz="3200" b="1" dirty="0">
                <a:latin typeface="+mj-lt"/>
              </a:rPr>
              <a:t>K-Fold Cross-Validation</a:t>
            </a:r>
            <a:r>
              <a:rPr lang="en-US" sz="3200" dirty="0">
                <a:latin typeface="+mj-lt"/>
              </a:rPr>
              <a:t> for </a:t>
            </a:r>
            <a:r>
              <a:rPr lang="en-US" sz="3200" b="1" dirty="0">
                <a:latin typeface="+mj-lt"/>
              </a:rPr>
              <a:t>SVR</a:t>
            </a:r>
            <a:r>
              <a:rPr lang="en-US" sz="3200" dirty="0">
                <a:latin typeface="+mj-lt"/>
              </a:rPr>
              <a:t> and </a:t>
            </a:r>
            <a:r>
              <a:rPr lang="en-US" sz="3200" b="1" dirty="0">
                <a:latin typeface="+mj-lt"/>
              </a:rPr>
              <a:t>XGBoost</a:t>
            </a:r>
            <a:r>
              <a:rPr lang="en-US" sz="3200" dirty="0">
                <a:latin typeface="+mj-lt"/>
              </a:rPr>
              <a:t>.</a:t>
            </a:r>
          </a:p>
          <a:p>
            <a:pPr algn="just">
              <a:lnSpc>
                <a:spcPct val="150000"/>
              </a:lnSpc>
            </a:pPr>
            <a:r>
              <a:rPr lang="en-US" sz="3200" dirty="0">
                <a:latin typeface="+mj-lt"/>
              </a:rPr>
              <a:t>Performance was evaluated using Mean Squared Error (MSE) and </a:t>
            </a:r>
            <a:r>
              <a:rPr lang="en-US" sz="3200" dirty="0" smtClean="0">
                <a:latin typeface="+mj-lt"/>
              </a:rPr>
              <a:t> R-squared </a:t>
            </a:r>
            <a:r>
              <a:rPr lang="en-US" sz="3200" dirty="0">
                <a:latin typeface="+mj-lt"/>
              </a:rPr>
              <a:t>(R²) to ensure accuracy and generalization.</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22</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spTree>
    <p:extLst>
      <p:ext uri="{BB962C8B-B14F-4D97-AF65-F5344CB8AC3E}">
        <p14:creationId xmlns:p14="http://schemas.microsoft.com/office/powerpoint/2010/main" val="5546601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Autofit/>
          </a:bodyPr>
          <a:lstStyle/>
          <a:p>
            <a:pPr algn="l"/>
            <a:r>
              <a:rPr lang="en-US" sz="3600" b="1" dirty="0">
                <a:latin typeface="Poppins" panose="02000000000000000000" pitchFamily="2" charset="0"/>
                <a:cs typeface="Poppins" panose="02000000000000000000" pitchFamily="2" charset="0"/>
              </a:rPr>
              <a:t>9</a:t>
            </a:r>
            <a:r>
              <a:rPr lang="en-US" sz="3600" b="1" dirty="0" smtClean="0">
                <a:latin typeface="Poppins" panose="02000000000000000000" pitchFamily="2" charset="0"/>
                <a:cs typeface="Poppins" panose="02000000000000000000" pitchFamily="2" charset="0"/>
              </a:rPr>
              <a:t>. </a:t>
            </a:r>
            <a:r>
              <a:rPr lang="en-US" sz="3600" b="1" dirty="0">
                <a:latin typeface="Poppins" panose="02000000000000000000" pitchFamily="2" charset="0"/>
                <a:cs typeface="Poppins" panose="02000000000000000000" pitchFamily="2" charset="0"/>
              </a:rPr>
              <a:t>Hyper parameter Tuning </a:t>
            </a:r>
            <a:br>
              <a:rPr lang="en-US" sz="3600" b="1" dirty="0">
                <a:latin typeface="Poppins" panose="02000000000000000000" pitchFamily="2" charset="0"/>
                <a:cs typeface="Poppins" panose="02000000000000000000" pitchFamily="2" charset="0"/>
              </a:rPr>
            </a:br>
            <a:r>
              <a:rPr lang="en-US" sz="3600" b="1" dirty="0">
                <a:latin typeface="Poppins" panose="02000000000000000000" pitchFamily="2" charset="0"/>
                <a:cs typeface="Poppins" panose="02000000000000000000" pitchFamily="2" charset="0"/>
              </a:rPr>
              <a:t>&amp; Cross-Validation</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23</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38910208"/>
              </p:ext>
            </p:extLst>
          </p:nvPr>
        </p:nvGraphicFramePr>
        <p:xfrm>
          <a:off x="830536" y="1661220"/>
          <a:ext cx="10523262" cy="2059063"/>
        </p:xfrm>
        <a:graphic>
          <a:graphicData uri="http://schemas.openxmlformats.org/drawingml/2006/table">
            <a:tbl>
              <a:tblPr>
                <a:tableStyleId>{BC89EF96-8CEA-46FF-86C4-4CE0E7609802}</a:tableStyleId>
              </a:tblPr>
              <a:tblGrid>
                <a:gridCol w="4085330">
                  <a:extLst>
                    <a:ext uri="{9D8B030D-6E8A-4147-A177-3AD203B41FA5}">
                      <a16:colId xmlns:a16="http://schemas.microsoft.com/office/drawing/2014/main" val="3378243701"/>
                    </a:ext>
                  </a:extLst>
                </a:gridCol>
                <a:gridCol w="4085330">
                  <a:extLst>
                    <a:ext uri="{9D8B030D-6E8A-4147-A177-3AD203B41FA5}">
                      <a16:colId xmlns:a16="http://schemas.microsoft.com/office/drawing/2014/main" val="421490515"/>
                    </a:ext>
                  </a:extLst>
                </a:gridCol>
                <a:gridCol w="2352602">
                  <a:extLst>
                    <a:ext uri="{9D8B030D-6E8A-4147-A177-3AD203B41FA5}">
                      <a16:colId xmlns:a16="http://schemas.microsoft.com/office/drawing/2014/main" val="426256676"/>
                    </a:ext>
                  </a:extLst>
                </a:gridCol>
              </a:tblGrid>
              <a:tr h="825126">
                <a:tc>
                  <a:txBody>
                    <a:bodyPr/>
                    <a:lstStyle/>
                    <a:p>
                      <a:pPr rtl="0"/>
                      <a:r>
                        <a:rPr lang="en-US" sz="2000" dirty="0">
                          <a:solidFill>
                            <a:schemeClr val="bg1"/>
                          </a:solidFill>
                          <a:effectLst/>
                          <a:latin typeface="Consolas"/>
                        </a:rPr>
                        <a:t>Model</a:t>
                      </a:r>
                    </a:p>
                  </a:txBody>
                  <a:tcPr marL="69733" marR="69733" marT="46489" marB="46489" anchor="ctr">
                    <a:solidFill>
                      <a:schemeClr val="accent1">
                        <a:lumMod val="75000"/>
                      </a:schemeClr>
                    </a:solidFill>
                  </a:tcPr>
                </a:tc>
                <a:tc>
                  <a:txBody>
                    <a:bodyPr/>
                    <a:lstStyle/>
                    <a:p>
                      <a:pPr rtl="0"/>
                      <a:r>
                        <a:rPr lang="en-US" sz="2000" dirty="0">
                          <a:solidFill>
                            <a:schemeClr val="bg1"/>
                          </a:solidFill>
                          <a:effectLst/>
                          <a:latin typeface="Consolas"/>
                        </a:rPr>
                        <a:t>MSE</a:t>
                      </a:r>
                    </a:p>
                  </a:txBody>
                  <a:tcPr marL="69733" marR="69733" marT="46489" marB="46489" anchor="ctr">
                    <a:solidFill>
                      <a:schemeClr val="accent1">
                        <a:lumMod val="75000"/>
                      </a:schemeClr>
                    </a:solidFill>
                  </a:tcPr>
                </a:tc>
                <a:tc>
                  <a:txBody>
                    <a:bodyPr/>
                    <a:lstStyle/>
                    <a:p>
                      <a:pPr rtl="0"/>
                      <a:r>
                        <a:rPr lang="en-US" sz="2000" dirty="0">
                          <a:solidFill>
                            <a:schemeClr val="bg1"/>
                          </a:solidFill>
                          <a:effectLst/>
                          <a:latin typeface="Consolas"/>
                        </a:rPr>
                        <a:t>R-squared</a:t>
                      </a:r>
                    </a:p>
                  </a:txBody>
                  <a:tcPr marL="69733" marR="69733" marT="46489" marB="46489" anchor="ctr">
                    <a:solidFill>
                      <a:schemeClr val="accent1">
                        <a:lumMod val="75000"/>
                      </a:schemeClr>
                    </a:solidFill>
                  </a:tcPr>
                </a:tc>
                <a:extLst>
                  <a:ext uri="{0D108BD9-81ED-4DB2-BD59-A6C34878D82A}">
                    <a16:rowId xmlns:a16="http://schemas.microsoft.com/office/drawing/2014/main" val="270603570"/>
                  </a:ext>
                </a:extLst>
              </a:tr>
              <a:tr h="781901">
                <a:tc>
                  <a:txBody>
                    <a:bodyPr/>
                    <a:lstStyle/>
                    <a:p>
                      <a:pPr rtl="0"/>
                      <a:r>
                        <a:rPr lang="en-US" sz="2000" dirty="0">
                          <a:effectLst/>
                          <a:latin typeface="Consolas"/>
                        </a:rPr>
                        <a:t>Best Cross-Validated SVM</a:t>
                      </a:r>
                      <a:endParaRPr lang="en-US" sz="2000" dirty="0">
                        <a:solidFill>
                          <a:srgbClr val="1B1C1D"/>
                        </a:solidFill>
                        <a:effectLst/>
                        <a:latin typeface="Consolas"/>
                      </a:endParaRPr>
                    </a:p>
                  </a:txBody>
                  <a:tcPr marL="69733" marR="69733" marT="46489" marB="46489" anchor="ctr"/>
                </a:tc>
                <a:tc>
                  <a:txBody>
                    <a:bodyPr/>
                    <a:lstStyle/>
                    <a:p>
                      <a:pPr rtl="0"/>
                      <a:r>
                        <a:rPr lang="en-US" sz="2000" dirty="0">
                          <a:effectLst/>
                          <a:latin typeface="Consolas"/>
                        </a:rPr>
                        <a:t>0.6180</a:t>
                      </a:r>
                      <a:endParaRPr lang="en-US" sz="2000" dirty="0">
                        <a:solidFill>
                          <a:srgbClr val="1B1C1D"/>
                        </a:solidFill>
                        <a:effectLst/>
                        <a:latin typeface="Consolas"/>
                      </a:endParaRPr>
                    </a:p>
                  </a:txBody>
                  <a:tcPr marL="69733" marR="69733" marT="46489" marB="46489" anchor="ctr"/>
                </a:tc>
                <a:tc>
                  <a:txBody>
                    <a:bodyPr/>
                    <a:lstStyle/>
                    <a:p>
                      <a:pPr rtl="0"/>
                      <a:r>
                        <a:rPr lang="en-US" sz="2000" dirty="0">
                          <a:effectLst/>
                          <a:latin typeface="Consolas"/>
                        </a:rPr>
                        <a:t>N/A</a:t>
                      </a:r>
                      <a:endParaRPr lang="en-US" sz="2000" dirty="0">
                        <a:solidFill>
                          <a:srgbClr val="1B1C1D"/>
                        </a:solidFill>
                        <a:effectLst/>
                        <a:latin typeface="Consolas"/>
                      </a:endParaRPr>
                    </a:p>
                  </a:txBody>
                  <a:tcPr marL="69733" marR="69733" marT="46489" marB="46489" anchor="ctr"/>
                </a:tc>
                <a:extLst>
                  <a:ext uri="{0D108BD9-81ED-4DB2-BD59-A6C34878D82A}">
                    <a16:rowId xmlns:a16="http://schemas.microsoft.com/office/drawing/2014/main" val="250564278"/>
                  </a:ext>
                </a:extLst>
              </a:tr>
              <a:tr h="452036">
                <a:tc>
                  <a:txBody>
                    <a:bodyPr/>
                    <a:lstStyle/>
                    <a:p>
                      <a:pPr rtl="0"/>
                      <a:r>
                        <a:rPr lang="en-US" sz="2000" dirty="0">
                          <a:effectLst/>
                          <a:latin typeface="Consolas"/>
                        </a:rPr>
                        <a:t>Best Tuned XGBoost</a:t>
                      </a:r>
                      <a:endParaRPr lang="en-US" sz="2000" dirty="0">
                        <a:solidFill>
                          <a:srgbClr val="1B1C1D"/>
                        </a:solidFill>
                        <a:effectLst/>
                        <a:latin typeface="Consolas"/>
                      </a:endParaRPr>
                    </a:p>
                  </a:txBody>
                  <a:tcPr marL="69733" marR="69733" marT="46489" marB="46489" anchor="ctr"/>
                </a:tc>
                <a:tc>
                  <a:txBody>
                    <a:bodyPr/>
                    <a:lstStyle/>
                    <a:p>
                      <a:pPr rtl="0"/>
                      <a:r>
                        <a:rPr lang="en-US" sz="2000" dirty="0">
                          <a:effectLst/>
                          <a:latin typeface="Consolas"/>
                        </a:rPr>
                        <a:t>20.1%</a:t>
                      </a:r>
                    </a:p>
                  </a:txBody>
                  <a:tcPr marL="69733" marR="69733" marT="46489" marB="46489" anchor="ctr"/>
                </a:tc>
                <a:tc>
                  <a:txBody>
                    <a:bodyPr/>
                    <a:lstStyle/>
                    <a:p>
                      <a:pPr rtl="0"/>
                      <a:r>
                        <a:rPr lang="en-US" sz="2000" dirty="0">
                          <a:effectLst/>
                          <a:latin typeface="Consolas"/>
                        </a:rPr>
                        <a:t>90%</a:t>
                      </a:r>
                      <a:endParaRPr lang="en-US" sz="2000" dirty="0">
                        <a:solidFill>
                          <a:srgbClr val="1B1C1D"/>
                        </a:solidFill>
                        <a:effectLst/>
                        <a:latin typeface="Consolas" panose="020B0609020204030204" pitchFamily="49" charset="0"/>
                      </a:endParaRPr>
                    </a:p>
                  </a:txBody>
                  <a:tcPr marL="69733" marR="69733" marT="46489" marB="46489" anchor="ctr"/>
                </a:tc>
                <a:extLst>
                  <a:ext uri="{0D108BD9-81ED-4DB2-BD59-A6C34878D82A}">
                    <a16:rowId xmlns:a16="http://schemas.microsoft.com/office/drawing/2014/main" val="2100486723"/>
                  </a:ext>
                </a:extLst>
              </a:tr>
            </a:tbl>
          </a:graphicData>
        </a:graphic>
      </p:graphicFrame>
    </p:spTree>
    <p:extLst>
      <p:ext uri="{BB962C8B-B14F-4D97-AF65-F5344CB8AC3E}">
        <p14:creationId xmlns:p14="http://schemas.microsoft.com/office/powerpoint/2010/main" val="36020316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smtClean="0">
                <a:latin typeface="Poppins" panose="02000000000000000000" pitchFamily="2" charset="0"/>
                <a:cs typeface="Poppins" panose="02000000000000000000" pitchFamily="2" charset="0"/>
              </a:rPr>
              <a:t>10. Models </a:t>
            </a:r>
            <a:r>
              <a:rPr lang="en-US" sz="3600" b="1" dirty="0">
                <a:latin typeface="Poppins" panose="02000000000000000000" pitchFamily="2" charset="0"/>
                <a:cs typeface="Poppins" panose="02000000000000000000" pitchFamily="2" charset="0"/>
              </a:rPr>
              <a:t>Comparison</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24</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graphicFrame>
        <p:nvGraphicFramePr>
          <p:cNvPr id="6" name="Table 5"/>
          <p:cNvGraphicFramePr>
            <a:graphicFrameLocks noGrp="1"/>
          </p:cNvGraphicFramePr>
          <p:nvPr>
            <p:extLst>
              <p:ext uri="{D42A27DB-BD31-4B8C-83A1-F6EECF244321}">
                <p14:modId xmlns:p14="http://schemas.microsoft.com/office/powerpoint/2010/main" val="4022813727"/>
              </p:ext>
            </p:extLst>
          </p:nvPr>
        </p:nvGraphicFramePr>
        <p:xfrm>
          <a:off x="838200" y="1967229"/>
          <a:ext cx="10515600" cy="3657600"/>
        </p:xfrm>
        <a:graphic>
          <a:graphicData uri="http://schemas.openxmlformats.org/drawingml/2006/table">
            <a:tbl>
              <a:tblPr/>
              <a:tblGrid>
                <a:gridCol w="5257800">
                  <a:extLst>
                    <a:ext uri="{9D8B030D-6E8A-4147-A177-3AD203B41FA5}">
                      <a16:colId xmlns:a16="http://schemas.microsoft.com/office/drawing/2014/main" val="2656445249"/>
                    </a:ext>
                  </a:extLst>
                </a:gridCol>
                <a:gridCol w="5257800">
                  <a:extLst>
                    <a:ext uri="{9D8B030D-6E8A-4147-A177-3AD203B41FA5}">
                      <a16:colId xmlns:a16="http://schemas.microsoft.com/office/drawing/2014/main" val="141182580"/>
                    </a:ext>
                  </a:extLst>
                </a:gridCol>
              </a:tblGrid>
              <a:tr h="0">
                <a:tc>
                  <a:txBody>
                    <a:bodyPr/>
                    <a:lstStyle/>
                    <a:p>
                      <a:r>
                        <a:rPr lang="en-US" sz="2400" b="1" dirty="0">
                          <a:solidFill>
                            <a:schemeClr val="bg1"/>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tc>
                  <a:txBody>
                    <a:bodyPr/>
                    <a:lstStyle/>
                    <a:p>
                      <a:r>
                        <a:rPr lang="en-US" sz="2400" b="1" dirty="0">
                          <a:solidFill>
                            <a:schemeClr val="bg1"/>
                          </a:solidFill>
                        </a:rPr>
                        <a:t>Accuracies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75000"/>
                      </a:schemeClr>
                    </a:solidFill>
                  </a:tcPr>
                </a:tc>
                <a:extLst>
                  <a:ext uri="{0D108BD9-81ED-4DB2-BD59-A6C34878D82A}">
                    <a16:rowId xmlns:a16="http://schemas.microsoft.com/office/drawing/2014/main" val="2256271681"/>
                  </a:ext>
                </a:extLst>
              </a:tr>
              <a:tr h="0">
                <a:tc>
                  <a:txBody>
                    <a:bodyPr/>
                    <a:lstStyle/>
                    <a:p>
                      <a:r>
                        <a:rPr lang="en-US" sz="2400" b="1" dirty="0">
                          <a:latin typeface="Consolas" panose="020B0609020204030204" pitchFamily="49" charset="0"/>
                        </a:rPr>
                        <a:t>Best Tuned XGBoost</a:t>
                      </a:r>
                      <a:endParaRPr lang="en-US" sz="2400" dirty="0">
                        <a:latin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r>
                        <a:rPr lang="en-US" sz="2400" b="1" dirty="0">
                          <a:latin typeface="Consolas" panose="020B0609020204030204" pitchFamily="49" charset="0"/>
                        </a:rPr>
                        <a:t>90.08%</a:t>
                      </a:r>
                      <a:endParaRPr lang="en-US" sz="2400" dirty="0">
                        <a:latin typeface="Consolas" panose="020B06090202040302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2058705469"/>
                  </a:ext>
                </a:extLst>
              </a:tr>
              <a:tr h="0">
                <a:tc>
                  <a:txBody>
                    <a:bodyPr/>
                    <a:lstStyle/>
                    <a:p>
                      <a:r>
                        <a:rPr lang="en-US" sz="2400" dirty="0">
                          <a:latin typeface="Consolas" panose="020B0609020204030204" pitchFamily="49" charset="0"/>
                        </a:rPr>
                        <a:t>Ensemble (Weighted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89.74%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5075970"/>
                  </a:ext>
                </a:extLst>
              </a:tr>
              <a:tr h="0">
                <a:tc>
                  <a:txBody>
                    <a:bodyPr/>
                    <a:lstStyle/>
                    <a:p>
                      <a:r>
                        <a:rPr lang="en-US" sz="2400" dirty="0">
                          <a:latin typeface="Consolas" panose="020B0609020204030204" pitchFamily="49" charset="0"/>
                        </a:rPr>
                        <a:t>Ensemble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89.25%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16389943"/>
                  </a:ext>
                </a:extLst>
              </a:tr>
              <a:tr h="0">
                <a:tc>
                  <a:txBody>
                    <a:bodyPr/>
                    <a:lstStyle/>
                    <a:p>
                      <a:r>
                        <a:rPr lang="en-US" sz="2400" dirty="0">
                          <a:latin typeface="Consolas" panose="020B0609020204030204" pitchFamily="49" charset="0"/>
                        </a:rPr>
                        <a:t>XGBoost Regressor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975513"/>
                  </a:ext>
                </a:extLst>
              </a:tr>
              <a:tr h="0">
                <a:tc>
                  <a:txBody>
                    <a:bodyPr/>
                    <a:lstStyle/>
                    <a:p>
                      <a:r>
                        <a:rPr lang="en-US" sz="2400" dirty="0">
                          <a:latin typeface="Consolas" panose="020B0609020204030204" pitchFamily="49" charset="0"/>
                        </a:rPr>
                        <a:t>SVM Regressor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2223164"/>
                  </a:ext>
                </a:extLst>
              </a:tr>
              <a:tr h="0">
                <a:tc>
                  <a:txBody>
                    <a:bodyPr/>
                    <a:lstStyle/>
                    <a:p>
                      <a:r>
                        <a:rPr lang="en-US" sz="2400" dirty="0">
                          <a:latin typeface="Consolas" panose="020B0609020204030204" pitchFamily="49" charset="0"/>
                        </a:rPr>
                        <a:t>Random Forest Regressor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87.97%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23218343"/>
                  </a:ext>
                </a:extLst>
              </a:tr>
              <a:tr h="0">
                <a:tc>
                  <a:txBody>
                    <a:bodyPr/>
                    <a:lstStyle/>
                    <a:p>
                      <a:r>
                        <a:rPr lang="en-US" sz="2400" dirty="0">
                          <a:latin typeface="Consolas" panose="020B0609020204030204" pitchFamily="49" charset="0"/>
                        </a:rPr>
                        <a:t>ANN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400" dirty="0">
                          <a:latin typeface="Consolas" panose="020B0609020204030204" pitchFamily="49" charset="0"/>
                        </a:rPr>
                        <a:t>86.79%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52179569"/>
                  </a:ext>
                </a:extLst>
              </a:tr>
            </a:tbl>
          </a:graphicData>
        </a:graphic>
      </p:graphicFrame>
    </p:spTree>
    <p:extLst>
      <p:ext uri="{BB962C8B-B14F-4D97-AF65-F5344CB8AC3E}">
        <p14:creationId xmlns:p14="http://schemas.microsoft.com/office/powerpoint/2010/main" val="1621545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25</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222-115-190</a:t>
            </a:r>
            <a:endParaRPr lang="en-US" sz="1000" dirty="0">
              <a:latin typeface="Poppins" panose="02000000000000000000" pitchFamily="2" charset="0"/>
              <a:cs typeface="Poppins" panose="02000000000000000000" pitchFamily="2" charset="0"/>
            </a:endParaRPr>
          </a:p>
        </p:txBody>
      </p:sp>
      <p:pic>
        <p:nvPicPr>
          <p:cNvPr id="8" name="Picture 7"/>
          <p:cNvPicPr>
            <a:picLocks noChangeAspect="1"/>
          </p:cNvPicPr>
          <p:nvPr/>
        </p:nvPicPr>
        <p:blipFill>
          <a:blip r:embed="rId2"/>
          <a:stretch>
            <a:fillRect/>
          </a:stretch>
        </p:blipFill>
        <p:spPr>
          <a:xfrm>
            <a:off x="15154" y="0"/>
            <a:ext cx="12176846" cy="5287617"/>
          </a:xfrm>
          <a:prstGeom prst="rect">
            <a:avLst/>
          </a:prstGeom>
        </p:spPr>
      </p:pic>
      <p:sp>
        <p:nvSpPr>
          <p:cNvPr id="2" name="TextBox 1">
            <a:extLst>
              <a:ext uri="{FF2B5EF4-FFF2-40B4-BE49-F238E27FC236}">
                <a16:creationId xmlns:a16="http://schemas.microsoft.com/office/drawing/2014/main" id="{D8599890-625B-6A35-33E5-E0E1694F628D}"/>
              </a:ext>
            </a:extLst>
          </p:cNvPr>
          <p:cNvSpPr txBox="1"/>
          <p:nvPr/>
        </p:nvSpPr>
        <p:spPr>
          <a:xfrm>
            <a:off x="4724400" y="573405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i="1" dirty="0">
                <a:ea typeface="Calibri"/>
                <a:cs typeface="Calibri"/>
              </a:rPr>
              <a:t>Fig: Model comparison</a:t>
            </a:r>
            <a:endParaRPr lang="en-US" dirty="0"/>
          </a:p>
        </p:txBody>
      </p:sp>
    </p:spTree>
    <p:extLst>
      <p:ext uri="{BB962C8B-B14F-4D97-AF65-F5344CB8AC3E}">
        <p14:creationId xmlns:p14="http://schemas.microsoft.com/office/powerpoint/2010/main" val="4412362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smtClean="0">
                <a:latin typeface="Poppins" panose="02000000000000000000" pitchFamily="2" charset="0"/>
                <a:cs typeface="Poppins" panose="02000000000000000000" pitchFamily="2" charset="0"/>
              </a:rPr>
              <a:t>11</a:t>
            </a:r>
            <a:r>
              <a:rPr lang="en-US" sz="3600" b="1" dirty="0" smtClean="0">
                <a:latin typeface="Poppins" panose="02000000000000000000" pitchFamily="2" charset="0"/>
                <a:cs typeface="Poppins" panose="02000000000000000000" pitchFamily="2" charset="0"/>
              </a:rPr>
              <a:t>. </a:t>
            </a:r>
            <a:r>
              <a:rPr lang="en-US" sz="3600" b="1" dirty="0">
                <a:latin typeface="Poppins" panose="02000000000000000000" pitchFamily="2" charset="0"/>
                <a:cs typeface="Poppins" panose="02000000000000000000" pitchFamily="2" charset="0"/>
              </a:rPr>
              <a:t>Results &amp; Discussion</a:t>
            </a:r>
          </a:p>
        </p:txBody>
      </p:sp>
      <p:sp>
        <p:nvSpPr>
          <p:cNvPr id="3" name="Subtitle 2"/>
          <p:cNvSpPr>
            <a:spLocks noGrp="1"/>
          </p:cNvSpPr>
          <p:nvPr>
            <p:ph type="subTitle" idx="1"/>
          </p:nvPr>
        </p:nvSpPr>
        <p:spPr>
          <a:xfrm>
            <a:off x="616226" y="1051243"/>
            <a:ext cx="10051774" cy="5120957"/>
          </a:xfrm>
        </p:spPr>
        <p:txBody>
          <a:bodyPr>
            <a:noAutofit/>
          </a:bodyPr>
          <a:lstStyle/>
          <a:p>
            <a:pPr marL="342900" indent="-342900" algn="just">
              <a:lnSpc>
                <a:spcPct val="100000"/>
              </a:lnSpc>
              <a:buFont typeface="Arial" panose="020B0604020202020204" pitchFamily="34" charset="0"/>
              <a:buChar char="•"/>
            </a:pPr>
            <a:endParaRPr lang="en-US" sz="2000" b="1" dirty="0">
              <a:latin typeface="Poppins" panose="02000000000000000000" pitchFamily="2" charset="0"/>
              <a:cs typeface="Poppins" panose="02000000000000000000" pitchFamily="2" charset="0"/>
            </a:endParaRPr>
          </a:p>
          <a:p>
            <a:pPr algn="just">
              <a:lnSpc>
                <a:spcPct val="100000"/>
              </a:lnSpc>
            </a:pPr>
            <a:endParaRPr lang="en-US" b="1" dirty="0">
              <a:latin typeface="Poppins" panose="02000000000000000000" pitchFamily="2" charset="0"/>
              <a:cs typeface="Poppins" panose="02000000000000000000" pitchFamily="2" charset="0"/>
            </a:endParaRPr>
          </a:p>
          <a:p>
            <a:pPr algn="just">
              <a:lnSpc>
                <a:spcPct val="100000"/>
              </a:lnSpc>
            </a:pPr>
            <a:endParaRPr lang="en-US" sz="2000" dirty="0">
              <a:latin typeface="Poppins" panose="02000000000000000000" pitchFamily="2" charset="0"/>
              <a:cs typeface="Poppins" panose="02000000000000000000" pitchFamily="2" charset="0"/>
            </a:endParaRPr>
          </a:p>
          <a:p>
            <a:pPr algn="just">
              <a:lnSpc>
                <a:spcPct val="100000"/>
              </a:lnSpc>
            </a:pPr>
            <a:endParaRPr lang="en-US" sz="2000" dirty="0">
              <a:latin typeface="Poppins" panose="02000000000000000000" pitchFamily="2" charset="0"/>
              <a:cs typeface="Poppins" panose="02000000000000000000" pitchFamily="2" charset="0"/>
            </a:endParaRPr>
          </a:p>
        </p:txBody>
      </p:sp>
      <p:sp>
        <p:nvSpPr>
          <p:cNvPr id="4" name="Footer Placeholder 3"/>
          <p:cNvSpPr>
            <a:spLocks noGrp="1"/>
          </p:cNvSpPr>
          <p:nvPr>
            <p:ph type="ftr" sz="quarter" idx="11"/>
          </p:nvPr>
        </p:nvSpPr>
        <p:spPr/>
        <p:txBody>
          <a:bodyPr/>
          <a:lstStyle/>
          <a:p>
            <a:pPr>
              <a:defRPr/>
            </a:pPr>
            <a:r>
              <a:rPr lang="en-US" sz="700" dirty="0">
                <a:solidFill>
                  <a:prstClr val="black">
                    <a:tint val="75000"/>
                  </a:prstClr>
                </a:solidFill>
                <a:latin typeface="Poppins"/>
                <a:ea typeface="+mn-lt"/>
                <a:cs typeface="+mn-lt"/>
              </a:rPr>
              <a:t>Predicting Air Quality: A Machine Learning Approach using the UCI Air Quality Dataset </a:t>
            </a:r>
            <a:endParaRPr lang="en-US" sz="700" dirty="0">
              <a:solidFill>
                <a:prstClr val="black">
                  <a:tint val="75000"/>
                </a:prstClr>
              </a:solidFill>
              <a:latin typeface="Poppins"/>
              <a:ea typeface="Calibri"/>
              <a:cs typeface="Calibri"/>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4089F8-8760-413E-B1B5-D9AC20DCC71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defRPr/>
            </a:pPr>
            <a:r>
              <a:rPr lang="en-US" sz="1000" dirty="0">
                <a:latin typeface="Poppins"/>
                <a:cs typeface="Poppins"/>
              </a:rPr>
              <a:t>222-115-190</a:t>
            </a:r>
            <a:endParaRPr kumimoji="0" lang="en-US" sz="1000" b="0" i="0" u="none" strike="noStrike" kern="1200" cap="none" spc="0" normalizeH="0" baseline="0" noProof="0" dirty="0">
              <a:ln>
                <a:noFill/>
              </a:ln>
              <a:solidFill>
                <a:prstClr val="black">
                  <a:tint val="75000"/>
                </a:prstClr>
              </a:solidFill>
              <a:effectLst/>
              <a:uLnTx/>
              <a:uFillTx/>
              <a:latin typeface="Poppins" panose="02000000000000000000" pitchFamily="2" charset="0"/>
              <a:ea typeface="+mn-ea"/>
              <a:cs typeface="Poppins" panose="02000000000000000000" pitchFamily="2" charset="0"/>
            </a:endParaRPr>
          </a:p>
        </p:txBody>
      </p:sp>
      <p:sp>
        <p:nvSpPr>
          <p:cNvPr id="8" name="Rectangle 7"/>
          <p:cNvSpPr/>
          <p:nvPr/>
        </p:nvSpPr>
        <p:spPr>
          <a:xfrm>
            <a:off x="616226" y="1235392"/>
            <a:ext cx="10737574" cy="1200329"/>
          </a:xfrm>
          <a:prstGeom prst="rect">
            <a:avLst/>
          </a:prstGeom>
        </p:spPr>
        <p:txBody>
          <a:bodyPr wrap="square">
            <a:spAutoFit/>
          </a:bodyPr>
          <a:lstStyle/>
          <a:p>
            <a:r>
              <a:rPr lang="en-US" sz="2400" dirty="0">
                <a:latin typeface="+mj-lt"/>
              </a:rPr>
              <a:t>Our models were evaluated using Mean Squared Error (MSE) and R-squared (R2), a metric indicating the proportion of variance in the dependent variable that is predictable from the independent variables.</a:t>
            </a:r>
          </a:p>
        </p:txBody>
      </p:sp>
      <p:graphicFrame>
        <p:nvGraphicFramePr>
          <p:cNvPr id="10" name="Table 9"/>
          <p:cNvGraphicFramePr>
            <a:graphicFrameLocks noGrp="1"/>
          </p:cNvGraphicFramePr>
          <p:nvPr>
            <p:extLst>
              <p:ext uri="{D42A27DB-BD31-4B8C-83A1-F6EECF244321}">
                <p14:modId xmlns:p14="http://schemas.microsoft.com/office/powerpoint/2010/main" val="733937490"/>
              </p:ext>
            </p:extLst>
          </p:nvPr>
        </p:nvGraphicFramePr>
        <p:xfrm>
          <a:off x="616226" y="2435721"/>
          <a:ext cx="10737573" cy="3653168"/>
        </p:xfrm>
        <a:graphic>
          <a:graphicData uri="http://schemas.openxmlformats.org/drawingml/2006/table">
            <a:tbl>
              <a:tblPr/>
              <a:tblGrid>
                <a:gridCol w="3579191">
                  <a:extLst>
                    <a:ext uri="{9D8B030D-6E8A-4147-A177-3AD203B41FA5}">
                      <a16:colId xmlns:a16="http://schemas.microsoft.com/office/drawing/2014/main" val="2997359683"/>
                    </a:ext>
                  </a:extLst>
                </a:gridCol>
                <a:gridCol w="3579191">
                  <a:extLst>
                    <a:ext uri="{9D8B030D-6E8A-4147-A177-3AD203B41FA5}">
                      <a16:colId xmlns:a16="http://schemas.microsoft.com/office/drawing/2014/main" val="1620985533"/>
                    </a:ext>
                  </a:extLst>
                </a:gridCol>
                <a:gridCol w="3579191">
                  <a:extLst>
                    <a:ext uri="{9D8B030D-6E8A-4147-A177-3AD203B41FA5}">
                      <a16:colId xmlns:a16="http://schemas.microsoft.com/office/drawing/2014/main" val="2933789355"/>
                    </a:ext>
                  </a:extLst>
                </a:gridCol>
              </a:tblGrid>
              <a:tr h="376636">
                <a:tc>
                  <a:txBody>
                    <a:bodyPr/>
                    <a:lstStyle/>
                    <a:p>
                      <a:r>
                        <a:rPr lang="en-US" b="1" dirty="0">
                          <a:solidFill>
                            <a:schemeClr val="bg1"/>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b="1" dirty="0">
                          <a:solidFill>
                            <a:schemeClr val="bg1"/>
                          </a:solidFill>
                        </a:rPr>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b="1" dirty="0">
                          <a:solidFill>
                            <a:schemeClr val="bg1"/>
                          </a:solidFill>
                        </a:rPr>
                        <a:t>R-squared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843171008"/>
                  </a:ext>
                </a:extLst>
              </a:tr>
              <a:tr h="376636">
                <a:tc>
                  <a:txBody>
                    <a:bodyPr/>
                    <a:lstStyle/>
                    <a:p>
                      <a:r>
                        <a:rPr lang="en-US" dirty="0">
                          <a:latin typeface="Consolas"/>
                        </a:rPr>
                        <a:t>XGBoost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0.2387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862551"/>
                  </a:ext>
                </a:extLst>
              </a:tr>
              <a:tr h="376636">
                <a:tc>
                  <a:txBody>
                    <a:bodyPr/>
                    <a:lstStyle/>
                    <a:p>
                      <a:r>
                        <a:rPr lang="en-US" dirty="0">
                          <a:latin typeface="Consolas"/>
                        </a:rPr>
                        <a:t>SVM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0.2536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815427"/>
                  </a:ext>
                </a:extLst>
              </a:tr>
              <a:tr h="376636">
                <a:tc>
                  <a:txBody>
                    <a:bodyPr/>
                    <a:lstStyle/>
                    <a:p>
                      <a:r>
                        <a:rPr lang="en-US" dirty="0">
                          <a:latin typeface="Consolas"/>
                        </a:rPr>
                        <a:t>Best Cross-Validated SVM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0.6180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45238"/>
                  </a:ext>
                </a:extLst>
              </a:tr>
              <a:tr h="376636">
                <a:tc>
                  <a:txBody>
                    <a:bodyPr/>
                    <a:lstStyle/>
                    <a:p>
                      <a:r>
                        <a:rPr lang="en-US" dirty="0">
                          <a:latin typeface="Consolas"/>
                        </a:rPr>
                        <a:t>ANN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0.2856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190990"/>
                  </a:ext>
                </a:extLst>
              </a:tr>
              <a:tr h="376636">
                <a:tc>
                  <a:txBody>
                    <a:bodyPr/>
                    <a:lstStyle/>
                    <a:p>
                      <a:r>
                        <a:rPr lang="en-US" dirty="0">
                          <a:latin typeface="Consolas"/>
                        </a:rPr>
                        <a:t>Random Forest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0.8797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481841"/>
                  </a:ext>
                </a:extLst>
              </a:tr>
              <a:tr h="376636">
                <a:tc>
                  <a:txBody>
                    <a:bodyPr/>
                    <a:lstStyle/>
                    <a:p>
                      <a:r>
                        <a:rPr lang="en-US" b="1" dirty="0">
                          <a:latin typeface="Consolas"/>
                        </a:rPr>
                        <a:t>Best Tuned XGBoost</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atin typeface="Consolas"/>
                        </a:rPr>
                        <a:t>0.2145</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dirty="0">
                          <a:latin typeface="Consolas"/>
                        </a:rPr>
                        <a:t>0.9008</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3709930"/>
                  </a:ext>
                </a:extLst>
              </a:tr>
              <a:tr h="376636">
                <a:tc>
                  <a:txBody>
                    <a:bodyPr/>
                    <a:lstStyle/>
                    <a:p>
                      <a:r>
                        <a:rPr lang="en-US" dirty="0">
                          <a:latin typeface="Consolas"/>
                        </a:rPr>
                        <a:t>Ensemble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0.8925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764729"/>
                  </a:ext>
                </a:extLst>
              </a:tr>
              <a:tr h="376636">
                <a:tc>
                  <a:txBody>
                    <a:bodyPr/>
                    <a:lstStyle/>
                    <a:p>
                      <a:r>
                        <a:rPr lang="en-US" dirty="0">
                          <a:latin typeface="Consolas"/>
                        </a:rPr>
                        <a:t>Ensemble (Weighted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0.2219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0.8974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62966"/>
                  </a:ext>
                </a:extLst>
              </a:tr>
            </a:tbl>
          </a:graphicData>
        </a:graphic>
      </p:graphicFrame>
    </p:spTree>
    <p:extLst>
      <p:ext uri="{BB962C8B-B14F-4D97-AF65-F5344CB8AC3E}">
        <p14:creationId xmlns:p14="http://schemas.microsoft.com/office/powerpoint/2010/main" val="195051631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smtClean="0">
                <a:latin typeface="Poppins" panose="02000000000000000000" pitchFamily="2" charset="0"/>
                <a:cs typeface="Poppins" panose="02000000000000000000" pitchFamily="2" charset="0"/>
              </a:rPr>
              <a:t>11</a:t>
            </a:r>
            <a:r>
              <a:rPr lang="en-US" sz="3600" b="1" dirty="0" smtClean="0">
                <a:latin typeface="Poppins" panose="02000000000000000000" pitchFamily="2" charset="0"/>
                <a:cs typeface="Poppins" panose="02000000000000000000" pitchFamily="2" charset="0"/>
              </a:rPr>
              <a:t>. </a:t>
            </a:r>
            <a:r>
              <a:rPr lang="en-US" sz="3600" b="1" dirty="0">
                <a:latin typeface="Poppins" panose="02000000000000000000" pitchFamily="2" charset="0"/>
                <a:cs typeface="Poppins" panose="02000000000000000000" pitchFamily="2" charset="0"/>
              </a:rPr>
              <a:t>Results</a:t>
            </a:r>
          </a:p>
        </p:txBody>
      </p:sp>
      <p:sp>
        <p:nvSpPr>
          <p:cNvPr id="3" name="Subtitle 2"/>
          <p:cNvSpPr>
            <a:spLocks noGrp="1"/>
          </p:cNvSpPr>
          <p:nvPr>
            <p:ph type="subTitle" idx="1"/>
          </p:nvPr>
        </p:nvSpPr>
        <p:spPr>
          <a:xfrm>
            <a:off x="616226" y="1051243"/>
            <a:ext cx="10051774" cy="5120957"/>
          </a:xfrm>
        </p:spPr>
        <p:txBody>
          <a:bodyPr>
            <a:noAutofit/>
          </a:bodyPr>
          <a:lstStyle/>
          <a:p>
            <a:pPr marL="342900" indent="-342900" algn="just">
              <a:lnSpc>
                <a:spcPct val="100000"/>
              </a:lnSpc>
              <a:buFont typeface="Arial" panose="020B0604020202020204" pitchFamily="34" charset="0"/>
              <a:buChar char="•"/>
            </a:pPr>
            <a:endParaRPr lang="en-US" sz="2000" b="1" dirty="0">
              <a:latin typeface="Poppins" panose="02000000000000000000" pitchFamily="2" charset="0"/>
              <a:cs typeface="Poppins" panose="02000000000000000000" pitchFamily="2" charset="0"/>
            </a:endParaRPr>
          </a:p>
          <a:p>
            <a:pPr algn="just">
              <a:lnSpc>
                <a:spcPct val="100000"/>
              </a:lnSpc>
            </a:pPr>
            <a:endParaRPr lang="en-US" b="1" dirty="0">
              <a:latin typeface="Poppins" panose="02000000000000000000" pitchFamily="2" charset="0"/>
              <a:cs typeface="Poppins" panose="02000000000000000000" pitchFamily="2" charset="0"/>
            </a:endParaRPr>
          </a:p>
          <a:p>
            <a:pPr algn="just">
              <a:lnSpc>
                <a:spcPct val="100000"/>
              </a:lnSpc>
            </a:pPr>
            <a:endParaRPr lang="en-US" sz="2000" dirty="0">
              <a:latin typeface="Poppins" panose="02000000000000000000" pitchFamily="2" charset="0"/>
              <a:cs typeface="Poppins" panose="02000000000000000000" pitchFamily="2" charset="0"/>
            </a:endParaRPr>
          </a:p>
          <a:p>
            <a:pPr algn="just">
              <a:lnSpc>
                <a:spcPct val="100000"/>
              </a:lnSpc>
            </a:pPr>
            <a:endParaRPr lang="en-US" sz="2000" dirty="0">
              <a:latin typeface="Poppins" panose="02000000000000000000" pitchFamily="2" charset="0"/>
              <a:cs typeface="Poppins" panose="02000000000000000000" pitchFamily="2" charset="0"/>
            </a:endParaRPr>
          </a:p>
        </p:txBody>
      </p:sp>
      <p:sp>
        <p:nvSpPr>
          <p:cNvPr id="4" name="Footer Placeholder 3"/>
          <p:cNvSpPr>
            <a:spLocks noGrp="1"/>
          </p:cNvSpPr>
          <p:nvPr>
            <p:ph type="ftr" sz="quarter" idx="11"/>
          </p:nvPr>
        </p:nvSpPr>
        <p:spPr/>
        <p:txBody>
          <a:bodyPr/>
          <a:lstStyle/>
          <a:p>
            <a:pPr>
              <a:defRPr/>
            </a:pPr>
            <a:r>
              <a:rPr lang="en-US" sz="700" dirty="0">
                <a:solidFill>
                  <a:prstClr val="black">
                    <a:tint val="75000"/>
                  </a:prstClr>
                </a:solidFill>
                <a:latin typeface="Poppins"/>
                <a:ea typeface="+mn-lt"/>
                <a:cs typeface="+mn-lt"/>
              </a:rPr>
              <a:t>Predicting Air Quality: A Machine Learning Approach using the UCI Air Quality Dataset </a:t>
            </a:r>
            <a:endParaRPr lang="en-US" sz="700" dirty="0">
              <a:solidFill>
                <a:prstClr val="black">
                  <a:tint val="75000"/>
                </a:prstClr>
              </a:solidFill>
              <a:latin typeface="Poppins"/>
              <a:ea typeface="Calibri"/>
              <a:cs typeface="Calibri"/>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34089F8-8760-413E-B1B5-D9AC20DCC713}"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defRPr/>
            </a:pPr>
            <a:r>
              <a:rPr lang="en-US" sz="1000" dirty="0">
                <a:latin typeface="Poppins"/>
                <a:cs typeface="Poppins"/>
              </a:rPr>
              <a:t>222-115-190</a:t>
            </a:r>
            <a:endParaRPr kumimoji="0" lang="en-US" sz="1000" b="0" i="0" u="none" strike="noStrike" kern="1200" cap="none" spc="0" normalizeH="0" baseline="0" noProof="0" dirty="0">
              <a:ln>
                <a:noFill/>
              </a:ln>
              <a:solidFill>
                <a:prstClr val="black">
                  <a:tint val="75000"/>
                </a:prstClr>
              </a:solidFill>
              <a:effectLst/>
              <a:uLnTx/>
              <a:uFillTx/>
              <a:latin typeface="Poppins" panose="02000000000000000000" pitchFamily="2" charset="0"/>
              <a:ea typeface="+mn-ea"/>
              <a:cs typeface="Poppins" panose="02000000000000000000" pitchFamily="2" charset="0"/>
            </a:endParaRPr>
          </a:p>
        </p:txBody>
      </p:sp>
      <p:sp>
        <p:nvSpPr>
          <p:cNvPr id="8" name="Rectangle 7"/>
          <p:cNvSpPr/>
          <p:nvPr/>
        </p:nvSpPr>
        <p:spPr>
          <a:xfrm>
            <a:off x="616226" y="1235392"/>
            <a:ext cx="10737574" cy="1200329"/>
          </a:xfrm>
          <a:prstGeom prst="rect">
            <a:avLst/>
          </a:prstGeom>
        </p:spPr>
        <p:txBody>
          <a:bodyPr wrap="square">
            <a:spAutoFit/>
          </a:bodyPr>
          <a:lstStyle/>
          <a:p>
            <a:r>
              <a:rPr lang="en-US" sz="2400" dirty="0">
                <a:latin typeface="+mj-lt"/>
              </a:rPr>
              <a:t>The </a:t>
            </a:r>
            <a:r>
              <a:rPr lang="en-US" sz="2400" b="1" dirty="0">
                <a:latin typeface="+mj-lt"/>
              </a:rPr>
              <a:t>Best Tuned XGBoost Regressor</a:t>
            </a:r>
            <a:r>
              <a:rPr lang="en-US" sz="2400" dirty="0">
                <a:latin typeface="+mj-lt"/>
              </a:rPr>
              <a:t> emerged as the top-performing individual model, achieving an impressive R-squared of </a:t>
            </a:r>
            <a:r>
              <a:rPr lang="en-US" sz="2400" b="1" dirty="0">
                <a:latin typeface="+mj-lt"/>
              </a:rPr>
              <a:t>0.9008 (90.08%)</a:t>
            </a:r>
            <a:r>
              <a:rPr lang="en-US" sz="2400" dirty="0">
                <a:latin typeface="+mj-lt"/>
              </a:rPr>
              <a:t>. This indicates it explains over 90% of the variance in Carbon Monoxide concentrations.</a:t>
            </a:r>
          </a:p>
        </p:txBody>
      </p:sp>
      <p:graphicFrame>
        <p:nvGraphicFramePr>
          <p:cNvPr id="10" name="Table 9"/>
          <p:cNvGraphicFramePr>
            <a:graphicFrameLocks noGrp="1"/>
          </p:cNvGraphicFramePr>
          <p:nvPr>
            <p:extLst>
              <p:ext uri="{D42A27DB-BD31-4B8C-83A1-F6EECF244321}">
                <p14:modId xmlns:p14="http://schemas.microsoft.com/office/powerpoint/2010/main" val="2998663925"/>
              </p:ext>
            </p:extLst>
          </p:nvPr>
        </p:nvGraphicFramePr>
        <p:xfrm>
          <a:off x="616226" y="2435721"/>
          <a:ext cx="10737573" cy="3653168"/>
        </p:xfrm>
        <a:graphic>
          <a:graphicData uri="http://schemas.openxmlformats.org/drawingml/2006/table">
            <a:tbl>
              <a:tblPr/>
              <a:tblGrid>
                <a:gridCol w="3579191">
                  <a:extLst>
                    <a:ext uri="{9D8B030D-6E8A-4147-A177-3AD203B41FA5}">
                      <a16:colId xmlns:a16="http://schemas.microsoft.com/office/drawing/2014/main" val="2997359683"/>
                    </a:ext>
                  </a:extLst>
                </a:gridCol>
                <a:gridCol w="3579191">
                  <a:extLst>
                    <a:ext uri="{9D8B030D-6E8A-4147-A177-3AD203B41FA5}">
                      <a16:colId xmlns:a16="http://schemas.microsoft.com/office/drawing/2014/main" val="1620985533"/>
                    </a:ext>
                  </a:extLst>
                </a:gridCol>
                <a:gridCol w="3579191">
                  <a:extLst>
                    <a:ext uri="{9D8B030D-6E8A-4147-A177-3AD203B41FA5}">
                      <a16:colId xmlns:a16="http://schemas.microsoft.com/office/drawing/2014/main" val="2933789355"/>
                    </a:ext>
                  </a:extLst>
                </a:gridCol>
              </a:tblGrid>
              <a:tr h="376636">
                <a:tc>
                  <a:txBody>
                    <a:bodyPr/>
                    <a:lstStyle/>
                    <a:p>
                      <a:r>
                        <a:rPr lang="en-US" b="1" dirty="0">
                          <a:solidFill>
                            <a:schemeClr val="bg1"/>
                          </a:solidFill>
                        </a:rPr>
                        <a:t>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b="1" dirty="0">
                          <a:solidFill>
                            <a:schemeClr val="bg1"/>
                          </a:solidFill>
                        </a:rPr>
                        <a:t>MSE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tc>
                  <a:txBody>
                    <a:bodyPr/>
                    <a:lstStyle/>
                    <a:p>
                      <a:r>
                        <a:rPr lang="en-US" b="1" dirty="0">
                          <a:solidFill>
                            <a:schemeClr val="bg1"/>
                          </a:solidFill>
                        </a:rPr>
                        <a:t>R-squared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843171008"/>
                  </a:ext>
                </a:extLst>
              </a:tr>
              <a:tr h="376636">
                <a:tc>
                  <a:txBody>
                    <a:bodyPr/>
                    <a:lstStyle/>
                    <a:p>
                      <a:r>
                        <a:rPr lang="en-US" dirty="0">
                          <a:latin typeface="Consolas"/>
                        </a:rPr>
                        <a:t>XGBoost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0.2387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0.8896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64862551"/>
                  </a:ext>
                </a:extLst>
              </a:tr>
              <a:tr h="376636">
                <a:tc>
                  <a:txBody>
                    <a:bodyPr/>
                    <a:lstStyle/>
                    <a:p>
                      <a:r>
                        <a:rPr lang="en-US" dirty="0">
                          <a:latin typeface="Consolas"/>
                        </a:rPr>
                        <a:t>SVM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0.2536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0.8827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5815427"/>
                  </a:ext>
                </a:extLst>
              </a:tr>
              <a:tr h="376636">
                <a:tc>
                  <a:txBody>
                    <a:bodyPr/>
                    <a:lstStyle/>
                    <a:p>
                      <a:r>
                        <a:rPr lang="en-US" dirty="0">
                          <a:latin typeface="Consolas"/>
                        </a:rPr>
                        <a:t>Best Cross-Validated SVM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0.6180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N/A*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945238"/>
                  </a:ext>
                </a:extLst>
              </a:tr>
              <a:tr h="376636">
                <a:tc>
                  <a:txBody>
                    <a:bodyPr/>
                    <a:lstStyle/>
                    <a:p>
                      <a:r>
                        <a:rPr lang="en-US" dirty="0">
                          <a:latin typeface="Consolas"/>
                        </a:rPr>
                        <a:t>ANN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0.2856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0.8679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6190990"/>
                  </a:ext>
                </a:extLst>
              </a:tr>
              <a:tr h="376636">
                <a:tc>
                  <a:txBody>
                    <a:bodyPr/>
                    <a:lstStyle/>
                    <a:p>
                      <a:r>
                        <a:rPr lang="en-US" dirty="0">
                          <a:latin typeface="Consolas"/>
                        </a:rPr>
                        <a:t>Random Forest Regression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0.2601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0.8797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0481841"/>
                  </a:ext>
                </a:extLst>
              </a:tr>
              <a:tr h="376636">
                <a:tc>
                  <a:txBody>
                    <a:bodyPr/>
                    <a:lstStyle/>
                    <a:p>
                      <a:r>
                        <a:rPr lang="en-US" b="1" dirty="0">
                          <a:latin typeface="Consolas"/>
                        </a:rPr>
                        <a:t>Best Tuned XGBoost</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b="1" dirty="0">
                          <a:latin typeface="Consolas"/>
                        </a:rPr>
                        <a:t>0.2145</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r>
                        <a:rPr lang="en-US" b="1" dirty="0">
                          <a:latin typeface="Consolas"/>
                        </a:rPr>
                        <a:t>0.9008</a:t>
                      </a:r>
                      <a:endParaRPr lang="en-US" dirty="0">
                        <a:latin typeface="Consola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753709930"/>
                  </a:ext>
                </a:extLst>
              </a:tr>
              <a:tr h="376636">
                <a:tc>
                  <a:txBody>
                    <a:bodyPr/>
                    <a:lstStyle/>
                    <a:p>
                      <a:r>
                        <a:rPr lang="en-US" dirty="0">
                          <a:latin typeface="Consolas"/>
                        </a:rPr>
                        <a:t>Ensemble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0.2325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0.8925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5764729"/>
                  </a:ext>
                </a:extLst>
              </a:tr>
              <a:tr h="376636">
                <a:tc>
                  <a:txBody>
                    <a:bodyPr/>
                    <a:lstStyle/>
                    <a:p>
                      <a:r>
                        <a:rPr lang="en-US" dirty="0">
                          <a:latin typeface="Consolas"/>
                        </a:rPr>
                        <a:t>Ensemble (Weighted Averaging)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0.2219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onsolas"/>
                        </a:rPr>
                        <a:t>0.8974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62966"/>
                  </a:ext>
                </a:extLst>
              </a:tr>
            </a:tbl>
          </a:graphicData>
        </a:graphic>
      </p:graphicFrame>
    </p:spTree>
    <p:extLst>
      <p:ext uri="{BB962C8B-B14F-4D97-AF65-F5344CB8AC3E}">
        <p14:creationId xmlns:p14="http://schemas.microsoft.com/office/powerpoint/2010/main" val="19223491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4000" b="1" dirty="0">
                <a:latin typeface="Poppins" panose="02000000000000000000" pitchFamily="2" charset="0"/>
                <a:cs typeface="Poppins" panose="02000000000000000000" pitchFamily="2" charset="0"/>
              </a:rPr>
              <a:t> Reference</a:t>
            </a:r>
          </a:p>
        </p:txBody>
      </p:sp>
      <p:sp>
        <p:nvSpPr>
          <p:cNvPr id="3" name="Subtitle 2"/>
          <p:cNvSpPr>
            <a:spLocks noGrp="1"/>
          </p:cNvSpPr>
          <p:nvPr>
            <p:ph type="subTitle" idx="1"/>
          </p:nvPr>
        </p:nvSpPr>
        <p:spPr>
          <a:xfrm>
            <a:off x="616226" y="1051243"/>
            <a:ext cx="10051774" cy="5120957"/>
          </a:xfrm>
        </p:spPr>
        <p:txBody>
          <a:bodyPr vert="horz" lIns="91440" tIns="45720" rIns="91440" bIns="45720" rtlCol="0" anchor="t">
            <a:normAutofit/>
          </a:bodyPr>
          <a:lstStyle/>
          <a:p>
            <a:pPr algn="l">
              <a:lnSpc>
                <a:spcPct val="200000"/>
              </a:lnSpc>
            </a:pPr>
            <a:r>
              <a:rPr lang="en-US" sz="2800" b="1" dirty="0">
                <a:hlinkClick r:id="rId2"/>
              </a:rPr>
              <a:t>Air Quality,UCI</a:t>
            </a:r>
            <a:endParaRPr lang="en-US" sz="2800" b="1" dirty="0"/>
          </a:p>
          <a:p>
            <a:endParaRPr lang="en-US" dirty="0">
              <a:ea typeface="Calibri"/>
              <a:cs typeface="Calibri"/>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28</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222115173,    222115190</a:t>
            </a:r>
          </a:p>
        </p:txBody>
      </p:sp>
    </p:spTree>
    <p:extLst>
      <p:ext uri="{BB962C8B-B14F-4D97-AF65-F5344CB8AC3E}">
        <p14:creationId xmlns:p14="http://schemas.microsoft.com/office/powerpoint/2010/main" val="22899512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2483318"/>
            <a:ext cx="10934090" cy="1867301"/>
          </a:xfrm>
        </p:spPr>
        <p:txBody>
          <a:bodyPr>
            <a:normAutofit/>
          </a:bodyPr>
          <a:lstStyle/>
          <a:p>
            <a:r>
              <a:rPr lang="en-US" sz="11500" b="1" dirty="0">
                <a:latin typeface="Poppins" panose="02000000000000000000" pitchFamily="2" charset="0"/>
                <a:cs typeface="Poppins" panose="02000000000000000000" pitchFamily="2" charset="0"/>
              </a:rPr>
              <a:t>Thank You</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endParaRPr lang="en-US" dirty="0">
              <a:ea typeface="Calibri"/>
              <a:cs typeface="Calibri"/>
            </a:endParaRPr>
          </a:p>
        </p:txBody>
      </p:sp>
      <p:sp>
        <p:nvSpPr>
          <p:cNvPr id="6"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222115173,    222115190</a:t>
            </a:r>
          </a:p>
        </p:txBody>
      </p:sp>
    </p:spTree>
    <p:extLst>
      <p:ext uri="{BB962C8B-B14F-4D97-AF65-F5344CB8AC3E}">
        <p14:creationId xmlns:p14="http://schemas.microsoft.com/office/powerpoint/2010/main" val="350664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a:latin typeface="Poppins"/>
                <a:cs typeface="Poppins"/>
              </a:rPr>
              <a:t> </a:t>
            </a:r>
            <a:r>
              <a:rPr lang="en-US" sz="3600" b="1" dirty="0" smtClean="0">
                <a:latin typeface="Poppins"/>
                <a:cs typeface="Poppins"/>
              </a:rPr>
              <a:t>1. Introduction </a:t>
            </a:r>
            <a:endParaRPr lang="en-US" sz="5400" dirty="0">
              <a:ea typeface="Calibri Light" panose="020F0302020204030204"/>
              <a:cs typeface="Calibri Light" panose="020F0302020204030204"/>
            </a:endParaRPr>
          </a:p>
        </p:txBody>
      </p:sp>
      <p:sp>
        <p:nvSpPr>
          <p:cNvPr id="4" name="Footer Placeholder 3"/>
          <p:cNvSpPr>
            <a:spLocks noGrp="1"/>
          </p:cNvSpPr>
          <p:nvPr>
            <p:ph type="ftr" sz="quarter" idx="11"/>
          </p:nvPr>
        </p:nvSpPr>
        <p:spPr/>
        <p:txBody>
          <a:bodyPr/>
          <a:lstStyle/>
          <a:p>
            <a:r>
              <a:rPr lang="en-US" sz="700" dirty="0">
                <a:latin typeface="Poppins"/>
                <a:cs typeface="Poppins"/>
              </a:rPr>
              <a:t>Predicting Air Quality: A Machine Learning Approach using the UCI Air Quality Dataset</a:t>
            </a:r>
          </a:p>
        </p:txBody>
      </p:sp>
      <p:sp>
        <p:nvSpPr>
          <p:cNvPr id="5" name="Slide Number Placeholder 4"/>
          <p:cNvSpPr>
            <a:spLocks noGrp="1"/>
          </p:cNvSpPr>
          <p:nvPr>
            <p:ph type="sldNum" sz="quarter" idx="12"/>
          </p:nvPr>
        </p:nvSpPr>
        <p:spPr/>
        <p:txBody>
          <a:bodyPr/>
          <a:lstStyle/>
          <a:p>
            <a:fld id="{C34089F8-8760-413E-B1B5-D9AC20DCC713}" type="slidenum">
              <a:rPr lang="en-US" smtClean="0"/>
              <a:t>3</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
        <p:nvSpPr>
          <p:cNvPr id="8" name="TextBox 7">
            <a:extLst>
              <a:ext uri="{FF2B5EF4-FFF2-40B4-BE49-F238E27FC236}">
                <a16:creationId xmlns:a16="http://schemas.microsoft.com/office/drawing/2014/main" id="{2FA0E36D-E6A8-31E3-C5BF-97754760DAEC}"/>
              </a:ext>
            </a:extLst>
          </p:cNvPr>
          <p:cNvSpPr txBox="1"/>
          <p:nvPr/>
        </p:nvSpPr>
        <p:spPr>
          <a:xfrm>
            <a:off x="812761" y="1446244"/>
            <a:ext cx="6760585" cy="870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92665AE4-2A13-75ED-FE0B-A99BF84722B8}"/>
              </a:ext>
            </a:extLst>
          </p:cNvPr>
          <p:cNvSpPr txBox="1"/>
          <p:nvPr/>
        </p:nvSpPr>
        <p:spPr>
          <a:xfrm>
            <a:off x="812761" y="2006666"/>
            <a:ext cx="10541039"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000" dirty="0"/>
              <a:t>Air pollution is a major global concern with significant impacts on public health and the environment. Accurate prediction of air quality is crucial for issuing timely warnings and informing policy decisions.</a:t>
            </a:r>
          </a:p>
        </p:txBody>
      </p:sp>
    </p:spTree>
    <p:extLst>
      <p:ext uri="{BB962C8B-B14F-4D97-AF65-F5344CB8AC3E}">
        <p14:creationId xmlns:p14="http://schemas.microsoft.com/office/powerpoint/2010/main" val="1912511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A47F5-D8C9-6819-0F91-C847FA196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A2D7-1BCE-625D-2BF2-8408EF12B6FA}"/>
              </a:ext>
            </a:extLst>
          </p:cNvPr>
          <p:cNvSpPr>
            <a:spLocks noGrp="1"/>
          </p:cNvSpPr>
          <p:nvPr>
            <p:ph type="ctrTitle"/>
          </p:nvPr>
        </p:nvSpPr>
        <p:spPr>
          <a:xfrm>
            <a:off x="616226" y="2483318"/>
            <a:ext cx="8448800" cy="1867301"/>
          </a:xfrm>
        </p:spPr>
        <p:txBody>
          <a:bodyPr>
            <a:normAutofit/>
          </a:bodyPr>
          <a:lstStyle/>
          <a:p>
            <a:r>
              <a:rPr lang="en-US" sz="11500" b="1" dirty="0">
                <a:latin typeface="Poppins"/>
                <a:cs typeface="Poppins"/>
              </a:rPr>
              <a:t>Q&amp;A</a:t>
            </a:r>
            <a:endParaRPr lang="en-US" dirty="0"/>
          </a:p>
        </p:txBody>
      </p:sp>
      <p:sp>
        <p:nvSpPr>
          <p:cNvPr id="4" name="Footer Placeholder 3">
            <a:extLst>
              <a:ext uri="{FF2B5EF4-FFF2-40B4-BE49-F238E27FC236}">
                <a16:creationId xmlns:a16="http://schemas.microsoft.com/office/drawing/2014/main" id="{323D28D2-C618-4650-4083-1EE9B28D6467}"/>
              </a:ext>
            </a:extLst>
          </p:cNvPr>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a:extLst>
              <a:ext uri="{FF2B5EF4-FFF2-40B4-BE49-F238E27FC236}">
                <a16:creationId xmlns:a16="http://schemas.microsoft.com/office/drawing/2014/main" id="{08E2C388-B6C9-20C1-E661-029EA79C3FA7}"/>
              </a:ext>
            </a:extLst>
          </p:cNvPr>
          <p:cNvSpPr>
            <a:spLocks noGrp="1"/>
          </p:cNvSpPr>
          <p:nvPr>
            <p:ph type="sldNum" sz="quarter" idx="12"/>
          </p:nvPr>
        </p:nvSpPr>
        <p:spPr/>
        <p:txBody>
          <a:bodyPr/>
          <a:lstStyle/>
          <a:p>
            <a:endParaRPr lang="en-US" dirty="0">
              <a:ea typeface="Calibri"/>
              <a:cs typeface="Calibri"/>
            </a:endParaRPr>
          </a:p>
        </p:txBody>
      </p:sp>
      <p:sp>
        <p:nvSpPr>
          <p:cNvPr id="6" name="Footer Placeholder 3">
            <a:extLst>
              <a:ext uri="{FF2B5EF4-FFF2-40B4-BE49-F238E27FC236}">
                <a16:creationId xmlns:a16="http://schemas.microsoft.com/office/drawing/2014/main" id="{F4BAA0BB-04BF-EE95-10C5-DC45EDB916C8}"/>
              </a:ext>
            </a:extLst>
          </p:cNvPr>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a:cs typeface="Poppins"/>
              </a:rPr>
              <a:t>222115173,    </a:t>
            </a:r>
            <a:r>
              <a:rPr lang="en-US" sz="1000" dirty="0" smtClean="0">
                <a:latin typeface="Poppins"/>
                <a:cs typeface="Poppins"/>
              </a:rPr>
              <a:t>222115190	</a:t>
            </a:r>
            <a:endParaRPr lang="en-US" sz="1000" dirty="0">
              <a:latin typeface="Poppins"/>
              <a:cs typeface="Poppins"/>
            </a:endParaRPr>
          </a:p>
        </p:txBody>
      </p:sp>
      <p:pic>
        <p:nvPicPr>
          <p:cNvPr id="3" name="Picture 2"/>
          <p:cNvPicPr>
            <a:picLocks noChangeAspect="1"/>
          </p:cNvPicPr>
          <p:nvPr/>
        </p:nvPicPr>
        <p:blipFill>
          <a:blip r:embed="rId2"/>
          <a:stretch>
            <a:fillRect/>
          </a:stretch>
        </p:blipFill>
        <p:spPr>
          <a:xfrm>
            <a:off x="9065026" y="2197872"/>
            <a:ext cx="1834348" cy="1834348"/>
          </a:xfrm>
          <a:prstGeom prst="rect">
            <a:avLst/>
          </a:prstGeom>
        </p:spPr>
      </p:pic>
    </p:spTree>
    <p:extLst>
      <p:ext uri="{BB962C8B-B14F-4D97-AF65-F5344CB8AC3E}">
        <p14:creationId xmlns:p14="http://schemas.microsoft.com/office/powerpoint/2010/main" val="34576900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a:latin typeface="Poppins"/>
                <a:cs typeface="Poppins"/>
              </a:rPr>
              <a:t>Objective</a:t>
            </a:r>
            <a:endParaRPr lang="en-US" sz="5400" dirty="0">
              <a:ea typeface="Calibri Light" panose="020F0302020204030204"/>
              <a:cs typeface="Calibri Light" panose="020F0302020204030204"/>
            </a:endParaRPr>
          </a:p>
        </p:txBody>
      </p:sp>
      <p:sp>
        <p:nvSpPr>
          <p:cNvPr id="4" name="Footer Placeholder 3"/>
          <p:cNvSpPr>
            <a:spLocks noGrp="1"/>
          </p:cNvSpPr>
          <p:nvPr>
            <p:ph type="ftr" sz="quarter" idx="11"/>
          </p:nvPr>
        </p:nvSpPr>
        <p:spPr/>
        <p:txBody>
          <a:bodyPr/>
          <a:lstStyle/>
          <a:p>
            <a:r>
              <a:rPr lang="en-US" sz="700" dirty="0">
                <a:latin typeface="Poppins"/>
                <a:cs typeface="Poppins"/>
              </a:rPr>
              <a:t>Predicting Air Quality: A Machine Learning Approach using the UCI Air Quality Dataset</a:t>
            </a:r>
            <a:endParaRPr lang="en-US" sz="700" dirty="0">
              <a:solidFill>
                <a:srgbClr val="000000"/>
              </a:solidFill>
              <a:latin typeface="Poppins"/>
              <a:cs typeface="Poppins"/>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4</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
        <p:nvSpPr>
          <p:cNvPr id="8" name="TextBox 7">
            <a:extLst>
              <a:ext uri="{FF2B5EF4-FFF2-40B4-BE49-F238E27FC236}">
                <a16:creationId xmlns:a16="http://schemas.microsoft.com/office/drawing/2014/main" id="{2FA0E36D-E6A8-31E3-C5BF-97754760DAEC}"/>
              </a:ext>
            </a:extLst>
          </p:cNvPr>
          <p:cNvSpPr txBox="1"/>
          <p:nvPr/>
        </p:nvSpPr>
        <p:spPr>
          <a:xfrm>
            <a:off x="812761" y="1446244"/>
            <a:ext cx="6760585" cy="870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92665AE4-2A13-75ED-FE0B-A99BF84722B8}"/>
              </a:ext>
            </a:extLst>
          </p:cNvPr>
          <p:cNvSpPr txBox="1"/>
          <p:nvPr/>
        </p:nvSpPr>
        <p:spPr>
          <a:xfrm>
            <a:off x="616228" y="2006666"/>
            <a:ext cx="649695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t>To leverage machine learning models to analyze the relationship between various chemical sensor responses and environmental factors to predict the concentration of key pollutants.</a:t>
            </a:r>
            <a:endParaRPr lang="en-US" sz="3000" dirty="0"/>
          </a:p>
        </p:txBody>
      </p:sp>
      <p:pic>
        <p:nvPicPr>
          <p:cNvPr id="3" name="Picture 2"/>
          <p:cNvPicPr>
            <a:picLocks noChangeAspect="1"/>
          </p:cNvPicPr>
          <p:nvPr/>
        </p:nvPicPr>
        <p:blipFill>
          <a:blip r:embed="rId2"/>
          <a:stretch>
            <a:fillRect/>
          </a:stretch>
        </p:blipFill>
        <p:spPr>
          <a:xfrm>
            <a:off x="8763000" y="2006666"/>
            <a:ext cx="2438400" cy="2438400"/>
          </a:xfrm>
          <a:prstGeom prst="rect">
            <a:avLst/>
          </a:prstGeom>
        </p:spPr>
      </p:pic>
    </p:spTree>
    <p:extLst>
      <p:ext uri="{BB962C8B-B14F-4D97-AF65-F5344CB8AC3E}">
        <p14:creationId xmlns:p14="http://schemas.microsoft.com/office/powerpoint/2010/main" val="33151517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a:bodyPr>
          <a:lstStyle/>
          <a:p>
            <a:pPr algn="l"/>
            <a:r>
              <a:rPr lang="en-US" sz="3600" b="1" dirty="0">
                <a:latin typeface="Poppins"/>
                <a:cs typeface="Poppins"/>
              </a:rPr>
              <a:t>Methodology</a:t>
            </a:r>
            <a:endParaRPr lang="en-US" sz="5400" dirty="0">
              <a:ea typeface="Calibri Light" panose="020F0302020204030204"/>
              <a:cs typeface="Calibri Light" panose="020F0302020204030204"/>
            </a:endParaRPr>
          </a:p>
        </p:txBody>
      </p:sp>
      <p:sp>
        <p:nvSpPr>
          <p:cNvPr id="4" name="Footer Placeholder 3"/>
          <p:cNvSpPr>
            <a:spLocks noGrp="1"/>
          </p:cNvSpPr>
          <p:nvPr>
            <p:ph type="ftr" sz="quarter" idx="11"/>
          </p:nvPr>
        </p:nvSpPr>
        <p:spPr>
          <a:xfrm>
            <a:off x="4112719" y="6420146"/>
            <a:ext cx="3999781" cy="365125"/>
          </a:xfrm>
        </p:spPr>
        <p:txBody>
          <a:bodyPr vert="horz" lIns="91440" tIns="45720" rIns="91440" bIns="45720" rtlCol="0" anchor="t"/>
          <a:lstStyle/>
          <a:p>
            <a:r>
              <a:rPr lang="en-US" sz="700" dirty="0">
                <a:latin typeface="Poppins"/>
                <a:cs typeface="Poppins"/>
              </a:rPr>
              <a:t>Predicting Air Quality: A Machine Learning Approach using the UCI Air Quality Dataset</a:t>
            </a:r>
            <a:endParaRPr lang="en-US" sz="700" dirty="0">
              <a:solidFill>
                <a:srgbClr val="000000"/>
              </a:solidFill>
              <a:latin typeface="Poppins"/>
              <a:cs typeface="Poppins"/>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5</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
        <p:nvSpPr>
          <p:cNvPr id="8" name="TextBox 7">
            <a:extLst>
              <a:ext uri="{FF2B5EF4-FFF2-40B4-BE49-F238E27FC236}">
                <a16:creationId xmlns:a16="http://schemas.microsoft.com/office/drawing/2014/main" id="{2FA0E36D-E6A8-31E3-C5BF-97754760DAEC}"/>
              </a:ext>
            </a:extLst>
          </p:cNvPr>
          <p:cNvSpPr txBox="1"/>
          <p:nvPr/>
        </p:nvSpPr>
        <p:spPr>
          <a:xfrm>
            <a:off x="812761" y="1446244"/>
            <a:ext cx="6760585" cy="8708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p>
        </p:txBody>
      </p:sp>
      <p:sp>
        <p:nvSpPr>
          <p:cNvPr id="9" name="TextBox 8">
            <a:extLst>
              <a:ext uri="{FF2B5EF4-FFF2-40B4-BE49-F238E27FC236}">
                <a16:creationId xmlns:a16="http://schemas.microsoft.com/office/drawing/2014/main" id="{92665AE4-2A13-75ED-FE0B-A99BF84722B8}"/>
              </a:ext>
            </a:extLst>
          </p:cNvPr>
          <p:cNvSpPr txBox="1"/>
          <p:nvPr/>
        </p:nvSpPr>
        <p:spPr>
          <a:xfrm>
            <a:off x="616227" y="2006666"/>
            <a:ext cx="5593187"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3200" dirty="0"/>
              <a:t>We will walk through the entire machine learning pipeline, from data cleaning and exploration to training and evaluating advanced models.</a:t>
            </a:r>
            <a:endParaRPr lang="en-US" sz="3000" dirty="0"/>
          </a:p>
        </p:txBody>
      </p:sp>
      <p:pic>
        <p:nvPicPr>
          <p:cNvPr id="6" name="Picture 5"/>
          <p:cNvPicPr>
            <a:picLocks noChangeAspect="1"/>
          </p:cNvPicPr>
          <p:nvPr/>
        </p:nvPicPr>
        <p:blipFill>
          <a:blip r:embed="rId2"/>
          <a:stretch>
            <a:fillRect/>
          </a:stretch>
        </p:blipFill>
        <p:spPr>
          <a:xfrm>
            <a:off x="8112500" y="1710493"/>
            <a:ext cx="2850718" cy="2850718"/>
          </a:xfrm>
          <a:prstGeom prst="rect">
            <a:avLst/>
          </a:prstGeom>
        </p:spPr>
      </p:pic>
    </p:spTree>
    <p:extLst>
      <p:ext uri="{BB962C8B-B14F-4D97-AF65-F5344CB8AC3E}">
        <p14:creationId xmlns:p14="http://schemas.microsoft.com/office/powerpoint/2010/main" val="39094560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Autofit/>
          </a:bodyPr>
          <a:lstStyle/>
          <a:p>
            <a:pPr algn="l"/>
            <a:r>
              <a:rPr lang="en-US" sz="3600" b="1" dirty="0">
                <a:latin typeface="Poppins"/>
                <a:cs typeface="Poppins"/>
              </a:rPr>
              <a:t> </a:t>
            </a:r>
            <a:r>
              <a:rPr lang="en-US" sz="3600" b="1" dirty="0" smtClean="0">
                <a:latin typeface="Poppins"/>
                <a:cs typeface="Poppins"/>
              </a:rPr>
              <a:t>2. Dataset </a:t>
            </a:r>
            <a:r>
              <a:rPr lang="en-US" sz="3600" b="1" dirty="0">
                <a:latin typeface="Poppins"/>
                <a:cs typeface="Poppins"/>
              </a:rPr>
              <a:t>Overview: Air Quality UCI Dataset</a:t>
            </a:r>
          </a:p>
        </p:txBody>
      </p:sp>
      <p:sp>
        <p:nvSpPr>
          <p:cNvPr id="3" name="Subtitle 2"/>
          <p:cNvSpPr>
            <a:spLocks noGrp="1"/>
          </p:cNvSpPr>
          <p:nvPr>
            <p:ph type="subTitle" idx="1"/>
          </p:nvPr>
        </p:nvSpPr>
        <p:spPr>
          <a:xfrm>
            <a:off x="616226" y="1540073"/>
            <a:ext cx="10737574" cy="4632127"/>
          </a:xfrm>
        </p:spPr>
        <p:txBody>
          <a:bodyPr vert="horz" lIns="91440" tIns="45720" rIns="91440" bIns="45720" rtlCol="0" anchor="t">
            <a:noAutofit/>
          </a:bodyPr>
          <a:lstStyle/>
          <a:p>
            <a:pPr algn="just">
              <a:lnSpc>
                <a:spcPct val="100000"/>
              </a:lnSpc>
            </a:pPr>
            <a:r>
              <a:rPr lang="en-US" sz="2500" dirty="0"/>
              <a:t>This project utilizes the Air Quality UCI Dataset from the UCI Machine Learning Repository. It is a multivariate time-series dataset comprising </a:t>
            </a:r>
            <a:r>
              <a:rPr lang="en-US" sz="2500" b="1" dirty="0"/>
              <a:t>9,471 hourly</a:t>
            </a:r>
            <a:r>
              <a:rPr lang="en-US" sz="2500" dirty="0"/>
              <a:t> instances. The data, collected from March 2004 to February 2005 in a polluted urban area in Italy, includes </a:t>
            </a:r>
            <a:r>
              <a:rPr lang="en-US" sz="2500" b="1" dirty="0"/>
              <a:t>15 raw features </a:t>
            </a:r>
            <a:r>
              <a:rPr lang="en-US" sz="2500" dirty="0"/>
              <a:t>from </a:t>
            </a:r>
            <a:r>
              <a:rPr lang="en-US" sz="2500" i="1" dirty="0"/>
              <a:t>five</a:t>
            </a:r>
            <a:r>
              <a:rPr lang="en-US" sz="2500" dirty="0"/>
              <a:t> metal oxide chemical sensors (PT08.S1(CO) to PT08.S5(O3)) and environmental variables such as Temperature (T), Relative Humidity (RH), and Absolute Humidity (AH). Ground truth pollutant concentrations include Carbon Monoxide (CO(GT)), NMHC(GT), Benzene (C6H6(GT)), NOx(GT), and NO2(GT). Initial inspection revealed issues like inconsistent data formats, use of commas as decimal separators, the presence of -</a:t>
            </a:r>
            <a:r>
              <a:rPr lang="en-US" sz="2500" b="1" dirty="0"/>
              <a:t>200 </a:t>
            </a:r>
            <a:r>
              <a:rPr lang="en-US" sz="2500" dirty="0"/>
              <a:t>as a missing value indicator, and unnecessary columns, which required thorough cleaning.</a:t>
            </a:r>
          </a:p>
        </p:txBody>
      </p:sp>
      <p:sp>
        <p:nvSpPr>
          <p:cNvPr id="4" name="Footer Placeholder 3"/>
          <p:cNvSpPr>
            <a:spLocks noGrp="1"/>
          </p:cNvSpPr>
          <p:nvPr>
            <p:ph type="ftr" sz="quarter" idx="11"/>
          </p:nvPr>
        </p:nvSpPr>
        <p:spPr>
          <a:xfrm>
            <a:off x="4038600" y="6366983"/>
            <a:ext cx="4114800" cy="365125"/>
          </a:xfrm>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6</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Tree>
    <p:extLst>
      <p:ext uri="{BB962C8B-B14F-4D97-AF65-F5344CB8AC3E}">
        <p14:creationId xmlns:p14="http://schemas.microsoft.com/office/powerpoint/2010/main" val="8270841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0051774" cy="1051243"/>
          </a:xfrm>
        </p:spPr>
        <p:txBody>
          <a:bodyPr>
            <a:normAutofit fontScale="90000"/>
          </a:bodyPr>
          <a:lstStyle/>
          <a:p>
            <a:pPr algn="l"/>
            <a:r>
              <a:rPr lang="en-US" sz="4000" b="1" dirty="0">
                <a:latin typeface="Poppins"/>
                <a:cs typeface="Poppins"/>
              </a:rPr>
              <a:t> </a:t>
            </a:r>
            <a:r>
              <a:rPr lang="en-US" sz="4000" b="1" dirty="0" smtClean="0">
                <a:latin typeface="Poppins"/>
                <a:cs typeface="Poppins"/>
              </a:rPr>
              <a:t>2. Dataset </a:t>
            </a:r>
            <a:r>
              <a:rPr lang="en-US" sz="4000" b="1" dirty="0">
                <a:latin typeface="Poppins"/>
                <a:cs typeface="Poppins"/>
              </a:rPr>
              <a:t>Overview: Air Quality UCI Dataset</a:t>
            </a:r>
          </a:p>
        </p:txBody>
      </p:sp>
      <p:sp>
        <p:nvSpPr>
          <p:cNvPr id="3" name="Subtitle 2"/>
          <p:cNvSpPr>
            <a:spLocks noGrp="1"/>
          </p:cNvSpPr>
          <p:nvPr>
            <p:ph type="subTitle" idx="1"/>
          </p:nvPr>
        </p:nvSpPr>
        <p:spPr>
          <a:xfrm>
            <a:off x="616226" y="1540073"/>
            <a:ext cx="10737574" cy="4632127"/>
          </a:xfrm>
        </p:spPr>
        <p:txBody>
          <a:bodyPr vert="horz" lIns="91440" tIns="45720" rIns="91440" bIns="45720" rtlCol="0" anchor="t">
            <a:normAutofit/>
          </a:bodyPr>
          <a:lstStyle/>
          <a:p>
            <a:pPr algn="just"/>
            <a:r>
              <a:rPr lang="en-US" sz="2500" dirty="0"/>
              <a:t>After preprocessing, the dataset was transformed into a structured format with </a:t>
            </a:r>
            <a:r>
              <a:rPr lang="en-US" sz="2500" b="1" dirty="0"/>
              <a:t>12</a:t>
            </a:r>
            <a:r>
              <a:rPr lang="en-US" sz="2500" dirty="0"/>
              <a:t> numerical features used as predictors. The target variable is CO(GT), representing Carbon Monoxide concentration in mg/m³. All features were standardized for comparability and optimized for machine learning model training, including deep learning regression techniques.</a:t>
            </a: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7</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Tree>
    <p:extLst>
      <p:ext uri="{BB962C8B-B14F-4D97-AF65-F5344CB8AC3E}">
        <p14:creationId xmlns:p14="http://schemas.microsoft.com/office/powerpoint/2010/main" val="30984387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effectLst>
                  <a:outerShdw blurRad="38100" dist="38100" dir="2700000" algn="tl">
                    <a:srgbClr val="000000">
                      <a:alpha val="43137"/>
                    </a:srgbClr>
                  </a:outerShdw>
                </a:effectLst>
                <a:latin typeface="Poppins" panose="02000000000000000000" pitchFamily="2" charset="0"/>
                <a:ea typeface="+mj-lt"/>
                <a:cs typeface="Poppins" panose="02000000000000000000" pitchFamily="2" charset="0"/>
              </a:rPr>
              <a:t>3. </a:t>
            </a:r>
            <a:r>
              <a:rPr lang="en-US" sz="3600" b="1" dirty="0">
                <a:latin typeface="Poppins" panose="02000000000000000000" pitchFamily="2" charset="0"/>
                <a:ea typeface="+mj-lt"/>
                <a:cs typeface="Poppins" panose="02000000000000000000" pitchFamily="2" charset="0"/>
              </a:rPr>
              <a:t>Data</a:t>
            </a:r>
            <a:r>
              <a:rPr lang="en-US" sz="3600" b="1" dirty="0">
                <a:effectLst>
                  <a:outerShdw blurRad="38100" dist="38100" dir="2700000" algn="tl">
                    <a:srgbClr val="000000">
                      <a:alpha val="43137"/>
                    </a:srgbClr>
                  </a:outerShdw>
                </a:effectLst>
                <a:latin typeface="Poppins" panose="02000000000000000000" pitchFamily="2" charset="0"/>
                <a:ea typeface="+mj-lt"/>
                <a:cs typeface="Poppins" panose="02000000000000000000" pitchFamily="2" charset="0"/>
              </a:rPr>
              <a:t> Preprocessing</a:t>
            </a:r>
            <a:endParaRPr lang="en-US" sz="5400" dirty="0">
              <a:effectLst>
                <a:outerShdw blurRad="38100" dist="38100" dir="2700000" algn="tl">
                  <a:srgbClr val="000000">
                    <a:alpha val="43137"/>
                  </a:srgbClr>
                </a:outerShdw>
              </a:effectLst>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8</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sp>
        <p:nvSpPr>
          <p:cNvPr id="13" name="Rectangle 3"/>
          <p:cNvSpPr>
            <a:spLocks noChangeArrowheads="1"/>
          </p:cNvSpPr>
          <p:nvPr/>
        </p:nvSpPr>
        <p:spPr bwMode="auto">
          <a:xfrm>
            <a:off x="616226" y="1486468"/>
            <a:ext cx="10737574"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mj-lt"/>
              </a:rPr>
              <a:t>Initial Challenges:</a:t>
            </a:r>
            <a:r>
              <a:rPr kumimoji="0" lang="en-US" altLang="en-US" sz="3200" b="0" i="0" u="none" strike="noStrike" cap="none" normalizeH="0" baseline="0" dirty="0">
                <a:ln>
                  <a:noFill/>
                </a:ln>
                <a:solidFill>
                  <a:schemeClr val="tx1"/>
                </a:solidFill>
                <a:effectLst/>
                <a:latin typeface="+mj-lt"/>
              </a:rPr>
              <a:t> Discuss raw data issues such as semicolon delimiters, commas for decimals, the -200 missing value indicator, and incorrect data types. </a:t>
            </a:r>
          </a:p>
          <a:p>
            <a:pPr lvl="0" eaLnBrk="0" fontAlgn="base" hangingPunct="0">
              <a:spcBef>
                <a:spcPct val="0"/>
              </a:spcBef>
              <a:spcAft>
                <a:spcPct val="0"/>
              </a:spcAft>
            </a:pPr>
            <a:endParaRPr lang="en-US" altLang="en-US" sz="3200" b="1" dirty="0">
              <a:latin typeface="+mj-lt"/>
            </a:endParaRPr>
          </a:p>
          <a:p>
            <a:pPr lvl="0" eaLnBrk="0" fontAlgn="base" hangingPunct="0">
              <a:spcBef>
                <a:spcPct val="0"/>
              </a:spcBef>
              <a:spcAft>
                <a:spcPct val="0"/>
              </a:spcAft>
            </a:pPr>
            <a:r>
              <a:rPr lang="en-US" altLang="en-US" sz="3200" b="1" dirty="0">
                <a:latin typeface="+mj-lt"/>
              </a:rPr>
              <a:t>Cleaning Steps:</a:t>
            </a:r>
            <a:endParaRPr lang="en-US" altLang="en-US" sz="3200" dirty="0">
              <a:latin typeface="+mj-lt"/>
            </a:endParaRPr>
          </a:p>
          <a:p>
            <a:pPr marL="457200" lvl="0" indent="-457200" eaLnBrk="0" fontAlgn="base" hangingPunct="0">
              <a:spcBef>
                <a:spcPct val="0"/>
              </a:spcBef>
              <a:spcAft>
                <a:spcPct val="0"/>
              </a:spcAft>
              <a:buFont typeface="Arial" panose="020B0604020202020204" pitchFamily="34" charset="0"/>
              <a:buChar char="•"/>
            </a:pPr>
            <a:r>
              <a:rPr lang="en-US" altLang="en-US" sz="3200" dirty="0">
                <a:latin typeface="+mj-lt"/>
              </a:rPr>
              <a:t>Handling missing values with forward-fill (ffill).</a:t>
            </a:r>
          </a:p>
          <a:p>
            <a:pPr marL="457200" lvl="0" indent="-457200" eaLnBrk="0" fontAlgn="base" hangingPunct="0">
              <a:spcBef>
                <a:spcPct val="0"/>
              </a:spcBef>
              <a:spcAft>
                <a:spcPct val="0"/>
              </a:spcAft>
              <a:buFont typeface="Arial" panose="020B0604020202020204" pitchFamily="34" charset="0"/>
              <a:buChar char="•"/>
            </a:pPr>
            <a:r>
              <a:rPr lang="en-US" altLang="en-US" sz="3200" dirty="0">
                <a:latin typeface="+mj-lt"/>
              </a:rPr>
              <a:t>Correcting data types.</a:t>
            </a:r>
          </a:p>
          <a:p>
            <a:pPr marL="457200" lvl="0" indent="-457200" eaLnBrk="0" fontAlgn="base" hangingPunct="0">
              <a:spcBef>
                <a:spcPct val="0"/>
              </a:spcBef>
              <a:spcAft>
                <a:spcPct val="0"/>
              </a:spcAft>
              <a:buFont typeface="Arial" panose="020B0604020202020204" pitchFamily="34" charset="0"/>
              <a:buChar char="•"/>
            </a:pPr>
            <a:r>
              <a:rPr lang="en-US" altLang="en-US" sz="3200" dirty="0">
                <a:latin typeface="+mj-lt"/>
              </a:rPr>
              <a:t>Converting Date and Time into a single date time index.</a:t>
            </a:r>
          </a:p>
        </p:txBody>
      </p:sp>
    </p:spTree>
    <p:extLst>
      <p:ext uri="{BB962C8B-B14F-4D97-AF65-F5344CB8AC3E}">
        <p14:creationId xmlns:p14="http://schemas.microsoft.com/office/powerpoint/2010/main" val="19574292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226" y="0"/>
            <a:ext cx="11130075" cy="1051243"/>
          </a:xfrm>
        </p:spPr>
        <p:txBody>
          <a:bodyPr>
            <a:normAutofit/>
          </a:bodyPr>
          <a:lstStyle/>
          <a:p>
            <a:pPr algn="l"/>
            <a:r>
              <a:rPr lang="en-US" sz="3600" b="1" dirty="0">
                <a:latin typeface="Poppins" panose="02000000000000000000" pitchFamily="2" charset="0"/>
                <a:ea typeface="+mj-lt"/>
                <a:cs typeface="Poppins" panose="02000000000000000000" pitchFamily="2" charset="0"/>
              </a:rPr>
              <a:t>4. Exploratory Data Analysis (EDA)</a:t>
            </a:r>
            <a:endParaRPr lang="en-US" sz="5400" b="1" dirty="0">
              <a:latin typeface="Poppins" panose="02000000000000000000" pitchFamily="2" charset="0"/>
              <a:ea typeface="Calibri Light"/>
              <a:cs typeface="Poppins" panose="02000000000000000000" pitchFamily="2" charset="0"/>
            </a:endParaRPr>
          </a:p>
        </p:txBody>
      </p:sp>
      <p:sp>
        <p:nvSpPr>
          <p:cNvPr id="4" name="Footer Placeholder 3"/>
          <p:cNvSpPr>
            <a:spLocks noGrp="1"/>
          </p:cNvSpPr>
          <p:nvPr>
            <p:ph type="ftr" sz="quarter" idx="11"/>
          </p:nvPr>
        </p:nvSpPr>
        <p:spPr/>
        <p:txBody>
          <a:bodyPr/>
          <a:lstStyle/>
          <a:p>
            <a:r>
              <a:rPr lang="en-US" sz="700" dirty="0">
                <a:latin typeface="Poppins"/>
                <a:ea typeface="+mn-lt"/>
                <a:cs typeface="+mn-lt"/>
              </a:rPr>
              <a:t>Predicting Air Quality: A Machine Learning Approach using the UCI Air Quality Dataset </a:t>
            </a:r>
            <a:endParaRPr lang="en-US" sz="700" dirty="0">
              <a:latin typeface="Poppins"/>
              <a:ea typeface="Calibri"/>
              <a:cs typeface="Calibri"/>
            </a:endParaRPr>
          </a:p>
        </p:txBody>
      </p:sp>
      <p:sp>
        <p:nvSpPr>
          <p:cNvPr id="5" name="Slide Number Placeholder 4"/>
          <p:cNvSpPr>
            <a:spLocks noGrp="1"/>
          </p:cNvSpPr>
          <p:nvPr>
            <p:ph type="sldNum" sz="quarter" idx="12"/>
          </p:nvPr>
        </p:nvSpPr>
        <p:spPr/>
        <p:txBody>
          <a:bodyPr/>
          <a:lstStyle/>
          <a:p>
            <a:fld id="{C34089F8-8760-413E-B1B5-D9AC20DCC713}" type="slidenum">
              <a:rPr lang="en-US" smtClean="0"/>
              <a:t>9</a:t>
            </a:fld>
            <a:endParaRPr lang="en-US" dirty="0"/>
          </a:p>
        </p:txBody>
      </p:sp>
      <p:sp>
        <p:nvSpPr>
          <p:cNvPr id="7" name="Footer Placeholder 3"/>
          <p:cNvSpPr txBox="1">
            <a:spLocks/>
          </p:cNvSpPr>
          <p:nvPr/>
        </p:nvSpPr>
        <p:spPr>
          <a:xfrm>
            <a:off x="616226" y="6356349"/>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000" dirty="0">
                <a:latin typeface="Poppins" panose="02000000000000000000" pitchFamily="2" charset="0"/>
                <a:cs typeface="Poppins" panose="02000000000000000000" pitchFamily="2" charset="0"/>
              </a:rPr>
              <a:t>222-115-173</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2019" y="1051243"/>
            <a:ext cx="7327961" cy="4868872"/>
          </a:xfrm>
          <a:prstGeom prst="rect">
            <a:avLst/>
          </a:prstGeom>
        </p:spPr>
      </p:pic>
      <p:sp>
        <p:nvSpPr>
          <p:cNvPr id="8" name="TextBox 7"/>
          <p:cNvSpPr txBox="1"/>
          <p:nvPr/>
        </p:nvSpPr>
        <p:spPr>
          <a:xfrm>
            <a:off x="4132555" y="5953566"/>
            <a:ext cx="4423070" cy="369332"/>
          </a:xfrm>
          <a:prstGeom prst="rect">
            <a:avLst/>
          </a:prstGeom>
          <a:noFill/>
        </p:spPr>
        <p:txBody>
          <a:bodyPr wrap="none" lIns="91440" tIns="45720" rIns="91440" bIns="45720" rtlCol="0" anchor="t">
            <a:spAutoFit/>
          </a:bodyPr>
          <a:lstStyle/>
          <a:p>
            <a:r>
              <a:rPr lang="en-US" i="1" dirty="0"/>
              <a:t>Fig: Average Values of Air Quality Parameters</a:t>
            </a:r>
          </a:p>
        </p:txBody>
      </p:sp>
    </p:spTree>
    <p:extLst>
      <p:ext uri="{BB962C8B-B14F-4D97-AF65-F5344CB8AC3E}">
        <p14:creationId xmlns:p14="http://schemas.microsoft.com/office/powerpoint/2010/main" val="374201527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642</TotalTime>
  <Words>1545</Words>
  <Application>Microsoft Office PowerPoint</Application>
  <PresentationFormat>Widescreen</PresentationFormat>
  <Paragraphs>274</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Poppins</vt:lpstr>
      <vt:lpstr>Office Theme</vt:lpstr>
      <vt:lpstr>Course Code: CSE - 422  Course Title: Artificial Intelligence Lab   Predicting Air Quality: A Machine Learning Approach using the UCI Air Quality Dataset</vt:lpstr>
      <vt:lpstr> Presentation Outline</vt:lpstr>
      <vt:lpstr> 1. Introduction </vt:lpstr>
      <vt:lpstr>Objective</vt:lpstr>
      <vt:lpstr>Methodology</vt:lpstr>
      <vt:lpstr> 2. Dataset Overview: Air Quality UCI Dataset</vt:lpstr>
      <vt:lpstr> 2. Dataset Overview: Air Quality UCI Dataset</vt:lpstr>
      <vt:lpstr>3. Data Preprocessing</vt:lpstr>
      <vt:lpstr>4. Exploratory Data Analysis (EDA)</vt:lpstr>
      <vt:lpstr>4. Exploratory Data Analysis (EDA)</vt:lpstr>
      <vt:lpstr>4. Exploratory Data Analysis (EDA)</vt:lpstr>
      <vt:lpstr>PowerPoint Presentation</vt:lpstr>
      <vt:lpstr>5. Feature Engineering</vt:lpstr>
      <vt:lpstr>5. Feature Engineering</vt:lpstr>
      <vt:lpstr>5. Feature Engineering</vt:lpstr>
      <vt:lpstr>5. Feature Engineering</vt:lpstr>
      <vt:lpstr>5. Feature Engineering</vt:lpstr>
      <vt:lpstr>6. Data Splitting – Train &amp; Test</vt:lpstr>
      <vt:lpstr>7. Machine Learning Models Implemented</vt:lpstr>
      <vt:lpstr>7. Deep Learning Models Implemented</vt:lpstr>
      <vt:lpstr>8. Deep Learning Models Implemented</vt:lpstr>
      <vt:lpstr>9. Hyper parameter Tuning  &amp; Cross-Validation</vt:lpstr>
      <vt:lpstr>9. Hyper parameter Tuning  &amp; Cross-Validation</vt:lpstr>
      <vt:lpstr>10. Models Comparison</vt:lpstr>
      <vt:lpstr>PowerPoint Presentation</vt:lpstr>
      <vt:lpstr>11. Results &amp; Discussion</vt:lpstr>
      <vt:lpstr>11. Results</vt:lpstr>
      <vt:lpstr> Reference</vt:lpstr>
      <vt:lpstr>Thank You</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 M</dc:creator>
  <cp:lastModifiedBy>A M</cp:lastModifiedBy>
  <cp:revision>44</cp:revision>
  <cp:lastPrinted>2025-08-05T09:38:13Z</cp:lastPrinted>
  <dcterms:created xsi:type="dcterms:W3CDTF">2025-03-07T18:02:36Z</dcterms:created>
  <dcterms:modified xsi:type="dcterms:W3CDTF">2025-08-06T05:54:44Z</dcterms:modified>
</cp:coreProperties>
</file>