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8" r:id="rId8"/>
    <p:sldId id="269" r:id="rId9"/>
    <p:sldId id="270" r:id="rId10"/>
    <p:sldId id="271" r:id="rId11"/>
    <p:sldId id="263" r:id="rId12"/>
    <p:sldId id="264"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90"/>
  </p:normalViewPr>
  <p:slideViewPr>
    <p:cSldViewPr snapToGrid="0">
      <p:cViewPr varScale="1">
        <p:scale>
          <a:sx n="105" d="100"/>
          <a:sy n="105" d="100"/>
        </p:scale>
        <p:origin x="1080"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3/17/25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3/17/25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3/17/25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3/17/25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AEB68-DC11-72BE-7285-C22B253FA9C0}"/>
              </a:ext>
            </a:extLst>
          </p:cNvPr>
          <p:cNvSpPr>
            <a:spLocks noGrp="1"/>
          </p:cNvSpPr>
          <p:nvPr>
            <p:ph type="ctrTitle"/>
          </p:nvPr>
        </p:nvSpPr>
        <p:spPr/>
        <p:txBody>
          <a:bodyPr/>
          <a:lstStyle/>
          <a:p>
            <a:r>
              <a:rPr lang="en-ZA" b="0" i="0" u="none" strike="noStrike" dirty="0">
                <a:solidFill>
                  <a:srgbClr val="000000"/>
                </a:solidFill>
                <a:effectLst/>
                <a:latin typeface="-webkit-standard"/>
              </a:rPr>
              <a:t>Analysis of Endangered Species in National Parks</a:t>
            </a:r>
            <a:endParaRPr lang="en-US" dirty="0"/>
          </a:p>
        </p:txBody>
      </p:sp>
      <p:sp>
        <p:nvSpPr>
          <p:cNvPr id="3" name="Subtitle 2">
            <a:extLst>
              <a:ext uri="{FF2B5EF4-FFF2-40B4-BE49-F238E27FC236}">
                <a16:creationId xmlns:a16="http://schemas.microsoft.com/office/drawing/2014/main" id="{5EDCA84B-095A-4875-2FFD-443C30672BF0}"/>
              </a:ext>
            </a:extLst>
          </p:cNvPr>
          <p:cNvSpPr>
            <a:spLocks noGrp="1"/>
          </p:cNvSpPr>
          <p:nvPr>
            <p:ph type="subTitle" idx="1"/>
          </p:nvPr>
        </p:nvSpPr>
        <p:spPr/>
        <p:txBody>
          <a:bodyPr/>
          <a:lstStyle/>
          <a:p>
            <a:r>
              <a:rPr lang="en-ZA" b="0" i="0" u="none" strike="noStrike" dirty="0">
                <a:solidFill>
                  <a:srgbClr val="000000"/>
                </a:solidFill>
                <a:effectLst/>
                <a:latin typeface="-webkit-standard"/>
              </a:rPr>
              <a:t>A detailed exploration of conservation status, endangered species, and key insights for future efforts</a:t>
            </a:r>
          </a:p>
          <a:p>
            <a:r>
              <a:rPr lang="en-ZA" dirty="0">
                <a:solidFill>
                  <a:srgbClr val="000000"/>
                </a:solidFill>
                <a:latin typeface="-webkit-standard"/>
              </a:rPr>
              <a:t>Michael Edwards</a:t>
            </a:r>
            <a:r>
              <a:rPr lang="en-US" dirty="0">
                <a:solidFill>
                  <a:srgbClr val="000000"/>
                </a:solidFill>
                <a:latin typeface="-webkit-standard"/>
              </a:rPr>
              <a:t> 17/03/2025</a:t>
            </a:r>
            <a:endParaRPr lang="en-ZA" dirty="0">
              <a:solidFill>
                <a:srgbClr val="000000"/>
              </a:solidFill>
              <a:latin typeface="-webkit-standard"/>
            </a:endParaRPr>
          </a:p>
        </p:txBody>
      </p:sp>
    </p:spTree>
    <p:extLst>
      <p:ext uri="{BB962C8B-B14F-4D97-AF65-F5344CB8AC3E}">
        <p14:creationId xmlns:p14="http://schemas.microsoft.com/office/powerpoint/2010/main" val="3653729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different colored squares&#10;&#10;AI-generated content may be incorrect.">
            <a:extLst>
              <a:ext uri="{FF2B5EF4-FFF2-40B4-BE49-F238E27FC236}">
                <a16:creationId xmlns:a16="http://schemas.microsoft.com/office/drawing/2014/main" id="{B9DD4B77-A3F0-8D21-C360-00967BABCD09}"/>
              </a:ext>
            </a:extLst>
          </p:cNvPr>
          <p:cNvPicPr>
            <a:picLocks noGrp="1" noChangeAspect="1"/>
          </p:cNvPicPr>
          <p:nvPr>
            <p:ph idx="1"/>
          </p:nvPr>
        </p:nvPicPr>
        <p:blipFill>
          <a:blip r:embed="rId2"/>
          <a:stretch>
            <a:fillRect/>
          </a:stretch>
        </p:blipFill>
        <p:spPr>
          <a:xfrm>
            <a:off x="1670992" y="1328928"/>
            <a:ext cx="9460536" cy="4791456"/>
          </a:xfrm>
        </p:spPr>
      </p:pic>
    </p:spTree>
    <p:extLst>
      <p:ext uri="{BB962C8B-B14F-4D97-AF65-F5344CB8AC3E}">
        <p14:creationId xmlns:p14="http://schemas.microsoft.com/office/powerpoint/2010/main" val="569844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B75A8-F3E8-4758-6799-5006CF89C38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D78AB33-2F4D-A591-F3A3-A69F890D389A}"/>
              </a:ext>
            </a:extLst>
          </p:cNvPr>
          <p:cNvSpPr>
            <a:spLocks noGrp="1"/>
          </p:cNvSpPr>
          <p:nvPr>
            <p:ph idx="1"/>
          </p:nvPr>
        </p:nvSpPr>
        <p:spPr/>
        <p:txBody>
          <a:bodyPr>
            <a:normAutofit fontScale="92500" lnSpcReduction="10000"/>
          </a:bodyPr>
          <a:lstStyle/>
          <a:p>
            <a:pPr algn="l"/>
            <a:r>
              <a:rPr lang="en-ZA" b="1" i="0" u="none" strike="noStrike" dirty="0">
                <a:solidFill>
                  <a:srgbClr val="000000"/>
                </a:solidFill>
                <a:effectLst/>
              </a:rPr>
              <a:t>What did we learn throughout the process?</a:t>
            </a:r>
          </a:p>
          <a:p>
            <a:pPr algn="l"/>
            <a:r>
              <a:rPr lang="en-ZA" b="0" i="0" u="none" strike="noStrike" dirty="0">
                <a:solidFill>
                  <a:srgbClr val="000000"/>
                </a:solidFill>
                <a:effectLst/>
              </a:rPr>
              <a:t>Through the process, we learned valuable insights about the distribution and conservation status of species in various national parks. Specifically, we were able to:</a:t>
            </a:r>
          </a:p>
          <a:p>
            <a:pPr algn="l">
              <a:buFont typeface="Arial" panose="020B0604020202020204" pitchFamily="34" charset="0"/>
              <a:buChar char="•"/>
            </a:pPr>
            <a:r>
              <a:rPr lang="en-ZA" b="0" i="0" u="none" strike="noStrike" dirty="0">
                <a:solidFill>
                  <a:srgbClr val="000000"/>
                </a:solidFill>
                <a:effectLst/>
              </a:rPr>
              <a:t>Identify the </a:t>
            </a:r>
            <a:r>
              <a:rPr lang="en-ZA" b="1" i="0" u="none" strike="noStrike" dirty="0">
                <a:solidFill>
                  <a:srgbClr val="000000"/>
                </a:solidFill>
                <a:effectLst/>
              </a:rPr>
              <a:t>Top 25 Endangered species</a:t>
            </a:r>
            <a:r>
              <a:rPr lang="en-ZA" b="0" i="0" u="none" strike="noStrike" dirty="0">
                <a:solidFill>
                  <a:srgbClr val="000000"/>
                </a:solidFill>
                <a:effectLst/>
              </a:rPr>
              <a:t> based on the number of observations, providing insight into which species are more frequently spotted despite their endangered status.</a:t>
            </a:r>
          </a:p>
          <a:p>
            <a:pPr algn="l">
              <a:buFont typeface="Arial" panose="020B0604020202020204" pitchFamily="34" charset="0"/>
              <a:buChar char="•"/>
            </a:pPr>
            <a:r>
              <a:rPr lang="en-ZA" b="0" i="0" u="none" strike="noStrike" dirty="0">
                <a:solidFill>
                  <a:srgbClr val="000000"/>
                </a:solidFill>
                <a:effectLst/>
              </a:rPr>
              <a:t>Visualize the </a:t>
            </a:r>
            <a:r>
              <a:rPr lang="en-ZA" b="1" i="0" u="none" strike="noStrike" dirty="0">
                <a:solidFill>
                  <a:srgbClr val="000000"/>
                </a:solidFill>
                <a:effectLst/>
              </a:rPr>
              <a:t>national parks with the highest number of unique Endangered species</a:t>
            </a:r>
            <a:r>
              <a:rPr lang="en-ZA" b="0" i="0" u="none" strike="noStrike" dirty="0">
                <a:solidFill>
                  <a:srgbClr val="000000"/>
                </a:solidFill>
                <a:effectLst/>
              </a:rPr>
              <a:t>, helping us understand where these species are most likely to be encountered.</a:t>
            </a:r>
          </a:p>
          <a:p>
            <a:pPr algn="l">
              <a:buFont typeface="Arial" panose="020B0604020202020204" pitchFamily="34" charset="0"/>
              <a:buChar char="•"/>
            </a:pPr>
            <a:r>
              <a:rPr lang="en-ZA" b="0" i="0" u="none" strike="noStrike" dirty="0">
                <a:solidFill>
                  <a:srgbClr val="000000"/>
                </a:solidFill>
                <a:effectLst/>
              </a:rPr>
              <a:t>Explore the relationship between </a:t>
            </a:r>
            <a:r>
              <a:rPr lang="en-ZA" b="1" i="0" u="none" strike="noStrike" dirty="0">
                <a:solidFill>
                  <a:srgbClr val="000000"/>
                </a:solidFill>
                <a:effectLst/>
              </a:rPr>
              <a:t>species categories</a:t>
            </a:r>
            <a:r>
              <a:rPr lang="en-ZA" b="0" i="0" u="none" strike="noStrike" dirty="0">
                <a:solidFill>
                  <a:srgbClr val="000000"/>
                </a:solidFill>
                <a:effectLst/>
              </a:rPr>
              <a:t>, </a:t>
            </a:r>
            <a:r>
              <a:rPr lang="en-ZA" b="1" i="0" u="none" strike="noStrike" dirty="0">
                <a:solidFill>
                  <a:srgbClr val="000000"/>
                </a:solidFill>
                <a:effectLst/>
              </a:rPr>
              <a:t>conservation status</a:t>
            </a:r>
            <a:r>
              <a:rPr lang="en-ZA" b="0" i="0" u="none" strike="noStrike" dirty="0">
                <a:solidFill>
                  <a:srgbClr val="000000"/>
                </a:solidFill>
                <a:effectLst/>
              </a:rPr>
              <a:t>, and </a:t>
            </a:r>
            <a:r>
              <a:rPr lang="en-ZA" b="1" i="0" u="none" strike="noStrike" dirty="0">
                <a:solidFill>
                  <a:srgbClr val="000000"/>
                </a:solidFill>
                <a:effectLst/>
              </a:rPr>
              <a:t>national parks</a:t>
            </a:r>
            <a:r>
              <a:rPr lang="en-ZA" b="0" i="0" u="none" strike="noStrike" dirty="0">
                <a:solidFill>
                  <a:srgbClr val="000000"/>
                </a:solidFill>
                <a:effectLst/>
              </a:rPr>
              <a:t>, highlighting the areas that require more focus in terms of conservation and eco-tourism.</a:t>
            </a:r>
          </a:p>
          <a:p>
            <a:endParaRPr lang="en-US" dirty="0"/>
          </a:p>
        </p:txBody>
      </p:sp>
    </p:spTree>
    <p:extLst>
      <p:ext uri="{BB962C8B-B14F-4D97-AF65-F5344CB8AC3E}">
        <p14:creationId xmlns:p14="http://schemas.microsoft.com/office/powerpoint/2010/main" val="812169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BAA9D-D9CB-5EA9-5DE8-A640519BC920}"/>
              </a:ext>
            </a:extLst>
          </p:cNvPr>
          <p:cNvSpPr>
            <a:spLocks noGrp="1"/>
          </p:cNvSpPr>
          <p:nvPr>
            <p:ph type="title"/>
          </p:nvPr>
        </p:nvSpPr>
        <p:spPr/>
        <p:txBody>
          <a:bodyPr/>
          <a:lstStyle/>
          <a:p>
            <a:r>
              <a:rPr lang="en-US" dirty="0"/>
              <a:t>Are the results what we expected?</a:t>
            </a:r>
          </a:p>
        </p:txBody>
      </p:sp>
      <p:sp>
        <p:nvSpPr>
          <p:cNvPr id="3" name="Content Placeholder 2">
            <a:extLst>
              <a:ext uri="{FF2B5EF4-FFF2-40B4-BE49-F238E27FC236}">
                <a16:creationId xmlns:a16="http://schemas.microsoft.com/office/drawing/2014/main" id="{01DB0B62-43CC-26DE-E8C0-A4CE8F53109D}"/>
              </a:ext>
            </a:extLst>
          </p:cNvPr>
          <p:cNvSpPr>
            <a:spLocks noGrp="1"/>
          </p:cNvSpPr>
          <p:nvPr>
            <p:ph idx="1"/>
          </p:nvPr>
        </p:nvSpPr>
        <p:spPr>
          <a:xfrm>
            <a:off x="2589212" y="1905001"/>
            <a:ext cx="8915400" cy="4630270"/>
          </a:xfrm>
        </p:spPr>
        <p:txBody>
          <a:bodyPr>
            <a:normAutofit/>
          </a:bodyPr>
          <a:lstStyle/>
          <a:p>
            <a:pPr algn="l"/>
            <a:r>
              <a:rPr lang="en-ZA" b="0" i="0" u="none" strike="noStrike" dirty="0">
                <a:solidFill>
                  <a:srgbClr val="000000"/>
                </a:solidFill>
                <a:effectLst/>
              </a:rPr>
              <a:t>The results largely align with our expectations. We anticipated that:</a:t>
            </a:r>
          </a:p>
          <a:p>
            <a:pPr algn="l">
              <a:buFont typeface="Arial" panose="020B0604020202020204" pitchFamily="34" charset="0"/>
              <a:buChar char="•"/>
            </a:pPr>
            <a:r>
              <a:rPr lang="en-ZA" b="0" i="0" u="none" strike="noStrike" dirty="0">
                <a:solidFill>
                  <a:srgbClr val="000000"/>
                </a:solidFill>
                <a:effectLst/>
              </a:rPr>
              <a:t>Certain national parks would have a higher concentration of </a:t>
            </a:r>
            <a:r>
              <a:rPr lang="en-ZA" b="1" i="0" u="none" strike="noStrike" dirty="0">
                <a:solidFill>
                  <a:srgbClr val="000000"/>
                </a:solidFill>
                <a:effectLst/>
              </a:rPr>
              <a:t>Endangered species</a:t>
            </a:r>
            <a:r>
              <a:rPr lang="en-ZA" b="0" i="0" u="none" strike="noStrike" dirty="0">
                <a:solidFill>
                  <a:srgbClr val="000000"/>
                </a:solidFill>
                <a:effectLst/>
              </a:rPr>
              <a:t>, given the varying habitats and conservation efforts in these parks.</a:t>
            </a:r>
          </a:p>
          <a:p>
            <a:pPr algn="l">
              <a:buFont typeface="Arial" panose="020B0604020202020204" pitchFamily="34" charset="0"/>
              <a:buChar char="•"/>
            </a:pPr>
            <a:r>
              <a:rPr lang="en-ZA" b="0" i="0" u="none" strike="noStrike" dirty="0">
                <a:solidFill>
                  <a:srgbClr val="000000"/>
                </a:solidFill>
                <a:effectLst/>
              </a:rPr>
              <a:t>Some </a:t>
            </a:r>
            <a:r>
              <a:rPr lang="en-ZA" b="1" i="0" u="none" strike="noStrike" dirty="0">
                <a:solidFill>
                  <a:srgbClr val="000000"/>
                </a:solidFill>
                <a:effectLst/>
              </a:rPr>
              <a:t>species categories</a:t>
            </a:r>
            <a:r>
              <a:rPr lang="en-ZA" b="0" i="0" u="none" strike="noStrike" dirty="0">
                <a:solidFill>
                  <a:srgbClr val="000000"/>
                </a:solidFill>
                <a:effectLst/>
              </a:rPr>
              <a:t> (e.g., mammals) would be overrepresented in the </a:t>
            </a:r>
            <a:r>
              <a:rPr lang="en-ZA" b="1" i="0" u="none" strike="noStrike" dirty="0">
                <a:solidFill>
                  <a:srgbClr val="000000"/>
                </a:solidFill>
                <a:effectLst/>
              </a:rPr>
              <a:t>Endangered</a:t>
            </a:r>
            <a:r>
              <a:rPr lang="en-ZA" b="0" i="0" u="none" strike="noStrike" dirty="0">
                <a:solidFill>
                  <a:srgbClr val="000000"/>
                </a:solidFill>
                <a:effectLst/>
              </a:rPr>
              <a:t> category, as they are more likely to face significant threats from habitat loss, poaching, and climate change.</a:t>
            </a:r>
          </a:p>
          <a:p>
            <a:pPr algn="l">
              <a:buFont typeface="Arial" panose="020B0604020202020204" pitchFamily="34" charset="0"/>
              <a:buChar char="•"/>
            </a:pPr>
            <a:r>
              <a:rPr lang="en-ZA" b="0" i="0" u="none" strike="noStrike" dirty="0">
                <a:solidFill>
                  <a:srgbClr val="000000"/>
                </a:solidFill>
                <a:effectLst/>
              </a:rPr>
              <a:t>We also expected that parks with more </a:t>
            </a:r>
            <a:r>
              <a:rPr lang="en-ZA" b="1" i="0" u="none" strike="noStrike" dirty="0">
                <a:solidFill>
                  <a:srgbClr val="000000"/>
                </a:solidFill>
                <a:effectLst/>
              </a:rPr>
              <a:t>biodiversity</a:t>
            </a:r>
            <a:r>
              <a:rPr lang="en-ZA" b="0" i="0" u="none" strike="noStrike" dirty="0">
                <a:solidFill>
                  <a:srgbClr val="000000"/>
                </a:solidFill>
                <a:effectLst/>
              </a:rPr>
              <a:t> would be home to more </a:t>
            </a:r>
            <a:r>
              <a:rPr lang="en-ZA" b="1" i="0" u="none" strike="noStrike" dirty="0">
                <a:solidFill>
                  <a:srgbClr val="000000"/>
                </a:solidFill>
                <a:effectLst/>
              </a:rPr>
              <a:t>Endangered species</a:t>
            </a:r>
            <a:r>
              <a:rPr lang="en-ZA" b="0" i="0" u="none" strike="noStrike" dirty="0">
                <a:solidFill>
                  <a:srgbClr val="000000"/>
                </a:solidFill>
                <a:effectLst/>
              </a:rPr>
              <a:t>, making these parks critical for conservation.</a:t>
            </a:r>
          </a:p>
          <a:p>
            <a:pPr algn="l">
              <a:buFont typeface="Arial" panose="020B0604020202020204" pitchFamily="34" charset="0"/>
              <a:buChar char="•"/>
            </a:pPr>
            <a:r>
              <a:rPr lang="en-ZA" b="0" i="0" u="none" strike="noStrike" dirty="0">
                <a:solidFill>
                  <a:srgbClr val="000000"/>
                </a:solidFill>
                <a:effectLst/>
                <a:latin typeface="-webkit-standard"/>
              </a:rPr>
              <a:t>While the results aligned with these expectations, the analysis also highlighted areas for improvement, such as the presence of a large number of species with an "Unknown" conservation status. This suggests that more data needs to be collected or made available for certain species to provide a clearer picture of conservation needs.</a:t>
            </a:r>
            <a:endParaRPr lang="en-ZA" b="0" i="0" u="none" strike="noStrike" dirty="0">
              <a:solidFill>
                <a:srgbClr val="000000"/>
              </a:solidFill>
              <a:effectLst/>
            </a:endParaRPr>
          </a:p>
        </p:txBody>
      </p:sp>
    </p:spTree>
    <p:extLst>
      <p:ext uri="{BB962C8B-B14F-4D97-AF65-F5344CB8AC3E}">
        <p14:creationId xmlns:p14="http://schemas.microsoft.com/office/powerpoint/2010/main" val="2109985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F0F3E-64FF-9EB4-FC6F-83170D677BBD}"/>
              </a:ext>
            </a:extLst>
          </p:cNvPr>
          <p:cNvSpPr>
            <a:spLocks noGrp="1"/>
          </p:cNvSpPr>
          <p:nvPr>
            <p:ph type="title"/>
          </p:nvPr>
        </p:nvSpPr>
        <p:spPr/>
        <p:txBody>
          <a:bodyPr/>
          <a:lstStyle/>
          <a:p>
            <a:r>
              <a:rPr lang="en-US" dirty="0"/>
              <a:t>Key Findings and Takeaways</a:t>
            </a:r>
          </a:p>
        </p:txBody>
      </p:sp>
      <p:sp>
        <p:nvSpPr>
          <p:cNvPr id="3" name="Content Placeholder 2">
            <a:extLst>
              <a:ext uri="{FF2B5EF4-FFF2-40B4-BE49-F238E27FC236}">
                <a16:creationId xmlns:a16="http://schemas.microsoft.com/office/drawing/2014/main" id="{5ABA0492-02AF-AA5A-5AB8-D18655EEA393}"/>
              </a:ext>
            </a:extLst>
          </p:cNvPr>
          <p:cNvSpPr>
            <a:spLocks noGrp="1"/>
          </p:cNvSpPr>
          <p:nvPr>
            <p:ph idx="1"/>
          </p:nvPr>
        </p:nvSpPr>
        <p:spPr>
          <a:xfrm>
            <a:off x="2589212" y="2133600"/>
            <a:ext cx="8915400" cy="4294094"/>
          </a:xfrm>
        </p:spPr>
        <p:txBody>
          <a:bodyPr/>
          <a:lstStyle/>
          <a:p>
            <a:pPr algn="l"/>
            <a:r>
              <a:rPr lang="en-ZA" b="1" i="0" u="none" strike="noStrike" dirty="0">
                <a:solidFill>
                  <a:srgbClr val="000000"/>
                </a:solidFill>
                <a:effectLst/>
              </a:rPr>
              <a:t>1. Top 25 Endangered Species</a:t>
            </a:r>
            <a:r>
              <a:rPr lang="en-ZA" b="0" i="0" u="none" strike="noStrike" dirty="0">
                <a:solidFill>
                  <a:srgbClr val="000000"/>
                </a:solidFill>
                <a:effectLst/>
              </a:rPr>
              <a:t>:</a:t>
            </a:r>
          </a:p>
          <a:p>
            <a:pPr algn="l">
              <a:buFont typeface="Arial" panose="020B0604020202020204" pitchFamily="34" charset="0"/>
              <a:buChar char="•"/>
            </a:pPr>
            <a:r>
              <a:rPr lang="en-ZA" b="0" i="0" u="none" strike="noStrike" dirty="0">
                <a:solidFill>
                  <a:srgbClr val="000000"/>
                </a:solidFill>
                <a:effectLst/>
              </a:rPr>
              <a:t>The top 25 species are the most frequently observed </a:t>
            </a:r>
            <a:r>
              <a:rPr lang="en-ZA" b="1" i="0" u="none" strike="noStrike" dirty="0">
                <a:solidFill>
                  <a:srgbClr val="000000"/>
                </a:solidFill>
                <a:effectLst/>
              </a:rPr>
              <a:t>Endangered species</a:t>
            </a:r>
            <a:r>
              <a:rPr lang="en-ZA" b="0" i="0" u="none" strike="noStrike" dirty="0">
                <a:solidFill>
                  <a:srgbClr val="000000"/>
                </a:solidFill>
                <a:effectLst/>
              </a:rPr>
              <a:t> in the dataset. These species are relatively easier to spot in the studied parks, but they still face significant conservation risks. Just because these species are observed often does not necessarily mean they are thriving or their conservation status is secure.</a:t>
            </a:r>
          </a:p>
          <a:p>
            <a:pPr algn="l"/>
            <a:r>
              <a:rPr lang="en-ZA" b="1" i="0" u="none" strike="noStrike" dirty="0">
                <a:solidFill>
                  <a:srgbClr val="000000"/>
                </a:solidFill>
                <a:effectLst/>
              </a:rPr>
              <a:t>2. National Parks with the Most Endangered Species</a:t>
            </a:r>
            <a:r>
              <a:rPr lang="en-ZA" b="0" i="0" u="none" strike="noStrike" dirty="0">
                <a:solidFill>
                  <a:srgbClr val="000000"/>
                </a:solidFill>
                <a:effectLst/>
              </a:rPr>
              <a:t>:</a:t>
            </a:r>
          </a:p>
          <a:p>
            <a:pPr algn="l">
              <a:buFont typeface="Arial" panose="020B0604020202020204" pitchFamily="34" charset="0"/>
              <a:buChar char="•"/>
            </a:pPr>
            <a:r>
              <a:rPr lang="en-ZA" b="0" i="0" u="none" strike="noStrike" dirty="0">
                <a:solidFill>
                  <a:srgbClr val="000000"/>
                </a:solidFill>
                <a:effectLst/>
              </a:rPr>
              <a:t>Some parks were identified as having the highest concentration of </a:t>
            </a:r>
            <a:r>
              <a:rPr lang="en-ZA" b="1" i="0" u="none" strike="noStrike" dirty="0">
                <a:solidFill>
                  <a:srgbClr val="000000"/>
                </a:solidFill>
                <a:effectLst/>
              </a:rPr>
              <a:t>unique Endangered species</a:t>
            </a:r>
            <a:r>
              <a:rPr lang="en-ZA" b="0" i="0" u="none" strike="noStrike" dirty="0">
                <a:solidFill>
                  <a:srgbClr val="000000"/>
                </a:solidFill>
                <a:effectLst/>
              </a:rPr>
              <a:t>. These parks are crucial for conservation efforts and represent the </a:t>
            </a:r>
            <a:r>
              <a:rPr lang="en-ZA" b="1" i="0" u="none" strike="noStrike" dirty="0">
                <a:solidFill>
                  <a:srgbClr val="000000"/>
                </a:solidFill>
                <a:effectLst/>
              </a:rPr>
              <a:t>biodiversity hotspots</a:t>
            </a:r>
            <a:r>
              <a:rPr lang="en-ZA" b="0" i="0" u="none" strike="noStrike" dirty="0">
                <a:solidFill>
                  <a:srgbClr val="000000"/>
                </a:solidFill>
                <a:effectLst/>
              </a:rPr>
              <a:t> that should be prioritized for protection.</a:t>
            </a:r>
          </a:p>
          <a:p>
            <a:pPr algn="l">
              <a:buFont typeface="Arial" panose="020B0604020202020204" pitchFamily="34" charset="0"/>
              <a:buChar char="•"/>
            </a:pPr>
            <a:r>
              <a:rPr lang="en-ZA" b="1" i="0" u="none" strike="noStrike" dirty="0">
                <a:solidFill>
                  <a:srgbClr val="000000"/>
                </a:solidFill>
                <a:effectLst/>
              </a:rPr>
              <a:t>Key Takeaway</a:t>
            </a:r>
            <a:r>
              <a:rPr lang="en-ZA" b="0" i="0" u="none" strike="noStrike" dirty="0">
                <a:solidFill>
                  <a:srgbClr val="000000"/>
                </a:solidFill>
                <a:effectLst/>
              </a:rPr>
              <a:t>: Parks with higher numbers of endangered species should be key targets for conservation programs, as these species are at a greater risk and require protection from further decline.</a:t>
            </a:r>
          </a:p>
          <a:p>
            <a:pPr algn="l">
              <a:buFont typeface="Arial" panose="020B0604020202020204" pitchFamily="34" charset="0"/>
              <a:buChar char="•"/>
            </a:pPr>
            <a:endParaRPr lang="en-ZA" b="0" i="0" u="none" strike="noStrike" dirty="0">
              <a:solidFill>
                <a:srgbClr val="000000"/>
              </a:solidFill>
              <a:effectLst/>
            </a:endParaRPr>
          </a:p>
          <a:p>
            <a:endParaRPr lang="en-US" dirty="0"/>
          </a:p>
        </p:txBody>
      </p:sp>
    </p:spTree>
    <p:extLst>
      <p:ext uri="{BB962C8B-B14F-4D97-AF65-F5344CB8AC3E}">
        <p14:creationId xmlns:p14="http://schemas.microsoft.com/office/powerpoint/2010/main" val="2893779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C9E101-79CF-D985-05EB-89DA4E660353}"/>
              </a:ext>
            </a:extLst>
          </p:cNvPr>
          <p:cNvSpPr>
            <a:spLocks noGrp="1"/>
          </p:cNvSpPr>
          <p:nvPr>
            <p:ph idx="1"/>
          </p:nvPr>
        </p:nvSpPr>
        <p:spPr>
          <a:xfrm>
            <a:off x="2589212" y="1102659"/>
            <a:ext cx="8915400" cy="5325035"/>
          </a:xfrm>
        </p:spPr>
        <p:txBody>
          <a:bodyPr/>
          <a:lstStyle/>
          <a:p>
            <a:pPr algn="l"/>
            <a:r>
              <a:rPr lang="en-ZA" b="1" dirty="0">
                <a:solidFill>
                  <a:srgbClr val="000000"/>
                </a:solidFill>
              </a:rPr>
              <a:t>3. </a:t>
            </a:r>
            <a:r>
              <a:rPr lang="en-ZA" b="1" i="0" u="none" strike="noStrike" dirty="0">
                <a:solidFill>
                  <a:srgbClr val="000000"/>
                </a:solidFill>
                <a:effectLst/>
              </a:rPr>
              <a:t>Conservation and Tourism</a:t>
            </a:r>
            <a:r>
              <a:rPr lang="en-ZA" b="0" i="0" u="none" strike="noStrike" dirty="0">
                <a:solidFill>
                  <a:srgbClr val="000000"/>
                </a:solidFill>
                <a:effectLst/>
              </a:rPr>
              <a:t>:</a:t>
            </a:r>
          </a:p>
          <a:p>
            <a:pPr algn="l">
              <a:buFont typeface="Arial" panose="020B0604020202020204" pitchFamily="34" charset="0"/>
              <a:buChar char="•"/>
            </a:pPr>
            <a:r>
              <a:rPr lang="en-ZA" b="0" i="0" u="none" strike="noStrike" dirty="0">
                <a:solidFill>
                  <a:srgbClr val="000000"/>
                </a:solidFill>
                <a:effectLst/>
              </a:rPr>
              <a:t>National parks with the most </a:t>
            </a:r>
            <a:r>
              <a:rPr lang="en-ZA" b="1" i="0" u="none" strike="noStrike" dirty="0">
                <a:solidFill>
                  <a:srgbClr val="000000"/>
                </a:solidFill>
                <a:effectLst/>
              </a:rPr>
              <a:t>Endangered species</a:t>
            </a:r>
            <a:r>
              <a:rPr lang="en-ZA" b="0" i="0" u="none" strike="noStrike" dirty="0">
                <a:solidFill>
                  <a:srgbClr val="000000"/>
                </a:solidFill>
                <a:effectLst/>
              </a:rPr>
              <a:t> can attract </a:t>
            </a:r>
            <a:r>
              <a:rPr lang="en-ZA" b="1" i="0" u="none" strike="noStrike" dirty="0">
                <a:solidFill>
                  <a:srgbClr val="000000"/>
                </a:solidFill>
                <a:effectLst/>
              </a:rPr>
              <a:t>eco-tourists</a:t>
            </a:r>
            <a:r>
              <a:rPr lang="en-ZA" b="0" i="0" u="none" strike="noStrike" dirty="0">
                <a:solidFill>
                  <a:srgbClr val="000000"/>
                </a:solidFill>
                <a:effectLst/>
              </a:rPr>
              <a:t>, who may be drawn to see these species in their natural habitats. Promoting these parks can generate </a:t>
            </a:r>
            <a:r>
              <a:rPr lang="en-ZA" b="1" i="0" u="none" strike="noStrike" dirty="0">
                <a:solidFill>
                  <a:srgbClr val="000000"/>
                </a:solidFill>
                <a:effectLst/>
              </a:rPr>
              <a:t>funds</a:t>
            </a:r>
            <a:r>
              <a:rPr lang="en-ZA" b="0" i="0" u="none" strike="noStrike" dirty="0">
                <a:solidFill>
                  <a:srgbClr val="000000"/>
                </a:solidFill>
                <a:effectLst/>
              </a:rPr>
              <a:t> for conservation while supporting local economies.</a:t>
            </a:r>
          </a:p>
          <a:p>
            <a:pPr algn="l">
              <a:buFont typeface="Arial" panose="020B0604020202020204" pitchFamily="34" charset="0"/>
              <a:buChar char="•"/>
            </a:pPr>
            <a:r>
              <a:rPr lang="en-ZA" b="1" i="0" u="none" strike="noStrike" dirty="0">
                <a:solidFill>
                  <a:srgbClr val="000000"/>
                </a:solidFill>
                <a:effectLst/>
              </a:rPr>
              <a:t>Key Takeaway</a:t>
            </a:r>
            <a:r>
              <a:rPr lang="en-ZA" b="0" i="0" u="none" strike="noStrike" dirty="0">
                <a:solidFill>
                  <a:srgbClr val="000000"/>
                </a:solidFill>
                <a:effectLst/>
              </a:rPr>
              <a:t>: Conservation and tourism can go hand in hand—by focusing on the most biodiverse parks with Endangered species, we can drive awareness and funding for species protection.</a:t>
            </a:r>
          </a:p>
          <a:p>
            <a:pPr algn="l"/>
            <a:r>
              <a:rPr lang="en-ZA" b="1" i="0" u="none" strike="noStrike" dirty="0">
                <a:solidFill>
                  <a:srgbClr val="000000"/>
                </a:solidFill>
                <a:effectLst/>
              </a:rPr>
              <a:t>4. Focus on Species-Specific Conservation</a:t>
            </a:r>
            <a:r>
              <a:rPr lang="en-ZA" b="0" i="0" u="none" strike="noStrike" dirty="0">
                <a:solidFill>
                  <a:srgbClr val="000000"/>
                </a:solidFill>
                <a:effectLst/>
              </a:rPr>
              <a:t>:</a:t>
            </a:r>
          </a:p>
          <a:p>
            <a:pPr algn="l">
              <a:buFont typeface="Arial" panose="020B0604020202020204" pitchFamily="34" charset="0"/>
              <a:buChar char="•"/>
            </a:pPr>
            <a:r>
              <a:rPr lang="en-ZA" b="0" i="0" u="none" strike="noStrike" dirty="0">
                <a:solidFill>
                  <a:srgbClr val="000000"/>
                </a:solidFill>
                <a:effectLst/>
              </a:rPr>
              <a:t>Some </a:t>
            </a:r>
            <a:r>
              <a:rPr lang="en-ZA" b="1" i="0" u="none" strike="noStrike" dirty="0">
                <a:solidFill>
                  <a:srgbClr val="000000"/>
                </a:solidFill>
                <a:effectLst/>
              </a:rPr>
              <a:t>species categories</a:t>
            </a:r>
            <a:r>
              <a:rPr lang="en-ZA" b="0" i="0" u="none" strike="noStrike" dirty="0">
                <a:solidFill>
                  <a:srgbClr val="000000"/>
                </a:solidFill>
                <a:effectLst/>
              </a:rPr>
              <a:t> (like mammals) are more likely to be endangered, and they need specific, targeted conservation efforts. This could involve habitat restoration, anti-poaching efforts, and increased monitoring.</a:t>
            </a:r>
          </a:p>
          <a:p>
            <a:pPr algn="l">
              <a:buFont typeface="Arial" panose="020B0604020202020204" pitchFamily="34" charset="0"/>
              <a:buChar char="•"/>
            </a:pPr>
            <a:r>
              <a:rPr lang="en-ZA" b="1" i="0" u="none" strike="noStrike" dirty="0">
                <a:solidFill>
                  <a:srgbClr val="000000"/>
                </a:solidFill>
                <a:effectLst/>
              </a:rPr>
              <a:t>Key Takeaway</a:t>
            </a:r>
            <a:r>
              <a:rPr lang="en-ZA" b="0" i="0" u="none" strike="noStrike" dirty="0">
                <a:solidFill>
                  <a:srgbClr val="000000"/>
                </a:solidFill>
                <a:effectLst/>
              </a:rPr>
              <a:t>: A </a:t>
            </a:r>
            <a:r>
              <a:rPr lang="en-ZA" b="1" i="0" u="none" strike="noStrike" dirty="0">
                <a:solidFill>
                  <a:srgbClr val="000000"/>
                </a:solidFill>
                <a:effectLst/>
              </a:rPr>
              <a:t>species-specific approach</a:t>
            </a:r>
            <a:r>
              <a:rPr lang="en-ZA" b="0" i="0" u="none" strike="noStrike" dirty="0">
                <a:solidFill>
                  <a:srgbClr val="000000"/>
                </a:solidFill>
                <a:effectLst/>
              </a:rPr>
              <a:t> is crucial to ensuring that certain groups of animals receive the support they need to thrive and avoid extinction.</a:t>
            </a:r>
          </a:p>
          <a:p>
            <a:pPr algn="l">
              <a:buFont typeface="Arial" panose="020B0604020202020204" pitchFamily="34" charset="0"/>
              <a:buChar char="•"/>
            </a:pPr>
            <a:endParaRPr lang="en-ZA" b="0" i="0" u="none" strike="noStrike" dirty="0">
              <a:solidFill>
                <a:srgbClr val="000000"/>
              </a:solidFill>
              <a:effectLst/>
            </a:endParaRPr>
          </a:p>
          <a:p>
            <a:endParaRPr lang="en-US" dirty="0"/>
          </a:p>
        </p:txBody>
      </p:sp>
    </p:spTree>
    <p:extLst>
      <p:ext uri="{BB962C8B-B14F-4D97-AF65-F5344CB8AC3E}">
        <p14:creationId xmlns:p14="http://schemas.microsoft.com/office/powerpoint/2010/main" val="1599107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FF5F-F1E7-741B-D2A2-933C67AA1224}"/>
              </a:ext>
            </a:extLst>
          </p:cNvPr>
          <p:cNvSpPr>
            <a:spLocks noGrp="1"/>
          </p:cNvSpPr>
          <p:nvPr>
            <p:ph type="title"/>
          </p:nvPr>
        </p:nvSpPr>
        <p:spPr/>
        <p:txBody>
          <a:bodyPr/>
          <a:lstStyle/>
          <a:p>
            <a:r>
              <a:rPr lang="en-US" dirty="0"/>
              <a:t>Final Thoughts</a:t>
            </a:r>
          </a:p>
        </p:txBody>
      </p:sp>
      <p:sp>
        <p:nvSpPr>
          <p:cNvPr id="3" name="Content Placeholder 2">
            <a:extLst>
              <a:ext uri="{FF2B5EF4-FFF2-40B4-BE49-F238E27FC236}">
                <a16:creationId xmlns:a16="http://schemas.microsoft.com/office/drawing/2014/main" id="{EAC05EE0-6422-D9B8-7759-B06A7466D3DE}"/>
              </a:ext>
            </a:extLst>
          </p:cNvPr>
          <p:cNvSpPr>
            <a:spLocks noGrp="1"/>
          </p:cNvSpPr>
          <p:nvPr>
            <p:ph idx="1"/>
          </p:nvPr>
        </p:nvSpPr>
        <p:spPr/>
        <p:txBody>
          <a:bodyPr/>
          <a:lstStyle/>
          <a:p>
            <a:r>
              <a:rPr lang="en-ZA" b="0" i="0" u="none" strike="noStrike" dirty="0">
                <a:solidFill>
                  <a:srgbClr val="000000"/>
                </a:solidFill>
                <a:effectLst/>
                <a:latin typeface="-webkit-standard"/>
              </a:rPr>
              <a:t>The insights gained through this process highlight the importance of understanding both </a:t>
            </a:r>
            <a:r>
              <a:rPr lang="en-ZA" b="1" i="0" u="none" strike="noStrike" dirty="0">
                <a:solidFill>
                  <a:srgbClr val="000000"/>
                </a:solidFill>
                <a:effectLst/>
              </a:rPr>
              <a:t>species distribution</a:t>
            </a:r>
            <a:r>
              <a:rPr lang="en-ZA" b="0" i="0" u="none" strike="noStrike" dirty="0">
                <a:solidFill>
                  <a:srgbClr val="000000"/>
                </a:solidFill>
                <a:effectLst/>
                <a:latin typeface="-webkit-standard"/>
              </a:rPr>
              <a:t> and </a:t>
            </a:r>
            <a:r>
              <a:rPr lang="en-ZA" b="1" i="0" u="none" strike="noStrike" dirty="0">
                <a:solidFill>
                  <a:srgbClr val="000000"/>
                </a:solidFill>
                <a:effectLst/>
              </a:rPr>
              <a:t>conservation status</a:t>
            </a:r>
            <a:r>
              <a:rPr lang="en-ZA" b="0" i="0" u="none" strike="noStrike" dirty="0">
                <a:solidFill>
                  <a:srgbClr val="000000"/>
                </a:solidFill>
                <a:effectLst/>
                <a:latin typeface="-webkit-standard"/>
              </a:rPr>
              <a:t> to make informed decisions about conservation priorities. By focusing efforts on the most endangered species and the parks where they are most frequently observed, we can help ensure that these animals have the best chance of survival</a:t>
            </a:r>
            <a:endParaRPr lang="en-US" dirty="0"/>
          </a:p>
        </p:txBody>
      </p:sp>
    </p:spTree>
    <p:extLst>
      <p:ext uri="{BB962C8B-B14F-4D97-AF65-F5344CB8AC3E}">
        <p14:creationId xmlns:p14="http://schemas.microsoft.com/office/powerpoint/2010/main" val="1360031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0063E-759D-837F-F4E2-764AFAB8E92B}"/>
              </a:ext>
            </a:extLst>
          </p:cNvPr>
          <p:cNvSpPr>
            <a:spLocks noGrp="1"/>
          </p:cNvSpPr>
          <p:nvPr>
            <p:ph type="title"/>
          </p:nvPr>
        </p:nvSpPr>
        <p:spPr/>
        <p:txBody>
          <a:bodyPr/>
          <a:lstStyle/>
          <a:p>
            <a:r>
              <a:rPr lang="en-ZA" b="0" i="0" u="none" strike="noStrike" dirty="0">
                <a:solidFill>
                  <a:srgbClr val="000000"/>
                </a:solidFill>
                <a:effectLst/>
                <a:latin typeface="-webkit-standard"/>
              </a:rPr>
              <a:t>Species Information Overview</a:t>
            </a:r>
            <a:endParaRPr lang="en-US" dirty="0"/>
          </a:p>
        </p:txBody>
      </p:sp>
      <p:sp>
        <p:nvSpPr>
          <p:cNvPr id="3" name="Content Placeholder 2">
            <a:extLst>
              <a:ext uri="{FF2B5EF4-FFF2-40B4-BE49-F238E27FC236}">
                <a16:creationId xmlns:a16="http://schemas.microsoft.com/office/drawing/2014/main" id="{8F94B03F-4C73-5124-6DCB-BFF94CCBAE8F}"/>
              </a:ext>
            </a:extLst>
          </p:cNvPr>
          <p:cNvSpPr>
            <a:spLocks noGrp="1"/>
          </p:cNvSpPr>
          <p:nvPr>
            <p:ph idx="1"/>
          </p:nvPr>
        </p:nvSpPr>
        <p:spPr/>
        <p:txBody>
          <a:bodyPr>
            <a:normAutofit/>
          </a:bodyPr>
          <a:lstStyle/>
          <a:p>
            <a:pPr>
              <a:buFont typeface="Arial" panose="020B0604020202020204" pitchFamily="34" charset="0"/>
              <a:buChar char="•"/>
            </a:pPr>
            <a:r>
              <a:rPr lang="en-ZA" b="1" dirty="0"/>
              <a:t>Dataset</a:t>
            </a:r>
            <a:r>
              <a:rPr lang="en-ZA" dirty="0"/>
              <a:t>: </a:t>
            </a:r>
          </a:p>
          <a:p>
            <a:pPr>
              <a:buFont typeface="Arial" panose="020B0604020202020204" pitchFamily="34" charset="0"/>
              <a:buChar char="•"/>
            </a:pPr>
            <a:r>
              <a:rPr lang="en-ZA" dirty="0"/>
              <a:t>The </a:t>
            </a:r>
            <a:r>
              <a:rPr lang="en-ZA" dirty="0" err="1"/>
              <a:t>species_info.csv</a:t>
            </a:r>
            <a:r>
              <a:rPr lang="en-ZA" dirty="0"/>
              <a:t> file contains information about species observed in national parks, including their scientific name, common names, conservation status, and category (e.g., Mammal, Bird, etc.).</a:t>
            </a:r>
          </a:p>
          <a:p>
            <a:pPr>
              <a:buFont typeface="Arial" panose="020B0604020202020204" pitchFamily="34" charset="0"/>
              <a:buChar char="•"/>
            </a:pPr>
            <a:r>
              <a:rPr lang="en-ZA" b="1" dirty="0"/>
              <a:t>Key Columns</a:t>
            </a:r>
            <a:r>
              <a:rPr lang="en-ZA" dirty="0"/>
              <a:t>:</a:t>
            </a:r>
          </a:p>
          <a:p>
            <a:pPr>
              <a:buFont typeface="Arial" panose="020B0604020202020204" pitchFamily="34" charset="0"/>
              <a:buChar char="•"/>
            </a:pPr>
            <a:r>
              <a:rPr lang="en-ZA" b="1" dirty="0"/>
              <a:t>Scientific Name</a:t>
            </a:r>
            <a:r>
              <a:rPr lang="en-ZA" dirty="0"/>
              <a:t>: The formal name of the species.</a:t>
            </a:r>
          </a:p>
          <a:p>
            <a:pPr>
              <a:buFont typeface="Arial" panose="020B0604020202020204" pitchFamily="34" charset="0"/>
              <a:buChar char="•"/>
            </a:pPr>
            <a:r>
              <a:rPr lang="en-ZA" b="1" dirty="0"/>
              <a:t>Common Names</a:t>
            </a:r>
            <a:r>
              <a:rPr lang="en-ZA" dirty="0"/>
              <a:t>: The more widely recognized names of species.</a:t>
            </a:r>
          </a:p>
          <a:p>
            <a:pPr>
              <a:buFont typeface="Arial" panose="020B0604020202020204" pitchFamily="34" charset="0"/>
              <a:buChar char="•"/>
            </a:pPr>
            <a:r>
              <a:rPr lang="en-ZA" b="1" dirty="0"/>
              <a:t>Conservation Status</a:t>
            </a:r>
            <a:r>
              <a:rPr lang="en-ZA" dirty="0"/>
              <a:t>: Categories like Endangered, Vulnerable, and Least Concern.</a:t>
            </a:r>
          </a:p>
          <a:p>
            <a:pPr>
              <a:buFont typeface="Arial" panose="020B0604020202020204" pitchFamily="34" charset="0"/>
              <a:buChar char="•"/>
            </a:pPr>
            <a:r>
              <a:rPr lang="en-ZA" b="1" dirty="0"/>
              <a:t>Category</a:t>
            </a:r>
            <a:r>
              <a:rPr lang="en-ZA" dirty="0"/>
              <a:t>: Type of species (e.g., Mammal, Bird, etc.).</a:t>
            </a:r>
          </a:p>
          <a:p>
            <a:pPr marL="0" indent="0">
              <a:buNone/>
            </a:pPr>
            <a:endParaRPr lang="en-ZA" dirty="0"/>
          </a:p>
        </p:txBody>
      </p:sp>
    </p:spTree>
    <p:extLst>
      <p:ext uri="{BB962C8B-B14F-4D97-AF65-F5344CB8AC3E}">
        <p14:creationId xmlns:p14="http://schemas.microsoft.com/office/powerpoint/2010/main" val="535870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04419-4BF2-3AD7-C156-07BD309095B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69915F6-0CA6-DBF2-28A3-A8E20BF3A8D6}"/>
              </a:ext>
            </a:extLst>
          </p:cNvPr>
          <p:cNvSpPr>
            <a:spLocks noGrp="1"/>
          </p:cNvSpPr>
          <p:nvPr>
            <p:ph idx="1"/>
          </p:nvPr>
        </p:nvSpPr>
        <p:spPr/>
        <p:txBody>
          <a:bodyPr/>
          <a:lstStyle/>
          <a:p>
            <a:pPr algn="l">
              <a:buFont typeface="Arial" panose="020B0604020202020204" pitchFamily="34" charset="0"/>
              <a:buChar char="•"/>
            </a:pPr>
            <a:r>
              <a:rPr lang="en-ZA" b="1" i="0" u="none" strike="noStrike" dirty="0">
                <a:solidFill>
                  <a:srgbClr val="000000"/>
                </a:solidFill>
                <a:effectLst/>
              </a:rPr>
              <a:t>Insights</a:t>
            </a:r>
            <a:r>
              <a:rPr lang="en-ZA" b="0" i="0" u="none" strike="noStrike" dirty="0">
                <a:solidFill>
                  <a:srgbClr val="000000"/>
                </a:solidFill>
                <a:effectLst/>
                <a:latin typeface="-webkit-standard"/>
              </a:rPr>
              <a:t>:</a:t>
            </a:r>
          </a:p>
          <a:p>
            <a:pPr algn="l">
              <a:buFont typeface="Arial" panose="020B0604020202020204" pitchFamily="34" charset="0"/>
              <a:buChar char="•"/>
            </a:pPr>
            <a:r>
              <a:rPr lang="en-ZA" b="0" i="0" u="none" strike="noStrike" dirty="0">
                <a:solidFill>
                  <a:srgbClr val="000000"/>
                </a:solidFill>
                <a:effectLst/>
              </a:rPr>
              <a:t>Many species have an "Unknown" conservation status, suggesting gaps in available data.</a:t>
            </a:r>
          </a:p>
          <a:p>
            <a:pPr algn="l">
              <a:buFont typeface="Arial" panose="020B0604020202020204" pitchFamily="34" charset="0"/>
              <a:buChar char="•"/>
            </a:pPr>
            <a:r>
              <a:rPr lang="en-ZA" b="0" i="0" u="none" strike="noStrike" dirty="0">
                <a:solidFill>
                  <a:srgbClr val="000000"/>
                </a:solidFill>
                <a:effectLst/>
              </a:rPr>
              <a:t>Some species categories (like mammals) are more likely to be in the "Endangered" category, which aligns with conservation concerns.</a:t>
            </a:r>
          </a:p>
          <a:p>
            <a:endParaRPr lang="en-US" dirty="0"/>
          </a:p>
        </p:txBody>
      </p:sp>
    </p:spTree>
    <p:extLst>
      <p:ext uri="{BB962C8B-B14F-4D97-AF65-F5344CB8AC3E}">
        <p14:creationId xmlns:p14="http://schemas.microsoft.com/office/powerpoint/2010/main" val="2601854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8A519-0A4F-8108-186C-D7D532E932B2}"/>
              </a:ext>
            </a:extLst>
          </p:cNvPr>
          <p:cNvSpPr>
            <a:spLocks noGrp="1"/>
          </p:cNvSpPr>
          <p:nvPr>
            <p:ph type="title"/>
          </p:nvPr>
        </p:nvSpPr>
        <p:spPr/>
        <p:txBody>
          <a:bodyPr/>
          <a:lstStyle/>
          <a:p>
            <a:r>
              <a:rPr lang="en-ZA" b="0" i="0" u="none" strike="noStrike" dirty="0">
                <a:solidFill>
                  <a:srgbClr val="000000"/>
                </a:solidFill>
                <a:effectLst/>
                <a:latin typeface="-webkit-standard"/>
              </a:rPr>
              <a:t>Significance Analysis – Endangered Species by Category</a:t>
            </a:r>
            <a:endParaRPr lang="en-US" dirty="0"/>
          </a:p>
        </p:txBody>
      </p:sp>
      <p:sp>
        <p:nvSpPr>
          <p:cNvPr id="3" name="Content Placeholder 2">
            <a:extLst>
              <a:ext uri="{FF2B5EF4-FFF2-40B4-BE49-F238E27FC236}">
                <a16:creationId xmlns:a16="http://schemas.microsoft.com/office/drawing/2014/main" id="{0ADE6036-6CA0-98A3-975A-5676EFA89393}"/>
              </a:ext>
            </a:extLst>
          </p:cNvPr>
          <p:cNvSpPr>
            <a:spLocks noGrp="1"/>
          </p:cNvSpPr>
          <p:nvPr>
            <p:ph idx="1"/>
          </p:nvPr>
        </p:nvSpPr>
        <p:spPr/>
        <p:txBody>
          <a:bodyPr/>
          <a:lstStyle/>
          <a:p>
            <a:r>
              <a:rPr lang="en-ZA" b="1" i="0" u="none" strike="noStrike" dirty="0">
                <a:solidFill>
                  <a:srgbClr val="000000"/>
                </a:solidFill>
                <a:effectLst/>
              </a:rPr>
              <a:t>Chi-Square Test</a:t>
            </a:r>
            <a:r>
              <a:rPr lang="en-ZA" b="0" i="0" u="none" strike="noStrike" dirty="0">
                <a:solidFill>
                  <a:srgbClr val="000000"/>
                </a:solidFill>
                <a:effectLst/>
                <a:latin typeface="-webkit-standard"/>
              </a:rPr>
              <a:t>:</a:t>
            </a:r>
          </a:p>
          <a:p>
            <a:r>
              <a:rPr lang="en-ZA" b="0" i="0" u="none" strike="noStrike" dirty="0">
                <a:solidFill>
                  <a:srgbClr val="000000"/>
                </a:solidFill>
                <a:effectLst/>
              </a:rPr>
              <a:t>The chi-square test was conducted to determine if there is a statistically significant relationship between species categories (e.g., Mammal, Bird) and their conservation status (Endangered, Vulnerable).</a:t>
            </a:r>
          </a:p>
          <a:p>
            <a:r>
              <a:rPr lang="en-ZA" b="1" i="0" u="none" strike="noStrike" dirty="0">
                <a:solidFill>
                  <a:srgbClr val="000000"/>
                </a:solidFill>
                <a:effectLst/>
              </a:rPr>
              <a:t>Result</a:t>
            </a:r>
            <a:r>
              <a:rPr lang="en-ZA" b="0" i="0" u="none" strike="noStrike" dirty="0">
                <a:solidFill>
                  <a:srgbClr val="000000"/>
                </a:solidFill>
                <a:effectLst/>
                <a:latin typeface="-webkit-standard"/>
              </a:rPr>
              <a:t>:</a:t>
            </a:r>
          </a:p>
          <a:p>
            <a:r>
              <a:rPr lang="en-ZA" b="0" i="0" u="none" strike="noStrike" dirty="0">
                <a:solidFill>
                  <a:srgbClr val="000000"/>
                </a:solidFill>
                <a:effectLst/>
              </a:rPr>
              <a:t>The p-value was </a:t>
            </a:r>
            <a:r>
              <a:rPr lang="en-ZA" b="1" i="0" u="none" strike="noStrike" dirty="0">
                <a:solidFill>
                  <a:srgbClr val="000000"/>
                </a:solidFill>
                <a:effectLst/>
              </a:rPr>
              <a:t>1.89e-05</a:t>
            </a:r>
            <a:r>
              <a:rPr lang="en-ZA" b="0" i="0" u="none" strike="noStrike" dirty="0">
                <a:solidFill>
                  <a:srgbClr val="000000"/>
                </a:solidFill>
                <a:effectLst/>
              </a:rPr>
              <a:t>, indicating a </a:t>
            </a:r>
            <a:r>
              <a:rPr lang="en-ZA" b="1" i="0" u="none" strike="noStrike" dirty="0">
                <a:solidFill>
                  <a:srgbClr val="000000"/>
                </a:solidFill>
                <a:effectLst/>
              </a:rPr>
              <a:t>significant relationship</a:t>
            </a:r>
            <a:r>
              <a:rPr lang="en-ZA" b="0" i="0" u="none" strike="noStrike" dirty="0">
                <a:solidFill>
                  <a:srgbClr val="000000"/>
                </a:solidFill>
                <a:effectLst/>
              </a:rPr>
              <a:t>. This suggests that certain species categories (like mammals) are more likely to be endangered.</a:t>
            </a:r>
          </a:p>
          <a:p>
            <a:r>
              <a:rPr lang="en-ZA" dirty="0"/>
              <a:t>Chi-Square Statistic: 53.91636314015659</a:t>
            </a:r>
            <a:endParaRPr lang="en-ZA" b="0" i="0" u="none" strike="noStrike" dirty="0">
              <a:solidFill>
                <a:srgbClr val="000000"/>
              </a:solidFill>
              <a:effectLst/>
            </a:endParaRPr>
          </a:p>
          <a:p>
            <a:endParaRPr lang="en-US" dirty="0"/>
          </a:p>
        </p:txBody>
      </p:sp>
    </p:spTree>
    <p:extLst>
      <p:ext uri="{BB962C8B-B14F-4D97-AF65-F5344CB8AC3E}">
        <p14:creationId xmlns:p14="http://schemas.microsoft.com/office/powerpoint/2010/main" val="2257068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CE3C1-B240-CAE3-5636-9B9F8D8CAEF6}"/>
              </a:ext>
            </a:extLst>
          </p:cNvPr>
          <p:cNvSpPr>
            <a:spLocks noGrp="1"/>
          </p:cNvSpPr>
          <p:nvPr>
            <p:ph type="title"/>
          </p:nvPr>
        </p:nvSpPr>
        <p:spPr/>
        <p:txBody>
          <a:bodyPr/>
          <a:lstStyle/>
          <a:p>
            <a:r>
              <a:rPr lang="en-ZA" b="0" i="0" u="none" strike="noStrike" dirty="0">
                <a:solidFill>
                  <a:srgbClr val="000000"/>
                </a:solidFill>
                <a:effectLst/>
                <a:latin typeface="-webkit-standard"/>
              </a:rPr>
              <a:t>Conservation Recommendations</a:t>
            </a:r>
            <a:endParaRPr lang="en-US" dirty="0"/>
          </a:p>
        </p:txBody>
      </p:sp>
      <p:sp>
        <p:nvSpPr>
          <p:cNvPr id="3" name="Content Placeholder 2">
            <a:extLst>
              <a:ext uri="{FF2B5EF4-FFF2-40B4-BE49-F238E27FC236}">
                <a16:creationId xmlns:a16="http://schemas.microsoft.com/office/drawing/2014/main" id="{30331332-58C4-22F1-9607-205A4D046A13}"/>
              </a:ext>
            </a:extLst>
          </p:cNvPr>
          <p:cNvSpPr>
            <a:spLocks noGrp="1"/>
          </p:cNvSpPr>
          <p:nvPr>
            <p:ph idx="1"/>
          </p:nvPr>
        </p:nvSpPr>
        <p:spPr>
          <a:xfrm>
            <a:off x="2589212" y="2133600"/>
            <a:ext cx="8915400" cy="4100290"/>
          </a:xfrm>
        </p:spPr>
        <p:txBody>
          <a:bodyPr/>
          <a:lstStyle/>
          <a:p>
            <a:pPr>
              <a:buFont typeface="Arial" panose="020B0604020202020204" pitchFamily="34" charset="0"/>
              <a:buChar char="•"/>
            </a:pPr>
            <a:r>
              <a:rPr lang="en-ZA" b="1" dirty="0"/>
              <a:t>Key Insight</a:t>
            </a:r>
            <a:r>
              <a:rPr lang="en-ZA" dirty="0"/>
              <a:t>: </a:t>
            </a:r>
          </a:p>
          <a:p>
            <a:pPr>
              <a:buFont typeface="Arial" panose="020B0604020202020204" pitchFamily="34" charset="0"/>
              <a:buChar char="•"/>
            </a:pPr>
            <a:r>
              <a:rPr lang="en-ZA" dirty="0"/>
              <a:t>Certain species categories (e.g., mammals) have a higher likelihood of being endangered. This calls for focused conservation efforts on these species.</a:t>
            </a:r>
          </a:p>
          <a:p>
            <a:pPr>
              <a:buFont typeface="Arial" panose="020B0604020202020204" pitchFamily="34" charset="0"/>
              <a:buChar char="•"/>
            </a:pPr>
            <a:r>
              <a:rPr lang="en-ZA" b="1" dirty="0"/>
              <a:t>Recommendation</a:t>
            </a:r>
            <a:r>
              <a:rPr lang="en-ZA" dirty="0"/>
              <a:t>:</a:t>
            </a:r>
          </a:p>
          <a:p>
            <a:pPr>
              <a:buFont typeface="Arial" panose="020B0604020202020204" pitchFamily="34" charset="0"/>
              <a:buChar char="•"/>
            </a:pPr>
            <a:r>
              <a:rPr lang="en-ZA" dirty="0"/>
              <a:t>Focus more resources on </a:t>
            </a:r>
            <a:r>
              <a:rPr lang="en-ZA" b="1" dirty="0"/>
              <a:t>habitat protection</a:t>
            </a:r>
            <a:r>
              <a:rPr lang="en-ZA" dirty="0"/>
              <a:t>, </a:t>
            </a:r>
            <a:r>
              <a:rPr lang="en-ZA" b="1" dirty="0"/>
              <a:t>anti-poaching efforts</a:t>
            </a:r>
            <a:r>
              <a:rPr lang="en-ZA" dirty="0"/>
              <a:t>, and </a:t>
            </a:r>
            <a:r>
              <a:rPr lang="en-ZA" b="1" dirty="0"/>
              <a:t>monitoring</a:t>
            </a:r>
            <a:r>
              <a:rPr lang="en-ZA" dirty="0"/>
              <a:t> for species at higher risk, like mammals.</a:t>
            </a:r>
          </a:p>
          <a:p>
            <a:pPr>
              <a:buFont typeface="Arial" panose="020B0604020202020204" pitchFamily="34" charset="0"/>
              <a:buChar char="•"/>
            </a:pPr>
            <a:r>
              <a:rPr lang="en-ZA" dirty="0"/>
              <a:t>Increase funding and awareness for parks with higher biodiversity and higher populations of endangered species.</a:t>
            </a:r>
          </a:p>
          <a:p>
            <a:pPr>
              <a:buFont typeface="Arial" panose="020B0604020202020204" pitchFamily="34" charset="0"/>
              <a:buChar char="•"/>
            </a:pPr>
            <a:r>
              <a:rPr lang="en-ZA" dirty="0"/>
              <a:t>Collaborate with </a:t>
            </a:r>
            <a:r>
              <a:rPr lang="en-ZA" b="1" dirty="0"/>
              <a:t>eco-tourism</a:t>
            </a:r>
            <a:r>
              <a:rPr lang="en-ZA" dirty="0"/>
              <a:t> to raise awareness and fund conservation programs in these parks.</a:t>
            </a:r>
          </a:p>
          <a:p>
            <a:endParaRPr lang="en-US" dirty="0"/>
          </a:p>
        </p:txBody>
      </p:sp>
    </p:spTree>
    <p:extLst>
      <p:ext uri="{BB962C8B-B14F-4D97-AF65-F5344CB8AC3E}">
        <p14:creationId xmlns:p14="http://schemas.microsoft.com/office/powerpoint/2010/main" val="3037557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93848-F8D8-6C6B-4CB5-A61B3FC44392}"/>
              </a:ext>
            </a:extLst>
          </p:cNvPr>
          <p:cNvSpPr>
            <a:spLocks noGrp="1"/>
          </p:cNvSpPr>
          <p:nvPr>
            <p:ph type="title"/>
          </p:nvPr>
        </p:nvSpPr>
        <p:spPr/>
        <p:txBody>
          <a:bodyPr/>
          <a:lstStyle/>
          <a:p>
            <a:r>
              <a:rPr lang="en-ZA" b="0" i="0" u="none" strike="noStrike" dirty="0">
                <a:solidFill>
                  <a:srgbClr val="000000"/>
                </a:solidFill>
                <a:effectLst/>
                <a:latin typeface="-webkit-standard"/>
              </a:rPr>
              <a:t>Key Visuals and Findings</a:t>
            </a:r>
            <a:endParaRPr lang="en-US" dirty="0"/>
          </a:p>
        </p:txBody>
      </p:sp>
      <p:pic>
        <p:nvPicPr>
          <p:cNvPr id="5" name="Content Placeholder 4" descr="A diagram of a box&#10;&#10;AI-generated content may be incorrect.">
            <a:extLst>
              <a:ext uri="{FF2B5EF4-FFF2-40B4-BE49-F238E27FC236}">
                <a16:creationId xmlns:a16="http://schemas.microsoft.com/office/drawing/2014/main" id="{6EC5BC47-5A28-3501-E9BC-35AF307D1F60}"/>
              </a:ext>
            </a:extLst>
          </p:cNvPr>
          <p:cNvPicPr>
            <a:picLocks noGrp="1" noChangeAspect="1"/>
          </p:cNvPicPr>
          <p:nvPr>
            <p:ph idx="1"/>
          </p:nvPr>
        </p:nvPicPr>
        <p:blipFill>
          <a:blip r:embed="rId2"/>
          <a:stretch>
            <a:fillRect/>
          </a:stretch>
        </p:blipFill>
        <p:spPr>
          <a:xfrm>
            <a:off x="587119" y="1904999"/>
            <a:ext cx="5079257" cy="3978965"/>
          </a:xfrm>
        </p:spPr>
      </p:pic>
      <p:pic>
        <p:nvPicPr>
          <p:cNvPr id="7" name="Picture 6" descr="A graph with different colored bars&#10;&#10;AI-generated content may be incorrect.">
            <a:extLst>
              <a:ext uri="{FF2B5EF4-FFF2-40B4-BE49-F238E27FC236}">
                <a16:creationId xmlns:a16="http://schemas.microsoft.com/office/drawing/2014/main" id="{7C9FF63C-66F9-59DF-3991-D46A311B12B2}"/>
              </a:ext>
            </a:extLst>
          </p:cNvPr>
          <p:cNvPicPr>
            <a:picLocks noChangeAspect="1"/>
          </p:cNvPicPr>
          <p:nvPr/>
        </p:nvPicPr>
        <p:blipFill>
          <a:blip r:embed="rId3"/>
          <a:stretch>
            <a:fillRect/>
          </a:stretch>
        </p:blipFill>
        <p:spPr>
          <a:xfrm>
            <a:off x="5997330" y="1845363"/>
            <a:ext cx="5934595" cy="4388527"/>
          </a:xfrm>
          <a:prstGeom prst="rect">
            <a:avLst/>
          </a:prstGeom>
        </p:spPr>
      </p:pic>
    </p:spTree>
    <p:extLst>
      <p:ext uri="{BB962C8B-B14F-4D97-AF65-F5344CB8AC3E}">
        <p14:creationId xmlns:p14="http://schemas.microsoft.com/office/powerpoint/2010/main" val="1684901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a number of species&#10;&#10;AI-generated content may be incorrect.">
            <a:extLst>
              <a:ext uri="{FF2B5EF4-FFF2-40B4-BE49-F238E27FC236}">
                <a16:creationId xmlns:a16="http://schemas.microsoft.com/office/drawing/2014/main" id="{B04C240C-D066-D076-230D-304DA70CADDF}"/>
              </a:ext>
            </a:extLst>
          </p:cNvPr>
          <p:cNvPicPr>
            <a:picLocks noGrp="1" noChangeAspect="1"/>
          </p:cNvPicPr>
          <p:nvPr>
            <p:ph idx="1"/>
          </p:nvPr>
        </p:nvPicPr>
        <p:blipFill>
          <a:blip r:embed="rId2"/>
          <a:stretch>
            <a:fillRect/>
          </a:stretch>
        </p:blipFill>
        <p:spPr>
          <a:xfrm>
            <a:off x="419268" y="265044"/>
            <a:ext cx="5831131" cy="3684104"/>
          </a:xfrm>
        </p:spPr>
      </p:pic>
      <p:pic>
        <p:nvPicPr>
          <p:cNvPr id="7" name="Picture 6" descr="A graph of different colored lines&#10;&#10;AI-generated content may be incorrect.">
            <a:extLst>
              <a:ext uri="{FF2B5EF4-FFF2-40B4-BE49-F238E27FC236}">
                <a16:creationId xmlns:a16="http://schemas.microsoft.com/office/drawing/2014/main" id="{34190957-F157-A07C-FB9B-49D634BD7142}"/>
              </a:ext>
            </a:extLst>
          </p:cNvPr>
          <p:cNvPicPr>
            <a:picLocks noChangeAspect="1"/>
          </p:cNvPicPr>
          <p:nvPr/>
        </p:nvPicPr>
        <p:blipFill>
          <a:blip r:embed="rId3"/>
          <a:stretch>
            <a:fillRect/>
          </a:stretch>
        </p:blipFill>
        <p:spPr>
          <a:xfrm>
            <a:off x="6250399" y="3203653"/>
            <a:ext cx="5792588" cy="3498696"/>
          </a:xfrm>
          <a:prstGeom prst="rect">
            <a:avLst/>
          </a:prstGeom>
        </p:spPr>
      </p:pic>
    </p:spTree>
    <p:extLst>
      <p:ext uri="{BB962C8B-B14F-4D97-AF65-F5344CB8AC3E}">
        <p14:creationId xmlns:p14="http://schemas.microsoft.com/office/powerpoint/2010/main" val="881202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different colored bars&#10;&#10;AI-generated content may be incorrect.">
            <a:extLst>
              <a:ext uri="{FF2B5EF4-FFF2-40B4-BE49-F238E27FC236}">
                <a16:creationId xmlns:a16="http://schemas.microsoft.com/office/drawing/2014/main" id="{162BB79C-4029-7191-AAC1-04230AC58A8D}"/>
              </a:ext>
            </a:extLst>
          </p:cNvPr>
          <p:cNvPicPr>
            <a:picLocks noGrp="1" noChangeAspect="1"/>
          </p:cNvPicPr>
          <p:nvPr>
            <p:ph idx="1"/>
          </p:nvPr>
        </p:nvPicPr>
        <p:blipFill>
          <a:blip r:embed="rId2"/>
          <a:stretch>
            <a:fillRect/>
          </a:stretch>
        </p:blipFill>
        <p:spPr>
          <a:xfrm>
            <a:off x="2333595" y="355993"/>
            <a:ext cx="7524810" cy="6146013"/>
          </a:xfrm>
        </p:spPr>
      </p:pic>
    </p:spTree>
    <p:extLst>
      <p:ext uri="{BB962C8B-B14F-4D97-AF65-F5344CB8AC3E}">
        <p14:creationId xmlns:p14="http://schemas.microsoft.com/office/powerpoint/2010/main" val="113693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different colored bars&#10;&#10;AI-generated content may be incorrect.">
            <a:extLst>
              <a:ext uri="{FF2B5EF4-FFF2-40B4-BE49-F238E27FC236}">
                <a16:creationId xmlns:a16="http://schemas.microsoft.com/office/drawing/2014/main" id="{20C3EE6C-7724-9E74-3CAC-FF4999B86F5E}"/>
              </a:ext>
            </a:extLst>
          </p:cNvPr>
          <p:cNvPicPr>
            <a:picLocks noGrp="1" noChangeAspect="1"/>
          </p:cNvPicPr>
          <p:nvPr>
            <p:ph idx="1"/>
          </p:nvPr>
        </p:nvPicPr>
        <p:blipFill>
          <a:blip r:embed="rId2"/>
          <a:stretch>
            <a:fillRect/>
          </a:stretch>
        </p:blipFill>
        <p:spPr>
          <a:xfrm>
            <a:off x="1766509" y="944332"/>
            <a:ext cx="9609958" cy="4969335"/>
          </a:xfrm>
        </p:spPr>
      </p:pic>
    </p:spTree>
    <p:extLst>
      <p:ext uri="{BB962C8B-B14F-4D97-AF65-F5344CB8AC3E}">
        <p14:creationId xmlns:p14="http://schemas.microsoft.com/office/powerpoint/2010/main" val="118899188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30</TotalTime>
  <Words>959</Words>
  <Application>Microsoft Macintosh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-webkit-standard</vt:lpstr>
      <vt:lpstr>Arial</vt:lpstr>
      <vt:lpstr>Century Gothic</vt:lpstr>
      <vt:lpstr>Wingdings 3</vt:lpstr>
      <vt:lpstr>Wisp</vt:lpstr>
      <vt:lpstr>Analysis of Endangered Species in National Parks</vt:lpstr>
      <vt:lpstr>Species Information Overview</vt:lpstr>
      <vt:lpstr>PowerPoint Presentation</vt:lpstr>
      <vt:lpstr>Significance Analysis – Endangered Species by Category</vt:lpstr>
      <vt:lpstr>Conservation Recommendations</vt:lpstr>
      <vt:lpstr>Key Visuals and Findings</vt:lpstr>
      <vt:lpstr>PowerPoint Presentation</vt:lpstr>
      <vt:lpstr>PowerPoint Presentation</vt:lpstr>
      <vt:lpstr>PowerPoint Presentation</vt:lpstr>
      <vt:lpstr>PowerPoint Presentation</vt:lpstr>
      <vt:lpstr>Conclusion</vt:lpstr>
      <vt:lpstr>Are the results what we expected?</vt:lpstr>
      <vt:lpstr>Key Findings and Takeaways</vt:lpstr>
      <vt:lpstr>PowerPoint Presentation</vt:lpstr>
      <vt:lpstr>Final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Connect Bet</dc:creator>
  <cp:lastModifiedBy>Connect Bet</cp:lastModifiedBy>
  <cp:revision>1</cp:revision>
  <dcterms:created xsi:type="dcterms:W3CDTF">2025-03-17T17:44:44Z</dcterms:created>
  <dcterms:modified xsi:type="dcterms:W3CDTF">2025-03-17T18:15:03Z</dcterms:modified>
</cp:coreProperties>
</file>