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59" r:id="rId17"/>
    <p:sldId id="267" r:id="rId18"/>
    <p:sldId id="271" r:id="rId19"/>
    <p:sldId id="272" r:id="rId20"/>
    <p:sldId id="273" r:id="rId21"/>
    <p:sldId id="274" r:id="rId22"/>
    <p:sldId id="268" r:id="rId23"/>
    <p:sldId id="269" r:id="rId24"/>
    <p:sldId id="270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7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4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2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5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1C2B1-FA6E-4E93-86D6-779926AD8E51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70D8-9D93-43B8-AC26-7D30A893E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Survey of Affective Computing for Stress Detection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Shalom Greene, </a:t>
            </a:r>
            <a:r>
              <a:rPr lang="en-US" dirty="0" err="1"/>
              <a:t>Himanshu</a:t>
            </a:r>
            <a:r>
              <a:rPr lang="en-US" dirty="0"/>
              <a:t> </a:t>
            </a:r>
            <a:r>
              <a:rPr lang="en-US" dirty="0" err="1"/>
              <a:t>Thapliyal</a:t>
            </a:r>
            <a:r>
              <a:rPr lang="en-US" dirty="0"/>
              <a:t>, and Allison </a:t>
            </a:r>
            <a:r>
              <a:rPr lang="en-US" dirty="0" err="1"/>
              <a:t>Caban</a:t>
            </a:r>
            <a:r>
              <a:rPr lang="en-US" dirty="0"/>
              <a:t>-Holt</a:t>
            </a:r>
            <a:r>
              <a:rPr lang="en-US" dirty="0" smtClean="0"/>
              <a:t>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6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Facial Features and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Features and </a:t>
            </a:r>
            <a:r>
              <a:rPr lang="en-US" dirty="0" smtClean="0"/>
              <a:t>Behavior</a:t>
            </a:r>
          </a:p>
          <a:p>
            <a:endParaRPr lang="en-US" dirty="0"/>
          </a:p>
          <a:p>
            <a:r>
              <a:rPr lang="en-US" dirty="0"/>
              <a:t>Eye </a:t>
            </a:r>
            <a:r>
              <a:rPr lang="en-US" dirty="0" smtClean="0"/>
              <a:t>Tracking</a:t>
            </a:r>
          </a:p>
          <a:p>
            <a:endParaRPr lang="en-US" dirty="0"/>
          </a:p>
          <a:p>
            <a:r>
              <a:rPr lang="en-US" dirty="0"/>
              <a:t>Behavior and </a:t>
            </a:r>
            <a:r>
              <a:rPr lang="en-US" dirty="0" smtClean="0"/>
              <a:t>Gesturing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Facial Action Code System (</a:t>
            </a:r>
            <a:r>
              <a:rPr lang="en-US" dirty="0" smtClean="0">
                <a:solidFill>
                  <a:srgbClr val="FF0000"/>
                </a:solidFill>
              </a:rPr>
              <a:t>FACS)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Paul </a:t>
            </a:r>
            <a:r>
              <a:rPr lang="en-US" dirty="0">
                <a:solidFill>
                  <a:srgbClr val="FF0000"/>
                </a:solidFill>
              </a:rPr>
              <a:t>Ekman and Wallace Friesen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2002 [76], [78]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1690688"/>
            <a:ext cx="9024731" cy="4590842"/>
          </a:xfrm>
        </p:spPr>
      </p:pic>
    </p:spTree>
    <p:extLst>
      <p:ext uri="{BB962C8B-B14F-4D97-AF65-F5344CB8AC3E}">
        <p14:creationId xmlns:p14="http://schemas.microsoft.com/office/powerpoint/2010/main" val="104468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Facial Action Code System (FACS) Paul Ekman and Wallace Friesen  2002 [76], [78]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rule-based coding approach </a:t>
            </a:r>
            <a:endParaRPr lang="en-US" sz="3200" dirty="0" smtClean="0"/>
          </a:p>
          <a:p>
            <a:r>
              <a:rPr lang="en-US" sz="3200" dirty="0"/>
              <a:t>Many investigators have used facial expression analysis organically to detect sadness, anger, happiness, and </a:t>
            </a:r>
            <a:r>
              <a:rPr lang="en-US" sz="3200" dirty="0" smtClean="0"/>
              <a:t>deceit</a:t>
            </a:r>
          </a:p>
          <a:p>
            <a:r>
              <a:rPr lang="en-US" sz="3200" dirty="0"/>
              <a:t>This system objectively measures the frequency and intensity of facial expressions and deduces what is referred to as an action unit (AU). </a:t>
            </a:r>
            <a:endParaRPr lang="en-US" sz="3200" dirty="0" smtClean="0"/>
          </a:p>
          <a:p>
            <a:r>
              <a:rPr lang="en-US" sz="3200" dirty="0" smtClean="0"/>
              <a:t>AUs </a:t>
            </a:r>
            <a:r>
              <a:rPr lang="en-US" sz="3200" dirty="0"/>
              <a:t>are the smallest discriminable movements detectable in a facial expression [76].</a:t>
            </a:r>
          </a:p>
        </p:txBody>
      </p:sp>
    </p:spTree>
    <p:extLst>
      <p:ext uri="{BB962C8B-B14F-4D97-AF65-F5344CB8AC3E}">
        <p14:creationId xmlns:p14="http://schemas.microsoft.com/office/powerpoint/2010/main" val="408667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Facial Action Code System (FACS) Paul Ekman and Wallace Friesen  2002 [76], [78]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Facial expression recognition systems such as FACS have enabled the possibility for AFEA. Lien et al. demonstrated an AFEA system based on FACS with up to 93% accuracy [79]. </a:t>
            </a:r>
          </a:p>
        </p:txBody>
      </p:sp>
    </p:spTree>
    <p:extLst>
      <p:ext uri="{BB962C8B-B14F-4D97-AF65-F5344CB8AC3E}">
        <p14:creationId xmlns:p14="http://schemas.microsoft.com/office/powerpoint/2010/main" val="331093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Eye </a:t>
            </a:r>
            <a:r>
              <a:rPr lang="en-US" dirty="0" smtClean="0">
                <a:solidFill>
                  <a:srgbClr val="FF0000"/>
                </a:solidFill>
              </a:rPr>
              <a:t>Tracking M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Haak</a:t>
            </a:r>
            <a:r>
              <a:rPr lang="en-US" dirty="0">
                <a:solidFill>
                  <a:srgbClr val="FF0000"/>
                </a:solidFill>
              </a:rPr>
              <a:t>, S. </a:t>
            </a:r>
            <a:r>
              <a:rPr lang="en-US" dirty="0" err="1">
                <a:solidFill>
                  <a:srgbClr val="FF0000"/>
                </a:solidFill>
              </a:rPr>
              <a:t>Bos</a:t>
            </a:r>
            <a:r>
              <a:rPr lang="en-US" dirty="0">
                <a:solidFill>
                  <a:srgbClr val="FF0000"/>
                </a:solidFill>
              </a:rPr>
              <a:t>, S. Panic, and L. J. M. </a:t>
            </a:r>
            <a:r>
              <a:rPr lang="en-US" dirty="0" err="1">
                <a:solidFill>
                  <a:srgbClr val="FF0000"/>
                </a:solidFill>
              </a:rPr>
              <a:t>Rothkrantz</a:t>
            </a:r>
            <a:r>
              <a:rPr lang="en-US" dirty="0">
                <a:solidFill>
                  <a:srgbClr val="FF0000"/>
                </a:solidFill>
              </a:rPr>
              <a:t>, “Detecting stress using eye blinks and brain activity from EEG </a:t>
            </a:r>
            <a:r>
              <a:rPr lang="en-US" dirty="0" smtClean="0">
                <a:solidFill>
                  <a:srgbClr val="FF0000"/>
                </a:solidFill>
              </a:rPr>
              <a:t>signals 2008</a:t>
            </a:r>
            <a:r>
              <a:rPr lang="en-US" dirty="0" smtClean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5087"/>
            <a:ext cx="10515600" cy="3741876"/>
          </a:xfrm>
        </p:spPr>
        <p:txBody>
          <a:bodyPr>
            <a:normAutofit/>
          </a:bodyPr>
          <a:lstStyle/>
          <a:p>
            <a:r>
              <a:rPr lang="en-US" sz="3200" dirty="0"/>
              <a:t>Eye activity, specifically pupil dilation and blink rate, has been used in some stress studies to correlate with physiological measures of individuals experiencing stress 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r>
              <a:rPr lang="en-US" sz="3200" dirty="0" smtClean="0"/>
              <a:t> 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study done by </a:t>
            </a:r>
            <a:r>
              <a:rPr lang="en-US" sz="3200" dirty="0" err="1"/>
              <a:t>Haak</a:t>
            </a:r>
            <a:r>
              <a:rPr lang="en-US" sz="3200" dirty="0"/>
              <a:t> et al. shows a strong relationship between eye-blink frequency and emotional stress via correlation with EEG measurements. </a:t>
            </a:r>
          </a:p>
        </p:txBody>
      </p:sp>
    </p:spTree>
    <p:extLst>
      <p:ext uri="{BB962C8B-B14F-4D97-AF65-F5344CB8AC3E}">
        <p14:creationId xmlns:p14="http://schemas.microsoft.com/office/powerpoint/2010/main" val="49622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Eye Tracking M. </a:t>
            </a:r>
            <a:r>
              <a:rPr lang="en-US" dirty="0" err="1">
                <a:solidFill>
                  <a:srgbClr val="FF0000"/>
                </a:solidFill>
              </a:rPr>
              <a:t>Haak</a:t>
            </a:r>
            <a:r>
              <a:rPr lang="en-US" dirty="0">
                <a:solidFill>
                  <a:srgbClr val="FF0000"/>
                </a:solidFill>
              </a:rPr>
              <a:t>, S. </a:t>
            </a:r>
            <a:r>
              <a:rPr lang="en-US" dirty="0" err="1">
                <a:solidFill>
                  <a:srgbClr val="FF0000"/>
                </a:solidFill>
              </a:rPr>
              <a:t>Bos</a:t>
            </a:r>
            <a:r>
              <a:rPr lang="en-US" dirty="0">
                <a:solidFill>
                  <a:srgbClr val="FF0000"/>
                </a:solidFill>
              </a:rPr>
              <a:t>, S. Panic, and L. J. M. </a:t>
            </a:r>
            <a:r>
              <a:rPr lang="en-US" dirty="0" err="1">
                <a:solidFill>
                  <a:srgbClr val="FF0000"/>
                </a:solidFill>
              </a:rPr>
              <a:t>Rothkrantz</a:t>
            </a:r>
            <a:r>
              <a:rPr lang="en-US" dirty="0">
                <a:solidFill>
                  <a:srgbClr val="FF0000"/>
                </a:solidFill>
              </a:rPr>
              <a:t>, “Detecting stress using eye blinks and brain activity from EEG signals 2008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/>
          <a:p>
            <a:r>
              <a:rPr lang="en-US" sz="3200" dirty="0"/>
              <a:t>This study used driving simulations to assess blink rate under stress and </a:t>
            </a:r>
            <a:r>
              <a:rPr lang="en-US" sz="3200" dirty="0" smtClean="0"/>
              <a:t>non stress </a:t>
            </a:r>
            <a:r>
              <a:rPr lang="en-US" sz="3200" dirty="0"/>
              <a:t>conditions, showing that eye blink frequency tends to increase positively with stress </a:t>
            </a:r>
          </a:p>
        </p:txBody>
      </p:sp>
    </p:spTree>
    <p:extLst>
      <p:ext uri="{BB962C8B-B14F-4D97-AF65-F5344CB8AC3E}">
        <p14:creationId xmlns:p14="http://schemas.microsoft.com/office/powerpoint/2010/main" val="136974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survey on mobile affective computing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Eugenia Politou *, Efthimios Alepis, Constantinos Patsakis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7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Documents </a:t>
            </a:r>
            <a:r>
              <a:rPr lang="en-US" sz="3200" dirty="0"/>
              <a:t>all the to-date relevant literature on affect recognition through smartphone </a:t>
            </a:r>
            <a:r>
              <a:rPr lang="en-US" sz="3200" dirty="0" smtClean="0"/>
              <a:t>modalities.</a:t>
            </a:r>
          </a:p>
          <a:p>
            <a:r>
              <a:rPr lang="en-US" sz="3200" dirty="0" smtClean="0"/>
              <a:t> Argues </a:t>
            </a:r>
            <a:r>
              <a:rPr lang="en-US" sz="3200" dirty="0"/>
              <a:t>for the full potential of smartphone use in the inference of </a:t>
            </a:r>
            <a:r>
              <a:rPr lang="en-US" sz="3200" dirty="0" smtClean="0"/>
              <a:t>affect.</a:t>
            </a:r>
          </a:p>
          <a:p>
            <a:r>
              <a:rPr lang="en-US" sz="3200" dirty="0" smtClean="0"/>
              <a:t>demonstrates </a:t>
            </a:r>
            <a:r>
              <a:rPr lang="en-US" sz="3200" dirty="0"/>
              <a:t>the current research trends towards mobile affective computing.</a:t>
            </a:r>
          </a:p>
        </p:txBody>
      </p:sp>
    </p:spTree>
    <p:extLst>
      <p:ext uri="{BB962C8B-B14F-4D97-AF65-F5344CB8AC3E}">
        <p14:creationId xmlns:p14="http://schemas.microsoft.com/office/powerpoint/2010/main" val="38505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Affective Computing R. W. Picard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presents and discusses key issues in “affective computing,” computing that relates to, arises from, or influences emotions. </a:t>
            </a:r>
            <a:endParaRPr lang="en-US" dirty="0" smtClean="0"/>
          </a:p>
          <a:p>
            <a:r>
              <a:rPr lang="en-US" dirty="0" smtClean="0"/>
              <a:t>Models </a:t>
            </a:r>
            <a:r>
              <a:rPr lang="en-US" dirty="0"/>
              <a:t>are suggested for computer recognition of human emotion, and new applications are presented for </a:t>
            </a:r>
            <a:r>
              <a:rPr lang="en-US" dirty="0" smtClean="0"/>
              <a:t>computer assisted </a:t>
            </a:r>
            <a:r>
              <a:rPr lang="en-US" dirty="0"/>
              <a:t>learning, perceptual information retrieval, arts and entertainment, and human health and interaction. </a:t>
            </a:r>
            <a:endParaRPr lang="en-US" dirty="0" smtClean="0"/>
          </a:p>
          <a:p>
            <a:r>
              <a:rPr lang="en-US" dirty="0" smtClean="0"/>
              <a:t>Discusses the possibility  of Affective </a:t>
            </a:r>
            <a:r>
              <a:rPr lang="en-US" dirty="0"/>
              <a:t>computing, coupled with new wearable computers, </a:t>
            </a:r>
            <a:r>
              <a:rPr lang="en-US" dirty="0" smtClean="0"/>
              <a:t>to </a:t>
            </a:r>
            <a:r>
              <a:rPr lang="en-US" dirty="0"/>
              <a:t>provide the ability to gather new data necessary for advances in emotion and cognition theory. </a:t>
            </a:r>
          </a:p>
        </p:txBody>
      </p:sp>
    </p:spTree>
    <p:extLst>
      <p:ext uri="{BB962C8B-B14F-4D97-AF65-F5344CB8AC3E}">
        <p14:creationId xmlns:p14="http://schemas.microsoft.com/office/powerpoint/2010/main" val="309486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Hidden Markov Model for Emotions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1550126"/>
            <a:ext cx="6914605" cy="4598126"/>
          </a:xfrm>
        </p:spPr>
      </p:pic>
    </p:spTree>
    <p:extLst>
      <p:ext uri="{BB962C8B-B14F-4D97-AF65-F5344CB8AC3E}">
        <p14:creationId xmlns:p14="http://schemas.microsoft.com/office/powerpoint/2010/main" val="312436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Evaluates </a:t>
            </a:r>
            <a:r>
              <a:rPr lang="en-US" sz="3600" dirty="0"/>
              <a:t>technologies in stress detection for better health</a:t>
            </a:r>
            <a:r>
              <a:rPr lang="en-US" sz="36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Reviews approaches to physiological and </a:t>
            </a:r>
            <a:r>
              <a:rPr lang="en-US" sz="3600" dirty="0"/>
              <a:t>Physical Stress–Based </a:t>
            </a:r>
            <a:r>
              <a:rPr lang="en-US" sz="3600" dirty="0" smtClean="0"/>
              <a:t> stress-based affective computing.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Introduces one </a:t>
            </a:r>
            <a:r>
              <a:rPr lang="en-US" sz="3600" dirty="0"/>
              <a:t>of the most heavily used stress-detection </a:t>
            </a:r>
            <a:r>
              <a:rPr lang="en-US" sz="3600" dirty="0" smtClean="0"/>
              <a:t>methods via ECG.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97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Results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ight </a:t>
            </a:r>
            <a:r>
              <a:rPr lang="en-US" dirty="0"/>
              <a:t>emotions could be distinguished at levels significantly higher than </a:t>
            </a:r>
            <a:r>
              <a:rPr lang="en-US" dirty="0" smtClean="0"/>
              <a:t>chance: pattern </a:t>
            </a:r>
            <a:r>
              <a:rPr lang="en-US" dirty="0"/>
              <a:t>recognition algorithms that attained 81% classification accuracy instead of the predicted 12.5% of a random classifier.</a:t>
            </a:r>
          </a:p>
        </p:txBody>
      </p:sp>
    </p:spTree>
    <p:extLst>
      <p:ext uri="{BB962C8B-B14F-4D97-AF65-F5344CB8AC3E}">
        <p14:creationId xmlns:p14="http://schemas.microsoft.com/office/powerpoint/2010/main" val="220301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range of means and modalities of emotion expression is so broad, with many of these modalities being inaccessible (e.g., blood chemistry, brain activity, 2 </a:t>
            </a:r>
            <a:r>
              <a:rPr lang="en-US" dirty="0" smtClean="0"/>
              <a:t>neurotransmitters.</a:t>
            </a:r>
          </a:p>
          <a:p>
            <a:r>
              <a:rPr lang="en-US" dirty="0" smtClean="0"/>
              <a:t> </a:t>
            </a:r>
            <a:r>
              <a:rPr lang="en-US" dirty="0"/>
              <a:t>This makes it unlikely that collecting the necessary data will be possible or feasible in the near future</a:t>
            </a:r>
            <a:r>
              <a:rPr lang="en-US" dirty="0" smtClean="0"/>
              <a:t>.</a:t>
            </a:r>
          </a:p>
          <a:p>
            <a:r>
              <a:rPr lang="en-US" dirty="0"/>
              <a:t>People’s expression of emotion is so idiosyncratic and variable, that there is little hope of accurately recognizing an individual’s emotional state from the available data.</a:t>
            </a:r>
          </a:p>
        </p:txBody>
      </p:sp>
    </p:spTree>
    <p:extLst>
      <p:ext uri="{BB962C8B-B14F-4D97-AF65-F5344CB8AC3E}">
        <p14:creationId xmlns:p14="http://schemas.microsoft.com/office/powerpoint/2010/main" val="45976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Continuous Prediction of Spontaneous Affect from Multiple Cues and Modalities in Valence-Arousal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fuses </a:t>
            </a:r>
            <a:r>
              <a:rPr lang="en-US" dirty="0"/>
              <a:t>facial expression, shoulder gesture, and audio cues for dimensional and continuous prediction of emotions in valence and arousal </a:t>
            </a:r>
            <a:r>
              <a:rPr lang="en-US" dirty="0" smtClean="0"/>
              <a:t>space</a:t>
            </a:r>
          </a:p>
          <a:p>
            <a:r>
              <a:rPr lang="en-US" dirty="0" smtClean="0"/>
              <a:t> compares </a:t>
            </a:r>
            <a:r>
              <a:rPr lang="en-US" dirty="0"/>
              <a:t>the performance of two state-of-the-art machine learning techniques applied to the target problem, </a:t>
            </a:r>
            <a:r>
              <a:rPr lang="en-US" dirty="0" smtClean="0"/>
              <a:t>(BLSTM-NNs</a:t>
            </a:r>
            <a:r>
              <a:rPr lang="en-US" dirty="0"/>
              <a:t>), and Support Vector Machines for Regression (SVR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proposes an output-associative fusion framework that incorporates correlations and </a:t>
            </a:r>
            <a:r>
              <a:rPr lang="en-US" dirty="0" err="1"/>
              <a:t>covariances</a:t>
            </a:r>
            <a:r>
              <a:rPr lang="en-US" dirty="0"/>
              <a:t> between the emotion dimensions. </a:t>
            </a:r>
          </a:p>
        </p:txBody>
      </p:sp>
    </p:spTree>
    <p:extLst>
      <p:ext uri="{BB962C8B-B14F-4D97-AF65-F5344CB8AC3E}">
        <p14:creationId xmlns:p14="http://schemas.microsoft.com/office/powerpoint/2010/main" val="41448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Methodology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methodology proposed in this paper consists of preprocessing, segmentation, feature extraction, and prediction </a:t>
            </a:r>
            <a:r>
              <a:rPr lang="en-US" dirty="0" smtClean="0"/>
              <a:t>components.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6114"/>
            <a:ext cx="9744891" cy="39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58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chieving </a:t>
            </a:r>
            <a:r>
              <a:rPr lang="en-US" sz="3200" dirty="0"/>
              <a:t>agreement among the coders (or observers) that provide annotations in a dimensional space is very challenging .</a:t>
            </a:r>
          </a:p>
          <a:p>
            <a:r>
              <a:rPr lang="en-US" sz="3200" dirty="0"/>
              <a:t>The second issue is known as the baseline problem. This is also known as the concept of having “a </a:t>
            </a:r>
            <a:r>
              <a:rPr lang="en-US" sz="3200" dirty="0" smtClean="0"/>
              <a:t>condition </a:t>
            </a:r>
            <a:r>
              <a:rPr lang="en-US" sz="3200" dirty="0"/>
              <a:t>to compare against” 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The third issue refers to unbalanced data. In naturalistic settings, it is very difficult to elicit balanced amount of data for each emotion </a:t>
            </a:r>
            <a:r>
              <a:rPr lang="en-US" sz="3200" dirty="0" smtClean="0"/>
              <a:t>dimension.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4328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Emotion Recognition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Algorithmia</a:t>
            </a:r>
            <a:r>
              <a:rPr lang="en-US" dirty="0"/>
              <a:t>, Source: Frontiers in Psychology.    </a:t>
            </a:r>
          </a:p>
          <a:p>
            <a:r>
              <a:rPr lang="en-US" dirty="0"/>
              <a:t>FEBRUARY 28, 2018 </a:t>
            </a:r>
          </a:p>
        </p:txBody>
      </p:sp>
    </p:spTree>
    <p:extLst>
      <p:ext uri="{BB962C8B-B14F-4D97-AF65-F5344CB8AC3E}">
        <p14:creationId xmlns:p14="http://schemas.microsoft.com/office/powerpoint/2010/main" val="2198657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Identification of issues that have held back meaningful progress in affective computing.</a:t>
            </a:r>
          </a:p>
          <a:p>
            <a:pPr lvl="1"/>
            <a:r>
              <a:rPr lang="en-US" dirty="0"/>
              <a:t>The training/labelling problem.</a:t>
            </a:r>
          </a:p>
          <a:p>
            <a:pPr lvl="2"/>
            <a:r>
              <a:rPr lang="en-US" dirty="0"/>
              <a:t>Which classes of emotions are there?</a:t>
            </a:r>
          </a:p>
          <a:p>
            <a:pPr lvl="2"/>
            <a:r>
              <a:rPr lang="en-US" dirty="0"/>
              <a:t>How do we classify a particular emotion?</a:t>
            </a:r>
          </a:p>
          <a:p>
            <a:pPr lvl="2"/>
            <a:r>
              <a:rPr lang="en-US" dirty="0"/>
              <a:t>Availability of data.</a:t>
            </a:r>
          </a:p>
          <a:p>
            <a:pPr lvl="1"/>
            <a:r>
              <a:rPr lang="en-US" dirty="0"/>
              <a:t>The feature engineering problem.</a:t>
            </a:r>
          </a:p>
          <a:p>
            <a:pPr lvl="2"/>
            <a:r>
              <a:rPr lang="en-US" dirty="0"/>
              <a:t>What is the best possible inputs for our model?</a:t>
            </a:r>
          </a:p>
        </p:txBody>
      </p:sp>
    </p:spTree>
    <p:extLst>
      <p:ext uri="{BB962C8B-B14F-4D97-AF65-F5344CB8AC3E}">
        <p14:creationId xmlns:p14="http://schemas.microsoft.com/office/powerpoint/2010/main" val="7343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389B-632B-473B-B706-219A23F2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8FE43-2828-4AB5-B4C3-5D670D00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which form should our input data be in?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Speech</a:t>
            </a:r>
          </a:p>
          <a:p>
            <a:pPr lvl="1"/>
            <a:r>
              <a:rPr lang="en-US" dirty="0"/>
              <a:t>Image/Video(Recommended)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8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A2D1-7A6B-4907-9B85-410C3403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Detection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8C21-E6EA-482D-BF5F-0424D622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Neural networks do feature engineering automatically.</a:t>
            </a:r>
          </a:p>
          <a:p>
            <a:pPr lvl="1"/>
            <a:r>
              <a:rPr lang="en-US" dirty="0" err="1"/>
              <a:t>ConvNets</a:t>
            </a:r>
            <a:r>
              <a:rPr lang="en-US" dirty="0"/>
              <a:t> further feature engineer the input images and can help achieve greater accuracy.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17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1ADF-EF3B-4950-AD82-647EAED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Analysis of Facial Actions: A Survey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0F905-0944-4A5E-AA81-0762E47A5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Brais</a:t>
            </a:r>
            <a:r>
              <a:rPr lang="en-US" dirty="0"/>
              <a:t> Martinez, Member, IEEE, Michel F. </a:t>
            </a:r>
            <a:r>
              <a:rPr lang="en-US" dirty="0" err="1"/>
              <a:t>Valstar</a:t>
            </a:r>
            <a:r>
              <a:rPr lang="en-US" dirty="0"/>
              <a:t>, Senior Member, IEEE, 3 </a:t>
            </a:r>
            <a:r>
              <a:rPr lang="en-US" dirty="0" err="1"/>
              <a:t>Bihan</a:t>
            </a:r>
            <a:r>
              <a:rPr lang="en-US" dirty="0"/>
              <a:t> Jiang, and Maja </a:t>
            </a:r>
            <a:r>
              <a:rPr lang="en-US" dirty="0" err="1"/>
              <a:t>Pantic</a:t>
            </a:r>
            <a:r>
              <a:rPr lang="en-US" dirty="0"/>
              <a:t>, Fellow, IEEE</a:t>
            </a:r>
          </a:p>
          <a:p>
            <a:r>
              <a:rPr lang="en-US" dirty="0"/>
              <a:t>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2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Reviewed Literature in Manuscript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Heart </a:t>
            </a:r>
            <a:r>
              <a:rPr lang="en-US" dirty="0">
                <a:solidFill>
                  <a:srgbClr val="FF0000"/>
                </a:solidFill>
              </a:rPr>
              <a:t>rate variability, trait anxiety, and perceived stress among physically fit men and </a:t>
            </a:r>
            <a:r>
              <a:rPr lang="en-US" dirty="0" smtClean="0">
                <a:solidFill>
                  <a:srgbClr val="FF0000"/>
                </a:solidFill>
              </a:rPr>
              <a:t>women</a:t>
            </a:r>
          </a:p>
          <a:p>
            <a:r>
              <a:rPr lang="en-US" dirty="0" smtClean="0"/>
              <a:t>Detection through heart </a:t>
            </a:r>
            <a:r>
              <a:rPr lang="en-US" dirty="0"/>
              <a:t>rate (HR) and heart rate variability (HRV)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45" y="3329160"/>
            <a:ext cx="8597268" cy="28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6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D447-8FAF-46C1-9567-95197C2E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073E-3D87-4E68-B5DD-1A11A836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an up-to-date review of the existing literature.</a:t>
            </a:r>
          </a:p>
          <a:p>
            <a:r>
              <a:rPr lang="en-US" dirty="0"/>
              <a:t>Challenges and opportunities faced by researchers.</a:t>
            </a:r>
          </a:p>
          <a:p>
            <a:r>
              <a:rPr lang="en-US" dirty="0"/>
              <a:t>Image pre-processing including face and facial point detection and tracking.</a:t>
            </a:r>
          </a:p>
          <a:p>
            <a:r>
              <a:rPr lang="en-US" dirty="0"/>
              <a:t>Facial feature extraction</a:t>
            </a:r>
          </a:p>
          <a:p>
            <a:r>
              <a:rPr lang="en-US" dirty="0"/>
              <a:t>Automatic facial action coding based on the extracted features.</a:t>
            </a:r>
          </a:p>
        </p:txBody>
      </p:sp>
    </p:spTree>
    <p:extLst>
      <p:ext uri="{BB962C8B-B14F-4D97-AF65-F5344CB8AC3E}">
        <p14:creationId xmlns:p14="http://schemas.microsoft.com/office/powerpoint/2010/main" val="3609928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C6CA-8999-46FF-93A3-26C27737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Preprocessing-Face detection.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3531-A076-4A5D-B657-61F913369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Viola &amp; Jones detection algorithm is widely used.</a:t>
            </a:r>
          </a:p>
          <a:p>
            <a:pPr lvl="2"/>
            <a:r>
              <a:rPr lang="en-US" sz="3200" dirty="0"/>
              <a:t> The public availability of pre trained models (e.g., in OpenCV or </a:t>
            </a:r>
            <a:r>
              <a:rPr lang="en-US" sz="3200" dirty="0" err="1"/>
              <a:t>Matlab</a:t>
            </a:r>
            <a:r>
              <a:rPr lang="en-US" sz="3200" dirty="0"/>
              <a:t>), its reliability  for frontal faces and its computational simplicity makes it the reference face detection algorithm.</a:t>
            </a:r>
          </a:p>
          <a:p>
            <a:pPr lvl="2"/>
            <a:r>
              <a:rPr lang="en-US" sz="3200" dirty="0"/>
              <a:t> Another popular open-source face detector is the one provided with the </a:t>
            </a:r>
            <a:r>
              <a:rPr lang="en-US" sz="3200" dirty="0" err="1"/>
              <a:t>dlib</a:t>
            </a:r>
            <a:r>
              <a:rPr lang="en-US" sz="3200" dirty="0"/>
              <a:t> library.</a:t>
            </a:r>
          </a:p>
          <a:p>
            <a:pPr lvl="2"/>
            <a:r>
              <a:rPr lang="en-US" sz="3200" dirty="0"/>
              <a:t>Some recent works have successfully adapted the deformable parts model (DPM) to perform face detection</a:t>
            </a:r>
          </a:p>
        </p:txBody>
      </p:sp>
    </p:spTree>
    <p:extLst>
      <p:ext uri="{BB962C8B-B14F-4D97-AF65-F5344CB8AC3E}">
        <p14:creationId xmlns:p14="http://schemas.microsoft.com/office/powerpoint/2010/main" val="3600311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C294-7BB1-41AC-BAF7-046A1CD7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Facial Landmark Localization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6909-62DF-41BD-B756-76146AF2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and discriminative facial landmarking algorithms</a:t>
            </a:r>
          </a:p>
          <a:p>
            <a:pPr lvl="1"/>
            <a:r>
              <a:rPr lang="en-US" dirty="0"/>
              <a:t>Generation model reduces the dimensionality of the data and tries to reconstruct the data.</a:t>
            </a:r>
          </a:p>
          <a:p>
            <a:pPr lvl="1"/>
            <a:r>
              <a:rPr lang="en-US" dirty="0"/>
              <a:t>Discriminative model detects patches of the action units.</a:t>
            </a:r>
          </a:p>
          <a:p>
            <a:pPr lvl="1"/>
            <a:r>
              <a:rPr lang="en-US" dirty="0"/>
              <a:t> All of the resulting descriptors are concatenated into a single vector to create the face representation. They then proceed by training a classifier or regressor on those features.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17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CFF4-26A7-451B-95AA-B2BCA5CD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C8E7-4549-45DC-8A0F-DA8FD2B4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Reduction of the dimensionality of the data and reduction of the variance of the data.</a:t>
            </a:r>
          </a:p>
          <a:p>
            <a:pPr lvl="1"/>
            <a:r>
              <a:rPr lang="en-US" dirty="0"/>
              <a:t>appearance-based, geometry-based, motion-based and hybrid methods.</a:t>
            </a:r>
          </a:p>
          <a:p>
            <a:pPr lvl="1"/>
            <a:r>
              <a:rPr lang="en-US" dirty="0"/>
              <a:t>Appearance based</a:t>
            </a:r>
          </a:p>
          <a:p>
            <a:pPr lvl="1"/>
            <a:r>
              <a:rPr lang="en-US" dirty="0"/>
              <a:t>Appearance features describe the </a:t>
            </a:r>
            <a:r>
              <a:rPr lang="en-US" dirty="0" err="1"/>
              <a:t>colour</a:t>
            </a:r>
            <a:r>
              <a:rPr lang="en-US" dirty="0"/>
              <a:t> and texture of a facial region and are nowadays the most commonly used features. </a:t>
            </a:r>
          </a:p>
          <a:p>
            <a:pPr lvl="1"/>
            <a:r>
              <a:rPr lang="en-US" dirty="0"/>
              <a:t>Geometry based</a:t>
            </a:r>
          </a:p>
          <a:p>
            <a:pPr lvl="1"/>
            <a:r>
              <a:rPr lang="en-US" dirty="0"/>
              <a:t>Position of facial muscles at a particular point.</a:t>
            </a:r>
          </a:p>
        </p:txBody>
      </p:sp>
    </p:spTree>
    <p:extLst>
      <p:ext uri="{BB962C8B-B14F-4D97-AF65-F5344CB8AC3E}">
        <p14:creationId xmlns:p14="http://schemas.microsoft.com/office/powerpoint/2010/main" val="1532050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E808-91D6-49D4-A0C7-CF6AE010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Detection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0EA8-92DC-47B3-AF18-33ED32EA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Artiﬁcial Neural Networks (ANN), Boosting techniques, and Support Vector Machines (SVM). </a:t>
            </a:r>
          </a:p>
          <a:p>
            <a:pPr lvl="1"/>
            <a:r>
              <a:rPr lang="en-US" dirty="0"/>
              <a:t>SVMs are most widely used.</a:t>
            </a:r>
          </a:p>
          <a:p>
            <a:pPr lvl="1"/>
            <a:r>
              <a:rPr lang="en-US" dirty="0"/>
              <a:t>Boosting techniques are easier to train and less prone to overfitting than ANNSs and SVMs</a:t>
            </a:r>
          </a:p>
          <a:p>
            <a:pPr lvl="1"/>
            <a:r>
              <a:rPr lang="en-US" dirty="0"/>
              <a:t>ANNs are hard to optimize but scale very well to large datasets.</a:t>
            </a:r>
          </a:p>
          <a:p>
            <a:pPr lvl="1"/>
            <a:r>
              <a:rPr lang="en-US" dirty="0"/>
              <a:t> SVMs provide good performance, can be non-linear, parameter </a:t>
            </a:r>
            <a:r>
              <a:rPr lang="en-US" dirty="0" err="1"/>
              <a:t>optimisation</a:t>
            </a:r>
            <a:r>
              <a:rPr lang="en-US" dirty="0"/>
              <a:t> is relatively easy, efﬁcient implementations are readily available (e.g., the </a:t>
            </a:r>
            <a:r>
              <a:rPr lang="en-US" dirty="0" err="1"/>
              <a:t>libsvm</a:t>
            </a:r>
            <a:r>
              <a:rPr lang="en-US" dirty="0"/>
              <a:t> library).</a:t>
            </a:r>
          </a:p>
        </p:txBody>
      </p:sp>
    </p:spTree>
    <p:extLst>
      <p:ext uri="{BB962C8B-B14F-4D97-AF65-F5344CB8AC3E}">
        <p14:creationId xmlns:p14="http://schemas.microsoft.com/office/powerpoint/2010/main" val="4129789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E3CA-453A-4ED4-A4EC-ED21301C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7B45-DA9C-461B-B63F-70EDF8E52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Problems of occlusion, illumination etc.</a:t>
            </a:r>
          </a:p>
          <a:p>
            <a:pPr lvl="1"/>
            <a:r>
              <a:rPr lang="en-US" sz="3200" dirty="0"/>
              <a:t>Having a wide range of available data(wild dataset).</a:t>
            </a:r>
          </a:p>
          <a:p>
            <a:pPr lvl="1"/>
            <a:r>
              <a:rPr lang="en-US" sz="3200" dirty="0"/>
              <a:t>The way in which systems are trained and evaluated can differ significantly, leading to incomparable results.</a:t>
            </a:r>
          </a:p>
          <a:p>
            <a:pPr lvl="1"/>
            <a:r>
              <a:rPr lang="en-US" sz="3200" dirty="0"/>
              <a:t>There was no quantitative performance comparison of existing systems.</a:t>
            </a:r>
          </a:p>
        </p:txBody>
      </p:sp>
    </p:spTree>
    <p:extLst>
      <p:ext uri="{BB962C8B-B14F-4D97-AF65-F5344CB8AC3E}">
        <p14:creationId xmlns:p14="http://schemas.microsoft.com/office/powerpoint/2010/main" val="1050213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0AD5-F81E-440F-8A74-D16F9167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80FC0-0431-4CEE-8468-66927EF4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253331"/>
            <a:ext cx="10515600" cy="4351338"/>
          </a:xfrm>
        </p:spPr>
        <p:txBody>
          <a:bodyPr/>
          <a:lstStyle/>
          <a:p>
            <a:pPr lvl="1"/>
            <a:r>
              <a:rPr lang="en-US" dirty="0"/>
              <a:t>Head-pose normalization while preserving facial expression changes is still an open problem that needs to be addressed. </a:t>
            </a:r>
          </a:p>
          <a:p>
            <a:pPr lvl="1"/>
            <a:r>
              <a:rPr lang="en-US" dirty="0"/>
              <a:t>Handling occlusions, non-frontal head poses, co-occurring AUs and speech, varying illumination conditions, and the detection of low intensity </a:t>
            </a:r>
            <a:r>
              <a:rPr lang="en-US"/>
              <a:t>AUs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Detection of individual AUs is still an open challenge.</a:t>
            </a:r>
          </a:p>
          <a:p>
            <a:pPr lvl="1"/>
            <a:r>
              <a:rPr lang="en-US" dirty="0"/>
              <a:t>Absence of a benchmark.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4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Accuracy and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Accuracy is not exactly quantified but the method provides an efficient and indirect way to detect stress.</a:t>
            </a:r>
            <a:endParaRPr lang="en-US" sz="3600" dirty="0"/>
          </a:p>
          <a:p>
            <a:r>
              <a:rPr lang="en-US" sz="3600" dirty="0" smtClean="0"/>
              <a:t> it relies on multiple sensors leading to high cost, low portability, flexibility.</a:t>
            </a:r>
          </a:p>
          <a:p>
            <a:r>
              <a:rPr lang="en-US" sz="3600" dirty="0" smtClean="0"/>
              <a:t>Non invasive techniques are preferred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570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Harvard Health Publications. Understanding the stress response. [Online]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brain activity and EEG</a:t>
            </a:r>
          </a:p>
          <a:p>
            <a:r>
              <a:rPr lang="en-US" dirty="0"/>
              <a:t>This system is based on 19 electrode placements spaced at 10% and 20% intervals across the cranium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75" y="2985776"/>
            <a:ext cx="4038950" cy="34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2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Accuracy and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Accuracy is not exactly quantified but the method provides an efficient and indirect way to detect stress.</a:t>
            </a:r>
            <a:endParaRPr lang="en-US" sz="3600" dirty="0"/>
          </a:p>
          <a:p>
            <a:r>
              <a:rPr lang="en-US" sz="3600" dirty="0" smtClean="0"/>
              <a:t> it relies on multiple sensors leading to high cost, low portability, flexibility.</a:t>
            </a:r>
          </a:p>
          <a:p>
            <a:r>
              <a:rPr lang="en-US" sz="3600" dirty="0" smtClean="0"/>
              <a:t>Non invasive techniques are preferred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262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Skin Conductance and GSR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Skin conductance is the susceptibility of the skin to conduct electricity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This conductivity is based on sweat gland activity that often activates in response to high stress or fight-or-flight situations [24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r>
              <a:rPr lang="en-US" dirty="0"/>
              <a:t>During increased stress, perspiration increases, causing resistance to current flow to drop</a:t>
            </a:r>
          </a:p>
        </p:txBody>
      </p:sp>
    </p:spTree>
    <p:extLst>
      <p:ext uri="{BB962C8B-B14F-4D97-AF65-F5344CB8AC3E}">
        <p14:creationId xmlns:p14="http://schemas.microsoft.com/office/powerpoint/2010/main" val="337125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Blood Activity and PPG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Blood </a:t>
            </a:r>
            <a:r>
              <a:rPr lang="en-US" dirty="0"/>
              <a:t>volume pulse (BVP) is the phasic change in blood volume that corresponds to each heartbeat interval [23]. </a:t>
            </a:r>
            <a:endParaRPr lang="en-US" dirty="0" smtClean="0"/>
          </a:p>
          <a:p>
            <a:r>
              <a:rPr lang="en-US" dirty="0" smtClean="0"/>
              <a:t>Furthermore</a:t>
            </a:r>
            <a:r>
              <a:rPr lang="en-US" dirty="0"/>
              <a:t>, BVP is also used to determine changes in blood pressure in correspondence with blood volume. </a:t>
            </a:r>
            <a:endParaRPr lang="en-US" dirty="0" smtClean="0"/>
          </a:p>
          <a:p>
            <a:r>
              <a:rPr lang="en-US" dirty="0" smtClean="0"/>
              <a:t>Variability </a:t>
            </a:r>
            <a:r>
              <a:rPr lang="en-US" dirty="0"/>
              <a:t>in blood pressure is due to </a:t>
            </a:r>
            <a:r>
              <a:rPr lang="en-US" dirty="0" smtClean="0"/>
              <a:t>vasodilation </a:t>
            </a:r>
            <a:r>
              <a:rPr lang="en-US" dirty="0"/>
              <a:t>and vasoconstriction of arteries, capillaries, and other vasculature, which can be discerned by BVP measurements </a:t>
            </a:r>
            <a:r>
              <a:rPr lang="en-US" dirty="0" smtClean="0"/>
              <a:t>[23]. </a:t>
            </a:r>
          </a:p>
          <a:p>
            <a:r>
              <a:rPr lang="en-US" dirty="0" smtClean="0"/>
              <a:t>These </a:t>
            </a:r>
            <a:r>
              <a:rPr lang="en-US" dirty="0"/>
              <a:t>fluctuations of blood pressure and blood volume are direct products of heart activity. Therefore, another means of stress measurement is made available by way of BVP. </a:t>
            </a:r>
          </a:p>
        </p:txBody>
      </p:sp>
    </p:spTree>
    <p:extLst>
      <p:ext uri="{BB962C8B-B14F-4D97-AF65-F5344CB8AC3E}">
        <p14:creationId xmlns:p14="http://schemas.microsoft.com/office/powerpoint/2010/main" val="258593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COMPARISON OF SOLUTIONS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1570383"/>
            <a:ext cx="8110330" cy="4742270"/>
          </a:xfrm>
        </p:spPr>
      </p:pic>
    </p:spTree>
    <p:extLst>
      <p:ext uri="{BB962C8B-B14F-4D97-AF65-F5344CB8AC3E}">
        <p14:creationId xmlns:p14="http://schemas.microsoft.com/office/powerpoint/2010/main" val="393773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1700</Words>
  <Application>Microsoft Office PowerPoint</Application>
  <PresentationFormat>Widescreen</PresentationFormat>
  <Paragraphs>141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A Survey of Affective Computing for Stress Detection </vt:lpstr>
      <vt:lpstr>Contribution</vt:lpstr>
      <vt:lpstr>Reviewed Literature in Manuscript</vt:lpstr>
      <vt:lpstr>Accuracy and Weaknesses</vt:lpstr>
      <vt:lpstr>Harvard Health Publications. Understanding the stress response. [Online]</vt:lpstr>
      <vt:lpstr>Accuracy and Weaknesses</vt:lpstr>
      <vt:lpstr>Skin Conductance and GSR</vt:lpstr>
      <vt:lpstr>Blood Activity and PPG</vt:lpstr>
      <vt:lpstr>COMPARISON OF SOLUTIONS</vt:lpstr>
      <vt:lpstr>Facial Features and Behavior</vt:lpstr>
      <vt:lpstr>Facial Action Code System (FACS) Paul Ekman and Wallace Friesen  2002 [76], [78]</vt:lpstr>
      <vt:lpstr>Facial Action Code System (FACS) Paul Ekman and Wallace Friesen  2002 [76], [78]</vt:lpstr>
      <vt:lpstr>Facial Action Code System (FACS) Paul Ekman and Wallace Friesen  2002 [76], [78]</vt:lpstr>
      <vt:lpstr>Eye Tracking M. Haak, S. Bos, S. Panic, and L. J. M. Rothkrantz, “Detecting stress using eye blinks and brain activity from EEG signals 2008.</vt:lpstr>
      <vt:lpstr>Eye Tracking M. Haak, S. Bos, S. Panic, and L. J. M. Rothkrantz, “Detecting stress using eye blinks and brain activity from EEG signals 2008.</vt:lpstr>
      <vt:lpstr>A survey on mobile affective computing </vt:lpstr>
      <vt:lpstr>Contribution</vt:lpstr>
      <vt:lpstr>Affective Computing R. W. Picard</vt:lpstr>
      <vt:lpstr>Hidden Markov Model for Emotions</vt:lpstr>
      <vt:lpstr>Results</vt:lpstr>
      <vt:lpstr>Open Issues</vt:lpstr>
      <vt:lpstr>Continuous Prediction of Spontaneous Affect from Multiple Cues and Modalities in Valence-Arousal Space</vt:lpstr>
      <vt:lpstr>Methodology</vt:lpstr>
      <vt:lpstr>Open Issues</vt:lpstr>
      <vt:lpstr>Introduction to Emotion Recognition</vt:lpstr>
      <vt:lpstr>Contribution</vt:lpstr>
      <vt:lpstr>Contribution</vt:lpstr>
      <vt:lpstr>Method of Detection </vt:lpstr>
      <vt:lpstr>Automatic Analysis of Facial Actions: A Survey </vt:lpstr>
      <vt:lpstr>Contribution</vt:lpstr>
      <vt:lpstr>Preprocessing-Face detection. </vt:lpstr>
      <vt:lpstr>Facial Landmark Localization </vt:lpstr>
      <vt:lpstr>Feature Extraction </vt:lpstr>
      <vt:lpstr>Mode of Detection </vt:lpstr>
      <vt:lpstr>Weakness </vt:lpstr>
      <vt:lpstr>Open Issues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Windows User</cp:lastModifiedBy>
  <cp:revision>28</cp:revision>
  <dcterms:created xsi:type="dcterms:W3CDTF">2019-06-03T10:39:47Z</dcterms:created>
  <dcterms:modified xsi:type="dcterms:W3CDTF">2019-06-07T16:34:26Z</dcterms:modified>
</cp:coreProperties>
</file>