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0" r:id="rId6"/>
    <p:sldId id="271" r:id="rId7"/>
    <p:sldId id="264" r:id="rId8"/>
    <p:sldId id="266" r:id="rId9"/>
    <p:sldId id="267" r:id="rId10"/>
    <p:sldId id="268" r:id="rId11"/>
    <p:sldId id="269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2B1E-AEA6-4856-AF04-E0E890455D9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8C4D-E600-42A3-AD65-4854548C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7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2B1E-AEA6-4856-AF04-E0E890455D9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8C4D-E600-42A3-AD65-4854548C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2B1E-AEA6-4856-AF04-E0E890455D9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8C4D-E600-42A3-AD65-4854548C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0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2B1E-AEA6-4856-AF04-E0E890455D9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8C4D-E600-42A3-AD65-4854548C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8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2B1E-AEA6-4856-AF04-E0E890455D9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8C4D-E600-42A3-AD65-4854548C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5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2B1E-AEA6-4856-AF04-E0E890455D9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8C4D-E600-42A3-AD65-4854548C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5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2B1E-AEA6-4856-AF04-E0E890455D9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8C4D-E600-42A3-AD65-4854548C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1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2B1E-AEA6-4856-AF04-E0E890455D9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8C4D-E600-42A3-AD65-4854548C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3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2B1E-AEA6-4856-AF04-E0E890455D9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8C4D-E600-42A3-AD65-4854548C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2B1E-AEA6-4856-AF04-E0E890455D9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8C4D-E600-42A3-AD65-4854548C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2B1E-AEA6-4856-AF04-E0E890455D9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8C4D-E600-42A3-AD65-4854548C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3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2B1E-AEA6-4856-AF04-E0E890455D9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28C4D-E600-42A3-AD65-4854548C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8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leidos/digitaledge-platfor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SDC/SDW </a:t>
            </a:r>
            <a:r>
              <a:rPr lang="en-US" dirty="0" smtClean="0"/>
              <a:t>Source Code 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Leonid </a:t>
            </a:r>
            <a:r>
              <a:rPr lang="en-US" dirty="0" err="1" smtClean="0"/>
              <a:t>Kunin</a:t>
            </a:r>
            <a:endParaRPr lang="en-US" dirty="0" smtClean="0"/>
          </a:p>
          <a:p>
            <a:r>
              <a:rPr lang="en-US" sz="2000" dirty="0" smtClean="0"/>
              <a:t>CVCS Software Team Lead</a:t>
            </a:r>
            <a:endParaRPr lang="en-US" sz="2000" dirty="0" smtClean="0"/>
          </a:p>
          <a:p>
            <a:r>
              <a:rPr lang="en-US" dirty="0" err="1" smtClean="0"/>
              <a:t>Leidos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988"/>
            <a:ext cx="79248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Example: ASD UDP Dialog Sequence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914400"/>
            <a:ext cx="6477000" cy="58926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0600" y="725788"/>
            <a:ext cx="7315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1017759"/>
            <a:ext cx="12192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RSU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306" y="1017759"/>
            <a:ext cx="12192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42706" y="1017759"/>
            <a:ext cx="12192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SDW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988"/>
            <a:ext cx="79248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UDP Dialog To DE Plugins Mapping</a:t>
            </a:r>
            <a:endParaRPr lang="en-US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506241" y="1248719"/>
            <a:ext cx="1627359" cy="5295900"/>
            <a:chOff x="506241" y="1248719"/>
            <a:chExt cx="1627359" cy="52959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41" y="1248719"/>
              <a:ext cx="1447800" cy="529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350" y="1257772"/>
              <a:ext cx="476250" cy="528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" name="Straight Arrow Connector 5"/>
          <p:cNvCxnSpPr/>
          <p:nvPr/>
        </p:nvCxnSpPr>
        <p:spPr>
          <a:xfrm flipV="1">
            <a:off x="2236959" y="1668678"/>
            <a:ext cx="1671123" cy="7722"/>
          </a:xfrm>
          <a:prstGeom prst="straightConnector1">
            <a:avLst/>
          </a:prstGeom>
          <a:ln w="34925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38600" y="1484012"/>
            <a:ext cx="487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ORDS System – full UDP dialog in its own right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09800" y="2490056"/>
            <a:ext cx="1752600" cy="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8600" y="2209800"/>
            <a:ext cx="4876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UDP Transport (</a:t>
            </a:r>
            <a:r>
              <a:rPr lang="en-US" i="1" dirty="0" err="1" smtClean="0"/>
              <a:t>fedgov</a:t>
            </a:r>
            <a:r>
              <a:rPr lang="en-US" i="1" dirty="0" smtClean="0"/>
              <a:t>-cv-transport-</a:t>
            </a:r>
            <a:r>
              <a:rPr lang="en-US" i="1" dirty="0" err="1" smtClean="0"/>
              <a:t>udp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Security Library </a:t>
            </a:r>
            <a:r>
              <a:rPr lang="en-US" dirty="0"/>
              <a:t>(</a:t>
            </a:r>
            <a:r>
              <a:rPr lang="en-US" i="1" dirty="0" err="1" smtClean="0"/>
              <a:t>fedgov</a:t>
            </a:r>
            <a:r>
              <a:rPr lang="en-US" i="1" dirty="0" smtClean="0"/>
              <a:t>-cv-security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Certificate </a:t>
            </a:r>
            <a:r>
              <a:rPr lang="en-US" dirty="0"/>
              <a:t>Management (</a:t>
            </a:r>
            <a:r>
              <a:rPr lang="en-US" i="1" dirty="0" err="1" smtClean="0"/>
              <a:t>fedgov</a:t>
            </a:r>
            <a:r>
              <a:rPr lang="en-US" i="1" dirty="0" smtClean="0"/>
              <a:t>-cv-security-de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4523" y="2133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ServiceRequest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09800" y="2882724"/>
            <a:ext cx="1752600" cy="0"/>
          </a:xfrm>
          <a:prstGeom prst="straightConnector1">
            <a:avLst/>
          </a:prstGeom>
          <a:ln w="349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95470" y="2526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ServiceResponse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7918" y="4736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DataConfirmation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09800" y="5855732"/>
            <a:ext cx="1752600" cy="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09800" y="548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DataAcceptance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00747" y="5105400"/>
            <a:ext cx="1752600" cy="0"/>
          </a:xfrm>
          <a:prstGeom prst="straightConnector1">
            <a:avLst/>
          </a:prstGeom>
          <a:ln w="349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2200" y="5943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DataReceipt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00747" y="6312932"/>
            <a:ext cx="1752600" cy="0"/>
          </a:xfrm>
          <a:prstGeom prst="straightConnector1">
            <a:avLst/>
          </a:prstGeom>
          <a:ln w="349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38600" y="5553670"/>
            <a:ext cx="4876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UDP Transport (</a:t>
            </a:r>
            <a:r>
              <a:rPr lang="en-US" i="1" dirty="0" err="1" smtClean="0"/>
              <a:t>fedgov</a:t>
            </a:r>
            <a:r>
              <a:rPr lang="en-US" i="1" dirty="0" smtClean="0"/>
              <a:t>-cv-transport-</a:t>
            </a:r>
            <a:r>
              <a:rPr lang="en-US" i="1" dirty="0" err="1" smtClean="0"/>
              <a:t>udp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Security Library </a:t>
            </a:r>
            <a:r>
              <a:rPr lang="en-US" dirty="0"/>
              <a:t>(</a:t>
            </a:r>
            <a:r>
              <a:rPr lang="en-US" i="1" dirty="0" err="1" smtClean="0"/>
              <a:t>fedgov</a:t>
            </a:r>
            <a:r>
              <a:rPr lang="en-US" i="1" dirty="0" smtClean="0"/>
              <a:t>-cv-security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Certificate </a:t>
            </a:r>
            <a:r>
              <a:rPr lang="en-US" dirty="0"/>
              <a:t>Management (</a:t>
            </a:r>
            <a:r>
              <a:rPr lang="en-US" i="1" dirty="0" err="1" smtClean="0"/>
              <a:t>fedgov</a:t>
            </a:r>
            <a:r>
              <a:rPr lang="en-US" i="1" dirty="0" smtClean="0"/>
              <a:t>-cv-security-de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73588" y="3429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Deposit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186417" y="3798332"/>
            <a:ext cx="1752600" cy="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91694" y="3962400"/>
            <a:ext cx="222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</a:t>
            </a:r>
            <a:r>
              <a:rPr lang="en-US" dirty="0" err="1" smtClean="0"/>
              <a:t>Distrib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204523" y="4331732"/>
            <a:ext cx="1752600" cy="0"/>
          </a:xfrm>
          <a:prstGeom prst="straightConnector1">
            <a:avLst/>
          </a:prstGeom>
          <a:ln w="349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38600" y="3352800"/>
            <a:ext cx="48768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Parsers (</a:t>
            </a:r>
            <a:r>
              <a:rPr lang="en-US" i="1" dirty="0"/>
              <a:t>fedgov-cv-parser-j2735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Enrichments (</a:t>
            </a:r>
            <a:r>
              <a:rPr lang="en-US" i="1" dirty="0" err="1" smtClean="0"/>
              <a:t>fedgov</a:t>
            </a:r>
            <a:r>
              <a:rPr lang="en-US" i="1" dirty="0" smtClean="0"/>
              <a:t>-cv-processor-</a:t>
            </a:r>
            <a:r>
              <a:rPr lang="en-US" i="1" dirty="0" err="1" smtClean="0"/>
              <a:t>geojson</a:t>
            </a:r>
            <a:r>
              <a:rPr lang="en-US" i="1" dirty="0" smtClean="0"/>
              <a:t>, etc.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Datasinks</a:t>
            </a:r>
            <a:r>
              <a:rPr lang="en-US" dirty="0" smtClean="0"/>
              <a:t>:</a:t>
            </a:r>
          </a:p>
          <a:p>
            <a:r>
              <a:rPr lang="en-US" dirty="0"/>
              <a:t>    Subscriptions (</a:t>
            </a:r>
            <a:r>
              <a:rPr lang="en-US" i="1" dirty="0" err="1" smtClean="0"/>
              <a:t>fedgov</a:t>
            </a:r>
            <a:r>
              <a:rPr lang="en-US" i="1" dirty="0" smtClean="0"/>
              <a:t>-cv-</a:t>
            </a:r>
            <a:r>
              <a:rPr lang="en-US" i="1" dirty="0" err="1" smtClean="0"/>
              <a:t>datasink</a:t>
            </a:r>
            <a:r>
              <a:rPr lang="en-US" i="1" dirty="0" smtClean="0"/>
              <a:t>-subscription</a:t>
            </a:r>
            <a:r>
              <a:rPr lang="en-US" dirty="0" smtClean="0"/>
              <a:t>)</a:t>
            </a:r>
          </a:p>
          <a:p>
            <a:r>
              <a:rPr lang="en-US" dirty="0"/>
              <a:t>    </a:t>
            </a:r>
            <a:r>
              <a:rPr lang="en-US" dirty="0" smtClean="0"/>
              <a:t>Data Processing </a:t>
            </a:r>
            <a:r>
              <a:rPr lang="en-US" dirty="0"/>
              <a:t>(</a:t>
            </a:r>
            <a:r>
              <a:rPr lang="en-US" i="1" dirty="0" err="1" smtClean="0"/>
              <a:t>fedgov</a:t>
            </a:r>
            <a:r>
              <a:rPr lang="en-US" i="1" dirty="0" smtClean="0"/>
              <a:t>-cv-</a:t>
            </a:r>
            <a:r>
              <a:rPr lang="en-US" i="1" dirty="0" err="1" smtClean="0"/>
              <a:t>datasink</a:t>
            </a:r>
            <a:r>
              <a:rPr lang="en-US" i="1" dirty="0" smtClean="0"/>
              <a:t>-router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Query Processing (</a:t>
            </a:r>
            <a:r>
              <a:rPr lang="en-US" sz="1400" i="1" dirty="0" err="1" smtClean="0"/>
              <a:t>fedgov</a:t>
            </a:r>
            <a:r>
              <a:rPr lang="en-US" sz="1400" i="1" dirty="0" smtClean="0"/>
              <a:t>-cv-</a:t>
            </a:r>
            <a:r>
              <a:rPr lang="en-US" sz="1400" i="1" dirty="0" err="1" smtClean="0"/>
              <a:t>datasink</a:t>
            </a:r>
            <a:r>
              <a:rPr lang="en-US" sz="1400" i="1" dirty="0" smtClean="0"/>
              <a:t>-query-processor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Service Discovery (</a:t>
            </a:r>
            <a:r>
              <a:rPr lang="en-US" sz="1400" i="1" dirty="0" err="1"/>
              <a:t>fedgov</a:t>
            </a:r>
            <a:r>
              <a:rPr lang="en-US" sz="1400" i="1" dirty="0"/>
              <a:t>-cv-</a:t>
            </a:r>
            <a:r>
              <a:rPr lang="en-US" sz="1400" i="1" dirty="0" err="1"/>
              <a:t>datasink</a:t>
            </a:r>
            <a:r>
              <a:rPr lang="en-US" sz="1400" i="1" dirty="0"/>
              <a:t>-object-discovery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DigitalEdge</a:t>
            </a:r>
            <a:r>
              <a:rPr lang="en-US" dirty="0" smtClean="0"/>
              <a:t> auto scaling makes it dependent on AWS API (or Eucalyptus for private cloud)</a:t>
            </a:r>
          </a:p>
          <a:p>
            <a:r>
              <a:rPr lang="en-US" dirty="0" smtClean="0"/>
              <a:t>AWS does not support UDP over IPv6</a:t>
            </a:r>
          </a:p>
          <a:p>
            <a:r>
              <a:rPr lang="en-US" dirty="0" smtClean="0"/>
              <a:t>Rackspace supports </a:t>
            </a:r>
            <a:r>
              <a:rPr lang="en-US" dirty="0"/>
              <a:t>UDP over </a:t>
            </a:r>
            <a:r>
              <a:rPr lang="en-US" dirty="0" smtClean="0"/>
              <a:t>IPv6 but not AWS API</a:t>
            </a:r>
          </a:p>
          <a:p>
            <a:r>
              <a:rPr lang="en-US" dirty="0" smtClean="0"/>
              <a:t>Implemented message forwarding component that:</a:t>
            </a:r>
          </a:p>
          <a:p>
            <a:pPr lvl="1"/>
            <a:r>
              <a:rPr lang="en-US" dirty="0" smtClean="0"/>
              <a:t>Resides in Rackspace</a:t>
            </a:r>
          </a:p>
          <a:p>
            <a:pPr lvl="1"/>
            <a:r>
              <a:rPr lang="en-US" dirty="0" smtClean="0"/>
              <a:t>Receives incoming messages in IPv4 or IPv6</a:t>
            </a:r>
          </a:p>
          <a:p>
            <a:pPr lvl="1"/>
            <a:r>
              <a:rPr lang="en-US" dirty="0" smtClean="0"/>
              <a:t>Forwards them to DE systems in AWS over IPv4</a:t>
            </a:r>
          </a:p>
          <a:p>
            <a:pPr lvl="1"/>
            <a:r>
              <a:rPr lang="en-US" dirty="0" smtClean="0"/>
              <a:t>Receives messages from DE systems in IPv4</a:t>
            </a:r>
          </a:p>
          <a:p>
            <a:pPr lvl="1"/>
            <a:r>
              <a:rPr lang="en-US" dirty="0" smtClean="0"/>
              <a:t>Sends them out to the original requestor via IPv4 or IPv6</a:t>
            </a:r>
          </a:p>
          <a:p>
            <a:r>
              <a:rPr lang="en-US" dirty="0" smtClean="0"/>
              <a:t>Implemented </a:t>
            </a:r>
            <a:r>
              <a:rPr lang="en-US" dirty="0"/>
              <a:t>as </a:t>
            </a:r>
            <a:r>
              <a:rPr lang="en-US" i="1" dirty="0" err="1" smtClean="0"/>
              <a:t>gov.usdot.cv.apps.forwarder</a:t>
            </a:r>
            <a:r>
              <a:rPr lang="en-US" dirty="0" smtClean="0"/>
              <a:t> </a:t>
            </a:r>
            <a:r>
              <a:rPr lang="en-US" dirty="0"/>
              <a:t>package in </a:t>
            </a:r>
            <a:r>
              <a:rPr lang="en-US" i="1" dirty="0" err="1" smtClean="0"/>
              <a:t>fedgov</a:t>
            </a:r>
            <a:r>
              <a:rPr lang="en-US" i="1" dirty="0" smtClean="0"/>
              <a:t>-cv-apps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3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 projects are Maven </a:t>
            </a:r>
            <a:r>
              <a:rPr lang="en-US" dirty="0" smtClean="0"/>
              <a:t>projects</a:t>
            </a:r>
          </a:p>
          <a:p>
            <a:r>
              <a:rPr lang="en-US" dirty="0" smtClean="0"/>
              <a:t>This is 100% Java implementation</a:t>
            </a:r>
            <a:endParaRPr lang="en-US" dirty="0"/>
          </a:p>
          <a:p>
            <a:r>
              <a:rPr lang="en-US" dirty="0" smtClean="0"/>
              <a:t>Project names are pretty self explanatory:</a:t>
            </a:r>
            <a:endParaRPr lang="en-US" i="1" dirty="0" smtClean="0"/>
          </a:p>
          <a:p>
            <a:pPr lvl="1"/>
            <a:r>
              <a:rPr lang="en-US" dirty="0"/>
              <a:t>All </a:t>
            </a:r>
            <a:r>
              <a:rPr lang="en-US" dirty="0" smtClean="0"/>
              <a:t>projects </a:t>
            </a:r>
            <a:r>
              <a:rPr lang="en-US" dirty="0"/>
              <a:t>start with </a:t>
            </a:r>
            <a:r>
              <a:rPr lang="en-US" i="1" dirty="0" err="1" smtClean="0"/>
              <a:t>fedgov</a:t>
            </a:r>
            <a:r>
              <a:rPr lang="en-US" i="1" dirty="0" smtClean="0"/>
              <a:t>-cv-</a:t>
            </a:r>
          </a:p>
          <a:p>
            <a:pPr lvl="1"/>
            <a:r>
              <a:rPr lang="en-US" dirty="0" smtClean="0"/>
              <a:t>All transport projects start with </a:t>
            </a:r>
            <a:r>
              <a:rPr lang="en-US" i="1" dirty="0" err="1" smtClean="0"/>
              <a:t>fedgov</a:t>
            </a:r>
            <a:r>
              <a:rPr lang="en-US" i="1" dirty="0" smtClean="0"/>
              <a:t>-cv-transport-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datasink</a:t>
            </a:r>
            <a:r>
              <a:rPr lang="en-US" dirty="0" smtClean="0"/>
              <a:t> projects </a:t>
            </a:r>
            <a:r>
              <a:rPr lang="en-US" dirty="0"/>
              <a:t>start with </a:t>
            </a:r>
            <a:r>
              <a:rPr lang="en-US" i="1" dirty="0" err="1" smtClean="0"/>
              <a:t>fedgov</a:t>
            </a:r>
            <a:r>
              <a:rPr lang="en-US" i="1" dirty="0" smtClean="0"/>
              <a:t>-cv-</a:t>
            </a:r>
            <a:r>
              <a:rPr lang="en-US" i="1" dirty="0" err="1" smtClean="0"/>
              <a:t>datasink</a:t>
            </a:r>
            <a:r>
              <a:rPr lang="en-US" i="1" dirty="0" smtClean="0"/>
              <a:t>-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Javadoc is used as a primary documentation for the source code</a:t>
            </a:r>
          </a:p>
          <a:p>
            <a:r>
              <a:rPr lang="en-US" dirty="0" smtClean="0"/>
              <a:t>JUnit is used for all unit tests</a:t>
            </a:r>
          </a:p>
          <a:p>
            <a:r>
              <a:rPr lang="en-US" dirty="0" smtClean="0"/>
              <a:t>OSS </a:t>
            </a:r>
            <a:r>
              <a:rPr lang="en-US" dirty="0" err="1" smtClean="0"/>
              <a:t>Nakalva</a:t>
            </a:r>
            <a:r>
              <a:rPr lang="en-US" dirty="0" smtClean="0"/>
              <a:t> ASN.1 for Java is user for all ASN.1 UPER message encoding and decoding</a:t>
            </a:r>
          </a:p>
        </p:txBody>
      </p:sp>
    </p:spTree>
    <p:extLst>
      <p:ext uri="{BB962C8B-B14F-4D97-AF65-F5344CB8AC3E}">
        <p14:creationId xmlns:p14="http://schemas.microsoft.com/office/powerpoint/2010/main" val="602591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5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2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Situation Data Clearinghouse (SDC)</a:t>
            </a:r>
          </a:p>
          <a:p>
            <a:pPr lvl="1"/>
            <a:r>
              <a:rPr lang="en-US" dirty="0" smtClean="0"/>
              <a:t>Consumes Vehicle Situation Data (</a:t>
            </a:r>
            <a:r>
              <a:rPr lang="en-US" dirty="0" smtClean="0"/>
              <a:t>VSD - BSM bundles) </a:t>
            </a:r>
            <a:r>
              <a:rPr lang="en-US" dirty="0" smtClean="0"/>
              <a:t>and Intersection Situation Data (</a:t>
            </a:r>
            <a:r>
              <a:rPr lang="en-US" dirty="0" smtClean="0"/>
              <a:t>ISD – MAP/</a:t>
            </a:r>
            <a:r>
              <a:rPr lang="en-US" dirty="0" err="1" smtClean="0"/>
              <a:t>SPaT</a:t>
            </a:r>
            <a:r>
              <a:rPr lang="en-US" dirty="0" smtClean="0"/>
              <a:t>) </a:t>
            </a:r>
            <a:r>
              <a:rPr lang="en-US" dirty="0" smtClean="0"/>
              <a:t>and makes those available via subscription in near real </a:t>
            </a:r>
            <a:r>
              <a:rPr lang="en-US" dirty="0" smtClean="0"/>
              <a:t>time</a:t>
            </a:r>
            <a:endParaRPr lang="en-US" dirty="0" smtClean="0"/>
          </a:p>
          <a:p>
            <a:r>
              <a:rPr lang="en-US" dirty="0" smtClean="0"/>
              <a:t>Situation Data Warehouse (SDW) </a:t>
            </a:r>
          </a:p>
          <a:p>
            <a:pPr lvl="1"/>
            <a:r>
              <a:rPr lang="en-US" dirty="0" smtClean="0"/>
              <a:t>Stores VSD and ISD from SDC and Advisory Situation Data (</a:t>
            </a:r>
            <a:r>
              <a:rPr lang="en-US" dirty="0" smtClean="0"/>
              <a:t>ASD – TIM) </a:t>
            </a:r>
            <a:r>
              <a:rPr lang="en-US" dirty="0" smtClean="0"/>
              <a:t>directly for up to 30 minutes and makes those available via query</a:t>
            </a:r>
          </a:p>
          <a:p>
            <a:pPr lvl="1"/>
            <a:r>
              <a:rPr lang="en-US" dirty="0" smtClean="0"/>
              <a:t>Separate component also stores VSD</a:t>
            </a:r>
            <a:r>
              <a:rPr lang="en-US" dirty="0"/>
              <a:t> </a:t>
            </a:r>
            <a:r>
              <a:rPr lang="en-US" dirty="0" smtClean="0"/>
              <a:t>and ISD for 9 months</a:t>
            </a:r>
          </a:p>
          <a:p>
            <a:r>
              <a:rPr lang="en-US" dirty="0" smtClean="0"/>
              <a:t>Object Registration and Discovery (ORDS) used to register and discover SDCs, SDWs, and other components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SAE J2735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custom UDP interface extensions in the style of J2735 that provide data exchange information in addition to data description provided by SAE J2735</a:t>
            </a:r>
          </a:p>
          <a:p>
            <a:r>
              <a:rPr lang="en-US" dirty="0" smtClean="0"/>
              <a:t>Supports non secure and secure (based on IEEE 1609.2) message exchanges over IPv4 and IPv6</a:t>
            </a:r>
          </a:p>
          <a:p>
            <a:r>
              <a:rPr lang="en-US" dirty="0" smtClean="0"/>
              <a:t>Supports UDP and </a:t>
            </a:r>
            <a:r>
              <a:rPr lang="en-US" dirty="0" err="1" smtClean="0"/>
              <a:t>Websockets</a:t>
            </a:r>
            <a:r>
              <a:rPr lang="en-US" dirty="0" smtClean="0"/>
              <a:t> interfaces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4419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SDC/SDW uses open source </a:t>
            </a:r>
            <a:r>
              <a:rPr lang="en-US" dirty="0" err="1" smtClean="0"/>
              <a:t>DigitalEdge</a:t>
            </a:r>
            <a:r>
              <a:rPr lang="en-US" dirty="0" smtClean="0"/>
              <a:t> </a:t>
            </a:r>
            <a:r>
              <a:rPr lang="en-US" dirty="0" smtClean="0"/>
              <a:t>SaaS platform</a:t>
            </a:r>
          </a:p>
          <a:p>
            <a:pPr lvl="1"/>
            <a:r>
              <a:rPr lang="en-US" dirty="0" smtClean="0"/>
              <a:t>High performance Big Data auto scaling ingest pipeline</a:t>
            </a:r>
          </a:p>
          <a:p>
            <a:pPr lvl="1"/>
            <a:r>
              <a:rPr lang="en-US" dirty="0" smtClean="0"/>
              <a:t>Originally developed for the Intelligence Community</a:t>
            </a:r>
          </a:p>
          <a:p>
            <a:pPr lvl="1"/>
            <a:r>
              <a:rPr lang="en-US" dirty="0" smtClean="0"/>
              <a:t>Parts were declassified and later productized by </a:t>
            </a:r>
            <a:r>
              <a:rPr lang="en-US" dirty="0" err="1" smtClean="0"/>
              <a:t>Leidos</a:t>
            </a:r>
            <a:endParaRPr lang="en-US" dirty="0" smtClean="0"/>
          </a:p>
          <a:p>
            <a:pPr lvl="1"/>
            <a:r>
              <a:rPr lang="en-US" dirty="0" smtClean="0"/>
              <a:t>Made Open Source in </a:t>
            </a:r>
            <a:r>
              <a:rPr lang="en-US" dirty="0" smtClean="0"/>
              <a:t>2015</a:t>
            </a:r>
          </a:p>
          <a:p>
            <a:pPr lvl="1"/>
            <a:r>
              <a:rPr lang="en-US" dirty="0" smtClean="0"/>
              <a:t>Repository at </a:t>
            </a: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github.com/deleidos/digitaledge-platform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All Connected Vehicle related code is implemented as plugins for </a:t>
            </a:r>
            <a:r>
              <a:rPr lang="en-US" dirty="0" err="1" smtClean="0"/>
              <a:t>DigitalEdge</a:t>
            </a:r>
            <a:r>
              <a:rPr lang="en-US" dirty="0" smtClean="0"/>
              <a:t> (DE)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06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DigitalEdge</a:t>
            </a:r>
            <a:r>
              <a:rPr lang="en-US" dirty="0" smtClean="0"/>
              <a:t> SaaS Platform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57200" y="5001818"/>
            <a:ext cx="8228122" cy="698810"/>
          </a:xfrm>
          <a:custGeom>
            <a:avLst/>
            <a:gdLst>
              <a:gd name="connsiteX0" fmla="*/ 0 w 6043961"/>
              <a:gd name="connsiteY0" fmla="*/ 698810 h 706244"/>
              <a:gd name="connsiteX1" fmla="*/ 1219200 w 6043961"/>
              <a:gd name="connsiteY1" fmla="*/ 0 h 706244"/>
              <a:gd name="connsiteX2" fmla="*/ 6043961 w 6043961"/>
              <a:gd name="connsiteY2" fmla="*/ 0 h 706244"/>
              <a:gd name="connsiteX3" fmla="*/ 5493834 w 6043961"/>
              <a:gd name="connsiteY3" fmla="*/ 706244 h 706244"/>
              <a:gd name="connsiteX4" fmla="*/ 0 w 6043961"/>
              <a:gd name="connsiteY4" fmla="*/ 698810 h 706244"/>
              <a:gd name="connsiteX0" fmla="*/ 0 w 6043961"/>
              <a:gd name="connsiteY0" fmla="*/ 698810 h 706244"/>
              <a:gd name="connsiteX1" fmla="*/ 1159653 w 6043961"/>
              <a:gd name="connsiteY1" fmla="*/ 7434 h 706244"/>
              <a:gd name="connsiteX2" fmla="*/ 6043961 w 6043961"/>
              <a:gd name="connsiteY2" fmla="*/ 0 h 706244"/>
              <a:gd name="connsiteX3" fmla="*/ 5493834 w 6043961"/>
              <a:gd name="connsiteY3" fmla="*/ 706244 h 706244"/>
              <a:gd name="connsiteX4" fmla="*/ 0 w 6043961"/>
              <a:gd name="connsiteY4" fmla="*/ 698810 h 706244"/>
              <a:gd name="connsiteX0" fmla="*/ 0 w 5872765"/>
              <a:gd name="connsiteY0" fmla="*/ 691376 h 698810"/>
              <a:gd name="connsiteX1" fmla="*/ 1159653 w 5872765"/>
              <a:gd name="connsiteY1" fmla="*/ 0 h 698810"/>
              <a:gd name="connsiteX2" fmla="*/ 5872765 w 5872765"/>
              <a:gd name="connsiteY2" fmla="*/ 14868 h 698810"/>
              <a:gd name="connsiteX3" fmla="*/ 5493834 w 5872765"/>
              <a:gd name="connsiteY3" fmla="*/ 698810 h 698810"/>
              <a:gd name="connsiteX4" fmla="*/ 0 w 5872765"/>
              <a:gd name="connsiteY4" fmla="*/ 691376 h 698810"/>
              <a:gd name="connsiteX0" fmla="*/ 0 w 5860844"/>
              <a:gd name="connsiteY0" fmla="*/ 691376 h 698810"/>
              <a:gd name="connsiteX1" fmla="*/ 1159653 w 5860844"/>
              <a:gd name="connsiteY1" fmla="*/ 0 h 698810"/>
              <a:gd name="connsiteX2" fmla="*/ 5860844 w 5860844"/>
              <a:gd name="connsiteY2" fmla="*/ 7724 h 698810"/>
              <a:gd name="connsiteX3" fmla="*/ 5493834 w 5860844"/>
              <a:gd name="connsiteY3" fmla="*/ 698810 h 698810"/>
              <a:gd name="connsiteX4" fmla="*/ 0 w 5860844"/>
              <a:gd name="connsiteY4" fmla="*/ 691376 h 698810"/>
              <a:gd name="connsiteX0" fmla="*/ 0 w 5863228"/>
              <a:gd name="connsiteY0" fmla="*/ 691376 h 698810"/>
              <a:gd name="connsiteX1" fmla="*/ 1159653 w 5863228"/>
              <a:gd name="connsiteY1" fmla="*/ 0 h 698810"/>
              <a:gd name="connsiteX2" fmla="*/ 5863228 w 5863228"/>
              <a:gd name="connsiteY2" fmla="*/ 580 h 698810"/>
              <a:gd name="connsiteX3" fmla="*/ 5493834 w 5863228"/>
              <a:gd name="connsiteY3" fmla="*/ 698810 h 698810"/>
              <a:gd name="connsiteX4" fmla="*/ 0 w 5863228"/>
              <a:gd name="connsiteY4" fmla="*/ 691376 h 698810"/>
              <a:gd name="connsiteX0" fmla="*/ 0 w 5865612"/>
              <a:gd name="connsiteY0" fmla="*/ 698519 h 698810"/>
              <a:gd name="connsiteX1" fmla="*/ 1162037 w 5865612"/>
              <a:gd name="connsiteY1" fmla="*/ 0 h 698810"/>
              <a:gd name="connsiteX2" fmla="*/ 5865612 w 5865612"/>
              <a:gd name="connsiteY2" fmla="*/ 580 h 698810"/>
              <a:gd name="connsiteX3" fmla="*/ 5496218 w 5865612"/>
              <a:gd name="connsiteY3" fmla="*/ 698810 h 698810"/>
              <a:gd name="connsiteX4" fmla="*/ 0 w 5865612"/>
              <a:gd name="connsiteY4" fmla="*/ 698519 h 698810"/>
              <a:gd name="connsiteX0" fmla="*/ 0 w 5863574"/>
              <a:gd name="connsiteY0" fmla="*/ 698519 h 698810"/>
              <a:gd name="connsiteX1" fmla="*/ 1162037 w 5863574"/>
              <a:gd name="connsiteY1" fmla="*/ 0 h 698810"/>
              <a:gd name="connsiteX2" fmla="*/ 5863574 w 5863574"/>
              <a:gd name="connsiteY2" fmla="*/ 580 h 698810"/>
              <a:gd name="connsiteX3" fmla="*/ 5496218 w 5863574"/>
              <a:gd name="connsiteY3" fmla="*/ 698810 h 698810"/>
              <a:gd name="connsiteX4" fmla="*/ 0 w 5863574"/>
              <a:gd name="connsiteY4" fmla="*/ 698519 h 698810"/>
              <a:gd name="connsiteX0" fmla="*/ 0 w 5863574"/>
              <a:gd name="connsiteY0" fmla="*/ 698519 h 698810"/>
              <a:gd name="connsiteX1" fmla="*/ 659965 w 5863574"/>
              <a:gd name="connsiteY1" fmla="*/ 0 h 698810"/>
              <a:gd name="connsiteX2" fmla="*/ 5863574 w 5863574"/>
              <a:gd name="connsiteY2" fmla="*/ 580 h 698810"/>
              <a:gd name="connsiteX3" fmla="*/ 5496218 w 5863574"/>
              <a:gd name="connsiteY3" fmla="*/ 698810 h 698810"/>
              <a:gd name="connsiteX4" fmla="*/ 0 w 5863574"/>
              <a:gd name="connsiteY4" fmla="*/ 698519 h 69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3574" h="698810">
                <a:moveTo>
                  <a:pt x="0" y="698519"/>
                </a:moveTo>
                <a:lnTo>
                  <a:pt x="659965" y="0"/>
                </a:lnTo>
                <a:lnTo>
                  <a:pt x="5863574" y="580"/>
                </a:lnTo>
                <a:lnTo>
                  <a:pt x="5496218" y="698810"/>
                </a:lnTo>
                <a:lnTo>
                  <a:pt x="0" y="698519"/>
                </a:lnTo>
                <a:close/>
              </a:path>
            </a:pathLst>
          </a:custGeom>
          <a:gradFill flip="none" rotWithShape="1">
            <a:gsLst>
              <a:gs pos="0">
                <a:srgbClr val="006BB5">
                  <a:shade val="30000"/>
                  <a:satMod val="115000"/>
                </a:srgbClr>
              </a:gs>
              <a:gs pos="50000">
                <a:srgbClr val="006BB5">
                  <a:shade val="67500"/>
                  <a:satMod val="115000"/>
                </a:srgbClr>
              </a:gs>
              <a:gs pos="100000">
                <a:srgbClr val="006BB5">
                  <a:shade val="100000"/>
                  <a:satMod val="115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3954" y="2623967"/>
            <a:ext cx="7069071" cy="2792361"/>
          </a:xfrm>
          <a:prstGeom prst="rect">
            <a:avLst/>
          </a:prstGeom>
          <a:gradFill flip="none" rotWithShape="1">
            <a:gsLst>
              <a:gs pos="0">
                <a:srgbClr val="949A90">
                  <a:tint val="66000"/>
                  <a:satMod val="160000"/>
                </a:srgbClr>
              </a:gs>
              <a:gs pos="50000">
                <a:srgbClr val="949A90">
                  <a:tint val="44500"/>
                  <a:satMod val="160000"/>
                </a:srgbClr>
              </a:gs>
              <a:gs pos="100000">
                <a:srgbClr val="949A9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FFFFFF"/>
            </a:solidFill>
            <a:prstDash val="solid"/>
          </a:ln>
          <a:effectLst>
            <a:reflection blurRad="12700" stA="45000" endPos="13000" dist="254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34071" y="2701220"/>
            <a:ext cx="5288815" cy="2503644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949A90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 cap="flat" cmpd="sng" algn="ctr">
            <a:solidFill>
              <a:srgbClr val="949A9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23708" y="2779459"/>
            <a:ext cx="5288814" cy="2503644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949A90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 cap="flat" cmpd="sng" algn="ctr">
            <a:solidFill>
              <a:srgbClr val="949A9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7914" y="2857698"/>
            <a:ext cx="5288817" cy="2503644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949A90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 cap="flat" cmpd="sng" algn="ctr">
            <a:solidFill>
              <a:srgbClr val="949A9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551" y="5695731"/>
            <a:ext cx="7708336" cy="304800"/>
          </a:xfrm>
          <a:prstGeom prst="rect">
            <a:avLst/>
          </a:prstGeom>
          <a:gradFill flip="none" rotWithShape="1">
            <a:gsLst>
              <a:gs pos="0">
                <a:srgbClr val="006BB5">
                  <a:shade val="30000"/>
                  <a:satMod val="115000"/>
                </a:srgbClr>
              </a:gs>
              <a:gs pos="50000">
                <a:srgbClr val="006BB5">
                  <a:shade val="67500"/>
                  <a:satMod val="115000"/>
                </a:srgbClr>
              </a:gs>
              <a:gs pos="100000">
                <a:srgbClr val="006BB5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8175972" y="5011145"/>
            <a:ext cx="510828" cy="997049"/>
          </a:xfrm>
          <a:custGeom>
            <a:avLst/>
            <a:gdLst>
              <a:gd name="connsiteX0" fmla="*/ 0 w 6043961"/>
              <a:gd name="connsiteY0" fmla="*/ 698810 h 706244"/>
              <a:gd name="connsiteX1" fmla="*/ 1219200 w 6043961"/>
              <a:gd name="connsiteY1" fmla="*/ 0 h 706244"/>
              <a:gd name="connsiteX2" fmla="*/ 6043961 w 6043961"/>
              <a:gd name="connsiteY2" fmla="*/ 0 h 706244"/>
              <a:gd name="connsiteX3" fmla="*/ 5493834 w 6043961"/>
              <a:gd name="connsiteY3" fmla="*/ 706244 h 706244"/>
              <a:gd name="connsiteX4" fmla="*/ 0 w 6043961"/>
              <a:gd name="connsiteY4" fmla="*/ 698810 h 706244"/>
              <a:gd name="connsiteX0" fmla="*/ 0 w 6043961"/>
              <a:gd name="connsiteY0" fmla="*/ 698810 h 706244"/>
              <a:gd name="connsiteX1" fmla="*/ 6036527 w 6043961"/>
              <a:gd name="connsiteY1" fmla="*/ 349405 h 706244"/>
              <a:gd name="connsiteX2" fmla="*/ 6043961 w 6043961"/>
              <a:gd name="connsiteY2" fmla="*/ 0 h 706244"/>
              <a:gd name="connsiteX3" fmla="*/ 5493834 w 6043961"/>
              <a:gd name="connsiteY3" fmla="*/ 706244 h 706244"/>
              <a:gd name="connsiteX4" fmla="*/ 0 w 6043961"/>
              <a:gd name="connsiteY4" fmla="*/ 698810 h 706244"/>
              <a:gd name="connsiteX0" fmla="*/ 7435 w 550127"/>
              <a:gd name="connsiteY0" fmla="*/ 944137 h 944137"/>
              <a:gd name="connsiteX1" fmla="*/ 542693 w 550127"/>
              <a:gd name="connsiteY1" fmla="*/ 349405 h 944137"/>
              <a:gd name="connsiteX2" fmla="*/ 550127 w 550127"/>
              <a:gd name="connsiteY2" fmla="*/ 0 h 944137"/>
              <a:gd name="connsiteX3" fmla="*/ 0 w 550127"/>
              <a:gd name="connsiteY3" fmla="*/ 706244 h 944137"/>
              <a:gd name="connsiteX4" fmla="*/ 7435 w 550127"/>
              <a:gd name="connsiteY4" fmla="*/ 944137 h 944137"/>
              <a:gd name="connsiteX0" fmla="*/ 1 w 550127"/>
              <a:gd name="connsiteY0" fmla="*/ 1040781 h 1040781"/>
              <a:gd name="connsiteX1" fmla="*/ 542693 w 550127"/>
              <a:gd name="connsiteY1" fmla="*/ 349405 h 1040781"/>
              <a:gd name="connsiteX2" fmla="*/ 550127 w 550127"/>
              <a:gd name="connsiteY2" fmla="*/ 0 h 1040781"/>
              <a:gd name="connsiteX3" fmla="*/ 0 w 550127"/>
              <a:gd name="connsiteY3" fmla="*/ 706244 h 1040781"/>
              <a:gd name="connsiteX4" fmla="*/ 1 w 550127"/>
              <a:gd name="connsiteY4" fmla="*/ 1040781 h 1040781"/>
              <a:gd name="connsiteX0" fmla="*/ 1 w 557561"/>
              <a:gd name="connsiteY0" fmla="*/ 1040781 h 1040781"/>
              <a:gd name="connsiteX1" fmla="*/ 557561 w 557561"/>
              <a:gd name="connsiteY1" fmla="*/ 319668 h 1040781"/>
              <a:gd name="connsiteX2" fmla="*/ 550127 w 557561"/>
              <a:gd name="connsiteY2" fmla="*/ 0 h 1040781"/>
              <a:gd name="connsiteX3" fmla="*/ 0 w 557561"/>
              <a:gd name="connsiteY3" fmla="*/ 706244 h 1040781"/>
              <a:gd name="connsiteX4" fmla="*/ 1 w 557561"/>
              <a:gd name="connsiteY4" fmla="*/ 1040781 h 1040781"/>
              <a:gd name="connsiteX0" fmla="*/ 1 w 557561"/>
              <a:gd name="connsiteY0" fmla="*/ 1016968 h 1016968"/>
              <a:gd name="connsiteX1" fmla="*/ 557561 w 557561"/>
              <a:gd name="connsiteY1" fmla="*/ 319668 h 1016968"/>
              <a:gd name="connsiteX2" fmla="*/ 550127 w 557561"/>
              <a:gd name="connsiteY2" fmla="*/ 0 h 1016968"/>
              <a:gd name="connsiteX3" fmla="*/ 0 w 557561"/>
              <a:gd name="connsiteY3" fmla="*/ 706244 h 1016968"/>
              <a:gd name="connsiteX4" fmla="*/ 1 w 557561"/>
              <a:gd name="connsiteY4" fmla="*/ 1016968 h 1016968"/>
              <a:gd name="connsiteX0" fmla="*/ 1 w 557561"/>
              <a:gd name="connsiteY0" fmla="*/ 1016968 h 1016968"/>
              <a:gd name="connsiteX1" fmla="*/ 557561 w 557561"/>
              <a:gd name="connsiteY1" fmla="*/ 229180 h 1016968"/>
              <a:gd name="connsiteX2" fmla="*/ 550127 w 557561"/>
              <a:gd name="connsiteY2" fmla="*/ 0 h 1016968"/>
              <a:gd name="connsiteX3" fmla="*/ 0 w 557561"/>
              <a:gd name="connsiteY3" fmla="*/ 706244 h 1016968"/>
              <a:gd name="connsiteX4" fmla="*/ 1 w 557561"/>
              <a:gd name="connsiteY4" fmla="*/ 1016968 h 1016968"/>
              <a:gd name="connsiteX0" fmla="*/ 1 w 557561"/>
              <a:gd name="connsiteY0" fmla="*/ 994666 h 994666"/>
              <a:gd name="connsiteX1" fmla="*/ 557561 w 557561"/>
              <a:gd name="connsiteY1" fmla="*/ 206878 h 994666"/>
              <a:gd name="connsiteX2" fmla="*/ 356839 w 557561"/>
              <a:gd name="connsiteY2" fmla="*/ 0 h 994666"/>
              <a:gd name="connsiteX3" fmla="*/ 0 w 557561"/>
              <a:gd name="connsiteY3" fmla="*/ 683942 h 994666"/>
              <a:gd name="connsiteX4" fmla="*/ 1 w 557561"/>
              <a:gd name="connsiteY4" fmla="*/ 994666 h 994666"/>
              <a:gd name="connsiteX0" fmla="*/ 1 w 356839"/>
              <a:gd name="connsiteY0" fmla="*/ 994666 h 994666"/>
              <a:gd name="connsiteX1" fmla="*/ 341970 w 356839"/>
              <a:gd name="connsiteY1" fmla="*/ 348126 h 994666"/>
              <a:gd name="connsiteX2" fmla="*/ 356839 w 356839"/>
              <a:gd name="connsiteY2" fmla="*/ 0 h 994666"/>
              <a:gd name="connsiteX3" fmla="*/ 0 w 356839"/>
              <a:gd name="connsiteY3" fmla="*/ 683942 h 994666"/>
              <a:gd name="connsiteX4" fmla="*/ 1 w 356839"/>
              <a:gd name="connsiteY4" fmla="*/ 994666 h 994666"/>
              <a:gd name="connsiteX0" fmla="*/ 1 w 356839"/>
              <a:gd name="connsiteY0" fmla="*/ 994666 h 994666"/>
              <a:gd name="connsiteX1" fmla="*/ 341970 w 356839"/>
              <a:gd name="connsiteY1" fmla="*/ 326695 h 994666"/>
              <a:gd name="connsiteX2" fmla="*/ 356839 w 356839"/>
              <a:gd name="connsiteY2" fmla="*/ 0 h 994666"/>
              <a:gd name="connsiteX3" fmla="*/ 0 w 356839"/>
              <a:gd name="connsiteY3" fmla="*/ 683942 h 994666"/>
              <a:gd name="connsiteX4" fmla="*/ 1 w 356839"/>
              <a:gd name="connsiteY4" fmla="*/ 994666 h 994666"/>
              <a:gd name="connsiteX0" fmla="*/ 1 w 356839"/>
              <a:gd name="connsiteY0" fmla="*/ 994666 h 994666"/>
              <a:gd name="connsiteX1" fmla="*/ 349113 w 356839"/>
              <a:gd name="connsiteY1" fmla="*/ 307645 h 994666"/>
              <a:gd name="connsiteX2" fmla="*/ 356839 w 356839"/>
              <a:gd name="connsiteY2" fmla="*/ 0 h 994666"/>
              <a:gd name="connsiteX3" fmla="*/ 0 w 356839"/>
              <a:gd name="connsiteY3" fmla="*/ 683942 h 994666"/>
              <a:gd name="connsiteX4" fmla="*/ 1 w 356839"/>
              <a:gd name="connsiteY4" fmla="*/ 994666 h 994666"/>
              <a:gd name="connsiteX0" fmla="*/ 1 w 356839"/>
              <a:gd name="connsiteY0" fmla="*/ 994666 h 994666"/>
              <a:gd name="connsiteX1" fmla="*/ 349113 w 356839"/>
              <a:gd name="connsiteY1" fmla="*/ 305264 h 994666"/>
              <a:gd name="connsiteX2" fmla="*/ 356839 w 356839"/>
              <a:gd name="connsiteY2" fmla="*/ 0 h 994666"/>
              <a:gd name="connsiteX3" fmla="*/ 0 w 356839"/>
              <a:gd name="connsiteY3" fmla="*/ 683942 h 994666"/>
              <a:gd name="connsiteX4" fmla="*/ 1 w 356839"/>
              <a:gd name="connsiteY4" fmla="*/ 994666 h 994666"/>
              <a:gd name="connsiteX0" fmla="*/ 1 w 356839"/>
              <a:gd name="connsiteY0" fmla="*/ 994666 h 994666"/>
              <a:gd name="connsiteX1" fmla="*/ 353876 w 356839"/>
              <a:gd name="connsiteY1" fmla="*/ 293358 h 994666"/>
              <a:gd name="connsiteX2" fmla="*/ 356839 w 356839"/>
              <a:gd name="connsiteY2" fmla="*/ 0 h 994666"/>
              <a:gd name="connsiteX3" fmla="*/ 0 w 356839"/>
              <a:gd name="connsiteY3" fmla="*/ 683942 h 994666"/>
              <a:gd name="connsiteX4" fmla="*/ 1 w 356839"/>
              <a:gd name="connsiteY4" fmla="*/ 994666 h 994666"/>
              <a:gd name="connsiteX0" fmla="*/ 1 w 356839"/>
              <a:gd name="connsiteY0" fmla="*/ 994666 h 994666"/>
              <a:gd name="connsiteX1" fmla="*/ 356257 w 356839"/>
              <a:gd name="connsiteY1" fmla="*/ 293358 h 994666"/>
              <a:gd name="connsiteX2" fmla="*/ 356839 w 356839"/>
              <a:gd name="connsiteY2" fmla="*/ 0 h 994666"/>
              <a:gd name="connsiteX3" fmla="*/ 0 w 356839"/>
              <a:gd name="connsiteY3" fmla="*/ 683942 h 994666"/>
              <a:gd name="connsiteX4" fmla="*/ 1 w 356839"/>
              <a:gd name="connsiteY4" fmla="*/ 994666 h 994666"/>
              <a:gd name="connsiteX0" fmla="*/ 1 w 363982"/>
              <a:gd name="connsiteY0" fmla="*/ 1001810 h 1001810"/>
              <a:gd name="connsiteX1" fmla="*/ 356257 w 363982"/>
              <a:gd name="connsiteY1" fmla="*/ 300502 h 1001810"/>
              <a:gd name="connsiteX2" fmla="*/ 363982 w 363982"/>
              <a:gd name="connsiteY2" fmla="*/ 0 h 1001810"/>
              <a:gd name="connsiteX3" fmla="*/ 0 w 363982"/>
              <a:gd name="connsiteY3" fmla="*/ 691086 h 1001810"/>
              <a:gd name="connsiteX4" fmla="*/ 1 w 363982"/>
              <a:gd name="connsiteY4" fmla="*/ 1001810 h 1001810"/>
              <a:gd name="connsiteX0" fmla="*/ 1 w 363982"/>
              <a:gd name="connsiteY0" fmla="*/ 1001810 h 1001810"/>
              <a:gd name="connsiteX1" fmla="*/ 358639 w 363982"/>
              <a:gd name="connsiteY1" fmla="*/ 290977 h 1001810"/>
              <a:gd name="connsiteX2" fmla="*/ 363982 w 363982"/>
              <a:gd name="connsiteY2" fmla="*/ 0 h 1001810"/>
              <a:gd name="connsiteX3" fmla="*/ 0 w 363982"/>
              <a:gd name="connsiteY3" fmla="*/ 691086 h 1001810"/>
              <a:gd name="connsiteX4" fmla="*/ 1 w 363982"/>
              <a:gd name="connsiteY4" fmla="*/ 1001810 h 1001810"/>
              <a:gd name="connsiteX0" fmla="*/ 1 w 363982"/>
              <a:gd name="connsiteY0" fmla="*/ 1001810 h 1001810"/>
              <a:gd name="connsiteX1" fmla="*/ 361020 w 363982"/>
              <a:gd name="connsiteY1" fmla="*/ 288595 h 1001810"/>
              <a:gd name="connsiteX2" fmla="*/ 363982 w 363982"/>
              <a:gd name="connsiteY2" fmla="*/ 0 h 1001810"/>
              <a:gd name="connsiteX3" fmla="*/ 0 w 363982"/>
              <a:gd name="connsiteY3" fmla="*/ 691086 h 1001810"/>
              <a:gd name="connsiteX4" fmla="*/ 1 w 363982"/>
              <a:gd name="connsiteY4" fmla="*/ 1001810 h 1001810"/>
              <a:gd name="connsiteX0" fmla="*/ 1 w 365948"/>
              <a:gd name="connsiteY0" fmla="*/ 1001810 h 1001810"/>
              <a:gd name="connsiteX1" fmla="*/ 365782 w 365948"/>
              <a:gd name="connsiteY1" fmla="*/ 281452 h 1001810"/>
              <a:gd name="connsiteX2" fmla="*/ 363982 w 365948"/>
              <a:gd name="connsiteY2" fmla="*/ 0 h 1001810"/>
              <a:gd name="connsiteX3" fmla="*/ 0 w 365948"/>
              <a:gd name="connsiteY3" fmla="*/ 691086 h 1001810"/>
              <a:gd name="connsiteX4" fmla="*/ 1 w 365948"/>
              <a:gd name="connsiteY4" fmla="*/ 1001810 h 1001810"/>
              <a:gd name="connsiteX0" fmla="*/ 1 w 363982"/>
              <a:gd name="connsiteY0" fmla="*/ 1001810 h 1001810"/>
              <a:gd name="connsiteX1" fmla="*/ 363401 w 363982"/>
              <a:gd name="connsiteY1" fmla="*/ 279070 h 1001810"/>
              <a:gd name="connsiteX2" fmla="*/ 363982 w 363982"/>
              <a:gd name="connsiteY2" fmla="*/ 0 h 1001810"/>
              <a:gd name="connsiteX3" fmla="*/ 0 w 363982"/>
              <a:gd name="connsiteY3" fmla="*/ 691086 h 1001810"/>
              <a:gd name="connsiteX4" fmla="*/ 1 w 363982"/>
              <a:gd name="connsiteY4" fmla="*/ 1001810 h 1001810"/>
              <a:gd name="connsiteX0" fmla="*/ 1 w 363982"/>
              <a:gd name="connsiteY0" fmla="*/ 994667 h 994667"/>
              <a:gd name="connsiteX1" fmla="*/ 363401 w 363982"/>
              <a:gd name="connsiteY1" fmla="*/ 271927 h 994667"/>
              <a:gd name="connsiteX2" fmla="*/ 363982 w 363982"/>
              <a:gd name="connsiteY2" fmla="*/ 0 h 994667"/>
              <a:gd name="connsiteX3" fmla="*/ 0 w 363982"/>
              <a:gd name="connsiteY3" fmla="*/ 683943 h 994667"/>
              <a:gd name="connsiteX4" fmla="*/ 1 w 363982"/>
              <a:gd name="connsiteY4" fmla="*/ 994667 h 994667"/>
              <a:gd name="connsiteX0" fmla="*/ 1 w 363581"/>
              <a:gd name="connsiteY0" fmla="*/ 997049 h 997049"/>
              <a:gd name="connsiteX1" fmla="*/ 363401 w 363581"/>
              <a:gd name="connsiteY1" fmla="*/ 274309 h 997049"/>
              <a:gd name="connsiteX2" fmla="*/ 361946 w 363581"/>
              <a:gd name="connsiteY2" fmla="*/ 0 h 997049"/>
              <a:gd name="connsiteX3" fmla="*/ 0 w 363581"/>
              <a:gd name="connsiteY3" fmla="*/ 686325 h 997049"/>
              <a:gd name="connsiteX4" fmla="*/ 1 w 363581"/>
              <a:gd name="connsiteY4" fmla="*/ 997049 h 99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581" h="997049">
                <a:moveTo>
                  <a:pt x="1" y="997049"/>
                </a:moveTo>
                <a:lnTo>
                  <a:pt x="363401" y="274309"/>
                </a:lnTo>
                <a:cubicBezTo>
                  <a:pt x="364389" y="176523"/>
                  <a:pt x="360958" y="97786"/>
                  <a:pt x="361946" y="0"/>
                </a:cubicBezTo>
                <a:lnTo>
                  <a:pt x="0" y="686325"/>
                </a:lnTo>
                <a:cubicBezTo>
                  <a:pt x="0" y="797837"/>
                  <a:pt x="1" y="885537"/>
                  <a:pt x="1" y="997049"/>
                </a:cubicBezTo>
                <a:close/>
              </a:path>
            </a:pathLst>
          </a:custGeom>
          <a:solidFill>
            <a:srgbClr val="006BB5">
              <a:shade val="30000"/>
              <a:satMod val="1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552" y="5703046"/>
            <a:ext cx="3657600" cy="3051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Public Infrastructure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5703046"/>
            <a:ext cx="3596887" cy="3051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Private Infrastructure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 12"/>
          <p:cNvSpPr/>
          <p:nvPr/>
        </p:nvSpPr>
        <p:spPr>
          <a:xfrm rot="16200000">
            <a:off x="4412442" y="5816849"/>
            <a:ext cx="319654" cy="77417"/>
          </a:xfrm>
          <a:custGeom>
            <a:avLst/>
            <a:gdLst>
              <a:gd name="connsiteX0" fmla="*/ 0 w 720090"/>
              <a:gd name="connsiteY0" fmla="*/ 116205 h 167640"/>
              <a:gd name="connsiteX1" fmla="*/ 116205 w 720090"/>
              <a:gd name="connsiteY1" fmla="*/ 0 h 167640"/>
              <a:gd name="connsiteX2" fmla="*/ 234315 w 720090"/>
              <a:gd name="connsiteY2" fmla="*/ 118110 h 167640"/>
              <a:gd name="connsiteX3" fmla="*/ 348615 w 720090"/>
              <a:gd name="connsiteY3" fmla="*/ 3810 h 167640"/>
              <a:gd name="connsiteX4" fmla="*/ 466725 w 720090"/>
              <a:gd name="connsiteY4" fmla="*/ 121920 h 167640"/>
              <a:gd name="connsiteX5" fmla="*/ 581025 w 720090"/>
              <a:gd name="connsiteY5" fmla="*/ 7620 h 167640"/>
              <a:gd name="connsiteX6" fmla="*/ 704850 w 720090"/>
              <a:gd name="connsiteY6" fmla="*/ 131445 h 167640"/>
              <a:gd name="connsiteX7" fmla="*/ 702945 w 720090"/>
              <a:gd name="connsiteY7" fmla="*/ 167640 h 167640"/>
              <a:gd name="connsiteX8" fmla="*/ 720090 w 720090"/>
              <a:gd name="connsiteY8" fmla="*/ 116205 h 167640"/>
              <a:gd name="connsiteX0" fmla="*/ 0 w 704850"/>
              <a:gd name="connsiteY0" fmla="*/ 116205 h 167640"/>
              <a:gd name="connsiteX1" fmla="*/ 116205 w 704850"/>
              <a:gd name="connsiteY1" fmla="*/ 0 h 167640"/>
              <a:gd name="connsiteX2" fmla="*/ 234315 w 704850"/>
              <a:gd name="connsiteY2" fmla="*/ 118110 h 167640"/>
              <a:gd name="connsiteX3" fmla="*/ 348615 w 704850"/>
              <a:gd name="connsiteY3" fmla="*/ 3810 h 167640"/>
              <a:gd name="connsiteX4" fmla="*/ 466725 w 704850"/>
              <a:gd name="connsiteY4" fmla="*/ 121920 h 167640"/>
              <a:gd name="connsiteX5" fmla="*/ 581025 w 704850"/>
              <a:gd name="connsiteY5" fmla="*/ 7620 h 167640"/>
              <a:gd name="connsiteX6" fmla="*/ 704850 w 704850"/>
              <a:gd name="connsiteY6" fmla="*/ 131445 h 167640"/>
              <a:gd name="connsiteX7" fmla="*/ 702945 w 704850"/>
              <a:gd name="connsiteY7" fmla="*/ 167640 h 167640"/>
              <a:gd name="connsiteX0" fmla="*/ 0 w 704850"/>
              <a:gd name="connsiteY0" fmla="*/ 116205 h 131445"/>
              <a:gd name="connsiteX1" fmla="*/ 116205 w 704850"/>
              <a:gd name="connsiteY1" fmla="*/ 0 h 131445"/>
              <a:gd name="connsiteX2" fmla="*/ 234315 w 704850"/>
              <a:gd name="connsiteY2" fmla="*/ 118110 h 131445"/>
              <a:gd name="connsiteX3" fmla="*/ 348615 w 704850"/>
              <a:gd name="connsiteY3" fmla="*/ 3810 h 131445"/>
              <a:gd name="connsiteX4" fmla="*/ 466725 w 704850"/>
              <a:gd name="connsiteY4" fmla="*/ 121920 h 131445"/>
              <a:gd name="connsiteX5" fmla="*/ 581025 w 704850"/>
              <a:gd name="connsiteY5" fmla="*/ 7620 h 131445"/>
              <a:gd name="connsiteX6" fmla="*/ 704850 w 704850"/>
              <a:gd name="connsiteY6" fmla="*/ 131445 h 13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131445">
                <a:moveTo>
                  <a:pt x="0" y="116205"/>
                </a:moveTo>
                <a:lnTo>
                  <a:pt x="116205" y="0"/>
                </a:lnTo>
                <a:lnTo>
                  <a:pt x="234315" y="118110"/>
                </a:lnTo>
                <a:lnTo>
                  <a:pt x="348615" y="3810"/>
                </a:lnTo>
                <a:lnTo>
                  <a:pt x="466725" y="121920"/>
                </a:lnTo>
                <a:lnTo>
                  <a:pt x="581025" y="7620"/>
                </a:lnTo>
                <a:lnTo>
                  <a:pt x="704850" y="131445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Callout 13"/>
          <p:cNvSpPr/>
          <p:nvPr/>
        </p:nvSpPr>
        <p:spPr>
          <a:xfrm>
            <a:off x="4281840" y="1498499"/>
            <a:ext cx="2133600" cy="1353175"/>
          </a:xfrm>
          <a:prstGeom prst="downArrowCallout">
            <a:avLst>
              <a:gd name="adj1" fmla="val 12469"/>
              <a:gd name="adj2" fmla="val 16201"/>
              <a:gd name="adj3" fmla="val 16885"/>
              <a:gd name="adj4" fmla="val 73936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949A9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288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Runtime Tools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47221" y="2180166"/>
            <a:ext cx="728785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kern="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Management Console</a:t>
            </a:r>
            <a:endParaRPr lang="en-US" sz="1000" kern="0" dirty="0">
              <a:solidFill>
                <a:srgbClr val="002060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6051" y="2180166"/>
            <a:ext cx="66907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kern="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System Monitor</a:t>
            </a:r>
            <a:endParaRPr lang="en-US" sz="1000" kern="0" dirty="0">
              <a:solidFill>
                <a:srgbClr val="002060"/>
              </a:solidFill>
              <a:latin typeface="+mn-lt"/>
              <a:cs typeface="Arial" pitchFamily="34" charset="0"/>
            </a:endParaRPr>
          </a:p>
        </p:txBody>
      </p:sp>
      <p:grpSp>
        <p:nvGrpSpPr>
          <p:cNvPr id="17" name="Group 19"/>
          <p:cNvGrpSpPr/>
          <p:nvPr/>
        </p:nvGrpSpPr>
        <p:grpSpPr>
          <a:xfrm>
            <a:off x="5593992" y="1750022"/>
            <a:ext cx="393192" cy="393192"/>
            <a:chOff x="5235907" y="1778043"/>
            <a:chExt cx="393192" cy="393192"/>
          </a:xfrm>
        </p:grpSpPr>
        <p:grpSp>
          <p:nvGrpSpPr>
            <p:cNvPr id="18" name="Group 19"/>
            <p:cNvGrpSpPr/>
            <p:nvPr/>
          </p:nvGrpSpPr>
          <p:grpSpPr>
            <a:xfrm>
              <a:off x="5235907" y="1778043"/>
              <a:ext cx="393192" cy="393192"/>
              <a:chOff x="91301" y="3866685"/>
              <a:chExt cx="823912" cy="823912"/>
            </a:xfrm>
          </p:grpSpPr>
          <p:sp>
            <p:nvSpPr>
              <p:cNvPr id="26" name="Oval 27"/>
              <p:cNvSpPr/>
              <p:nvPr/>
            </p:nvSpPr>
            <p:spPr>
              <a:xfrm>
                <a:off x="91301" y="3866685"/>
                <a:ext cx="823912" cy="823912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8"/>
              <p:cNvSpPr/>
              <p:nvPr/>
            </p:nvSpPr>
            <p:spPr>
              <a:xfrm>
                <a:off x="138926" y="3914310"/>
                <a:ext cx="728662" cy="728662"/>
              </a:xfrm>
              <a:prstGeom prst="ellipse">
                <a:avLst/>
              </a:prstGeom>
              <a:gradFill flip="none" rotWithShape="1">
                <a:gsLst>
                  <a:gs pos="4000">
                    <a:schemeClr val="tx2">
                      <a:lumMod val="20000"/>
                      <a:lumOff val="80000"/>
                    </a:schemeClr>
                  </a:gs>
                  <a:gs pos="52000">
                    <a:schemeClr val="tx2">
                      <a:lumMod val="40000"/>
                      <a:lumOff val="60000"/>
                    </a:schemeClr>
                  </a:gs>
                  <a:gs pos="75000">
                    <a:srgbClr val="5BBCFF"/>
                  </a:gs>
                  <a:gs pos="99000">
                    <a:schemeClr val="tx2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scene3d>
                <a:camera prst="obliqueTopLeft" fov="600000">
                  <a:rot lat="0" lon="0" rev="0"/>
                </a:camera>
                <a:lightRig rig="balanced" dir="t">
                  <a:rot lat="0" lon="0" rev="19200000"/>
                </a:lightRig>
              </a:scene3d>
              <a:sp3d prstMaterial="matte">
                <a:bevelT w="63500" h="50800"/>
                <a:contourClr>
                  <a:schemeClr val="tx2">
                    <a:lumMod val="40000"/>
                    <a:lumOff val="60000"/>
                  </a:schemeClr>
                </a:contourClr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20"/>
            <p:cNvGrpSpPr/>
            <p:nvPr/>
          </p:nvGrpSpPr>
          <p:grpSpPr>
            <a:xfrm>
              <a:off x="5288537" y="1852616"/>
              <a:ext cx="260030" cy="219073"/>
              <a:chOff x="148388" y="4981575"/>
              <a:chExt cx="590381" cy="49739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5485" y="5107259"/>
                <a:ext cx="118946" cy="371707"/>
              </a:xfrm>
              <a:prstGeom prst="rect">
                <a:avLst/>
              </a:prstGeom>
              <a:gradFill>
                <a:gsLst>
                  <a:gs pos="0">
                    <a:schemeClr val="tx2"/>
                  </a:gs>
                  <a:gs pos="7200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44353" y="5233988"/>
                <a:ext cx="118946" cy="244978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72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83220" y="4981575"/>
                <a:ext cx="118946" cy="497391"/>
              </a:xfrm>
              <a:prstGeom prst="rect">
                <a:avLst/>
              </a:prstGeom>
              <a:gradFill>
                <a:gsLst>
                  <a:gs pos="0">
                    <a:schemeClr val="accent4"/>
                  </a:gs>
                  <a:gs pos="72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5"/>
              <p:cNvSpPr/>
              <p:nvPr/>
            </p:nvSpPr>
            <p:spPr>
              <a:xfrm>
                <a:off x="619823" y="5167313"/>
                <a:ext cx="118946" cy="311653"/>
              </a:xfrm>
              <a:prstGeom prst="rect">
                <a:avLst/>
              </a:prstGeom>
              <a:gradFill>
                <a:gsLst>
                  <a:gs pos="0">
                    <a:schemeClr val="accent5"/>
                  </a:gs>
                  <a:gs pos="72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26"/>
              <p:cNvSpPr/>
              <p:nvPr/>
            </p:nvSpPr>
            <p:spPr>
              <a:xfrm>
                <a:off x="148388" y="5181598"/>
                <a:ext cx="581026" cy="266701"/>
              </a:xfrm>
              <a:custGeom>
                <a:avLst/>
                <a:gdLst>
                  <a:gd name="connsiteX0" fmla="*/ 0 w 509588"/>
                  <a:gd name="connsiteY0" fmla="*/ 242888 h 242888"/>
                  <a:gd name="connsiteX1" fmla="*/ 171450 w 509588"/>
                  <a:gd name="connsiteY1" fmla="*/ 71438 h 242888"/>
                  <a:gd name="connsiteX2" fmla="*/ 247650 w 509588"/>
                  <a:gd name="connsiteY2" fmla="*/ 147638 h 242888"/>
                  <a:gd name="connsiteX3" fmla="*/ 390525 w 509588"/>
                  <a:gd name="connsiteY3" fmla="*/ 4763 h 242888"/>
                  <a:gd name="connsiteX4" fmla="*/ 447675 w 509588"/>
                  <a:gd name="connsiteY4" fmla="*/ 61913 h 242888"/>
                  <a:gd name="connsiteX5" fmla="*/ 509588 w 509588"/>
                  <a:gd name="connsiteY5" fmla="*/ 0 h 242888"/>
                  <a:gd name="connsiteX0" fmla="*/ 0 w 545141"/>
                  <a:gd name="connsiteY0" fmla="*/ 278146 h 278146"/>
                  <a:gd name="connsiteX1" fmla="*/ 171450 w 545141"/>
                  <a:gd name="connsiteY1" fmla="*/ 106696 h 278146"/>
                  <a:gd name="connsiteX2" fmla="*/ 247650 w 545141"/>
                  <a:gd name="connsiteY2" fmla="*/ 182896 h 278146"/>
                  <a:gd name="connsiteX3" fmla="*/ 390525 w 545141"/>
                  <a:gd name="connsiteY3" fmla="*/ 40021 h 278146"/>
                  <a:gd name="connsiteX4" fmla="*/ 447675 w 545141"/>
                  <a:gd name="connsiteY4" fmla="*/ 97171 h 278146"/>
                  <a:gd name="connsiteX5" fmla="*/ 545141 w 545141"/>
                  <a:gd name="connsiteY5" fmla="*/ 0 h 278146"/>
                  <a:gd name="connsiteX0" fmla="*/ 0 w 481936"/>
                  <a:gd name="connsiteY0" fmla="*/ 219383 h 219383"/>
                  <a:gd name="connsiteX1" fmla="*/ 108245 w 481936"/>
                  <a:gd name="connsiteY1" fmla="*/ 106696 h 219383"/>
                  <a:gd name="connsiteX2" fmla="*/ 184445 w 481936"/>
                  <a:gd name="connsiteY2" fmla="*/ 182896 h 219383"/>
                  <a:gd name="connsiteX3" fmla="*/ 327320 w 481936"/>
                  <a:gd name="connsiteY3" fmla="*/ 40021 h 219383"/>
                  <a:gd name="connsiteX4" fmla="*/ 384470 w 481936"/>
                  <a:gd name="connsiteY4" fmla="*/ 97171 h 219383"/>
                  <a:gd name="connsiteX5" fmla="*/ 481936 w 481936"/>
                  <a:gd name="connsiteY5" fmla="*/ 0 h 21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1936" h="219383">
                    <a:moveTo>
                      <a:pt x="0" y="219383"/>
                    </a:moveTo>
                    <a:lnTo>
                      <a:pt x="108245" y="106696"/>
                    </a:lnTo>
                    <a:lnTo>
                      <a:pt x="184445" y="182896"/>
                    </a:lnTo>
                    <a:lnTo>
                      <a:pt x="327320" y="40021"/>
                    </a:lnTo>
                    <a:lnTo>
                      <a:pt x="384470" y="97171"/>
                    </a:lnTo>
                    <a:lnTo>
                      <a:pt x="481936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none" w="med" len="med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5284204" y="1789020"/>
              <a:ext cx="296599" cy="217176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86000">
                  <a:schemeClr val="bg1">
                    <a:alpha val="13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9"/>
          <p:cNvGrpSpPr/>
          <p:nvPr/>
        </p:nvGrpSpPr>
        <p:grpSpPr>
          <a:xfrm>
            <a:off x="4717531" y="1750022"/>
            <a:ext cx="393192" cy="393192"/>
            <a:chOff x="4540814" y="1778043"/>
            <a:chExt cx="393192" cy="393192"/>
          </a:xfrm>
        </p:grpSpPr>
        <p:grpSp>
          <p:nvGrpSpPr>
            <p:cNvPr id="29" name="Group 30"/>
            <p:cNvGrpSpPr/>
            <p:nvPr/>
          </p:nvGrpSpPr>
          <p:grpSpPr>
            <a:xfrm>
              <a:off x="4540814" y="1778043"/>
              <a:ext cx="393192" cy="393192"/>
              <a:chOff x="91301" y="3866685"/>
              <a:chExt cx="823912" cy="823912"/>
            </a:xfrm>
          </p:grpSpPr>
          <p:sp>
            <p:nvSpPr>
              <p:cNvPr id="34" name="Oval 35"/>
              <p:cNvSpPr/>
              <p:nvPr/>
            </p:nvSpPr>
            <p:spPr>
              <a:xfrm>
                <a:off x="91301" y="3866685"/>
                <a:ext cx="823912" cy="823912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6"/>
              <p:cNvSpPr/>
              <p:nvPr/>
            </p:nvSpPr>
            <p:spPr>
              <a:xfrm>
                <a:off x="138926" y="3914310"/>
                <a:ext cx="728662" cy="728662"/>
              </a:xfrm>
              <a:prstGeom prst="ellipse">
                <a:avLst/>
              </a:prstGeom>
              <a:gradFill flip="none" rotWithShape="1">
                <a:gsLst>
                  <a:gs pos="4000">
                    <a:schemeClr val="tx2">
                      <a:lumMod val="20000"/>
                      <a:lumOff val="80000"/>
                    </a:schemeClr>
                  </a:gs>
                  <a:gs pos="52000">
                    <a:schemeClr val="tx2">
                      <a:lumMod val="40000"/>
                      <a:lumOff val="60000"/>
                    </a:schemeClr>
                  </a:gs>
                  <a:gs pos="75000">
                    <a:srgbClr val="5BBCFF"/>
                  </a:gs>
                  <a:gs pos="99000">
                    <a:schemeClr val="tx2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scene3d>
                <a:camera prst="obliqueTopLeft" fov="600000">
                  <a:rot lat="0" lon="0" rev="0"/>
                </a:camera>
                <a:lightRig rig="balanced" dir="t">
                  <a:rot lat="0" lon="0" rev="19200000"/>
                </a:lightRig>
              </a:scene3d>
              <a:sp3d prstMaterial="matte">
                <a:bevelT w="63500" h="50800"/>
                <a:contourClr>
                  <a:schemeClr val="tx2">
                    <a:lumMod val="40000"/>
                    <a:lumOff val="60000"/>
                  </a:schemeClr>
                </a:contourClr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31"/>
            <p:cNvGrpSpPr>
              <a:grpSpLocks noChangeAspect="1"/>
            </p:cNvGrpSpPr>
            <p:nvPr/>
          </p:nvGrpSpPr>
          <p:grpSpPr>
            <a:xfrm>
              <a:off x="4625547" y="1843768"/>
              <a:ext cx="215103" cy="237793"/>
              <a:chOff x="401734" y="2423532"/>
              <a:chExt cx="557213" cy="615989"/>
            </a:xfrm>
          </p:grpSpPr>
          <p:sp>
            <p:nvSpPr>
              <p:cNvPr id="32" name="Arc 31"/>
              <p:cNvSpPr/>
              <p:nvPr/>
            </p:nvSpPr>
            <p:spPr>
              <a:xfrm rot="423313">
                <a:off x="401734" y="2482308"/>
                <a:ext cx="557213" cy="557213"/>
              </a:xfrm>
              <a:prstGeom prst="arc">
                <a:avLst>
                  <a:gd name="adj1" fmla="val 17296809"/>
                  <a:gd name="adj2" fmla="val 14082930"/>
                </a:avLst>
              </a:prstGeom>
              <a:noFill/>
              <a:ln w="285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80340" y="2423532"/>
                <a:ext cx="0" cy="282497"/>
              </a:xfrm>
              <a:prstGeom prst="line">
                <a:avLst/>
              </a:prstGeom>
              <a:noFill/>
              <a:ln w="285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1" name="Oval 30"/>
            <p:cNvSpPr/>
            <p:nvPr/>
          </p:nvSpPr>
          <p:spPr>
            <a:xfrm>
              <a:off x="4589111" y="1789020"/>
              <a:ext cx="296599" cy="217176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86000">
                  <a:schemeClr val="bg1">
                    <a:alpha val="13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727156" y="2925357"/>
            <a:ext cx="13455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Arial" pitchFamily="34" charset="0"/>
              </a:rPr>
              <a:t>Scalable, Multi-Tenant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05712" y="5250500"/>
            <a:ext cx="1387595" cy="128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Arial" pitchFamily="34" charset="0"/>
              </a:rPr>
              <a:t>Component Repository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314666" y="3847345"/>
            <a:ext cx="298679" cy="302509"/>
          </a:xfrm>
          <a:prstGeom prst="rightArrow">
            <a:avLst/>
          </a:prstGeom>
          <a:gradFill flip="none" rotWithShape="1">
            <a:gsLst>
              <a:gs pos="0">
                <a:srgbClr val="006BB5">
                  <a:lumMod val="40000"/>
                  <a:lumOff val="60000"/>
                  <a:shade val="30000"/>
                  <a:satMod val="115000"/>
                </a:srgbClr>
              </a:gs>
              <a:gs pos="58000">
                <a:srgbClr val="006BB5">
                  <a:lumMod val="40000"/>
                  <a:lumOff val="60000"/>
                  <a:shade val="100000"/>
                  <a:satMod val="11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Can 38"/>
          <p:cNvSpPr/>
          <p:nvPr/>
        </p:nvSpPr>
        <p:spPr>
          <a:xfrm>
            <a:off x="1345427" y="2951827"/>
            <a:ext cx="1037488" cy="2275628"/>
          </a:xfrm>
          <a:prstGeom prst="can">
            <a:avLst>
              <a:gd name="adj" fmla="val 13585"/>
            </a:avLst>
          </a:prstGeom>
          <a:gradFill rotWithShape="1">
            <a:gsLst>
              <a:gs pos="0">
                <a:srgbClr val="002855">
                  <a:shade val="51000"/>
                  <a:satMod val="130000"/>
                </a:srgbClr>
              </a:gs>
              <a:gs pos="80000">
                <a:srgbClr val="002855">
                  <a:shade val="93000"/>
                  <a:satMod val="130000"/>
                </a:srgbClr>
              </a:gs>
              <a:gs pos="100000">
                <a:srgbClr val="002855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1440" tIns="45720" rIns="91440" bIns="45720" rtlCol="0" anchor="t" anchorCtr="0"/>
          <a:lstStyle/>
          <a:p>
            <a:r>
              <a:rPr lang="en-US" sz="1000" kern="0" dirty="0" smtClean="0">
                <a:solidFill>
                  <a:srgbClr val="FFFFFF"/>
                </a:solidFill>
                <a:latin typeface="Franklin Gothic Demi" pitchFamily="34" charset="0"/>
                <a:cs typeface="Arial" pitchFamily="34" charset="0"/>
              </a:rPr>
              <a:t>Public (shared)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900" kern="0" dirty="0" smtClean="0">
                <a:solidFill>
                  <a:srgbClr val="FFFFFF"/>
                </a:solidFill>
                <a:latin typeface="+mn-lt"/>
                <a:cs typeface="Arial" pitchFamily="34" charset="0"/>
              </a:rPr>
              <a:t>Data Models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900" kern="0" dirty="0" smtClean="0">
                <a:solidFill>
                  <a:srgbClr val="FFFFFF"/>
                </a:solidFill>
                <a:latin typeface="+mn-lt"/>
                <a:cs typeface="Arial" pitchFamily="34" charset="0"/>
              </a:rPr>
              <a:t>Dimensions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900" kern="0" dirty="0" smtClean="0">
                <a:solidFill>
                  <a:srgbClr val="FFFFFF"/>
                </a:solidFill>
                <a:latin typeface="+mn-lt"/>
                <a:cs typeface="Arial" pitchFamily="34" charset="0"/>
              </a:rPr>
              <a:t>Parsers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900" kern="0" dirty="0" smtClean="0">
                <a:solidFill>
                  <a:srgbClr val="FFFFFF"/>
                </a:solidFill>
                <a:latin typeface="+mn-lt"/>
                <a:cs typeface="Arial" pitchFamily="34" charset="0"/>
              </a:rPr>
              <a:t>Processors</a:t>
            </a:r>
          </a:p>
          <a:p>
            <a:pPr marL="117475" indent="-117475">
              <a:spcAft>
                <a:spcPts val="0"/>
              </a:spcAft>
              <a:buFont typeface="Arial" pitchFamily="34" charset="0"/>
              <a:buChar char="•"/>
            </a:pPr>
            <a:r>
              <a:rPr lang="en-US" sz="900" kern="0" dirty="0" smtClean="0">
                <a:solidFill>
                  <a:srgbClr val="FFFFFF"/>
                </a:solidFill>
                <a:latin typeface="+mn-lt"/>
                <a:cs typeface="Arial" pitchFamily="34" charset="0"/>
              </a:rPr>
              <a:t>Data Sinks</a:t>
            </a:r>
          </a:p>
          <a:p>
            <a:pPr marL="117475" indent="-117475">
              <a:spcAft>
                <a:spcPts val="600"/>
              </a:spcAft>
              <a:buFont typeface="Arial" pitchFamily="34" charset="0"/>
              <a:buChar char="•"/>
            </a:pPr>
            <a:r>
              <a:rPr lang="en-US" sz="900" kern="0" dirty="0" smtClean="0">
                <a:solidFill>
                  <a:srgbClr val="FFFFFF"/>
                </a:solidFill>
                <a:latin typeface="+mn-lt"/>
                <a:cs typeface="Arial" pitchFamily="34" charset="0"/>
              </a:rPr>
              <a:t>Transports</a:t>
            </a:r>
          </a:p>
          <a:p>
            <a:r>
              <a:rPr lang="en-US" sz="1000" kern="0" dirty="0" smtClean="0">
                <a:solidFill>
                  <a:srgbClr val="FFFFFF"/>
                </a:solidFill>
                <a:latin typeface="Franklin Gothic Demi" pitchFamily="34" charset="0"/>
                <a:cs typeface="Arial" pitchFamily="34" charset="0"/>
              </a:rPr>
              <a:t>Private</a:t>
            </a:r>
            <a:endParaRPr lang="en-US" sz="1000" kern="0" dirty="0">
              <a:solidFill>
                <a:srgbClr val="FFFFFF"/>
              </a:solidFill>
              <a:latin typeface="Franklin Gothic Demi" pitchFamily="34" charset="0"/>
              <a:cs typeface="Arial" pitchFamily="34" charset="0"/>
            </a:endParaRPr>
          </a:p>
          <a:p>
            <a:pPr marL="117475" indent="-117475">
              <a:buFont typeface="Arial" pitchFamily="34" charset="0"/>
              <a:buChar char="•"/>
            </a:pPr>
            <a:r>
              <a:rPr lang="en-US" sz="900" kern="0" dirty="0">
                <a:solidFill>
                  <a:srgbClr val="FFFFFF"/>
                </a:solidFill>
                <a:latin typeface="+mn-lt"/>
                <a:cs typeface="Arial" pitchFamily="34" charset="0"/>
              </a:rPr>
              <a:t>Data Models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900" kern="0" dirty="0" smtClean="0">
                <a:solidFill>
                  <a:srgbClr val="FFFFFF"/>
                </a:solidFill>
                <a:latin typeface="+mn-lt"/>
                <a:cs typeface="Arial" pitchFamily="34" charset="0"/>
              </a:rPr>
              <a:t>Dimensions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900" kern="0" dirty="0" smtClean="0">
                <a:solidFill>
                  <a:srgbClr val="FFFFFF"/>
                </a:solidFill>
                <a:latin typeface="+mn-lt"/>
                <a:cs typeface="Arial" pitchFamily="34" charset="0"/>
              </a:rPr>
              <a:t>Parsers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900" kern="0" dirty="0" smtClean="0">
                <a:solidFill>
                  <a:srgbClr val="FFFFFF"/>
                </a:solidFill>
                <a:latin typeface="+mn-lt"/>
                <a:cs typeface="Arial" pitchFamily="34" charset="0"/>
              </a:rPr>
              <a:t>Processors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900" kern="0" dirty="0" smtClean="0">
                <a:solidFill>
                  <a:srgbClr val="FFFFFF"/>
                </a:solidFill>
                <a:latin typeface="+mn-lt"/>
                <a:cs typeface="Arial" pitchFamily="34" charset="0"/>
              </a:rPr>
              <a:t>Data Sinks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900" kern="0" dirty="0" smtClean="0">
                <a:solidFill>
                  <a:srgbClr val="FFFFFF"/>
                </a:solidFill>
                <a:latin typeface="+mn-lt"/>
                <a:cs typeface="Arial" pitchFamily="34" charset="0"/>
              </a:rPr>
              <a:t>Transports</a:t>
            </a:r>
            <a:endParaRPr lang="en-US" sz="900" kern="0" dirty="0">
              <a:solidFill>
                <a:srgbClr val="FFFFFF"/>
              </a:solidFill>
              <a:latin typeface="+mn-lt"/>
              <a:cs typeface="Arial" pitchFamily="34" charset="0"/>
            </a:endParaRPr>
          </a:p>
          <a:p>
            <a:pPr marL="117475" indent="-117475">
              <a:buFont typeface="Arial" pitchFamily="34" charset="0"/>
              <a:buChar char="•"/>
            </a:pPr>
            <a:endParaRPr lang="en-US" sz="900" kern="0" dirty="0">
              <a:solidFill>
                <a:srgbClr val="FFFFFF"/>
              </a:solidFill>
              <a:latin typeface="+mn-lt"/>
              <a:cs typeface="Arial" pitchFamily="34" charset="0"/>
            </a:endParaRPr>
          </a:p>
        </p:txBody>
      </p:sp>
      <p:sp>
        <p:nvSpPr>
          <p:cNvPr id="40" name="Down Arrow Callout 39"/>
          <p:cNvSpPr/>
          <p:nvPr/>
        </p:nvSpPr>
        <p:spPr>
          <a:xfrm>
            <a:off x="673697" y="1506055"/>
            <a:ext cx="2279896" cy="1573458"/>
          </a:xfrm>
          <a:prstGeom prst="downArrowCallout">
            <a:avLst>
              <a:gd name="adj1" fmla="val 11016"/>
              <a:gd name="adj2" fmla="val 14506"/>
              <a:gd name="adj3" fmla="val 14669"/>
              <a:gd name="adj4" fmla="val 63150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949A9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288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Setup Tools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6927" y="2180166"/>
            <a:ext cx="66907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kern="0" dirty="0">
                <a:solidFill>
                  <a:srgbClr val="002060"/>
                </a:solidFill>
                <a:latin typeface="+mn-lt"/>
                <a:cs typeface="Arial" pitchFamily="34" charset="0"/>
              </a:rPr>
              <a:t>Data Model Editor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72020" y="2180166"/>
            <a:ext cx="66907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kern="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Table Manager</a:t>
            </a:r>
            <a:endParaRPr lang="en-US" sz="1000" kern="0" dirty="0">
              <a:solidFill>
                <a:srgbClr val="002060"/>
              </a:solidFill>
              <a:latin typeface="+mn-lt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67113" y="2180166"/>
            <a:ext cx="66907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kern="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System Builder</a:t>
            </a:r>
            <a:endParaRPr lang="en-US" sz="1000" kern="0" dirty="0">
              <a:solidFill>
                <a:srgbClr val="002060"/>
              </a:solidFill>
              <a:latin typeface="+mn-lt"/>
              <a:cs typeface="Arial" pitchFamily="34" charset="0"/>
            </a:endParaRPr>
          </a:p>
        </p:txBody>
      </p:sp>
      <p:grpSp>
        <p:nvGrpSpPr>
          <p:cNvPr id="44" name="Group 45"/>
          <p:cNvGrpSpPr/>
          <p:nvPr/>
        </p:nvGrpSpPr>
        <p:grpSpPr>
          <a:xfrm>
            <a:off x="914053" y="1748392"/>
            <a:ext cx="394822" cy="394822"/>
            <a:chOff x="1491999" y="1776413"/>
            <a:chExt cx="394822" cy="394822"/>
          </a:xfrm>
        </p:grpSpPr>
        <p:grpSp>
          <p:nvGrpSpPr>
            <p:cNvPr id="45" name="Group 46"/>
            <p:cNvGrpSpPr/>
            <p:nvPr/>
          </p:nvGrpSpPr>
          <p:grpSpPr>
            <a:xfrm>
              <a:off x="1491999" y="1776413"/>
              <a:ext cx="394822" cy="394822"/>
              <a:chOff x="91301" y="3866685"/>
              <a:chExt cx="823912" cy="823912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91301" y="3866685"/>
                <a:ext cx="823912" cy="823912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38926" y="3914310"/>
                <a:ext cx="728662" cy="728662"/>
              </a:xfrm>
              <a:prstGeom prst="ellipse">
                <a:avLst/>
              </a:prstGeom>
              <a:gradFill flip="none" rotWithShape="1">
                <a:gsLst>
                  <a:gs pos="4000">
                    <a:schemeClr val="accent3">
                      <a:lumMod val="20000"/>
                      <a:lumOff val="80000"/>
                    </a:schemeClr>
                  </a:gs>
                  <a:gs pos="52000">
                    <a:schemeClr val="accent3">
                      <a:lumMod val="40000"/>
                      <a:lumOff val="60000"/>
                    </a:schemeClr>
                  </a:gs>
                  <a:gs pos="75000">
                    <a:schemeClr val="accent3">
                      <a:lumMod val="60000"/>
                      <a:lumOff val="40000"/>
                    </a:schemeClr>
                  </a:gs>
                  <a:gs pos="99000">
                    <a:schemeClr val="accent3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scene3d>
                <a:camera prst="obliqueTopLeft" fov="600000">
                  <a:rot lat="0" lon="0" rev="0"/>
                </a:camera>
                <a:lightRig rig="balanced" dir="t">
                  <a:rot lat="0" lon="0" rev="19200000"/>
                </a:lightRig>
              </a:scene3d>
              <a:sp3d prstMaterial="matte">
                <a:bevelT w="63500" h="50800"/>
                <a:contourClr>
                  <a:schemeClr val="accent3">
                    <a:lumMod val="60000"/>
                    <a:lumOff val="40000"/>
                  </a:schemeClr>
                </a:contourClr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6" name="Picture 44" descr="C:\Users\devolcohenk\AppData\Local\Microsoft\Windows\Temporary Internet Files\Content.IE5\UWS0VCFG\MC900433847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592" y="1829732"/>
              <a:ext cx="289582" cy="289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Oval 46"/>
            <p:cNvSpPr/>
            <p:nvPr/>
          </p:nvSpPr>
          <p:spPr>
            <a:xfrm>
              <a:off x="1540496" y="1789020"/>
              <a:ext cx="297828" cy="218077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86000">
                  <a:schemeClr val="bg1">
                    <a:alpha val="13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51"/>
          <p:cNvGrpSpPr/>
          <p:nvPr/>
        </p:nvGrpSpPr>
        <p:grpSpPr>
          <a:xfrm>
            <a:off x="1609146" y="1748392"/>
            <a:ext cx="394822" cy="394822"/>
            <a:chOff x="2187092" y="1776413"/>
            <a:chExt cx="394822" cy="394822"/>
          </a:xfrm>
        </p:grpSpPr>
        <p:grpSp>
          <p:nvGrpSpPr>
            <p:cNvPr id="51" name="Group 52"/>
            <p:cNvGrpSpPr/>
            <p:nvPr/>
          </p:nvGrpSpPr>
          <p:grpSpPr>
            <a:xfrm>
              <a:off x="2187092" y="1776413"/>
              <a:ext cx="394822" cy="394822"/>
              <a:chOff x="91301" y="3866685"/>
              <a:chExt cx="823912" cy="823912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301" y="3866685"/>
                <a:ext cx="823912" cy="823912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26" y="3914310"/>
                <a:ext cx="728662" cy="728662"/>
              </a:xfrm>
              <a:prstGeom prst="ellipse">
                <a:avLst/>
              </a:prstGeom>
              <a:gradFill flip="none" rotWithShape="1">
                <a:gsLst>
                  <a:gs pos="4000">
                    <a:schemeClr val="accent3">
                      <a:lumMod val="20000"/>
                      <a:lumOff val="80000"/>
                    </a:schemeClr>
                  </a:gs>
                  <a:gs pos="52000">
                    <a:schemeClr val="accent3">
                      <a:lumMod val="40000"/>
                      <a:lumOff val="60000"/>
                    </a:schemeClr>
                  </a:gs>
                  <a:gs pos="75000">
                    <a:schemeClr val="accent3">
                      <a:lumMod val="60000"/>
                      <a:lumOff val="40000"/>
                    </a:schemeClr>
                  </a:gs>
                  <a:gs pos="99000">
                    <a:schemeClr val="accent3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scene3d>
                <a:camera prst="obliqueTopLeft" fov="600000">
                  <a:rot lat="0" lon="0" rev="0"/>
                </a:camera>
                <a:lightRig rig="balanced" dir="t">
                  <a:rot lat="0" lon="0" rev="19200000"/>
                </a:lightRig>
              </a:scene3d>
              <a:sp3d prstMaterial="matte">
                <a:bevelT w="63500" h="50800"/>
                <a:contourClr>
                  <a:schemeClr val="accent3">
                    <a:lumMod val="60000"/>
                    <a:lumOff val="40000"/>
                  </a:schemeClr>
                </a:contourClr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2" name="Group 53"/>
            <p:cNvGrpSpPr/>
            <p:nvPr/>
          </p:nvGrpSpPr>
          <p:grpSpPr>
            <a:xfrm>
              <a:off x="2260097" y="1854356"/>
              <a:ext cx="234639" cy="234639"/>
              <a:chOff x="1092819" y="2854710"/>
              <a:chExt cx="535258" cy="535258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092819" y="2854710"/>
                <a:ext cx="535258" cy="535258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5" name="Group 56"/>
              <p:cNvGrpSpPr/>
              <p:nvPr/>
            </p:nvGrpSpPr>
            <p:grpSpPr>
              <a:xfrm>
                <a:off x="1295461" y="2947782"/>
                <a:ext cx="140431" cy="338342"/>
                <a:chOff x="1295461" y="2947782"/>
                <a:chExt cx="140431" cy="338342"/>
              </a:xfrm>
            </p:grpSpPr>
            <p:sp>
              <p:nvSpPr>
                <p:cNvPr id="56" name="Freeform 55"/>
                <p:cNvSpPr/>
                <p:nvPr/>
              </p:nvSpPr>
              <p:spPr>
                <a:xfrm>
                  <a:off x="1295461" y="3062287"/>
                  <a:ext cx="140431" cy="223837"/>
                </a:xfrm>
                <a:custGeom>
                  <a:avLst/>
                  <a:gdLst>
                    <a:gd name="connsiteX0" fmla="*/ 21431 w 150019"/>
                    <a:gd name="connsiteY0" fmla="*/ 0 h 183356"/>
                    <a:gd name="connsiteX1" fmla="*/ 100012 w 150019"/>
                    <a:gd name="connsiteY1" fmla="*/ 0 h 183356"/>
                    <a:gd name="connsiteX2" fmla="*/ 100012 w 150019"/>
                    <a:gd name="connsiteY2" fmla="*/ 176213 h 183356"/>
                    <a:gd name="connsiteX3" fmla="*/ 150019 w 150019"/>
                    <a:gd name="connsiteY3" fmla="*/ 183356 h 183356"/>
                    <a:gd name="connsiteX4" fmla="*/ 0 w 150019"/>
                    <a:gd name="connsiteY4" fmla="*/ 183356 h 183356"/>
                    <a:gd name="connsiteX5" fmla="*/ 52387 w 150019"/>
                    <a:gd name="connsiteY5" fmla="*/ 171450 h 183356"/>
                    <a:gd name="connsiteX6" fmla="*/ 21431 w 150019"/>
                    <a:gd name="connsiteY6" fmla="*/ 0 h 183356"/>
                    <a:gd name="connsiteX0" fmla="*/ 21431 w 150019"/>
                    <a:gd name="connsiteY0" fmla="*/ 0 h 183356"/>
                    <a:gd name="connsiteX1" fmla="*/ 100012 w 150019"/>
                    <a:gd name="connsiteY1" fmla="*/ 0 h 183356"/>
                    <a:gd name="connsiteX2" fmla="*/ 100012 w 150019"/>
                    <a:gd name="connsiteY2" fmla="*/ 176213 h 183356"/>
                    <a:gd name="connsiteX3" fmla="*/ 150019 w 150019"/>
                    <a:gd name="connsiteY3" fmla="*/ 183356 h 183356"/>
                    <a:gd name="connsiteX4" fmla="*/ 0 w 150019"/>
                    <a:gd name="connsiteY4" fmla="*/ 183356 h 183356"/>
                    <a:gd name="connsiteX5" fmla="*/ 52387 w 150019"/>
                    <a:gd name="connsiteY5" fmla="*/ 171450 h 183356"/>
                    <a:gd name="connsiteX6" fmla="*/ 40481 w 150019"/>
                    <a:gd name="connsiteY6" fmla="*/ 21431 h 183356"/>
                    <a:gd name="connsiteX7" fmla="*/ 21431 w 150019"/>
                    <a:gd name="connsiteY7" fmla="*/ 0 h 183356"/>
                    <a:gd name="connsiteX0" fmla="*/ 21431 w 150019"/>
                    <a:gd name="connsiteY0" fmla="*/ 0 h 183356"/>
                    <a:gd name="connsiteX1" fmla="*/ 100012 w 150019"/>
                    <a:gd name="connsiteY1" fmla="*/ 0 h 183356"/>
                    <a:gd name="connsiteX2" fmla="*/ 100012 w 150019"/>
                    <a:gd name="connsiteY2" fmla="*/ 176213 h 183356"/>
                    <a:gd name="connsiteX3" fmla="*/ 150019 w 150019"/>
                    <a:gd name="connsiteY3" fmla="*/ 183356 h 183356"/>
                    <a:gd name="connsiteX4" fmla="*/ 0 w 150019"/>
                    <a:gd name="connsiteY4" fmla="*/ 183356 h 183356"/>
                    <a:gd name="connsiteX5" fmla="*/ 52387 w 150019"/>
                    <a:gd name="connsiteY5" fmla="*/ 171450 h 183356"/>
                    <a:gd name="connsiteX6" fmla="*/ 45243 w 150019"/>
                    <a:gd name="connsiteY6" fmla="*/ 21431 h 183356"/>
                    <a:gd name="connsiteX7" fmla="*/ 21431 w 150019"/>
                    <a:gd name="connsiteY7" fmla="*/ 0 h 183356"/>
                    <a:gd name="connsiteX0" fmla="*/ 21431 w 150019"/>
                    <a:gd name="connsiteY0" fmla="*/ 0 h 183356"/>
                    <a:gd name="connsiteX1" fmla="*/ 100012 w 150019"/>
                    <a:gd name="connsiteY1" fmla="*/ 0 h 183356"/>
                    <a:gd name="connsiteX2" fmla="*/ 100012 w 150019"/>
                    <a:gd name="connsiteY2" fmla="*/ 169070 h 183356"/>
                    <a:gd name="connsiteX3" fmla="*/ 150019 w 150019"/>
                    <a:gd name="connsiteY3" fmla="*/ 183356 h 183356"/>
                    <a:gd name="connsiteX4" fmla="*/ 0 w 150019"/>
                    <a:gd name="connsiteY4" fmla="*/ 183356 h 183356"/>
                    <a:gd name="connsiteX5" fmla="*/ 52387 w 150019"/>
                    <a:gd name="connsiteY5" fmla="*/ 171450 h 183356"/>
                    <a:gd name="connsiteX6" fmla="*/ 45243 w 150019"/>
                    <a:gd name="connsiteY6" fmla="*/ 21431 h 183356"/>
                    <a:gd name="connsiteX7" fmla="*/ 21431 w 150019"/>
                    <a:gd name="connsiteY7" fmla="*/ 0 h 183356"/>
                    <a:gd name="connsiteX0" fmla="*/ 21431 w 150019"/>
                    <a:gd name="connsiteY0" fmla="*/ 0 h 183356"/>
                    <a:gd name="connsiteX1" fmla="*/ 100012 w 150019"/>
                    <a:gd name="connsiteY1" fmla="*/ 0 h 183356"/>
                    <a:gd name="connsiteX2" fmla="*/ 100012 w 150019"/>
                    <a:gd name="connsiteY2" fmla="*/ 169070 h 183356"/>
                    <a:gd name="connsiteX3" fmla="*/ 150019 w 150019"/>
                    <a:gd name="connsiteY3" fmla="*/ 183356 h 183356"/>
                    <a:gd name="connsiteX4" fmla="*/ 0 w 150019"/>
                    <a:gd name="connsiteY4" fmla="*/ 183356 h 183356"/>
                    <a:gd name="connsiteX5" fmla="*/ 50006 w 150019"/>
                    <a:gd name="connsiteY5" fmla="*/ 164306 h 183356"/>
                    <a:gd name="connsiteX6" fmla="*/ 45243 w 150019"/>
                    <a:gd name="connsiteY6" fmla="*/ 21431 h 183356"/>
                    <a:gd name="connsiteX7" fmla="*/ 21431 w 150019"/>
                    <a:gd name="connsiteY7" fmla="*/ 0 h 183356"/>
                    <a:gd name="connsiteX0" fmla="*/ 21431 w 150019"/>
                    <a:gd name="connsiteY0" fmla="*/ 0 h 183356"/>
                    <a:gd name="connsiteX1" fmla="*/ 100012 w 150019"/>
                    <a:gd name="connsiteY1" fmla="*/ 0 h 183356"/>
                    <a:gd name="connsiteX2" fmla="*/ 100012 w 150019"/>
                    <a:gd name="connsiteY2" fmla="*/ 169070 h 183356"/>
                    <a:gd name="connsiteX3" fmla="*/ 150019 w 150019"/>
                    <a:gd name="connsiteY3" fmla="*/ 183356 h 183356"/>
                    <a:gd name="connsiteX4" fmla="*/ 0 w 150019"/>
                    <a:gd name="connsiteY4" fmla="*/ 183356 h 183356"/>
                    <a:gd name="connsiteX5" fmla="*/ 50006 w 150019"/>
                    <a:gd name="connsiteY5" fmla="*/ 164306 h 183356"/>
                    <a:gd name="connsiteX6" fmla="*/ 45243 w 150019"/>
                    <a:gd name="connsiteY6" fmla="*/ 21431 h 183356"/>
                    <a:gd name="connsiteX7" fmla="*/ 21431 w 150019"/>
                    <a:gd name="connsiteY7" fmla="*/ 0 h 183356"/>
                    <a:gd name="connsiteX0" fmla="*/ 21431 w 150019"/>
                    <a:gd name="connsiteY0" fmla="*/ 0 h 183356"/>
                    <a:gd name="connsiteX1" fmla="*/ 100012 w 150019"/>
                    <a:gd name="connsiteY1" fmla="*/ 0 h 183356"/>
                    <a:gd name="connsiteX2" fmla="*/ 100012 w 150019"/>
                    <a:gd name="connsiteY2" fmla="*/ 169070 h 183356"/>
                    <a:gd name="connsiteX3" fmla="*/ 150019 w 150019"/>
                    <a:gd name="connsiteY3" fmla="*/ 183356 h 183356"/>
                    <a:gd name="connsiteX4" fmla="*/ 0 w 150019"/>
                    <a:gd name="connsiteY4" fmla="*/ 183356 h 183356"/>
                    <a:gd name="connsiteX5" fmla="*/ 50006 w 150019"/>
                    <a:gd name="connsiteY5" fmla="*/ 164306 h 183356"/>
                    <a:gd name="connsiteX6" fmla="*/ 45243 w 150019"/>
                    <a:gd name="connsiteY6" fmla="*/ 21431 h 183356"/>
                    <a:gd name="connsiteX7" fmla="*/ 21431 w 150019"/>
                    <a:gd name="connsiteY7" fmla="*/ 0 h 183356"/>
                    <a:gd name="connsiteX0" fmla="*/ 21431 w 150019"/>
                    <a:gd name="connsiteY0" fmla="*/ 0 h 183356"/>
                    <a:gd name="connsiteX1" fmla="*/ 100012 w 150019"/>
                    <a:gd name="connsiteY1" fmla="*/ 0 h 183356"/>
                    <a:gd name="connsiteX2" fmla="*/ 100012 w 150019"/>
                    <a:gd name="connsiteY2" fmla="*/ 161927 h 183356"/>
                    <a:gd name="connsiteX3" fmla="*/ 150019 w 150019"/>
                    <a:gd name="connsiteY3" fmla="*/ 183356 h 183356"/>
                    <a:gd name="connsiteX4" fmla="*/ 0 w 150019"/>
                    <a:gd name="connsiteY4" fmla="*/ 183356 h 183356"/>
                    <a:gd name="connsiteX5" fmla="*/ 50006 w 150019"/>
                    <a:gd name="connsiteY5" fmla="*/ 164306 h 183356"/>
                    <a:gd name="connsiteX6" fmla="*/ 45243 w 150019"/>
                    <a:gd name="connsiteY6" fmla="*/ 21431 h 183356"/>
                    <a:gd name="connsiteX7" fmla="*/ 21431 w 150019"/>
                    <a:gd name="connsiteY7" fmla="*/ 0 h 183356"/>
                    <a:gd name="connsiteX0" fmla="*/ 1051 w 129639"/>
                    <a:gd name="connsiteY0" fmla="*/ 0 h 183356"/>
                    <a:gd name="connsiteX1" fmla="*/ 79632 w 129639"/>
                    <a:gd name="connsiteY1" fmla="*/ 0 h 183356"/>
                    <a:gd name="connsiteX2" fmla="*/ 79632 w 129639"/>
                    <a:gd name="connsiteY2" fmla="*/ 161927 h 183356"/>
                    <a:gd name="connsiteX3" fmla="*/ 129639 w 129639"/>
                    <a:gd name="connsiteY3" fmla="*/ 183356 h 183356"/>
                    <a:gd name="connsiteX4" fmla="*/ 0 w 129639"/>
                    <a:gd name="connsiteY4" fmla="*/ 183356 h 183356"/>
                    <a:gd name="connsiteX5" fmla="*/ 29626 w 129639"/>
                    <a:gd name="connsiteY5" fmla="*/ 164306 h 183356"/>
                    <a:gd name="connsiteX6" fmla="*/ 24863 w 129639"/>
                    <a:gd name="connsiteY6" fmla="*/ 21431 h 183356"/>
                    <a:gd name="connsiteX7" fmla="*/ 1051 w 129639"/>
                    <a:gd name="connsiteY7" fmla="*/ 0 h 183356"/>
                    <a:gd name="connsiteX0" fmla="*/ 1051 w 109259"/>
                    <a:gd name="connsiteY0" fmla="*/ 0 h 183356"/>
                    <a:gd name="connsiteX1" fmla="*/ 79632 w 109259"/>
                    <a:gd name="connsiteY1" fmla="*/ 0 h 183356"/>
                    <a:gd name="connsiteX2" fmla="*/ 79632 w 109259"/>
                    <a:gd name="connsiteY2" fmla="*/ 161927 h 183356"/>
                    <a:gd name="connsiteX3" fmla="*/ 109259 w 109259"/>
                    <a:gd name="connsiteY3" fmla="*/ 181504 h 183356"/>
                    <a:gd name="connsiteX4" fmla="*/ 0 w 109259"/>
                    <a:gd name="connsiteY4" fmla="*/ 183356 h 183356"/>
                    <a:gd name="connsiteX5" fmla="*/ 29626 w 109259"/>
                    <a:gd name="connsiteY5" fmla="*/ 164306 h 183356"/>
                    <a:gd name="connsiteX6" fmla="*/ 24863 w 109259"/>
                    <a:gd name="connsiteY6" fmla="*/ 21431 h 183356"/>
                    <a:gd name="connsiteX7" fmla="*/ 1051 w 109259"/>
                    <a:gd name="connsiteY7" fmla="*/ 0 h 183356"/>
                    <a:gd name="connsiteX0" fmla="*/ 1051 w 109259"/>
                    <a:gd name="connsiteY0" fmla="*/ 0 h 183356"/>
                    <a:gd name="connsiteX1" fmla="*/ 79632 w 109259"/>
                    <a:gd name="connsiteY1" fmla="*/ 0 h 183356"/>
                    <a:gd name="connsiteX2" fmla="*/ 79632 w 109259"/>
                    <a:gd name="connsiteY2" fmla="*/ 163779 h 183356"/>
                    <a:gd name="connsiteX3" fmla="*/ 109259 w 109259"/>
                    <a:gd name="connsiteY3" fmla="*/ 181504 h 183356"/>
                    <a:gd name="connsiteX4" fmla="*/ 0 w 109259"/>
                    <a:gd name="connsiteY4" fmla="*/ 183356 h 183356"/>
                    <a:gd name="connsiteX5" fmla="*/ 29626 w 109259"/>
                    <a:gd name="connsiteY5" fmla="*/ 164306 h 183356"/>
                    <a:gd name="connsiteX6" fmla="*/ 24863 w 109259"/>
                    <a:gd name="connsiteY6" fmla="*/ 21431 h 183356"/>
                    <a:gd name="connsiteX7" fmla="*/ 1051 w 109259"/>
                    <a:gd name="connsiteY7" fmla="*/ 0 h 183356"/>
                    <a:gd name="connsiteX0" fmla="*/ 1051 w 109259"/>
                    <a:gd name="connsiteY0" fmla="*/ 0 h 183356"/>
                    <a:gd name="connsiteX1" fmla="*/ 79632 w 109259"/>
                    <a:gd name="connsiteY1" fmla="*/ 0 h 183356"/>
                    <a:gd name="connsiteX2" fmla="*/ 79632 w 109259"/>
                    <a:gd name="connsiteY2" fmla="*/ 163779 h 183356"/>
                    <a:gd name="connsiteX3" fmla="*/ 109259 w 109259"/>
                    <a:gd name="connsiteY3" fmla="*/ 181504 h 183356"/>
                    <a:gd name="connsiteX4" fmla="*/ 0 w 109259"/>
                    <a:gd name="connsiteY4" fmla="*/ 183356 h 183356"/>
                    <a:gd name="connsiteX5" fmla="*/ 29626 w 109259"/>
                    <a:gd name="connsiteY5" fmla="*/ 164306 h 183356"/>
                    <a:gd name="connsiteX6" fmla="*/ 24863 w 109259"/>
                    <a:gd name="connsiteY6" fmla="*/ 15873 h 183356"/>
                    <a:gd name="connsiteX7" fmla="*/ 1051 w 109259"/>
                    <a:gd name="connsiteY7" fmla="*/ 0 h 183356"/>
                    <a:gd name="connsiteX0" fmla="*/ 1051 w 109259"/>
                    <a:gd name="connsiteY0" fmla="*/ 0 h 183356"/>
                    <a:gd name="connsiteX1" fmla="*/ 79632 w 109259"/>
                    <a:gd name="connsiteY1" fmla="*/ 0 h 183356"/>
                    <a:gd name="connsiteX2" fmla="*/ 79632 w 109259"/>
                    <a:gd name="connsiteY2" fmla="*/ 163779 h 183356"/>
                    <a:gd name="connsiteX3" fmla="*/ 109259 w 109259"/>
                    <a:gd name="connsiteY3" fmla="*/ 181504 h 183356"/>
                    <a:gd name="connsiteX4" fmla="*/ 0 w 109259"/>
                    <a:gd name="connsiteY4" fmla="*/ 183356 h 183356"/>
                    <a:gd name="connsiteX5" fmla="*/ 29626 w 109259"/>
                    <a:gd name="connsiteY5" fmla="*/ 164306 h 183356"/>
                    <a:gd name="connsiteX6" fmla="*/ 24863 w 109259"/>
                    <a:gd name="connsiteY6" fmla="*/ 15873 h 183356"/>
                    <a:gd name="connsiteX7" fmla="*/ 1051 w 109259"/>
                    <a:gd name="connsiteY7" fmla="*/ 0 h 18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9259" h="183356">
                      <a:moveTo>
                        <a:pt x="1051" y="0"/>
                      </a:moveTo>
                      <a:lnTo>
                        <a:pt x="79632" y="0"/>
                      </a:lnTo>
                      <a:lnTo>
                        <a:pt x="79632" y="163779"/>
                      </a:lnTo>
                      <a:lnTo>
                        <a:pt x="109259" y="181504"/>
                      </a:lnTo>
                      <a:lnTo>
                        <a:pt x="0" y="183356"/>
                      </a:lnTo>
                      <a:lnTo>
                        <a:pt x="29626" y="164306"/>
                      </a:lnTo>
                      <a:cubicBezTo>
                        <a:pt x="32007" y="126205"/>
                        <a:pt x="30683" y="61117"/>
                        <a:pt x="24863" y="15873"/>
                      </a:cubicBezTo>
                      <a:lnTo>
                        <a:pt x="1051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309734" y="2947782"/>
                  <a:ext cx="97584" cy="9758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53" name="Oval 52"/>
            <p:cNvSpPr/>
            <p:nvPr/>
          </p:nvSpPr>
          <p:spPr>
            <a:xfrm>
              <a:off x="2235589" y="1789020"/>
              <a:ext cx="297828" cy="218077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86000">
                  <a:schemeClr val="bg1">
                    <a:alpha val="13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61"/>
          <p:cNvGrpSpPr/>
          <p:nvPr/>
        </p:nvGrpSpPr>
        <p:grpSpPr>
          <a:xfrm>
            <a:off x="2304239" y="1748392"/>
            <a:ext cx="394822" cy="394822"/>
            <a:chOff x="2882185" y="1776413"/>
            <a:chExt cx="394822" cy="394822"/>
          </a:xfrm>
        </p:grpSpPr>
        <p:grpSp>
          <p:nvGrpSpPr>
            <p:cNvPr id="61" name="Group 62"/>
            <p:cNvGrpSpPr/>
            <p:nvPr/>
          </p:nvGrpSpPr>
          <p:grpSpPr>
            <a:xfrm>
              <a:off x="2882185" y="1776413"/>
              <a:ext cx="394822" cy="394822"/>
              <a:chOff x="91301" y="3866685"/>
              <a:chExt cx="823912" cy="82391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301" y="3866685"/>
                <a:ext cx="823912" cy="823912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26" y="3914310"/>
                <a:ext cx="728662" cy="728662"/>
              </a:xfrm>
              <a:prstGeom prst="ellipse">
                <a:avLst/>
              </a:prstGeom>
              <a:gradFill flip="none" rotWithShape="1">
                <a:gsLst>
                  <a:gs pos="4000">
                    <a:schemeClr val="accent3">
                      <a:lumMod val="20000"/>
                      <a:lumOff val="80000"/>
                    </a:schemeClr>
                  </a:gs>
                  <a:gs pos="52000">
                    <a:schemeClr val="accent3">
                      <a:lumMod val="40000"/>
                      <a:lumOff val="60000"/>
                    </a:schemeClr>
                  </a:gs>
                  <a:gs pos="75000">
                    <a:schemeClr val="accent3">
                      <a:lumMod val="60000"/>
                      <a:lumOff val="40000"/>
                    </a:schemeClr>
                  </a:gs>
                  <a:gs pos="99000">
                    <a:schemeClr val="accent3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scene3d>
                <a:camera prst="obliqueTopLeft" fov="600000">
                  <a:rot lat="0" lon="0" rev="0"/>
                </a:camera>
                <a:lightRig rig="balanced" dir="t">
                  <a:rot lat="0" lon="0" rev="19200000"/>
                </a:lightRig>
              </a:scene3d>
              <a:sp3d prstMaterial="matte">
                <a:bevelT w="63500" h="50800"/>
                <a:contourClr>
                  <a:schemeClr val="accent3">
                    <a:lumMod val="60000"/>
                    <a:lumOff val="40000"/>
                  </a:schemeClr>
                </a:contourClr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3"/>
            <p:cNvGrpSpPr/>
            <p:nvPr/>
          </p:nvGrpSpPr>
          <p:grpSpPr>
            <a:xfrm>
              <a:off x="2916979" y="1819811"/>
              <a:ext cx="295326" cy="321701"/>
              <a:chOff x="3521815" y="1836480"/>
              <a:chExt cx="295326" cy="321701"/>
            </a:xfrm>
          </p:grpSpPr>
          <p:pic>
            <p:nvPicPr>
              <p:cNvPr id="64" name="Picture 44" descr="C:\Users\devolcohenk\AppData\Local\Microsoft\Windows\Temporary Internet Files\Content.IE5\UWS0VCFG\MC900433847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0443" y="1891483"/>
                <a:ext cx="266698" cy="2666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5" name="Group 66"/>
              <p:cNvGrpSpPr/>
              <p:nvPr/>
            </p:nvGrpSpPr>
            <p:grpSpPr>
              <a:xfrm>
                <a:off x="3521815" y="1836480"/>
                <a:ext cx="252466" cy="223784"/>
                <a:chOff x="276225" y="4953001"/>
                <a:chExt cx="462069" cy="409574"/>
              </a:xfrm>
            </p:grpSpPr>
            <p:sp>
              <p:nvSpPr>
                <p:cNvPr id="66" name="Freeform 64"/>
                <p:cNvSpPr>
                  <a:spLocks/>
                </p:cNvSpPr>
                <p:nvPr/>
              </p:nvSpPr>
              <p:spPr bwMode="auto">
                <a:xfrm>
                  <a:off x="276225" y="4953001"/>
                  <a:ext cx="462069" cy="409574"/>
                </a:xfrm>
                <a:custGeom>
                  <a:avLst/>
                  <a:gdLst>
                    <a:gd name="T0" fmla="*/ 214 w 1690"/>
                    <a:gd name="T1" fmla="*/ 309 h 1499"/>
                    <a:gd name="T2" fmla="*/ 140 w 1690"/>
                    <a:gd name="T3" fmla="*/ 420 h 1499"/>
                    <a:gd name="T4" fmla="*/ 93 w 1690"/>
                    <a:gd name="T5" fmla="*/ 577 h 1499"/>
                    <a:gd name="T6" fmla="*/ 63 w 1690"/>
                    <a:gd name="T7" fmla="*/ 741 h 1499"/>
                    <a:gd name="T8" fmla="*/ 53 w 1690"/>
                    <a:gd name="T9" fmla="*/ 770 h 1499"/>
                    <a:gd name="T10" fmla="*/ 23 w 1690"/>
                    <a:gd name="T11" fmla="*/ 822 h 1499"/>
                    <a:gd name="T12" fmla="*/ 4 w 1690"/>
                    <a:gd name="T13" fmla="*/ 926 h 1499"/>
                    <a:gd name="T14" fmla="*/ 53 w 1690"/>
                    <a:gd name="T15" fmla="*/ 1052 h 1499"/>
                    <a:gd name="T16" fmla="*/ 127 w 1690"/>
                    <a:gd name="T17" fmla="*/ 1134 h 1499"/>
                    <a:gd name="T18" fmla="*/ 259 w 1690"/>
                    <a:gd name="T19" fmla="*/ 1229 h 1499"/>
                    <a:gd name="T20" fmla="*/ 421 w 1690"/>
                    <a:gd name="T21" fmla="*/ 1309 h 1499"/>
                    <a:gd name="T22" fmla="*/ 592 w 1690"/>
                    <a:gd name="T23" fmla="*/ 1346 h 1499"/>
                    <a:gd name="T24" fmla="*/ 680 w 1690"/>
                    <a:gd name="T25" fmla="*/ 1346 h 1499"/>
                    <a:gd name="T26" fmla="*/ 735 w 1690"/>
                    <a:gd name="T27" fmla="*/ 1357 h 1499"/>
                    <a:gd name="T28" fmla="*/ 770 w 1690"/>
                    <a:gd name="T29" fmla="*/ 1382 h 1499"/>
                    <a:gd name="T30" fmla="*/ 835 w 1690"/>
                    <a:gd name="T31" fmla="*/ 1418 h 1499"/>
                    <a:gd name="T32" fmla="*/ 921 w 1690"/>
                    <a:gd name="T33" fmla="*/ 1459 h 1499"/>
                    <a:gd name="T34" fmla="*/ 1021 w 1690"/>
                    <a:gd name="T35" fmla="*/ 1492 h 1499"/>
                    <a:gd name="T36" fmla="*/ 1088 w 1690"/>
                    <a:gd name="T37" fmla="*/ 1498 h 1499"/>
                    <a:gd name="T38" fmla="*/ 1161 w 1690"/>
                    <a:gd name="T39" fmla="*/ 1481 h 1499"/>
                    <a:gd name="T40" fmla="*/ 1241 w 1690"/>
                    <a:gd name="T41" fmla="*/ 1450 h 1499"/>
                    <a:gd name="T42" fmla="*/ 1320 w 1690"/>
                    <a:gd name="T43" fmla="*/ 1414 h 1499"/>
                    <a:gd name="T44" fmla="*/ 1444 w 1690"/>
                    <a:gd name="T45" fmla="*/ 1337 h 1499"/>
                    <a:gd name="T46" fmla="*/ 1552 w 1690"/>
                    <a:gd name="T47" fmla="*/ 1240 h 1499"/>
                    <a:gd name="T48" fmla="*/ 1621 w 1690"/>
                    <a:gd name="T49" fmla="*/ 1156 h 1499"/>
                    <a:gd name="T50" fmla="*/ 1655 w 1690"/>
                    <a:gd name="T51" fmla="*/ 1105 h 1499"/>
                    <a:gd name="T52" fmla="*/ 1690 w 1690"/>
                    <a:gd name="T53" fmla="*/ 1006 h 1499"/>
                    <a:gd name="T54" fmla="*/ 1664 w 1690"/>
                    <a:gd name="T55" fmla="*/ 924 h 1499"/>
                    <a:gd name="T56" fmla="*/ 1618 w 1690"/>
                    <a:gd name="T57" fmla="*/ 861 h 1499"/>
                    <a:gd name="T58" fmla="*/ 1552 w 1690"/>
                    <a:gd name="T59" fmla="*/ 774 h 1499"/>
                    <a:gd name="T60" fmla="*/ 1535 w 1690"/>
                    <a:gd name="T61" fmla="*/ 636 h 1499"/>
                    <a:gd name="T62" fmla="*/ 1496 w 1690"/>
                    <a:gd name="T63" fmla="*/ 541 h 1499"/>
                    <a:gd name="T64" fmla="*/ 1451 w 1690"/>
                    <a:gd name="T65" fmla="*/ 492 h 1499"/>
                    <a:gd name="T66" fmla="*/ 1413 w 1690"/>
                    <a:gd name="T67" fmla="*/ 454 h 1499"/>
                    <a:gd name="T68" fmla="*/ 1375 w 1690"/>
                    <a:gd name="T69" fmla="*/ 426 h 1499"/>
                    <a:gd name="T70" fmla="*/ 1359 w 1690"/>
                    <a:gd name="T71" fmla="*/ 407 h 1499"/>
                    <a:gd name="T72" fmla="*/ 1310 w 1690"/>
                    <a:gd name="T73" fmla="*/ 339 h 1499"/>
                    <a:gd name="T74" fmla="*/ 1242 w 1690"/>
                    <a:gd name="T75" fmla="*/ 250 h 1499"/>
                    <a:gd name="T76" fmla="*/ 1177 w 1690"/>
                    <a:gd name="T77" fmla="*/ 172 h 1499"/>
                    <a:gd name="T78" fmla="*/ 1124 w 1690"/>
                    <a:gd name="T79" fmla="*/ 125 h 1499"/>
                    <a:gd name="T80" fmla="*/ 1072 w 1690"/>
                    <a:gd name="T81" fmla="*/ 96 h 1499"/>
                    <a:gd name="T82" fmla="*/ 1019 w 1690"/>
                    <a:gd name="T83" fmla="*/ 77 h 1499"/>
                    <a:gd name="T84" fmla="*/ 966 w 1690"/>
                    <a:gd name="T85" fmla="*/ 58 h 1499"/>
                    <a:gd name="T86" fmla="*/ 873 w 1690"/>
                    <a:gd name="T87" fmla="*/ 24 h 1499"/>
                    <a:gd name="T88" fmla="*/ 798 w 1690"/>
                    <a:gd name="T89" fmla="*/ 15 h 1499"/>
                    <a:gd name="T90" fmla="*/ 786 w 1690"/>
                    <a:gd name="T91" fmla="*/ 16 h 1499"/>
                    <a:gd name="T92" fmla="*/ 751 w 1690"/>
                    <a:gd name="T93" fmla="*/ 16 h 1499"/>
                    <a:gd name="T94" fmla="*/ 714 w 1690"/>
                    <a:gd name="T95" fmla="*/ 13 h 1499"/>
                    <a:gd name="T96" fmla="*/ 677 w 1690"/>
                    <a:gd name="T97" fmla="*/ 7 h 1499"/>
                    <a:gd name="T98" fmla="*/ 628 w 1690"/>
                    <a:gd name="T99" fmla="*/ 0 h 1499"/>
                    <a:gd name="T100" fmla="*/ 570 w 1690"/>
                    <a:gd name="T101" fmla="*/ 2 h 1499"/>
                    <a:gd name="T102" fmla="*/ 512 w 1690"/>
                    <a:gd name="T103" fmla="*/ 14 h 1499"/>
                    <a:gd name="T104" fmla="*/ 463 w 1690"/>
                    <a:gd name="T105" fmla="*/ 34 h 1499"/>
                    <a:gd name="T106" fmla="*/ 421 w 1690"/>
                    <a:gd name="T107" fmla="*/ 67 h 1499"/>
                    <a:gd name="T108" fmla="*/ 395 w 1690"/>
                    <a:gd name="T109" fmla="*/ 97 h 1499"/>
                    <a:gd name="T110" fmla="*/ 368 w 1690"/>
                    <a:gd name="T111" fmla="*/ 110 h 1499"/>
                    <a:gd name="T112" fmla="*/ 298 w 1690"/>
                    <a:gd name="T113" fmla="*/ 150 h 1499"/>
                    <a:gd name="T114" fmla="*/ 261 w 1690"/>
                    <a:gd name="T115" fmla="*/ 208 h 1499"/>
                    <a:gd name="T116" fmla="*/ 244 w 1690"/>
                    <a:gd name="T117" fmla="*/ 270 h 1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690" h="1499">
                      <a:moveTo>
                        <a:pt x="243" y="273"/>
                      </a:moveTo>
                      <a:lnTo>
                        <a:pt x="239" y="278"/>
                      </a:lnTo>
                      <a:lnTo>
                        <a:pt x="229" y="289"/>
                      </a:lnTo>
                      <a:lnTo>
                        <a:pt x="214" y="309"/>
                      </a:lnTo>
                      <a:lnTo>
                        <a:pt x="196" y="332"/>
                      </a:lnTo>
                      <a:lnTo>
                        <a:pt x="176" y="360"/>
                      </a:lnTo>
                      <a:lnTo>
                        <a:pt x="156" y="388"/>
                      </a:lnTo>
                      <a:lnTo>
                        <a:pt x="140" y="420"/>
                      </a:lnTo>
                      <a:lnTo>
                        <a:pt x="127" y="448"/>
                      </a:lnTo>
                      <a:lnTo>
                        <a:pt x="115" y="483"/>
                      </a:lnTo>
                      <a:lnTo>
                        <a:pt x="103" y="528"/>
                      </a:lnTo>
                      <a:lnTo>
                        <a:pt x="93" y="577"/>
                      </a:lnTo>
                      <a:lnTo>
                        <a:pt x="83" y="628"/>
                      </a:lnTo>
                      <a:lnTo>
                        <a:pt x="75" y="675"/>
                      </a:lnTo>
                      <a:lnTo>
                        <a:pt x="68" y="714"/>
                      </a:lnTo>
                      <a:lnTo>
                        <a:pt x="63" y="741"/>
                      </a:lnTo>
                      <a:lnTo>
                        <a:pt x="62" y="751"/>
                      </a:lnTo>
                      <a:lnTo>
                        <a:pt x="61" y="754"/>
                      </a:lnTo>
                      <a:lnTo>
                        <a:pt x="57" y="761"/>
                      </a:lnTo>
                      <a:lnTo>
                        <a:pt x="53" y="770"/>
                      </a:lnTo>
                      <a:lnTo>
                        <a:pt x="46" y="782"/>
                      </a:lnTo>
                      <a:lnTo>
                        <a:pt x="39" y="795"/>
                      </a:lnTo>
                      <a:lnTo>
                        <a:pt x="31" y="809"/>
                      </a:lnTo>
                      <a:lnTo>
                        <a:pt x="23" y="822"/>
                      </a:lnTo>
                      <a:lnTo>
                        <a:pt x="15" y="833"/>
                      </a:lnTo>
                      <a:lnTo>
                        <a:pt x="3" y="858"/>
                      </a:lnTo>
                      <a:lnTo>
                        <a:pt x="0" y="891"/>
                      </a:lnTo>
                      <a:lnTo>
                        <a:pt x="4" y="926"/>
                      </a:lnTo>
                      <a:lnTo>
                        <a:pt x="15" y="962"/>
                      </a:lnTo>
                      <a:lnTo>
                        <a:pt x="27" y="997"/>
                      </a:lnTo>
                      <a:lnTo>
                        <a:pt x="41" y="1028"/>
                      </a:lnTo>
                      <a:lnTo>
                        <a:pt x="53" y="1052"/>
                      </a:lnTo>
                      <a:lnTo>
                        <a:pt x="62" y="1066"/>
                      </a:lnTo>
                      <a:lnTo>
                        <a:pt x="79" y="1088"/>
                      </a:lnTo>
                      <a:lnTo>
                        <a:pt x="101" y="1110"/>
                      </a:lnTo>
                      <a:lnTo>
                        <a:pt x="127" y="1134"/>
                      </a:lnTo>
                      <a:lnTo>
                        <a:pt x="155" y="1158"/>
                      </a:lnTo>
                      <a:lnTo>
                        <a:pt x="188" y="1182"/>
                      </a:lnTo>
                      <a:lnTo>
                        <a:pt x="222" y="1206"/>
                      </a:lnTo>
                      <a:lnTo>
                        <a:pt x="259" y="1229"/>
                      </a:lnTo>
                      <a:lnTo>
                        <a:pt x="297" y="1253"/>
                      </a:lnTo>
                      <a:lnTo>
                        <a:pt x="337" y="1273"/>
                      </a:lnTo>
                      <a:lnTo>
                        <a:pt x="379" y="1292"/>
                      </a:lnTo>
                      <a:lnTo>
                        <a:pt x="421" y="1309"/>
                      </a:lnTo>
                      <a:lnTo>
                        <a:pt x="464" y="1323"/>
                      </a:lnTo>
                      <a:lnTo>
                        <a:pt x="507" y="1334"/>
                      </a:lnTo>
                      <a:lnTo>
                        <a:pt x="550" y="1342"/>
                      </a:lnTo>
                      <a:lnTo>
                        <a:pt x="592" y="1346"/>
                      </a:lnTo>
                      <a:lnTo>
                        <a:pt x="633" y="1346"/>
                      </a:lnTo>
                      <a:lnTo>
                        <a:pt x="649" y="1345"/>
                      </a:lnTo>
                      <a:lnTo>
                        <a:pt x="664" y="1345"/>
                      </a:lnTo>
                      <a:lnTo>
                        <a:pt x="680" y="1346"/>
                      </a:lnTo>
                      <a:lnTo>
                        <a:pt x="695" y="1347"/>
                      </a:lnTo>
                      <a:lnTo>
                        <a:pt x="709" y="1349"/>
                      </a:lnTo>
                      <a:lnTo>
                        <a:pt x="723" y="1353"/>
                      </a:lnTo>
                      <a:lnTo>
                        <a:pt x="735" y="1357"/>
                      </a:lnTo>
                      <a:lnTo>
                        <a:pt x="744" y="1363"/>
                      </a:lnTo>
                      <a:lnTo>
                        <a:pt x="751" y="1368"/>
                      </a:lnTo>
                      <a:lnTo>
                        <a:pt x="760" y="1373"/>
                      </a:lnTo>
                      <a:lnTo>
                        <a:pt x="770" y="1382"/>
                      </a:lnTo>
                      <a:lnTo>
                        <a:pt x="784" y="1390"/>
                      </a:lnTo>
                      <a:lnTo>
                        <a:pt x="799" y="1399"/>
                      </a:lnTo>
                      <a:lnTo>
                        <a:pt x="816" y="1408"/>
                      </a:lnTo>
                      <a:lnTo>
                        <a:pt x="835" y="1418"/>
                      </a:lnTo>
                      <a:lnTo>
                        <a:pt x="854" y="1429"/>
                      </a:lnTo>
                      <a:lnTo>
                        <a:pt x="875" y="1439"/>
                      </a:lnTo>
                      <a:lnTo>
                        <a:pt x="898" y="1448"/>
                      </a:lnTo>
                      <a:lnTo>
                        <a:pt x="921" y="1459"/>
                      </a:lnTo>
                      <a:lnTo>
                        <a:pt x="945" y="1468"/>
                      </a:lnTo>
                      <a:lnTo>
                        <a:pt x="970" y="1477"/>
                      </a:lnTo>
                      <a:lnTo>
                        <a:pt x="995" y="1485"/>
                      </a:lnTo>
                      <a:lnTo>
                        <a:pt x="1021" y="1492"/>
                      </a:lnTo>
                      <a:lnTo>
                        <a:pt x="1047" y="1498"/>
                      </a:lnTo>
                      <a:lnTo>
                        <a:pt x="1059" y="1499"/>
                      </a:lnTo>
                      <a:lnTo>
                        <a:pt x="1073" y="1499"/>
                      </a:lnTo>
                      <a:lnTo>
                        <a:pt x="1088" y="1498"/>
                      </a:lnTo>
                      <a:lnTo>
                        <a:pt x="1105" y="1494"/>
                      </a:lnTo>
                      <a:lnTo>
                        <a:pt x="1123" y="1491"/>
                      </a:lnTo>
                      <a:lnTo>
                        <a:pt x="1141" y="1486"/>
                      </a:lnTo>
                      <a:lnTo>
                        <a:pt x="1161" y="1481"/>
                      </a:lnTo>
                      <a:lnTo>
                        <a:pt x="1180" y="1474"/>
                      </a:lnTo>
                      <a:lnTo>
                        <a:pt x="1201" y="1467"/>
                      </a:lnTo>
                      <a:lnTo>
                        <a:pt x="1222" y="1459"/>
                      </a:lnTo>
                      <a:lnTo>
                        <a:pt x="1241" y="1450"/>
                      </a:lnTo>
                      <a:lnTo>
                        <a:pt x="1262" y="1441"/>
                      </a:lnTo>
                      <a:lnTo>
                        <a:pt x="1282" y="1432"/>
                      </a:lnTo>
                      <a:lnTo>
                        <a:pt x="1301" y="1423"/>
                      </a:lnTo>
                      <a:lnTo>
                        <a:pt x="1320" y="1414"/>
                      </a:lnTo>
                      <a:lnTo>
                        <a:pt x="1338" y="1405"/>
                      </a:lnTo>
                      <a:lnTo>
                        <a:pt x="1376" y="1383"/>
                      </a:lnTo>
                      <a:lnTo>
                        <a:pt x="1412" y="1360"/>
                      </a:lnTo>
                      <a:lnTo>
                        <a:pt x="1444" y="1337"/>
                      </a:lnTo>
                      <a:lnTo>
                        <a:pt x="1475" y="1312"/>
                      </a:lnTo>
                      <a:lnTo>
                        <a:pt x="1503" y="1288"/>
                      </a:lnTo>
                      <a:lnTo>
                        <a:pt x="1529" y="1264"/>
                      </a:lnTo>
                      <a:lnTo>
                        <a:pt x="1552" y="1240"/>
                      </a:lnTo>
                      <a:lnTo>
                        <a:pt x="1573" y="1217"/>
                      </a:lnTo>
                      <a:lnTo>
                        <a:pt x="1591" y="1195"/>
                      </a:lnTo>
                      <a:lnTo>
                        <a:pt x="1608" y="1174"/>
                      </a:lnTo>
                      <a:lnTo>
                        <a:pt x="1621" y="1156"/>
                      </a:lnTo>
                      <a:lnTo>
                        <a:pt x="1633" y="1140"/>
                      </a:lnTo>
                      <a:lnTo>
                        <a:pt x="1643" y="1125"/>
                      </a:lnTo>
                      <a:lnTo>
                        <a:pt x="1650" y="1113"/>
                      </a:lnTo>
                      <a:lnTo>
                        <a:pt x="1655" y="1105"/>
                      </a:lnTo>
                      <a:lnTo>
                        <a:pt x="1658" y="1100"/>
                      </a:lnTo>
                      <a:lnTo>
                        <a:pt x="1678" y="1067"/>
                      </a:lnTo>
                      <a:lnTo>
                        <a:pt x="1687" y="1035"/>
                      </a:lnTo>
                      <a:lnTo>
                        <a:pt x="1690" y="1006"/>
                      </a:lnTo>
                      <a:lnTo>
                        <a:pt x="1687" y="979"/>
                      </a:lnTo>
                      <a:lnTo>
                        <a:pt x="1681" y="956"/>
                      </a:lnTo>
                      <a:lnTo>
                        <a:pt x="1673" y="938"/>
                      </a:lnTo>
                      <a:lnTo>
                        <a:pt x="1664" y="924"/>
                      </a:lnTo>
                      <a:lnTo>
                        <a:pt x="1658" y="915"/>
                      </a:lnTo>
                      <a:lnTo>
                        <a:pt x="1650" y="903"/>
                      </a:lnTo>
                      <a:lnTo>
                        <a:pt x="1636" y="884"/>
                      </a:lnTo>
                      <a:lnTo>
                        <a:pt x="1618" y="861"/>
                      </a:lnTo>
                      <a:lnTo>
                        <a:pt x="1598" y="834"/>
                      </a:lnTo>
                      <a:lnTo>
                        <a:pt x="1580" y="810"/>
                      </a:lnTo>
                      <a:lnTo>
                        <a:pt x="1564" y="789"/>
                      </a:lnTo>
                      <a:lnTo>
                        <a:pt x="1552" y="774"/>
                      </a:lnTo>
                      <a:lnTo>
                        <a:pt x="1548" y="769"/>
                      </a:lnTo>
                      <a:lnTo>
                        <a:pt x="1547" y="747"/>
                      </a:lnTo>
                      <a:lnTo>
                        <a:pt x="1543" y="696"/>
                      </a:lnTo>
                      <a:lnTo>
                        <a:pt x="1535" y="636"/>
                      </a:lnTo>
                      <a:lnTo>
                        <a:pt x="1525" y="588"/>
                      </a:lnTo>
                      <a:lnTo>
                        <a:pt x="1517" y="570"/>
                      </a:lnTo>
                      <a:lnTo>
                        <a:pt x="1507" y="555"/>
                      </a:lnTo>
                      <a:lnTo>
                        <a:pt x="1496" y="541"/>
                      </a:lnTo>
                      <a:lnTo>
                        <a:pt x="1484" y="527"/>
                      </a:lnTo>
                      <a:lnTo>
                        <a:pt x="1472" y="514"/>
                      </a:lnTo>
                      <a:lnTo>
                        <a:pt x="1460" y="502"/>
                      </a:lnTo>
                      <a:lnTo>
                        <a:pt x="1451" y="492"/>
                      </a:lnTo>
                      <a:lnTo>
                        <a:pt x="1443" y="483"/>
                      </a:lnTo>
                      <a:lnTo>
                        <a:pt x="1435" y="474"/>
                      </a:lnTo>
                      <a:lnTo>
                        <a:pt x="1424" y="464"/>
                      </a:lnTo>
                      <a:lnTo>
                        <a:pt x="1413" y="454"/>
                      </a:lnTo>
                      <a:lnTo>
                        <a:pt x="1401" y="445"/>
                      </a:lnTo>
                      <a:lnTo>
                        <a:pt x="1390" y="438"/>
                      </a:lnTo>
                      <a:lnTo>
                        <a:pt x="1381" y="431"/>
                      </a:lnTo>
                      <a:lnTo>
                        <a:pt x="1375" y="426"/>
                      </a:lnTo>
                      <a:lnTo>
                        <a:pt x="1373" y="425"/>
                      </a:lnTo>
                      <a:lnTo>
                        <a:pt x="1371" y="423"/>
                      </a:lnTo>
                      <a:lnTo>
                        <a:pt x="1367" y="416"/>
                      </a:lnTo>
                      <a:lnTo>
                        <a:pt x="1359" y="407"/>
                      </a:lnTo>
                      <a:lnTo>
                        <a:pt x="1350" y="393"/>
                      </a:lnTo>
                      <a:lnTo>
                        <a:pt x="1338" y="377"/>
                      </a:lnTo>
                      <a:lnTo>
                        <a:pt x="1324" y="358"/>
                      </a:lnTo>
                      <a:lnTo>
                        <a:pt x="1310" y="339"/>
                      </a:lnTo>
                      <a:lnTo>
                        <a:pt x="1294" y="317"/>
                      </a:lnTo>
                      <a:lnTo>
                        <a:pt x="1277" y="295"/>
                      </a:lnTo>
                      <a:lnTo>
                        <a:pt x="1260" y="272"/>
                      </a:lnTo>
                      <a:lnTo>
                        <a:pt x="1242" y="250"/>
                      </a:lnTo>
                      <a:lnTo>
                        <a:pt x="1225" y="228"/>
                      </a:lnTo>
                      <a:lnTo>
                        <a:pt x="1208" y="208"/>
                      </a:lnTo>
                      <a:lnTo>
                        <a:pt x="1192" y="188"/>
                      </a:lnTo>
                      <a:lnTo>
                        <a:pt x="1177" y="172"/>
                      </a:lnTo>
                      <a:lnTo>
                        <a:pt x="1163" y="157"/>
                      </a:lnTo>
                      <a:lnTo>
                        <a:pt x="1150" y="144"/>
                      </a:lnTo>
                      <a:lnTo>
                        <a:pt x="1137" y="134"/>
                      </a:lnTo>
                      <a:lnTo>
                        <a:pt x="1124" y="125"/>
                      </a:lnTo>
                      <a:lnTo>
                        <a:pt x="1111" y="115"/>
                      </a:lnTo>
                      <a:lnTo>
                        <a:pt x="1097" y="108"/>
                      </a:lnTo>
                      <a:lnTo>
                        <a:pt x="1085" y="102"/>
                      </a:lnTo>
                      <a:lnTo>
                        <a:pt x="1072" y="96"/>
                      </a:lnTo>
                      <a:lnTo>
                        <a:pt x="1058" y="91"/>
                      </a:lnTo>
                      <a:lnTo>
                        <a:pt x="1046" y="87"/>
                      </a:lnTo>
                      <a:lnTo>
                        <a:pt x="1033" y="82"/>
                      </a:lnTo>
                      <a:lnTo>
                        <a:pt x="1019" y="77"/>
                      </a:lnTo>
                      <a:lnTo>
                        <a:pt x="1006" y="73"/>
                      </a:lnTo>
                      <a:lnTo>
                        <a:pt x="993" y="68"/>
                      </a:lnTo>
                      <a:lnTo>
                        <a:pt x="980" y="64"/>
                      </a:lnTo>
                      <a:lnTo>
                        <a:pt x="966" y="58"/>
                      </a:lnTo>
                      <a:lnTo>
                        <a:pt x="953" y="52"/>
                      </a:lnTo>
                      <a:lnTo>
                        <a:pt x="927" y="40"/>
                      </a:lnTo>
                      <a:lnTo>
                        <a:pt x="899" y="31"/>
                      </a:lnTo>
                      <a:lnTo>
                        <a:pt x="873" y="24"/>
                      </a:lnTo>
                      <a:lnTo>
                        <a:pt x="847" y="20"/>
                      </a:lnTo>
                      <a:lnTo>
                        <a:pt x="827" y="17"/>
                      </a:lnTo>
                      <a:lnTo>
                        <a:pt x="809" y="16"/>
                      </a:lnTo>
                      <a:lnTo>
                        <a:pt x="798" y="15"/>
                      </a:lnTo>
                      <a:lnTo>
                        <a:pt x="794" y="15"/>
                      </a:lnTo>
                      <a:lnTo>
                        <a:pt x="793" y="15"/>
                      </a:lnTo>
                      <a:lnTo>
                        <a:pt x="791" y="15"/>
                      </a:lnTo>
                      <a:lnTo>
                        <a:pt x="786" y="16"/>
                      </a:lnTo>
                      <a:lnTo>
                        <a:pt x="781" y="16"/>
                      </a:lnTo>
                      <a:lnTo>
                        <a:pt x="773" y="16"/>
                      </a:lnTo>
                      <a:lnTo>
                        <a:pt x="762" y="16"/>
                      </a:lnTo>
                      <a:lnTo>
                        <a:pt x="751" y="16"/>
                      </a:lnTo>
                      <a:lnTo>
                        <a:pt x="736" y="15"/>
                      </a:lnTo>
                      <a:lnTo>
                        <a:pt x="729" y="15"/>
                      </a:lnTo>
                      <a:lnTo>
                        <a:pt x="722" y="14"/>
                      </a:lnTo>
                      <a:lnTo>
                        <a:pt x="714" y="13"/>
                      </a:lnTo>
                      <a:lnTo>
                        <a:pt x="706" y="12"/>
                      </a:lnTo>
                      <a:lnTo>
                        <a:pt x="697" y="11"/>
                      </a:lnTo>
                      <a:lnTo>
                        <a:pt x="687" y="8"/>
                      </a:lnTo>
                      <a:lnTo>
                        <a:pt x="677" y="7"/>
                      </a:lnTo>
                      <a:lnTo>
                        <a:pt x="667" y="5"/>
                      </a:lnTo>
                      <a:lnTo>
                        <a:pt x="654" y="2"/>
                      </a:lnTo>
                      <a:lnTo>
                        <a:pt x="641" y="1"/>
                      </a:lnTo>
                      <a:lnTo>
                        <a:pt x="628" y="0"/>
                      </a:lnTo>
                      <a:lnTo>
                        <a:pt x="614" y="0"/>
                      </a:lnTo>
                      <a:lnTo>
                        <a:pt x="599" y="0"/>
                      </a:lnTo>
                      <a:lnTo>
                        <a:pt x="585" y="1"/>
                      </a:lnTo>
                      <a:lnTo>
                        <a:pt x="570" y="2"/>
                      </a:lnTo>
                      <a:lnTo>
                        <a:pt x="555" y="5"/>
                      </a:lnTo>
                      <a:lnTo>
                        <a:pt x="540" y="7"/>
                      </a:lnTo>
                      <a:lnTo>
                        <a:pt x="526" y="11"/>
                      </a:lnTo>
                      <a:lnTo>
                        <a:pt x="512" y="14"/>
                      </a:lnTo>
                      <a:lnTo>
                        <a:pt x="499" y="17"/>
                      </a:lnTo>
                      <a:lnTo>
                        <a:pt x="486" y="22"/>
                      </a:lnTo>
                      <a:lnTo>
                        <a:pt x="474" y="28"/>
                      </a:lnTo>
                      <a:lnTo>
                        <a:pt x="463" y="34"/>
                      </a:lnTo>
                      <a:lnTo>
                        <a:pt x="452" y="40"/>
                      </a:lnTo>
                      <a:lnTo>
                        <a:pt x="442" y="49"/>
                      </a:lnTo>
                      <a:lnTo>
                        <a:pt x="431" y="58"/>
                      </a:lnTo>
                      <a:lnTo>
                        <a:pt x="421" y="67"/>
                      </a:lnTo>
                      <a:lnTo>
                        <a:pt x="412" y="76"/>
                      </a:lnTo>
                      <a:lnTo>
                        <a:pt x="405" y="84"/>
                      </a:lnTo>
                      <a:lnTo>
                        <a:pt x="398" y="91"/>
                      </a:lnTo>
                      <a:lnTo>
                        <a:pt x="395" y="97"/>
                      </a:lnTo>
                      <a:lnTo>
                        <a:pt x="394" y="98"/>
                      </a:lnTo>
                      <a:lnTo>
                        <a:pt x="390" y="99"/>
                      </a:lnTo>
                      <a:lnTo>
                        <a:pt x="381" y="103"/>
                      </a:lnTo>
                      <a:lnTo>
                        <a:pt x="368" y="110"/>
                      </a:lnTo>
                      <a:lnTo>
                        <a:pt x="352" y="117"/>
                      </a:lnTo>
                      <a:lnTo>
                        <a:pt x="334" y="127"/>
                      </a:lnTo>
                      <a:lnTo>
                        <a:pt x="315" y="137"/>
                      </a:lnTo>
                      <a:lnTo>
                        <a:pt x="298" y="150"/>
                      </a:lnTo>
                      <a:lnTo>
                        <a:pt x="283" y="163"/>
                      </a:lnTo>
                      <a:lnTo>
                        <a:pt x="275" y="174"/>
                      </a:lnTo>
                      <a:lnTo>
                        <a:pt x="268" y="189"/>
                      </a:lnTo>
                      <a:lnTo>
                        <a:pt x="261" y="208"/>
                      </a:lnTo>
                      <a:lnTo>
                        <a:pt x="254" y="226"/>
                      </a:lnTo>
                      <a:lnTo>
                        <a:pt x="250" y="244"/>
                      </a:lnTo>
                      <a:lnTo>
                        <a:pt x="246" y="259"/>
                      </a:lnTo>
                      <a:lnTo>
                        <a:pt x="244" y="270"/>
                      </a:lnTo>
                      <a:lnTo>
                        <a:pt x="243" y="27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2"/>
                    </a:gs>
                    <a:gs pos="54000">
                      <a:schemeClr val="bg2">
                        <a:lumMod val="40000"/>
                        <a:lumOff val="60000"/>
                      </a:schemeClr>
                    </a:gs>
                    <a:gs pos="68000">
                      <a:schemeClr val="accent5"/>
                    </a:gs>
                    <a:gs pos="31000">
                      <a:schemeClr val="accent5">
                        <a:shade val="67500"/>
                        <a:satMod val="115000"/>
                        <a:lumMod val="68000"/>
                        <a:lumOff val="32000"/>
                      </a:schemeClr>
                    </a:gs>
                    <a:gs pos="92000">
                      <a:schemeClr val="accent5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5"/>
                <p:cNvSpPr>
                  <a:spLocks/>
                </p:cNvSpPr>
                <p:nvPr/>
              </p:nvSpPr>
              <p:spPr bwMode="auto">
                <a:xfrm>
                  <a:off x="476910" y="4962844"/>
                  <a:ext cx="185375" cy="299661"/>
                </a:xfrm>
                <a:custGeom>
                  <a:avLst/>
                  <a:gdLst>
                    <a:gd name="T0" fmla="*/ 359 w 680"/>
                    <a:gd name="T1" fmla="*/ 1052 h 1096"/>
                    <a:gd name="T2" fmla="*/ 400 w 680"/>
                    <a:gd name="T3" fmla="*/ 1038 h 1096"/>
                    <a:gd name="T4" fmla="*/ 442 w 680"/>
                    <a:gd name="T5" fmla="*/ 1024 h 1096"/>
                    <a:gd name="T6" fmla="*/ 482 w 680"/>
                    <a:gd name="T7" fmla="*/ 1006 h 1096"/>
                    <a:gd name="T8" fmla="*/ 521 w 680"/>
                    <a:gd name="T9" fmla="*/ 983 h 1096"/>
                    <a:gd name="T10" fmla="*/ 542 w 680"/>
                    <a:gd name="T11" fmla="*/ 938 h 1096"/>
                    <a:gd name="T12" fmla="*/ 513 w 680"/>
                    <a:gd name="T13" fmla="*/ 824 h 1096"/>
                    <a:gd name="T14" fmla="*/ 467 w 680"/>
                    <a:gd name="T15" fmla="*/ 681 h 1096"/>
                    <a:gd name="T16" fmla="*/ 417 w 680"/>
                    <a:gd name="T17" fmla="*/ 540 h 1096"/>
                    <a:gd name="T18" fmla="*/ 377 w 680"/>
                    <a:gd name="T19" fmla="*/ 432 h 1096"/>
                    <a:gd name="T20" fmla="*/ 361 w 680"/>
                    <a:gd name="T21" fmla="*/ 389 h 1096"/>
                    <a:gd name="T22" fmla="*/ 300 w 680"/>
                    <a:gd name="T23" fmla="*/ 260 h 1096"/>
                    <a:gd name="T24" fmla="*/ 232 w 680"/>
                    <a:gd name="T25" fmla="*/ 149 h 1096"/>
                    <a:gd name="T26" fmla="*/ 161 w 680"/>
                    <a:gd name="T27" fmla="*/ 61 h 1096"/>
                    <a:gd name="T28" fmla="*/ 75 w 680"/>
                    <a:gd name="T29" fmla="*/ 35 h 1096"/>
                    <a:gd name="T30" fmla="*/ 7 w 680"/>
                    <a:gd name="T31" fmla="*/ 18 h 1096"/>
                    <a:gd name="T32" fmla="*/ 47 w 680"/>
                    <a:gd name="T33" fmla="*/ 0 h 1096"/>
                    <a:gd name="T34" fmla="*/ 110 w 680"/>
                    <a:gd name="T35" fmla="*/ 6 h 1096"/>
                    <a:gd name="T36" fmla="*/ 178 w 680"/>
                    <a:gd name="T37" fmla="*/ 30 h 1096"/>
                    <a:gd name="T38" fmla="*/ 292 w 680"/>
                    <a:gd name="T39" fmla="*/ 70 h 1096"/>
                    <a:gd name="T40" fmla="*/ 407 w 680"/>
                    <a:gd name="T41" fmla="*/ 143 h 1096"/>
                    <a:gd name="T42" fmla="*/ 501 w 680"/>
                    <a:gd name="T43" fmla="*/ 247 h 1096"/>
                    <a:gd name="T44" fmla="*/ 575 w 680"/>
                    <a:gd name="T45" fmla="*/ 370 h 1096"/>
                    <a:gd name="T46" fmla="*/ 633 w 680"/>
                    <a:gd name="T47" fmla="*/ 502 h 1096"/>
                    <a:gd name="T48" fmla="*/ 671 w 680"/>
                    <a:gd name="T49" fmla="*/ 623 h 1096"/>
                    <a:gd name="T50" fmla="*/ 680 w 680"/>
                    <a:gd name="T51" fmla="*/ 729 h 1096"/>
                    <a:gd name="T52" fmla="*/ 651 w 680"/>
                    <a:gd name="T53" fmla="*/ 830 h 1096"/>
                    <a:gd name="T54" fmla="*/ 619 w 680"/>
                    <a:gd name="T55" fmla="*/ 858 h 1096"/>
                    <a:gd name="T56" fmla="*/ 615 w 680"/>
                    <a:gd name="T57" fmla="*/ 840 h 1096"/>
                    <a:gd name="T58" fmla="*/ 630 w 680"/>
                    <a:gd name="T59" fmla="*/ 815 h 1096"/>
                    <a:gd name="T60" fmla="*/ 636 w 680"/>
                    <a:gd name="T61" fmla="*/ 639 h 1096"/>
                    <a:gd name="T62" fmla="*/ 575 w 680"/>
                    <a:gd name="T63" fmla="*/ 467 h 1096"/>
                    <a:gd name="T64" fmla="*/ 501 w 680"/>
                    <a:gd name="T65" fmla="*/ 334 h 1096"/>
                    <a:gd name="T66" fmla="*/ 438 w 680"/>
                    <a:gd name="T67" fmla="*/ 253 h 1096"/>
                    <a:gd name="T68" fmla="*/ 374 w 680"/>
                    <a:gd name="T69" fmla="*/ 191 h 1096"/>
                    <a:gd name="T70" fmla="*/ 316 w 680"/>
                    <a:gd name="T71" fmla="*/ 147 h 1096"/>
                    <a:gd name="T72" fmla="*/ 275 w 680"/>
                    <a:gd name="T73" fmla="*/ 122 h 1096"/>
                    <a:gd name="T74" fmla="*/ 260 w 680"/>
                    <a:gd name="T75" fmla="*/ 114 h 1096"/>
                    <a:gd name="T76" fmla="*/ 308 w 680"/>
                    <a:gd name="T77" fmla="*/ 198 h 1096"/>
                    <a:gd name="T78" fmla="*/ 353 w 680"/>
                    <a:gd name="T79" fmla="*/ 281 h 1096"/>
                    <a:gd name="T80" fmla="*/ 383 w 680"/>
                    <a:gd name="T81" fmla="*/ 346 h 1096"/>
                    <a:gd name="T82" fmla="*/ 416 w 680"/>
                    <a:gd name="T83" fmla="*/ 432 h 1096"/>
                    <a:gd name="T84" fmla="*/ 471 w 680"/>
                    <a:gd name="T85" fmla="*/ 584 h 1096"/>
                    <a:gd name="T86" fmla="*/ 530 w 680"/>
                    <a:gd name="T87" fmla="*/ 754 h 1096"/>
                    <a:gd name="T88" fmla="*/ 574 w 680"/>
                    <a:gd name="T89" fmla="*/ 896 h 1096"/>
                    <a:gd name="T90" fmla="*/ 582 w 680"/>
                    <a:gd name="T91" fmla="*/ 966 h 1096"/>
                    <a:gd name="T92" fmla="*/ 551 w 680"/>
                    <a:gd name="T93" fmla="*/ 998 h 1096"/>
                    <a:gd name="T94" fmla="*/ 503 w 680"/>
                    <a:gd name="T95" fmla="*/ 1029 h 1096"/>
                    <a:gd name="T96" fmla="*/ 445 w 680"/>
                    <a:gd name="T97" fmla="*/ 1057 h 1096"/>
                    <a:gd name="T98" fmla="*/ 387 w 680"/>
                    <a:gd name="T99" fmla="*/ 1080 h 1096"/>
                    <a:gd name="T100" fmla="*/ 337 w 680"/>
                    <a:gd name="T101" fmla="*/ 1093 h 10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80" h="1096">
                      <a:moveTo>
                        <a:pt x="331" y="1061"/>
                      </a:moveTo>
                      <a:lnTo>
                        <a:pt x="345" y="1057"/>
                      </a:lnTo>
                      <a:lnTo>
                        <a:pt x="359" y="1052"/>
                      </a:lnTo>
                      <a:lnTo>
                        <a:pt x="372" y="1047"/>
                      </a:lnTo>
                      <a:lnTo>
                        <a:pt x="386" y="1043"/>
                      </a:lnTo>
                      <a:lnTo>
                        <a:pt x="400" y="1038"/>
                      </a:lnTo>
                      <a:lnTo>
                        <a:pt x="414" y="1033"/>
                      </a:lnTo>
                      <a:lnTo>
                        <a:pt x="428" y="1029"/>
                      </a:lnTo>
                      <a:lnTo>
                        <a:pt x="442" y="1024"/>
                      </a:lnTo>
                      <a:lnTo>
                        <a:pt x="455" y="1019"/>
                      </a:lnTo>
                      <a:lnTo>
                        <a:pt x="469" y="1013"/>
                      </a:lnTo>
                      <a:lnTo>
                        <a:pt x="482" y="1006"/>
                      </a:lnTo>
                      <a:lnTo>
                        <a:pt x="496" y="999"/>
                      </a:lnTo>
                      <a:lnTo>
                        <a:pt x="508" y="991"/>
                      </a:lnTo>
                      <a:lnTo>
                        <a:pt x="521" y="983"/>
                      </a:lnTo>
                      <a:lnTo>
                        <a:pt x="534" y="974"/>
                      </a:lnTo>
                      <a:lnTo>
                        <a:pt x="545" y="963"/>
                      </a:lnTo>
                      <a:lnTo>
                        <a:pt x="542" y="938"/>
                      </a:lnTo>
                      <a:lnTo>
                        <a:pt x="535" y="904"/>
                      </a:lnTo>
                      <a:lnTo>
                        <a:pt x="526" y="866"/>
                      </a:lnTo>
                      <a:lnTo>
                        <a:pt x="513" y="824"/>
                      </a:lnTo>
                      <a:lnTo>
                        <a:pt x="499" y="778"/>
                      </a:lnTo>
                      <a:lnTo>
                        <a:pt x="483" y="730"/>
                      </a:lnTo>
                      <a:lnTo>
                        <a:pt x="467" y="681"/>
                      </a:lnTo>
                      <a:lnTo>
                        <a:pt x="450" y="633"/>
                      </a:lnTo>
                      <a:lnTo>
                        <a:pt x="433" y="585"/>
                      </a:lnTo>
                      <a:lnTo>
                        <a:pt x="417" y="540"/>
                      </a:lnTo>
                      <a:lnTo>
                        <a:pt x="402" y="499"/>
                      </a:lnTo>
                      <a:lnTo>
                        <a:pt x="389" y="462"/>
                      </a:lnTo>
                      <a:lnTo>
                        <a:pt x="377" y="432"/>
                      </a:lnTo>
                      <a:lnTo>
                        <a:pt x="369" y="409"/>
                      </a:lnTo>
                      <a:lnTo>
                        <a:pt x="363" y="394"/>
                      </a:lnTo>
                      <a:lnTo>
                        <a:pt x="361" y="389"/>
                      </a:lnTo>
                      <a:lnTo>
                        <a:pt x="341" y="343"/>
                      </a:lnTo>
                      <a:lnTo>
                        <a:pt x="322" y="301"/>
                      </a:lnTo>
                      <a:lnTo>
                        <a:pt x="300" y="260"/>
                      </a:lnTo>
                      <a:lnTo>
                        <a:pt x="278" y="222"/>
                      </a:lnTo>
                      <a:lnTo>
                        <a:pt x="256" y="186"/>
                      </a:lnTo>
                      <a:lnTo>
                        <a:pt x="232" y="149"/>
                      </a:lnTo>
                      <a:lnTo>
                        <a:pt x="207" y="112"/>
                      </a:lnTo>
                      <a:lnTo>
                        <a:pt x="181" y="74"/>
                      </a:lnTo>
                      <a:lnTo>
                        <a:pt x="161" y="61"/>
                      </a:lnTo>
                      <a:lnTo>
                        <a:pt x="134" y="51"/>
                      </a:lnTo>
                      <a:lnTo>
                        <a:pt x="105" y="41"/>
                      </a:lnTo>
                      <a:lnTo>
                        <a:pt x="75" y="35"/>
                      </a:lnTo>
                      <a:lnTo>
                        <a:pt x="48" y="28"/>
                      </a:lnTo>
                      <a:lnTo>
                        <a:pt x="23" y="23"/>
                      </a:lnTo>
                      <a:lnTo>
                        <a:pt x="7" y="18"/>
                      </a:lnTo>
                      <a:lnTo>
                        <a:pt x="0" y="16"/>
                      </a:lnTo>
                      <a:lnTo>
                        <a:pt x="26" y="0"/>
                      </a:lnTo>
                      <a:lnTo>
                        <a:pt x="47" y="0"/>
                      </a:lnTo>
                      <a:lnTo>
                        <a:pt x="67" y="1"/>
                      </a:lnTo>
                      <a:lnTo>
                        <a:pt x="88" y="2"/>
                      </a:lnTo>
                      <a:lnTo>
                        <a:pt x="110" y="6"/>
                      </a:lnTo>
                      <a:lnTo>
                        <a:pt x="132" y="12"/>
                      </a:lnTo>
                      <a:lnTo>
                        <a:pt x="155" y="20"/>
                      </a:lnTo>
                      <a:lnTo>
                        <a:pt x="178" y="30"/>
                      </a:lnTo>
                      <a:lnTo>
                        <a:pt x="203" y="45"/>
                      </a:lnTo>
                      <a:lnTo>
                        <a:pt x="249" y="55"/>
                      </a:lnTo>
                      <a:lnTo>
                        <a:pt x="292" y="70"/>
                      </a:lnTo>
                      <a:lnTo>
                        <a:pt x="333" y="91"/>
                      </a:lnTo>
                      <a:lnTo>
                        <a:pt x="371" y="115"/>
                      </a:lnTo>
                      <a:lnTo>
                        <a:pt x="407" y="143"/>
                      </a:lnTo>
                      <a:lnTo>
                        <a:pt x="440" y="175"/>
                      </a:lnTo>
                      <a:lnTo>
                        <a:pt x="471" y="210"/>
                      </a:lnTo>
                      <a:lnTo>
                        <a:pt x="501" y="247"/>
                      </a:lnTo>
                      <a:lnTo>
                        <a:pt x="528" y="286"/>
                      </a:lnTo>
                      <a:lnTo>
                        <a:pt x="553" y="327"/>
                      </a:lnTo>
                      <a:lnTo>
                        <a:pt x="575" y="370"/>
                      </a:lnTo>
                      <a:lnTo>
                        <a:pt x="597" y="414"/>
                      </a:lnTo>
                      <a:lnTo>
                        <a:pt x="615" y="457"/>
                      </a:lnTo>
                      <a:lnTo>
                        <a:pt x="633" y="502"/>
                      </a:lnTo>
                      <a:lnTo>
                        <a:pt x="648" y="546"/>
                      </a:lnTo>
                      <a:lnTo>
                        <a:pt x="662" y="590"/>
                      </a:lnTo>
                      <a:lnTo>
                        <a:pt x="671" y="623"/>
                      </a:lnTo>
                      <a:lnTo>
                        <a:pt x="676" y="658"/>
                      </a:lnTo>
                      <a:lnTo>
                        <a:pt x="680" y="694"/>
                      </a:lnTo>
                      <a:lnTo>
                        <a:pt x="680" y="729"/>
                      </a:lnTo>
                      <a:lnTo>
                        <a:pt x="676" y="765"/>
                      </a:lnTo>
                      <a:lnTo>
                        <a:pt x="666" y="798"/>
                      </a:lnTo>
                      <a:lnTo>
                        <a:pt x="651" y="830"/>
                      </a:lnTo>
                      <a:lnTo>
                        <a:pt x="629" y="858"/>
                      </a:lnTo>
                      <a:lnTo>
                        <a:pt x="625" y="860"/>
                      </a:lnTo>
                      <a:lnTo>
                        <a:pt x="619" y="858"/>
                      </a:lnTo>
                      <a:lnTo>
                        <a:pt x="615" y="855"/>
                      </a:lnTo>
                      <a:lnTo>
                        <a:pt x="612" y="850"/>
                      </a:lnTo>
                      <a:lnTo>
                        <a:pt x="615" y="840"/>
                      </a:lnTo>
                      <a:lnTo>
                        <a:pt x="619" y="831"/>
                      </a:lnTo>
                      <a:lnTo>
                        <a:pt x="625" y="823"/>
                      </a:lnTo>
                      <a:lnTo>
                        <a:pt x="630" y="815"/>
                      </a:lnTo>
                      <a:lnTo>
                        <a:pt x="643" y="758"/>
                      </a:lnTo>
                      <a:lnTo>
                        <a:pt x="644" y="699"/>
                      </a:lnTo>
                      <a:lnTo>
                        <a:pt x="636" y="639"/>
                      </a:lnTo>
                      <a:lnTo>
                        <a:pt x="621" y="581"/>
                      </a:lnTo>
                      <a:lnTo>
                        <a:pt x="600" y="523"/>
                      </a:lnTo>
                      <a:lnTo>
                        <a:pt x="575" y="467"/>
                      </a:lnTo>
                      <a:lnTo>
                        <a:pt x="549" y="415"/>
                      </a:lnTo>
                      <a:lnTo>
                        <a:pt x="521" y="366"/>
                      </a:lnTo>
                      <a:lnTo>
                        <a:pt x="501" y="334"/>
                      </a:lnTo>
                      <a:lnTo>
                        <a:pt x="481" y="305"/>
                      </a:lnTo>
                      <a:lnTo>
                        <a:pt x="460" y="278"/>
                      </a:lnTo>
                      <a:lnTo>
                        <a:pt x="438" y="253"/>
                      </a:lnTo>
                      <a:lnTo>
                        <a:pt x="416" y="230"/>
                      </a:lnTo>
                      <a:lnTo>
                        <a:pt x="394" y="210"/>
                      </a:lnTo>
                      <a:lnTo>
                        <a:pt x="374" y="191"/>
                      </a:lnTo>
                      <a:lnTo>
                        <a:pt x="353" y="174"/>
                      </a:lnTo>
                      <a:lnTo>
                        <a:pt x="333" y="160"/>
                      </a:lnTo>
                      <a:lnTo>
                        <a:pt x="316" y="147"/>
                      </a:lnTo>
                      <a:lnTo>
                        <a:pt x="300" y="137"/>
                      </a:lnTo>
                      <a:lnTo>
                        <a:pt x="286" y="129"/>
                      </a:lnTo>
                      <a:lnTo>
                        <a:pt x="275" y="122"/>
                      </a:lnTo>
                      <a:lnTo>
                        <a:pt x="266" y="118"/>
                      </a:lnTo>
                      <a:lnTo>
                        <a:pt x="262" y="115"/>
                      </a:lnTo>
                      <a:lnTo>
                        <a:pt x="260" y="114"/>
                      </a:lnTo>
                      <a:lnTo>
                        <a:pt x="277" y="143"/>
                      </a:lnTo>
                      <a:lnTo>
                        <a:pt x="293" y="171"/>
                      </a:lnTo>
                      <a:lnTo>
                        <a:pt x="308" y="198"/>
                      </a:lnTo>
                      <a:lnTo>
                        <a:pt x="324" y="226"/>
                      </a:lnTo>
                      <a:lnTo>
                        <a:pt x="338" y="253"/>
                      </a:lnTo>
                      <a:lnTo>
                        <a:pt x="353" y="281"/>
                      </a:lnTo>
                      <a:lnTo>
                        <a:pt x="367" y="310"/>
                      </a:lnTo>
                      <a:lnTo>
                        <a:pt x="381" y="339"/>
                      </a:lnTo>
                      <a:lnTo>
                        <a:pt x="383" y="346"/>
                      </a:lnTo>
                      <a:lnTo>
                        <a:pt x="391" y="364"/>
                      </a:lnTo>
                      <a:lnTo>
                        <a:pt x="401" y="394"/>
                      </a:lnTo>
                      <a:lnTo>
                        <a:pt x="416" y="432"/>
                      </a:lnTo>
                      <a:lnTo>
                        <a:pt x="432" y="478"/>
                      </a:lnTo>
                      <a:lnTo>
                        <a:pt x="452" y="529"/>
                      </a:lnTo>
                      <a:lnTo>
                        <a:pt x="471" y="584"/>
                      </a:lnTo>
                      <a:lnTo>
                        <a:pt x="492" y="641"/>
                      </a:lnTo>
                      <a:lnTo>
                        <a:pt x="512" y="698"/>
                      </a:lnTo>
                      <a:lnTo>
                        <a:pt x="530" y="754"/>
                      </a:lnTo>
                      <a:lnTo>
                        <a:pt x="547" y="807"/>
                      </a:lnTo>
                      <a:lnTo>
                        <a:pt x="562" y="855"/>
                      </a:lnTo>
                      <a:lnTo>
                        <a:pt x="574" y="896"/>
                      </a:lnTo>
                      <a:lnTo>
                        <a:pt x="581" y="930"/>
                      </a:lnTo>
                      <a:lnTo>
                        <a:pt x="584" y="953"/>
                      </a:lnTo>
                      <a:lnTo>
                        <a:pt x="582" y="966"/>
                      </a:lnTo>
                      <a:lnTo>
                        <a:pt x="574" y="976"/>
                      </a:lnTo>
                      <a:lnTo>
                        <a:pt x="564" y="987"/>
                      </a:lnTo>
                      <a:lnTo>
                        <a:pt x="551" y="998"/>
                      </a:lnTo>
                      <a:lnTo>
                        <a:pt x="537" y="1008"/>
                      </a:lnTo>
                      <a:lnTo>
                        <a:pt x="520" y="1020"/>
                      </a:lnTo>
                      <a:lnTo>
                        <a:pt x="503" y="1029"/>
                      </a:lnTo>
                      <a:lnTo>
                        <a:pt x="484" y="1039"/>
                      </a:lnTo>
                      <a:lnTo>
                        <a:pt x="465" y="1048"/>
                      </a:lnTo>
                      <a:lnTo>
                        <a:pt x="445" y="1057"/>
                      </a:lnTo>
                      <a:lnTo>
                        <a:pt x="425" y="1065"/>
                      </a:lnTo>
                      <a:lnTo>
                        <a:pt x="406" y="1073"/>
                      </a:lnTo>
                      <a:lnTo>
                        <a:pt x="387" y="1080"/>
                      </a:lnTo>
                      <a:lnTo>
                        <a:pt x="369" y="1085"/>
                      </a:lnTo>
                      <a:lnTo>
                        <a:pt x="353" y="1090"/>
                      </a:lnTo>
                      <a:lnTo>
                        <a:pt x="337" y="1093"/>
                      </a:lnTo>
                      <a:lnTo>
                        <a:pt x="324" y="1096"/>
                      </a:lnTo>
                      <a:lnTo>
                        <a:pt x="331" y="1061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66"/>
                <p:cNvSpPr>
                  <a:spLocks/>
                </p:cNvSpPr>
                <p:nvPr/>
              </p:nvSpPr>
              <p:spPr bwMode="auto">
                <a:xfrm>
                  <a:off x="288255" y="4960110"/>
                  <a:ext cx="443477" cy="394263"/>
                </a:xfrm>
                <a:custGeom>
                  <a:avLst/>
                  <a:gdLst>
                    <a:gd name="T0" fmla="*/ 484 w 1621"/>
                    <a:gd name="T1" fmla="*/ 1265 h 1441"/>
                    <a:gd name="T2" fmla="*/ 311 w 1621"/>
                    <a:gd name="T3" fmla="*/ 1205 h 1441"/>
                    <a:gd name="T4" fmla="*/ 145 w 1621"/>
                    <a:gd name="T5" fmla="*/ 1114 h 1441"/>
                    <a:gd name="T6" fmla="*/ 17 w 1621"/>
                    <a:gd name="T7" fmla="*/ 957 h 1441"/>
                    <a:gd name="T8" fmla="*/ 18 w 1621"/>
                    <a:gd name="T9" fmla="*/ 796 h 1441"/>
                    <a:gd name="T10" fmla="*/ 62 w 1621"/>
                    <a:gd name="T11" fmla="*/ 670 h 1441"/>
                    <a:gd name="T12" fmla="*/ 232 w 1621"/>
                    <a:gd name="T13" fmla="*/ 249 h 1441"/>
                    <a:gd name="T14" fmla="*/ 349 w 1621"/>
                    <a:gd name="T15" fmla="*/ 101 h 1441"/>
                    <a:gd name="T16" fmla="*/ 429 w 1621"/>
                    <a:gd name="T17" fmla="*/ 49 h 1441"/>
                    <a:gd name="T18" fmla="*/ 504 w 1621"/>
                    <a:gd name="T19" fmla="*/ 8 h 1441"/>
                    <a:gd name="T20" fmla="*/ 592 w 1621"/>
                    <a:gd name="T21" fmla="*/ 1 h 1441"/>
                    <a:gd name="T22" fmla="*/ 711 w 1621"/>
                    <a:gd name="T23" fmla="*/ 60 h 1441"/>
                    <a:gd name="T24" fmla="*/ 934 w 1621"/>
                    <a:gd name="T25" fmla="*/ 400 h 1441"/>
                    <a:gd name="T26" fmla="*/ 1032 w 1621"/>
                    <a:gd name="T27" fmla="*/ 620 h 1441"/>
                    <a:gd name="T28" fmla="*/ 1103 w 1621"/>
                    <a:gd name="T29" fmla="*/ 849 h 1441"/>
                    <a:gd name="T30" fmla="*/ 868 w 1621"/>
                    <a:gd name="T31" fmla="*/ 368 h 1441"/>
                    <a:gd name="T32" fmla="*/ 624 w 1621"/>
                    <a:gd name="T33" fmla="*/ 53 h 1441"/>
                    <a:gd name="T34" fmla="*/ 528 w 1621"/>
                    <a:gd name="T35" fmla="*/ 29 h 1441"/>
                    <a:gd name="T36" fmla="*/ 464 w 1621"/>
                    <a:gd name="T37" fmla="*/ 85 h 1441"/>
                    <a:gd name="T38" fmla="*/ 472 w 1621"/>
                    <a:gd name="T39" fmla="*/ 106 h 1441"/>
                    <a:gd name="T40" fmla="*/ 327 w 1621"/>
                    <a:gd name="T41" fmla="*/ 155 h 1441"/>
                    <a:gd name="T42" fmla="*/ 282 w 1621"/>
                    <a:gd name="T43" fmla="*/ 227 h 1441"/>
                    <a:gd name="T44" fmla="*/ 338 w 1621"/>
                    <a:gd name="T45" fmla="*/ 234 h 1441"/>
                    <a:gd name="T46" fmla="*/ 297 w 1621"/>
                    <a:gd name="T47" fmla="*/ 261 h 1441"/>
                    <a:gd name="T48" fmla="*/ 221 w 1621"/>
                    <a:gd name="T49" fmla="*/ 337 h 1441"/>
                    <a:gd name="T50" fmla="*/ 134 w 1621"/>
                    <a:gd name="T51" fmla="*/ 574 h 1441"/>
                    <a:gd name="T52" fmla="*/ 96 w 1621"/>
                    <a:gd name="T53" fmla="*/ 874 h 1441"/>
                    <a:gd name="T54" fmla="*/ 194 w 1621"/>
                    <a:gd name="T55" fmla="*/ 986 h 1441"/>
                    <a:gd name="T56" fmla="*/ 460 w 1621"/>
                    <a:gd name="T57" fmla="*/ 1140 h 1441"/>
                    <a:gd name="T58" fmla="*/ 624 w 1621"/>
                    <a:gd name="T59" fmla="*/ 1226 h 1441"/>
                    <a:gd name="T60" fmla="*/ 778 w 1621"/>
                    <a:gd name="T61" fmla="*/ 1303 h 1441"/>
                    <a:gd name="T62" fmla="*/ 967 w 1621"/>
                    <a:gd name="T63" fmla="*/ 1378 h 1441"/>
                    <a:gd name="T64" fmla="*/ 1223 w 1621"/>
                    <a:gd name="T65" fmla="*/ 1336 h 1441"/>
                    <a:gd name="T66" fmla="*/ 1474 w 1621"/>
                    <a:gd name="T67" fmla="*/ 1136 h 1441"/>
                    <a:gd name="T68" fmla="*/ 1535 w 1621"/>
                    <a:gd name="T69" fmla="*/ 883 h 1441"/>
                    <a:gd name="T70" fmla="*/ 1405 w 1621"/>
                    <a:gd name="T71" fmla="*/ 692 h 1441"/>
                    <a:gd name="T72" fmla="*/ 1395 w 1621"/>
                    <a:gd name="T73" fmla="*/ 608 h 1441"/>
                    <a:gd name="T74" fmla="*/ 1420 w 1621"/>
                    <a:gd name="T75" fmla="*/ 674 h 1441"/>
                    <a:gd name="T76" fmla="*/ 1416 w 1621"/>
                    <a:gd name="T77" fmla="*/ 564 h 1441"/>
                    <a:gd name="T78" fmla="*/ 1346 w 1621"/>
                    <a:gd name="T79" fmla="*/ 461 h 1441"/>
                    <a:gd name="T80" fmla="*/ 1454 w 1621"/>
                    <a:gd name="T81" fmla="*/ 560 h 1441"/>
                    <a:gd name="T82" fmla="*/ 1529 w 1621"/>
                    <a:gd name="T83" fmla="*/ 829 h 1441"/>
                    <a:gd name="T84" fmla="*/ 1612 w 1621"/>
                    <a:gd name="T85" fmla="*/ 1011 h 1441"/>
                    <a:gd name="T86" fmla="*/ 1522 w 1621"/>
                    <a:gd name="T87" fmla="*/ 1161 h 1441"/>
                    <a:gd name="T88" fmla="*/ 1338 w 1621"/>
                    <a:gd name="T89" fmla="*/ 1331 h 1441"/>
                    <a:gd name="T90" fmla="*/ 1156 w 1621"/>
                    <a:gd name="T91" fmla="*/ 1419 h 1441"/>
                    <a:gd name="T92" fmla="*/ 981 w 1621"/>
                    <a:gd name="T93" fmla="*/ 1438 h 1441"/>
                    <a:gd name="T94" fmla="*/ 810 w 1621"/>
                    <a:gd name="T95" fmla="*/ 1367 h 1441"/>
                    <a:gd name="T96" fmla="*/ 616 w 1621"/>
                    <a:gd name="T97" fmla="*/ 1253 h 1441"/>
                    <a:gd name="T98" fmla="*/ 484 w 1621"/>
                    <a:gd name="T99" fmla="*/ 1199 h 1441"/>
                    <a:gd name="T100" fmla="*/ 338 w 1621"/>
                    <a:gd name="T101" fmla="*/ 1129 h 1441"/>
                    <a:gd name="T102" fmla="*/ 199 w 1621"/>
                    <a:gd name="T103" fmla="*/ 1037 h 1441"/>
                    <a:gd name="T104" fmla="*/ 140 w 1621"/>
                    <a:gd name="T105" fmla="*/ 988 h 1441"/>
                    <a:gd name="T106" fmla="*/ 66 w 1621"/>
                    <a:gd name="T107" fmla="*/ 820 h 1441"/>
                    <a:gd name="T108" fmla="*/ 46 w 1621"/>
                    <a:gd name="T109" fmla="*/ 907 h 1441"/>
                    <a:gd name="T110" fmla="*/ 208 w 1621"/>
                    <a:gd name="T111" fmla="*/ 1106 h 1441"/>
                    <a:gd name="T112" fmla="*/ 467 w 1621"/>
                    <a:gd name="T113" fmla="*/ 1238 h 1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621" h="1441">
                      <a:moveTo>
                        <a:pt x="617" y="1280"/>
                      </a:moveTo>
                      <a:lnTo>
                        <a:pt x="597" y="1281"/>
                      </a:lnTo>
                      <a:lnTo>
                        <a:pt x="575" y="1280"/>
                      </a:lnTo>
                      <a:lnTo>
                        <a:pt x="554" y="1278"/>
                      </a:lnTo>
                      <a:lnTo>
                        <a:pt x="532" y="1274"/>
                      </a:lnTo>
                      <a:lnTo>
                        <a:pt x="509" y="1271"/>
                      </a:lnTo>
                      <a:lnTo>
                        <a:pt x="484" y="1265"/>
                      </a:lnTo>
                      <a:lnTo>
                        <a:pt x="460" y="1259"/>
                      </a:lnTo>
                      <a:lnTo>
                        <a:pt x="436" y="1251"/>
                      </a:lnTo>
                      <a:lnTo>
                        <a:pt x="411" y="1244"/>
                      </a:lnTo>
                      <a:lnTo>
                        <a:pt x="387" y="1235"/>
                      </a:lnTo>
                      <a:lnTo>
                        <a:pt x="361" y="1226"/>
                      </a:lnTo>
                      <a:lnTo>
                        <a:pt x="336" y="1215"/>
                      </a:lnTo>
                      <a:lnTo>
                        <a:pt x="311" y="1205"/>
                      </a:lnTo>
                      <a:lnTo>
                        <a:pt x="286" y="1195"/>
                      </a:lnTo>
                      <a:lnTo>
                        <a:pt x="261" y="1183"/>
                      </a:lnTo>
                      <a:lnTo>
                        <a:pt x="237" y="1172"/>
                      </a:lnTo>
                      <a:lnTo>
                        <a:pt x="215" y="1160"/>
                      </a:lnTo>
                      <a:lnTo>
                        <a:pt x="192" y="1146"/>
                      </a:lnTo>
                      <a:lnTo>
                        <a:pt x="168" y="1131"/>
                      </a:lnTo>
                      <a:lnTo>
                        <a:pt x="145" y="1114"/>
                      </a:lnTo>
                      <a:lnTo>
                        <a:pt x="123" y="1095"/>
                      </a:lnTo>
                      <a:lnTo>
                        <a:pt x="101" y="1076"/>
                      </a:lnTo>
                      <a:lnTo>
                        <a:pt x="80" y="1055"/>
                      </a:lnTo>
                      <a:lnTo>
                        <a:pt x="62" y="1032"/>
                      </a:lnTo>
                      <a:lnTo>
                        <a:pt x="45" y="1008"/>
                      </a:lnTo>
                      <a:lnTo>
                        <a:pt x="30" y="984"/>
                      </a:lnTo>
                      <a:lnTo>
                        <a:pt x="17" y="957"/>
                      </a:lnTo>
                      <a:lnTo>
                        <a:pt x="8" y="931"/>
                      </a:lnTo>
                      <a:lnTo>
                        <a:pt x="2" y="903"/>
                      </a:lnTo>
                      <a:lnTo>
                        <a:pt x="0" y="875"/>
                      </a:lnTo>
                      <a:lnTo>
                        <a:pt x="1" y="845"/>
                      </a:lnTo>
                      <a:lnTo>
                        <a:pt x="7" y="817"/>
                      </a:lnTo>
                      <a:lnTo>
                        <a:pt x="12" y="806"/>
                      </a:lnTo>
                      <a:lnTo>
                        <a:pt x="18" y="796"/>
                      </a:lnTo>
                      <a:lnTo>
                        <a:pt x="25" y="787"/>
                      </a:lnTo>
                      <a:lnTo>
                        <a:pt x="32" y="776"/>
                      </a:lnTo>
                      <a:lnTo>
                        <a:pt x="38" y="767"/>
                      </a:lnTo>
                      <a:lnTo>
                        <a:pt x="45" y="758"/>
                      </a:lnTo>
                      <a:lnTo>
                        <a:pt x="53" y="749"/>
                      </a:lnTo>
                      <a:lnTo>
                        <a:pt x="59" y="739"/>
                      </a:lnTo>
                      <a:lnTo>
                        <a:pt x="62" y="670"/>
                      </a:lnTo>
                      <a:lnTo>
                        <a:pt x="70" y="602"/>
                      </a:lnTo>
                      <a:lnTo>
                        <a:pt x="83" y="537"/>
                      </a:lnTo>
                      <a:lnTo>
                        <a:pt x="102" y="473"/>
                      </a:lnTo>
                      <a:lnTo>
                        <a:pt x="126" y="412"/>
                      </a:lnTo>
                      <a:lnTo>
                        <a:pt x="156" y="354"/>
                      </a:lnTo>
                      <a:lnTo>
                        <a:pt x="192" y="299"/>
                      </a:lnTo>
                      <a:lnTo>
                        <a:pt x="232" y="249"/>
                      </a:lnTo>
                      <a:lnTo>
                        <a:pt x="238" y="220"/>
                      </a:lnTo>
                      <a:lnTo>
                        <a:pt x="247" y="193"/>
                      </a:lnTo>
                      <a:lnTo>
                        <a:pt x="262" y="169"/>
                      </a:lnTo>
                      <a:lnTo>
                        <a:pt x="279" y="148"/>
                      </a:lnTo>
                      <a:lnTo>
                        <a:pt x="300" y="130"/>
                      </a:lnTo>
                      <a:lnTo>
                        <a:pt x="323" y="114"/>
                      </a:lnTo>
                      <a:lnTo>
                        <a:pt x="349" y="101"/>
                      </a:lnTo>
                      <a:lnTo>
                        <a:pt x="375" y="91"/>
                      </a:lnTo>
                      <a:lnTo>
                        <a:pt x="388" y="90"/>
                      </a:lnTo>
                      <a:lnTo>
                        <a:pt x="399" y="85"/>
                      </a:lnTo>
                      <a:lnTo>
                        <a:pt x="407" y="78"/>
                      </a:lnTo>
                      <a:lnTo>
                        <a:pt x="415" y="69"/>
                      </a:lnTo>
                      <a:lnTo>
                        <a:pt x="422" y="59"/>
                      </a:lnTo>
                      <a:lnTo>
                        <a:pt x="429" y="49"/>
                      </a:lnTo>
                      <a:lnTo>
                        <a:pt x="438" y="40"/>
                      </a:lnTo>
                      <a:lnTo>
                        <a:pt x="449" y="33"/>
                      </a:lnTo>
                      <a:lnTo>
                        <a:pt x="459" y="26"/>
                      </a:lnTo>
                      <a:lnTo>
                        <a:pt x="469" y="21"/>
                      </a:lnTo>
                      <a:lnTo>
                        <a:pt x="481" y="16"/>
                      </a:lnTo>
                      <a:lnTo>
                        <a:pt x="493" y="11"/>
                      </a:lnTo>
                      <a:lnTo>
                        <a:pt x="504" y="8"/>
                      </a:lnTo>
                      <a:lnTo>
                        <a:pt x="517" y="4"/>
                      </a:lnTo>
                      <a:lnTo>
                        <a:pt x="528" y="2"/>
                      </a:lnTo>
                      <a:lnTo>
                        <a:pt x="541" y="1"/>
                      </a:lnTo>
                      <a:lnTo>
                        <a:pt x="554" y="0"/>
                      </a:lnTo>
                      <a:lnTo>
                        <a:pt x="566" y="0"/>
                      </a:lnTo>
                      <a:lnTo>
                        <a:pt x="579" y="0"/>
                      </a:lnTo>
                      <a:lnTo>
                        <a:pt x="592" y="1"/>
                      </a:lnTo>
                      <a:lnTo>
                        <a:pt x="604" y="2"/>
                      </a:lnTo>
                      <a:lnTo>
                        <a:pt x="617" y="4"/>
                      </a:lnTo>
                      <a:lnTo>
                        <a:pt x="630" y="8"/>
                      </a:lnTo>
                      <a:lnTo>
                        <a:pt x="642" y="11"/>
                      </a:lnTo>
                      <a:lnTo>
                        <a:pt x="668" y="24"/>
                      </a:lnTo>
                      <a:lnTo>
                        <a:pt x="691" y="40"/>
                      </a:lnTo>
                      <a:lnTo>
                        <a:pt x="711" y="60"/>
                      </a:lnTo>
                      <a:lnTo>
                        <a:pt x="731" y="82"/>
                      </a:lnTo>
                      <a:lnTo>
                        <a:pt x="749" y="105"/>
                      </a:lnTo>
                      <a:lnTo>
                        <a:pt x="768" y="129"/>
                      </a:lnTo>
                      <a:lnTo>
                        <a:pt x="786" y="152"/>
                      </a:lnTo>
                      <a:lnTo>
                        <a:pt x="806" y="174"/>
                      </a:lnTo>
                      <a:lnTo>
                        <a:pt x="919" y="368"/>
                      </a:lnTo>
                      <a:lnTo>
                        <a:pt x="934" y="400"/>
                      </a:lnTo>
                      <a:lnTo>
                        <a:pt x="949" y="431"/>
                      </a:lnTo>
                      <a:lnTo>
                        <a:pt x="962" y="462"/>
                      </a:lnTo>
                      <a:lnTo>
                        <a:pt x="977" y="494"/>
                      </a:lnTo>
                      <a:lnTo>
                        <a:pt x="991" y="525"/>
                      </a:lnTo>
                      <a:lnTo>
                        <a:pt x="1005" y="556"/>
                      </a:lnTo>
                      <a:lnTo>
                        <a:pt x="1019" y="589"/>
                      </a:lnTo>
                      <a:lnTo>
                        <a:pt x="1032" y="620"/>
                      </a:lnTo>
                      <a:lnTo>
                        <a:pt x="1044" y="652"/>
                      </a:lnTo>
                      <a:lnTo>
                        <a:pt x="1056" y="684"/>
                      </a:lnTo>
                      <a:lnTo>
                        <a:pt x="1067" y="716"/>
                      </a:lnTo>
                      <a:lnTo>
                        <a:pt x="1078" y="749"/>
                      </a:lnTo>
                      <a:lnTo>
                        <a:pt x="1087" y="782"/>
                      </a:lnTo>
                      <a:lnTo>
                        <a:pt x="1095" y="814"/>
                      </a:lnTo>
                      <a:lnTo>
                        <a:pt x="1103" y="849"/>
                      </a:lnTo>
                      <a:lnTo>
                        <a:pt x="1109" y="882"/>
                      </a:lnTo>
                      <a:lnTo>
                        <a:pt x="1104" y="886"/>
                      </a:lnTo>
                      <a:lnTo>
                        <a:pt x="1099" y="887"/>
                      </a:lnTo>
                      <a:lnTo>
                        <a:pt x="1094" y="887"/>
                      </a:lnTo>
                      <a:lnTo>
                        <a:pt x="1090" y="885"/>
                      </a:lnTo>
                      <a:lnTo>
                        <a:pt x="989" y="621"/>
                      </a:lnTo>
                      <a:lnTo>
                        <a:pt x="868" y="368"/>
                      </a:lnTo>
                      <a:lnTo>
                        <a:pt x="736" y="160"/>
                      </a:lnTo>
                      <a:lnTo>
                        <a:pt x="722" y="144"/>
                      </a:lnTo>
                      <a:lnTo>
                        <a:pt x="703" y="125"/>
                      </a:lnTo>
                      <a:lnTo>
                        <a:pt x="684" y="105"/>
                      </a:lnTo>
                      <a:lnTo>
                        <a:pt x="662" y="85"/>
                      </a:lnTo>
                      <a:lnTo>
                        <a:pt x="641" y="68"/>
                      </a:lnTo>
                      <a:lnTo>
                        <a:pt x="624" y="53"/>
                      </a:lnTo>
                      <a:lnTo>
                        <a:pt x="609" y="42"/>
                      </a:lnTo>
                      <a:lnTo>
                        <a:pt x="601" y="38"/>
                      </a:lnTo>
                      <a:lnTo>
                        <a:pt x="587" y="31"/>
                      </a:lnTo>
                      <a:lnTo>
                        <a:pt x="573" y="27"/>
                      </a:lnTo>
                      <a:lnTo>
                        <a:pt x="558" y="26"/>
                      </a:lnTo>
                      <a:lnTo>
                        <a:pt x="543" y="26"/>
                      </a:lnTo>
                      <a:lnTo>
                        <a:pt x="528" y="29"/>
                      </a:lnTo>
                      <a:lnTo>
                        <a:pt x="513" y="33"/>
                      </a:lnTo>
                      <a:lnTo>
                        <a:pt x="499" y="39"/>
                      </a:lnTo>
                      <a:lnTo>
                        <a:pt x="486" y="47"/>
                      </a:lnTo>
                      <a:lnTo>
                        <a:pt x="444" y="79"/>
                      </a:lnTo>
                      <a:lnTo>
                        <a:pt x="451" y="82"/>
                      </a:lnTo>
                      <a:lnTo>
                        <a:pt x="457" y="83"/>
                      </a:lnTo>
                      <a:lnTo>
                        <a:pt x="464" y="85"/>
                      </a:lnTo>
                      <a:lnTo>
                        <a:pt x="471" y="87"/>
                      </a:lnTo>
                      <a:lnTo>
                        <a:pt x="476" y="91"/>
                      </a:lnTo>
                      <a:lnTo>
                        <a:pt x="481" y="94"/>
                      </a:lnTo>
                      <a:lnTo>
                        <a:pt x="486" y="99"/>
                      </a:lnTo>
                      <a:lnTo>
                        <a:pt x="489" y="106"/>
                      </a:lnTo>
                      <a:lnTo>
                        <a:pt x="484" y="106"/>
                      </a:lnTo>
                      <a:lnTo>
                        <a:pt x="472" y="106"/>
                      </a:lnTo>
                      <a:lnTo>
                        <a:pt x="453" y="107"/>
                      </a:lnTo>
                      <a:lnTo>
                        <a:pt x="431" y="110"/>
                      </a:lnTo>
                      <a:lnTo>
                        <a:pt x="406" y="114"/>
                      </a:lnTo>
                      <a:lnTo>
                        <a:pt x="382" y="121"/>
                      </a:lnTo>
                      <a:lnTo>
                        <a:pt x="359" y="130"/>
                      </a:lnTo>
                      <a:lnTo>
                        <a:pt x="339" y="143"/>
                      </a:lnTo>
                      <a:lnTo>
                        <a:pt x="327" y="155"/>
                      </a:lnTo>
                      <a:lnTo>
                        <a:pt x="315" y="169"/>
                      </a:lnTo>
                      <a:lnTo>
                        <a:pt x="305" y="183"/>
                      </a:lnTo>
                      <a:lnTo>
                        <a:pt x="297" y="197"/>
                      </a:lnTo>
                      <a:lnTo>
                        <a:pt x="290" y="208"/>
                      </a:lnTo>
                      <a:lnTo>
                        <a:pt x="285" y="218"/>
                      </a:lnTo>
                      <a:lnTo>
                        <a:pt x="283" y="224"/>
                      </a:lnTo>
                      <a:lnTo>
                        <a:pt x="282" y="227"/>
                      </a:lnTo>
                      <a:lnTo>
                        <a:pt x="288" y="227"/>
                      </a:lnTo>
                      <a:lnTo>
                        <a:pt x="297" y="227"/>
                      </a:lnTo>
                      <a:lnTo>
                        <a:pt x="307" y="228"/>
                      </a:lnTo>
                      <a:lnTo>
                        <a:pt x="317" y="229"/>
                      </a:lnTo>
                      <a:lnTo>
                        <a:pt x="327" y="230"/>
                      </a:lnTo>
                      <a:lnTo>
                        <a:pt x="334" y="231"/>
                      </a:lnTo>
                      <a:lnTo>
                        <a:pt x="338" y="234"/>
                      </a:lnTo>
                      <a:lnTo>
                        <a:pt x="339" y="235"/>
                      </a:lnTo>
                      <a:lnTo>
                        <a:pt x="329" y="242"/>
                      </a:lnTo>
                      <a:lnTo>
                        <a:pt x="320" y="248"/>
                      </a:lnTo>
                      <a:lnTo>
                        <a:pt x="313" y="252"/>
                      </a:lnTo>
                      <a:lnTo>
                        <a:pt x="307" y="256"/>
                      </a:lnTo>
                      <a:lnTo>
                        <a:pt x="301" y="258"/>
                      </a:lnTo>
                      <a:lnTo>
                        <a:pt x="297" y="261"/>
                      </a:lnTo>
                      <a:lnTo>
                        <a:pt x="291" y="265"/>
                      </a:lnTo>
                      <a:lnTo>
                        <a:pt x="285" y="269"/>
                      </a:lnTo>
                      <a:lnTo>
                        <a:pt x="271" y="282"/>
                      </a:lnTo>
                      <a:lnTo>
                        <a:pt x="258" y="295"/>
                      </a:lnTo>
                      <a:lnTo>
                        <a:pt x="244" y="309"/>
                      </a:lnTo>
                      <a:lnTo>
                        <a:pt x="232" y="322"/>
                      </a:lnTo>
                      <a:lnTo>
                        <a:pt x="221" y="337"/>
                      </a:lnTo>
                      <a:lnTo>
                        <a:pt x="209" y="351"/>
                      </a:lnTo>
                      <a:lnTo>
                        <a:pt x="199" y="367"/>
                      </a:lnTo>
                      <a:lnTo>
                        <a:pt x="190" y="382"/>
                      </a:lnTo>
                      <a:lnTo>
                        <a:pt x="177" y="410"/>
                      </a:lnTo>
                      <a:lnTo>
                        <a:pt x="163" y="454"/>
                      </a:lnTo>
                      <a:lnTo>
                        <a:pt x="148" y="510"/>
                      </a:lnTo>
                      <a:lnTo>
                        <a:pt x="134" y="574"/>
                      </a:lnTo>
                      <a:lnTo>
                        <a:pt x="122" y="642"/>
                      </a:lnTo>
                      <a:lnTo>
                        <a:pt x="112" y="707"/>
                      </a:lnTo>
                      <a:lnTo>
                        <a:pt x="107" y="769"/>
                      </a:lnTo>
                      <a:lnTo>
                        <a:pt x="107" y="822"/>
                      </a:lnTo>
                      <a:lnTo>
                        <a:pt x="97" y="841"/>
                      </a:lnTo>
                      <a:lnTo>
                        <a:pt x="95" y="858"/>
                      </a:lnTo>
                      <a:lnTo>
                        <a:pt x="96" y="874"/>
                      </a:lnTo>
                      <a:lnTo>
                        <a:pt x="103" y="890"/>
                      </a:lnTo>
                      <a:lnTo>
                        <a:pt x="111" y="905"/>
                      </a:lnTo>
                      <a:lnTo>
                        <a:pt x="123" y="919"/>
                      </a:lnTo>
                      <a:lnTo>
                        <a:pt x="134" y="934"/>
                      </a:lnTo>
                      <a:lnTo>
                        <a:pt x="147" y="949"/>
                      </a:lnTo>
                      <a:lnTo>
                        <a:pt x="168" y="966"/>
                      </a:lnTo>
                      <a:lnTo>
                        <a:pt x="194" y="986"/>
                      </a:lnTo>
                      <a:lnTo>
                        <a:pt x="225" y="1007"/>
                      </a:lnTo>
                      <a:lnTo>
                        <a:pt x="261" y="1029"/>
                      </a:lnTo>
                      <a:lnTo>
                        <a:pt x="299" y="1051"/>
                      </a:lnTo>
                      <a:lnTo>
                        <a:pt x="339" y="1074"/>
                      </a:lnTo>
                      <a:lnTo>
                        <a:pt x="380" y="1097"/>
                      </a:lnTo>
                      <a:lnTo>
                        <a:pt x="420" y="1120"/>
                      </a:lnTo>
                      <a:lnTo>
                        <a:pt x="460" y="1140"/>
                      </a:lnTo>
                      <a:lnTo>
                        <a:pt x="497" y="1161"/>
                      </a:lnTo>
                      <a:lnTo>
                        <a:pt x="532" y="1178"/>
                      </a:lnTo>
                      <a:lnTo>
                        <a:pt x="563" y="1195"/>
                      </a:lnTo>
                      <a:lnTo>
                        <a:pt x="588" y="1207"/>
                      </a:lnTo>
                      <a:lnTo>
                        <a:pt x="608" y="1218"/>
                      </a:lnTo>
                      <a:lnTo>
                        <a:pt x="619" y="1223"/>
                      </a:lnTo>
                      <a:lnTo>
                        <a:pt x="624" y="1226"/>
                      </a:lnTo>
                      <a:lnTo>
                        <a:pt x="641" y="1233"/>
                      </a:lnTo>
                      <a:lnTo>
                        <a:pt x="661" y="1242"/>
                      </a:lnTo>
                      <a:lnTo>
                        <a:pt x="681" y="1253"/>
                      </a:lnTo>
                      <a:lnTo>
                        <a:pt x="703" y="1265"/>
                      </a:lnTo>
                      <a:lnTo>
                        <a:pt x="727" y="1276"/>
                      </a:lnTo>
                      <a:lnTo>
                        <a:pt x="753" y="1290"/>
                      </a:lnTo>
                      <a:lnTo>
                        <a:pt x="778" y="1303"/>
                      </a:lnTo>
                      <a:lnTo>
                        <a:pt x="805" y="1317"/>
                      </a:lnTo>
                      <a:lnTo>
                        <a:pt x="831" y="1329"/>
                      </a:lnTo>
                      <a:lnTo>
                        <a:pt x="859" y="1341"/>
                      </a:lnTo>
                      <a:lnTo>
                        <a:pt x="886" y="1352"/>
                      </a:lnTo>
                      <a:lnTo>
                        <a:pt x="914" y="1363"/>
                      </a:lnTo>
                      <a:lnTo>
                        <a:pt x="941" y="1371"/>
                      </a:lnTo>
                      <a:lnTo>
                        <a:pt x="967" y="1378"/>
                      </a:lnTo>
                      <a:lnTo>
                        <a:pt x="993" y="1382"/>
                      </a:lnTo>
                      <a:lnTo>
                        <a:pt x="1019" y="1385"/>
                      </a:lnTo>
                      <a:lnTo>
                        <a:pt x="1060" y="1384"/>
                      </a:lnTo>
                      <a:lnTo>
                        <a:pt x="1101" y="1378"/>
                      </a:lnTo>
                      <a:lnTo>
                        <a:pt x="1142" y="1367"/>
                      </a:lnTo>
                      <a:lnTo>
                        <a:pt x="1182" y="1354"/>
                      </a:lnTo>
                      <a:lnTo>
                        <a:pt x="1223" y="1336"/>
                      </a:lnTo>
                      <a:lnTo>
                        <a:pt x="1262" y="1316"/>
                      </a:lnTo>
                      <a:lnTo>
                        <a:pt x="1301" y="1291"/>
                      </a:lnTo>
                      <a:lnTo>
                        <a:pt x="1339" y="1265"/>
                      </a:lnTo>
                      <a:lnTo>
                        <a:pt x="1375" y="1235"/>
                      </a:lnTo>
                      <a:lnTo>
                        <a:pt x="1409" y="1204"/>
                      </a:lnTo>
                      <a:lnTo>
                        <a:pt x="1443" y="1170"/>
                      </a:lnTo>
                      <a:lnTo>
                        <a:pt x="1474" y="1136"/>
                      </a:lnTo>
                      <a:lnTo>
                        <a:pt x="1504" y="1100"/>
                      </a:lnTo>
                      <a:lnTo>
                        <a:pt x="1531" y="1063"/>
                      </a:lnTo>
                      <a:lnTo>
                        <a:pt x="1556" y="1025"/>
                      </a:lnTo>
                      <a:lnTo>
                        <a:pt x="1579" y="987"/>
                      </a:lnTo>
                      <a:lnTo>
                        <a:pt x="1573" y="960"/>
                      </a:lnTo>
                      <a:lnTo>
                        <a:pt x="1557" y="924"/>
                      </a:lnTo>
                      <a:lnTo>
                        <a:pt x="1535" y="883"/>
                      </a:lnTo>
                      <a:lnTo>
                        <a:pt x="1508" y="842"/>
                      </a:lnTo>
                      <a:lnTo>
                        <a:pt x="1480" y="803"/>
                      </a:lnTo>
                      <a:lnTo>
                        <a:pt x="1454" y="766"/>
                      </a:lnTo>
                      <a:lnTo>
                        <a:pt x="1433" y="737"/>
                      </a:lnTo>
                      <a:lnTo>
                        <a:pt x="1420" y="719"/>
                      </a:lnTo>
                      <a:lnTo>
                        <a:pt x="1412" y="706"/>
                      </a:lnTo>
                      <a:lnTo>
                        <a:pt x="1405" y="692"/>
                      </a:lnTo>
                      <a:lnTo>
                        <a:pt x="1398" y="678"/>
                      </a:lnTo>
                      <a:lnTo>
                        <a:pt x="1393" y="665"/>
                      </a:lnTo>
                      <a:lnTo>
                        <a:pt x="1389" y="651"/>
                      </a:lnTo>
                      <a:lnTo>
                        <a:pt x="1386" y="636"/>
                      </a:lnTo>
                      <a:lnTo>
                        <a:pt x="1385" y="621"/>
                      </a:lnTo>
                      <a:lnTo>
                        <a:pt x="1385" y="606"/>
                      </a:lnTo>
                      <a:lnTo>
                        <a:pt x="1395" y="608"/>
                      </a:lnTo>
                      <a:lnTo>
                        <a:pt x="1402" y="614"/>
                      </a:lnTo>
                      <a:lnTo>
                        <a:pt x="1407" y="622"/>
                      </a:lnTo>
                      <a:lnTo>
                        <a:pt x="1409" y="632"/>
                      </a:lnTo>
                      <a:lnTo>
                        <a:pt x="1412" y="643"/>
                      </a:lnTo>
                      <a:lnTo>
                        <a:pt x="1414" y="654"/>
                      </a:lnTo>
                      <a:lnTo>
                        <a:pt x="1416" y="665"/>
                      </a:lnTo>
                      <a:lnTo>
                        <a:pt x="1420" y="674"/>
                      </a:lnTo>
                      <a:lnTo>
                        <a:pt x="1423" y="677"/>
                      </a:lnTo>
                      <a:lnTo>
                        <a:pt x="1427" y="682"/>
                      </a:lnTo>
                      <a:lnTo>
                        <a:pt x="1430" y="686"/>
                      </a:lnTo>
                      <a:lnTo>
                        <a:pt x="1433" y="690"/>
                      </a:lnTo>
                      <a:lnTo>
                        <a:pt x="1438" y="628"/>
                      </a:lnTo>
                      <a:lnTo>
                        <a:pt x="1431" y="595"/>
                      </a:lnTo>
                      <a:lnTo>
                        <a:pt x="1416" y="564"/>
                      </a:lnTo>
                      <a:lnTo>
                        <a:pt x="1398" y="536"/>
                      </a:lnTo>
                      <a:lnTo>
                        <a:pt x="1377" y="509"/>
                      </a:lnTo>
                      <a:lnTo>
                        <a:pt x="1356" y="487"/>
                      </a:lnTo>
                      <a:lnTo>
                        <a:pt x="1339" y="471"/>
                      </a:lnTo>
                      <a:lnTo>
                        <a:pt x="1329" y="460"/>
                      </a:lnTo>
                      <a:lnTo>
                        <a:pt x="1326" y="454"/>
                      </a:lnTo>
                      <a:lnTo>
                        <a:pt x="1346" y="461"/>
                      </a:lnTo>
                      <a:lnTo>
                        <a:pt x="1364" y="470"/>
                      </a:lnTo>
                      <a:lnTo>
                        <a:pt x="1382" y="480"/>
                      </a:lnTo>
                      <a:lnTo>
                        <a:pt x="1398" y="494"/>
                      </a:lnTo>
                      <a:lnTo>
                        <a:pt x="1413" y="509"/>
                      </a:lnTo>
                      <a:lnTo>
                        <a:pt x="1428" y="525"/>
                      </a:lnTo>
                      <a:lnTo>
                        <a:pt x="1441" y="541"/>
                      </a:lnTo>
                      <a:lnTo>
                        <a:pt x="1454" y="560"/>
                      </a:lnTo>
                      <a:lnTo>
                        <a:pt x="1467" y="597"/>
                      </a:lnTo>
                      <a:lnTo>
                        <a:pt x="1469" y="637"/>
                      </a:lnTo>
                      <a:lnTo>
                        <a:pt x="1470" y="677"/>
                      </a:lnTo>
                      <a:lnTo>
                        <a:pt x="1475" y="716"/>
                      </a:lnTo>
                      <a:lnTo>
                        <a:pt x="1484" y="750"/>
                      </a:lnTo>
                      <a:lnTo>
                        <a:pt x="1504" y="788"/>
                      </a:lnTo>
                      <a:lnTo>
                        <a:pt x="1529" y="829"/>
                      </a:lnTo>
                      <a:lnTo>
                        <a:pt x="1557" y="870"/>
                      </a:lnTo>
                      <a:lnTo>
                        <a:pt x="1583" y="909"/>
                      </a:lnTo>
                      <a:lnTo>
                        <a:pt x="1605" y="942"/>
                      </a:lnTo>
                      <a:lnTo>
                        <a:pt x="1619" y="969"/>
                      </a:lnTo>
                      <a:lnTo>
                        <a:pt x="1621" y="986"/>
                      </a:lnTo>
                      <a:lnTo>
                        <a:pt x="1618" y="998"/>
                      </a:lnTo>
                      <a:lnTo>
                        <a:pt x="1612" y="1011"/>
                      </a:lnTo>
                      <a:lnTo>
                        <a:pt x="1605" y="1028"/>
                      </a:lnTo>
                      <a:lnTo>
                        <a:pt x="1596" y="1046"/>
                      </a:lnTo>
                      <a:lnTo>
                        <a:pt x="1584" y="1067"/>
                      </a:lnTo>
                      <a:lnTo>
                        <a:pt x="1572" y="1089"/>
                      </a:lnTo>
                      <a:lnTo>
                        <a:pt x="1557" y="1113"/>
                      </a:lnTo>
                      <a:lnTo>
                        <a:pt x="1541" y="1137"/>
                      </a:lnTo>
                      <a:lnTo>
                        <a:pt x="1522" y="1161"/>
                      </a:lnTo>
                      <a:lnTo>
                        <a:pt x="1501" y="1188"/>
                      </a:lnTo>
                      <a:lnTo>
                        <a:pt x="1478" y="1213"/>
                      </a:lnTo>
                      <a:lnTo>
                        <a:pt x="1454" y="1238"/>
                      </a:lnTo>
                      <a:lnTo>
                        <a:pt x="1428" y="1263"/>
                      </a:lnTo>
                      <a:lnTo>
                        <a:pt x="1400" y="1287"/>
                      </a:lnTo>
                      <a:lnTo>
                        <a:pt x="1370" y="1309"/>
                      </a:lnTo>
                      <a:lnTo>
                        <a:pt x="1338" y="1331"/>
                      </a:lnTo>
                      <a:lnTo>
                        <a:pt x="1311" y="1347"/>
                      </a:lnTo>
                      <a:lnTo>
                        <a:pt x="1285" y="1362"/>
                      </a:lnTo>
                      <a:lnTo>
                        <a:pt x="1258" y="1375"/>
                      </a:lnTo>
                      <a:lnTo>
                        <a:pt x="1233" y="1388"/>
                      </a:lnTo>
                      <a:lnTo>
                        <a:pt x="1207" y="1400"/>
                      </a:lnTo>
                      <a:lnTo>
                        <a:pt x="1181" y="1410"/>
                      </a:lnTo>
                      <a:lnTo>
                        <a:pt x="1156" y="1419"/>
                      </a:lnTo>
                      <a:lnTo>
                        <a:pt x="1131" y="1426"/>
                      </a:lnTo>
                      <a:lnTo>
                        <a:pt x="1105" y="1433"/>
                      </a:lnTo>
                      <a:lnTo>
                        <a:pt x="1080" y="1438"/>
                      </a:lnTo>
                      <a:lnTo>
                        <a:pt x="1055" y="1440"/>
                      </a:lnTo>
                      <a:lnTo>
                        <a:pt x="1030" y="1441"/>
                      </a:lnTo>
                      <a:lnTo>
                        <a:pt x="1005" y="1440"/>
                      </a:lnTo>
                      <a:lnTo>
                        <a:pt x="981" y="1438"/>
                      </a:lnTo>
                      <a:lnTo>
                        <a:pt x="955" y="1433"/>
                      </a:lnTo>
                      <a:lnTo>
                        <a:pt x="931" y="1426"/>
                      </a:lnTo>
                      <a:lnTo>
                        <a:pt x="912" y="1419"/>
                      </a:lnTo>
                      <a:lnTo>
                        <a:pt x="889" y="1409"/>
                      </a:lnTo>
                      <a:lnTo>
                        <a:pt x="865" y="1396"/>
                      </a:lnTo>
                      <a:lnTo>
                        <a:pt x="838" y="1382"/>
                      </a:lnTo>
                      <a:lnTo>
                        <a:pt x="810" y="1367"/>
                      </a:lnTo>
                      <a:lnTo>
                        <a:pt x="782" y="1351"/>
                      </a:lnTo>
                      <a:lnTo>
                        <a:pt x="752" y="1334"/>
                      </a:lnTo>
                      <a:lnTo>
                        <a:pt x="723" y="1317"/>
                      </a:lnTo>
                      <a:lnTo>
                        <a:pt x="694" y="1299"/>
                      </a:lnTo>
                      <a:lnTo>
                        <a:pt x="666" y="1283"/>
                      </a:lnTo>
                      <a:lnTo>
                        <a:pt x="640" y="1267"/>
                      </a:lnTo>
                      <a:lnTo>
                        <a:pt x="616" y="1253"/>
                      </a:lnTo>
                      <a:lnTo>
                        <a:pt x="594" y="1242"/>
                      </a:lnTo>
                      <a:lnTo>
                        <a:pt x="574" y="1231"/>
                      </a:lnTo>
                      <a:lnTo>
                        <a:pt x="558" y="1225"/>
                      </a:lnTo>
                      <a:lnTo>
                        <a:pt x="545" y="1220"/>
                      </a:lnTo>
                      <a:lnTo>
                        <a:pt x="525" y="1214"/>
                      </a:lnTo>
                      <a:lnTo>
                        <a:pt x="504" y="1207"/>
                      </a:lnTo>
                      <a:lnTo>
                        <a:pt x="484" y="1199"/>
                      </a:lnTo>
                      <a:lnTo>
                        <a:pt x="465" y="1190"/>
                      </a:lnTo>
                      <a:lnTo>
                        <a:pt x="445" y="1181"/>
                      </a:lnTo>
                      <a:lnTo>
                        <a:pt x="426" y="1172"/>
                      </a:lnTo>
                      <a:lnTo>
                        <a:pt x="405" y="1162"/>
                      </a:lnTo>
                      <a:lnTo>
                        <a:pt x="384" y="1152"/>
                      </a:lnTo>
                      <a:lnTo>
                        <a:pt x="361" y="1140"/>
                      </a:lnTo>
                      <a:lnTo>
                        <a:pt x="338" y="1129"/>
                      </a:lnTo>
                      <a:lnTo>
                        <a:pt x="315" y="1116"/>
                      </a:lnTo>
                      <a:lnTo>
                        <a:pt x="293" y="1104"/>
                      </a:lnTo>
                      <a:lnTo>
                        <a:pt x="273" y="1090"/>
                      </a:lnTo>
                      <a:lnTo>
                        <a:pt x="252" y="1076"/>
                      </a:lnTo>
                      <a:lnTo>
                        <a:pt x="233" y="1062"/>
                      </a:lnTo>
                      <a:lnTo>
                        <a:pt x="215" y="1049"/>
                      </a:lnTo>
                      <a:lnTo>
                        <a:pt x="199" y="1037"/>
                      </a:lnTo>
                      <a:lnTo>
                        <a:pt x="184" y="1025"/>
                      </a:lnTo>
                      <a:lnTo>
                        <a:pt x="171" y="1015"/>
                      </a:lnTo>
                      <a:lnTo>
                        <a:pt x="161" y="1006"/>
                      </a:lnTo>
                      <a:lnTo>
                        <a:pt x="152" y="999"/>
                      </a:lnTo>
                      <a:lnTo>
                        <a:pt x="146" y="993"/>
                      </a:lnTo>
                      <a:lnTo>
                        <a:pt x="141" y="989"/>
                      </a:lnTo>
                      <a:lnTo>
                        <a:pt x="140" y="988"/>
                      </a:lnTo>
                      <a:lnTo>
                        <a:pt x="109" y="954"/>
                      </a:lnTo>
                      <a:lnTo>
                        <a:pt x="88" y="923"/>
                      </a:lnTo>
                      <a:lnTo>
                        <a:pt x="74" y="893"/>
                      </a:lnTo>
                      <a:lnTo>
                        <a:pt x="68" y="867"/>
                      </a:lnTo>
                      <a:lnTo>
                        <a:pt x="65" y="847"/>
                      </a:lnTo>
                      <a:lnTo>
                        <a:pt x="65" y="830"/>
                      </a:lnTo>
                      <a:lnTo>
                        <a:pt x="66" y="820"/>
                      </a:lnTo>
                      <a:lnTo>
                        <a:pt x="68" y="817"/>
                      </a:lnTo>
                      <a:lnTo>
                        <a:pt x="56" y="830"/>
                      </a:lnTo>
                      <a:lnTo>
                        <a:pt x="48" y="844"/>
                      </a:lnTo>
                      <a:lnTo>
                        <a:pt x="43" y="859"/>
                      </a:lnTo>
                      <a:lnTo>
                        <a:pt x="42" y="875"/>
                      </a:lnTo>
                      <a:lnTo>
                        <a:pt x="43" y="892"/>
                      </a:lnTo>
                      <a:lnTo>
                        <a:pt x="46" y="907"/>
                      </a:lnTo>
                      <a:lnTo>
                        <a:pt x="50" y="922"/>
                      </a:lnTo>
                      <a:lnTo>
                        <a:pt x="56" y="936"/>
                      </a:lnTo>
                      <a:lnTo>
                        <a:pt x="81" y="976"/>
                      </a:lnTo>
                      <a:lnTo>
                        <a:pt x="110" y="1011"/>
                      </a:lnTo>
                      <a:lnTo>
                        <a:pt x="141" y="1046"/>
                      </a:lnTo>
                      <a:lnTo>
                        <a:pt x="174" y="1077"/>
                      </a:lnTo>
                      <a:lnTo>
                        <a:pt x="208" y="1106"/>
                      </a:lnTo>
                      <a:lnTo>
                        <a:pt x="245" y="1132"/>
                      </a:lnTo>
                      <a:lnTo>
                        <a:pt x="282" y="1155"/>
                      </a:lnTo>
                      <a:lnTo>
                        <a:pt x="319" y="1177"/>
                      </a:lnTo>
                      <a:lnTo>
                        <a:pt x="357" y="1196"/>
                      </a:lnTo>
                      <a:lnTo>
                        <a:pt x="395" y="1213"/>
                      </a:lnTo>
                      <a:lnTo>
                        <a:pt x="431" y="1227"/>
                      </a:lnTo>
                      <a:lnTo>
                        <a:pt x="467" y="1238"/>
                      </a:lnTo>
                      <a:lnTo>
                        <a:pt x="503" y="1246"/>
                      </a:lnTo>
                      <a:lnTo>
                        <a:pt x="535" y="1253"/>
                      </a:lnTo>
                      <a:lnTo>
                        <a:pt x="566" y="1258"/>
                      </a:lnTo>
                      <a:lnTo>
                        <a:pt x="595" y="1259"/>
                      </a:lnTo>
                      <a:lnTo>
                        <a:pt x="617" y="128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67"/>
                <p:cNvSpPr>
                  <a:spLocks/>
                </p:cNvSpPr>
                <p:nvPr/>
              </p:nvSpPr>
              <p:spPr bwMode="auto">
                <a:xfrm>
                  <a:off x="426602" y="4982530"/>
                  <a:ext cx="144909" cy="197405"/>
                </a:xfrm>
                <a:custGeom>
                  <a:avLst/>
                  <a:gdLst>
                    <a:gd name="T0" fmla="*/ 218 w 530"/>
                    <a:gd name="T1" fmla="*/ 133 h 721"/>
                    <a:gd name="T2" fmla="*/ 251 w 530"/>
                    <a:gd name="T3" fmla="*/ 179 h 721"/>
                    <a:gd name="T4" fmla="*/ 284 w 530"/>
                    <a:gd name="T5" fmla="*/ 225 h 721"/>
                    <a:gd name="T6" fmla="*/ 312 w 530"/>
                    <a:gd name="T7" fmla="*/ 274 h 721"/>
                    <a:gd name="T8" fmla="*/ 416 w 530"/>
                    <a:gd name="T9" fmla="*/ 467 h 721"/>
                    <a:gd name="T10" fmla="*/ 435 w 530"/>
                    <a:gd name="T11" fmla="*/ 507 h 721"/>
                    <a:gd name="T12" fmla="*/ 475 w 530"/>
                    <a:gd name="T13" fmla="*/ 593 h 721"/>
                    <a:gd name="T14" fmla="*/ 515 w 530"/>
                    <a:gd name="T15" fmla="*/ 681 h 721"/>
                    <a:gd name="T16" fmla="*/ 530 w 530"/>
                    <a:gd name="T17" fmla="*/ 721 h 721"/>
                    <a:gd name="T18" fmla="*/ 508 w 530"/>
                    <a:gd name="T19" fmla="*/ 702 h 721"/>
                    <a:gd name="T20" fmla="*/ 483 w 530"/>
                    <a:gd name="T21" fmla="*/ 656 h 721"/>
                    <a:gd name="T22" fmla="*/ 451 w 530"/>
                    <a:gd name="T23" fmla="*/ 598 h 721"/>
                    <a:gd name="T24" fmla="*/ 415 w 530"/>
                    <a:gd name="T25" fmla="*/ 533 h 721"/>
                    <a:gd name="T26" fmla="*/ 379 w 530"/>
                    <a:gd name="T27" fmla="*/ 469 h 721"/>
                    <a:gd name="T28" fmla="*/ 347 w 530"/>
                    <a:gd name="T29" fmla="*/ 411 h 721"/>
                    <a:gd name="T30" fmla="*/ 322 w 530"/>
                    <a:gd name="T31" fmla="*/ 366 h 721"/>
                    <a:gd name="T32" fmla="*/ 308 w 530"/>
                    <a:gd name="T33" fmla="*/ 341 h 721"/>
                    <a:gd name="T34" fmla="*/ 293 w 530"/>
                    <a:gd name="T35" fmla="*/ 318 h 721"/>
                    <a:gd name="T36" fmla="*/ 268 w 530"/>
                    <a:gd name="T37" fmla="*/ 276 h 721"/>
                    <a:gd name="T38" fmla="*/ 241 w 530"/>
                    <a:gd name="T39" fmla="*/ 235 h 721"/>
                    <a:gd name="T40" fmla="*/ 215 w 530"/>
                    <a:gd name="T41" fmla="*/ 192 h 721"/>
                    <a:gd name="T42" fmla="*/ 187 w 530"/>
                    <a:gd name="T43" fmla="*/ 152 h 721"/>
                    <a:gd name="T44" fmla="*/ 156 w 530"/>
                    <a:gd name="T45" fmla="*/ 114 h 721"/>
                    <a:gd name="T46" fmla="*/ 122 w 530"/>
                    <a:gd name="T47" fmla="*/ 78 h 721"/>
                    <a:gd name="T48" fmla="*/ 86 w 530"/>
                    <a:gd name="T49" fmla="*/ 48 h 721"/>
                    <a:gd name="T50" fmla="*/ 58 w 530"/>
                    <a:gd name="T51" fmla="*/ 32 h 721"/>
                    <a:gd name="T52" fmla="*/ 41 w 530"/>
                    <a:gd name="T53" fmla="*/ 28 h 721"/>
                    <a:gd name="T54" fmla="*/ 23 w 530"/>
                    <a:gd name="T55" fmla="*/ 24 h 721"/>
                    <a:gd name="T56" fmla="*/ 8 w 530"/>
                    <a:gd name="T57" fmla="*/ 21 h 721"/>
                    <a:gd name="T58" fmla="*/ 3 w 530"/>
                    <a:gd name="T59" fmla="*/ 17 h 721"/>
                    <a:gd name="T60" fmla="*/ 11 w 530"/>
                    <a:gd name="T61" fmla="*/ 10 h 721"/>
                    <a:gd name="T62" fmla="*/ 22 w 530"/>
                    <a:gd name="T63" fmla="*/ 5 h 721"/>
                    <a:gd name="T64" fmla="*/ 33 w 530"/>
                    <a:gd name="T65" fmla="*/ 2 h 721"/>
                    <a:gd name="T66" fmla="*/ 64 w 530"/>
                    <a:gd name="T67" fmla="*/ 4 h 721"/>
                    <a:gd name="T68" fmla="*/ 109 w 530"/>
                    <a:gd name="T69" fmla="*/ 25 h 721"/>
                    <a:gd name="T70" fmla="*/ 147 w 530"/>
                    <a:gd name="T71" fmla="*/ 56 h 721"/>
                    <a:gd name="T72" fmla="*/ 182 w 530"/>
                    <a:gd name="T73" fmla="*/ 93 h 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30" h="721">
                      <a:moveTo>
                        <a:pt x="201" y="110"/>
                      </a:moveTo>
                      <a:lnTo>
                        <a:pt x="218" y="133"/>
                      </a:lnTo>
                      <a:lnTo>
                        <a:pt x="235" y="156"/>
                      </a:lnTo>
                      <a:lnTo>
                        <a:pt x="251" y="179"/>
                      </a:lnTo>
                      <a:lnTo>
                        <a:pt x="268" y="202"/>
                      </a:lnTo>
                      <a:lnTo>
                        <a:pt x="284" y="225"/>
                      </a:lnTo>
                      <a:lnTo>
                        <a:pt x="299" y="250"/>
                      </a:lnTo>
                      <a:lnTo>
                        <a:pt x="312" y="274"/>
                      </a:lnTo>
                      <a:lnTo>
                        <a:pt x="326" y="298"/>
                      </a:lnTo>
                      <a:lnTo>
                        <a:pt x="416" y="467"/>
                      </a:lnTo>
                      <a:lnTo>
                        <a:pt x="421" y="478"/>
                      </a:lnTo>
                      <a:lnTo>
                        <a:pt x="435" y="507"/>
                      </a:lnTo>
                      <a:lnTo>
                        <a:pt x="454" y="547"/>
                      </a:lnTo>
                      <a:lnTo>
                        <a:pt x="475" y="593"/>
                      </a:lnTo>
                      <a:lnTo>
                        <a:pt x="497" y="640"/>
                      </a:lnTo>
                      <a:lnTo>
                        <a:pt x="515" y="681"/>
                      </a:lnTo>
                      <a:lnTo>
                        <a:pt x="527" y="709"/>
                      </a:lnTo>
                      <a:lnTo>
                        <a:pt x="530" y="721"/>
                      </a:lnTo>
                      <a:lnTo>
                        <a:pt x="516" y="719"/>
                      </a:lnTo>
                      <a:lnTo>
                        <a:pt x="508" y="702"/>
                      </a:lnTo>
                      <a:lnTo>
                        <a:pt x="497" y="682"/>
                      </a:lnTo>
                      <a:lnTo>
                        <a:pt x="483" y="656"/>
                      </a:lnTo>
                      <a:lnTo>
                        <a:pt x="468" y="629"/>
                      </a:lnTo>
                      <a:lnTo>
                        <a:pt x="451" y="598"/>
                      </a:lnTo>
                      <a:lnTo>
                        <a:pt x="433" y="566"/>
                      </a:lnTo>
                      <a:lnTo>
                        <a:pt x="415" y="533"/>
                      </a:lnTo>
                      <a:lnTo>
                        <a:pt x="398" y="501"/>
                      </a:lnTo>
                      <a:lnTo>
                        <a:pt x="379" y="469"/>
                      </a:lnTo>
                      <a:lnTo>
                        <a:pt x="362" y="439"/>
                      </a:lnTo>
                      <a:lnTo>
                        <a:pt x="347" y="411"/>
                      </a:lnTo>
                      <a:lnTo>
                        <a:pt x="333" y="387"/>
                      </a:lnTo>
                      <a:lnTo>
                        <a:pt x="322" y="366"/>
                      </a:lnTo>
                      <a:lnTo>
                        <a:pt x="314" y="351"/>
                      </a:lnTo>
                      <a:lnTo>
                        <a:pt x="308" y="341"/>
                      </a:lnTo>
                      <a:lnTo>
                        <a:pt x="306" y="337"/>
                      </a:lnTo>
                      <a:lnTo>
                        <a:pt x="293" y="318"/>
                      </a:lnTo>
                      <a:lnTo>
                        <a:pt x="280" y="297"/>
                      </a:lnTo>
                      <a:lnTo>
                        <a:pt x="268" y="276"/>
                      </a:lnTo>
                      <a:lnTo>
                        <a:pt x="255" y="255"/>
                      </a:lnTo>
                      <a:lnTo>
                        <a:pt x="241" y="235"/>
                      </a:lnTo>
                      <a:lnTo>
                        <a:pt x="228" y="214"/>
                      </a:lnTo>
                      <a:lnTo>
                        <a:pt x="215" y="192"/>
                      </a:lnTo>
                      <a:lnTo>
                        <a:pt x="201" y="171"/>
                      </a:lnTo>
                      <a:lnTo>
                        <a:pt x="187" y="152"/>
                      </a:lnTo>
                      <a:lnTo>
                        <a:pt x="172" y="132"/>
                      </a:lnTo>
                      <a:lnTo>
                        <a:pt x="156" y="114"/>
                      </a:lnTo>
                      <a:lnTo>
                        <a:pt x="140" y="95"/>
                      </a:lnTo>
                      <a:lnTo>
                        <a:pt x="122" y="78"/>
                      </a:lnTo>
                      <a:lnTo>
                        <a:pt x="105" y="62"/>
                      </a:lnTo>
                      <a:lnTo>
                        <a:pt x="86" y="48"/>
                      </a:lnTo>
                      <a:lnTo>
                        <a:pt x="66" y="34"/>
                      </a:lnTo>
                      <a:lnTo>
                        <a:pt x="58" y="32"/>
                      </a:lnTo>
                      <a:lnTo>
                        <a:pt x="49" y="30"/>
                      </a:lnTo>
                      <a:lnTo>
                        <a:pt x="41" y="28"/>
                      </a:lnTo>
                      <a:lnTo>
                        <a:pt x="33" y="26"/>
                      </a:lnTo>
                      <a:lnTo>
                        <a:pt x="23" y="24"/>
                      </a:lnTo>
                      <a:lnTo>
                        <a:pt x="15" y="23"/>
                      </a:lnTo>
                      <a:lnTo>
                        <a:pt x="8" y="21"/>
                      </a:lnTo>
                      <a:lnTo>
                        <a:pt x="0" y="20"/>
                      </a:lnTo>
                      <a:lnTo>
                        <a:pt x="3" y="17"/>
                      </a:lnTo>
                      <a:lnTo>
                        <a:pt x="7" y="13"/>
                      </a:lnTo>
                      <a:lnTo>
                        <a:pt x="11" y="10"/>
                      </a:lnTo>
                      <a:lnTo>
                        <a:pt x="16" y="8"/>
                      </a:lnTo>
                      <a:lnTo>
                        <a:pt x="22" y="5"/>
                      </a:lnTo>
                      <a:lnTo>
                        <a:pt x="27" y="3"/>
                      </a:lnTo>
                      <a:lnTo>
                        <a:pt x="33" y="2"/>
                      </a:lnTo>
                      <a:lnTo>
                        <a:pt x="38" y="0"/>
                      </a:lnTo>
                      <a:lnTo>
                        <a:pt x="64" y="4"/>
                      </a:lnTo>
                      <a:lnTo>
                        <a:pt x="88" y="12"/>
                      </a:lnTo>
                      <a:lnTo>
                        <a:pt x="109" y="25"/>
                      </a:lnTo>
                      <a:lnTo>
                        <a:pt x="128" y="39"/>
                      </a:lnTo>
                      <a:lnTo>
                        <a:pt x="147" y="56"/>
                      </a:lnTo>
                      <a:lnTo>
                        <a:pt x="165" y="74"/>
                      </a:lnTo>
                      <a:lnTo>
                        <a:pt x="182" y="93"/>
                      </a:lnTo>
                      <a:lnTo>
                        <a:pt x="201" y="11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8"/>
                <p:cNvSpPr>
                  <a:spLocks/>
                </p:cNvSpPr>
                <p:nvPr/>
              </p:nvSpPr>
              <p:spPr bwMode="auto">
                <a:xfrm>
                  <a:off x="389965" y="5022448"/>
                  <a:ext cx="169516" cy="238417"/>
                </a:xfrm>
                <a:custGeom>
                  <a:avLst/>
                  <a:gdLst>
                    <a:gd name="T0" fmla="*/ 0 w 618"/>
                    <a:gd name="T1" fmla="*/ 0 h 871"/>
                    <a:gd name="T2" fmla="*/ 31 w 618"/>
                    <a:gd name="T3" fmla="*/ 9 h 871"/>
                    <a:gd name="T4" fmla="*/ 60 w 618"/>
                    <a:gd name="T5" fmla="*/ 22 h 871"/>
                    <a:gd name="T6" fmla="*/ 88 w 618"/>
                    <a:gd name="T7" fmla="*/ 34 h 871"/>
                    <a:gd name="T8" fmla="*/ 116 w 618"/>
                    <a:gd name="T9" fmla="*/ 51 h 871"/>
                    <a:gd name="T10" fmla="*/ 144 w 618"/>
                    <a:gd name="T11" fmla="*/ 68 h 871"/>
                    <a:gd name="T12" fmla="*/ 169 w 618"/>
                    <a:gd name="T13" fmla="*/ 86 h 871"/>
                    <a:gd name="T14" fmla="*/ 194 w 618"/>
                    <a:gd name="T15" fmla="*/ 106 h 871"/>
                    <a:gd name="T16" fmla="*/ 220 w 618"/>
                    <a:gd name="T17" fmla="*/ 128 h 871"/>
                    <a:gd name="T18" fmla="*/ 243 w 618"/>
                    <a:gd name="T19" fmla="*/ 151 h 871"/>
                    <a:gd name="T20" fmla="*/ 266 w 618"/>
                    <a:gd name="T21" fmla="*/ 174 h 871"/>
                    <a:gd name="T22" fmla="*/ 288 w 618"/>
                    <a:gd name="T23" fmla="*/ 199 h 871"/>
                    <a:gd name="T24" fmla="*/ 308 w 618"/>
                    <a:gd name="T25" fmla="*/ 225 h 871"/>
                    <a:gd name="T26" fmla="*/ 329 w 618"/>
                    <a:gd name="T27" fmla="*/ 251 h 871"/>
                    <a:gd name="T28" fmla="*/ 349 w 618"/>
                    <a:gd name="T29" fmla="*/ 278 h 871"/>
                    <a:gd name="T30" fmla="*/ 368 w 618"/>
                    <a:gd name="T31" fmla="*/ 305 h 871"/>
                    <a:gd name="T32" fmla="*/ 387 w 618"/>
                    <a:gd name="T33" fmla="*/ 333 h 871"/>
                    <a:gd name="T34" fmla="*/ 540 w 618"/>
                    <a:gd name="T35" fmla="*/ 639 h 871"/>
                    <a:gd name="T36" fmla="*/ 551 w 618"/>
                    <a:gd name="T37" fmla="*/ 665 h 871"/>
                    <a:gd name="T38" fmla="*/ 562 w 618"/>
                    <a:gd name="T39" fmla="*/ 690 h 871"/>
                    <a:gd name="T40" fmla="*/ 573 w 618"/>
                    <a:gd name="T41" fmla="*/ 715 h 871"/>
                    <a:gd name="T42" fmla="*/ 582 w 618"/>
                    <a:gd name="T43" fmla="*/ 742 h 871"/>
                    <a:gd name="T44" fmla="*/ 593 w 618"/>
                    <a:gd name="T45" fmla="*/ 768 h 871"/>
                    <a:gd name="T46" fmla="*/ 602 w 618"/>
                    <a:gd name="T47" fmla="*/ 795 h 871"/>
                    <a:gd name="T48" fmla="*/ 610 w 618"/>
                    <a:gd name="T49" fmla="*/ 821 h 871"/>
                    <a:gd name="T50" fmla="*/ 618 w 618"/>
                    <a:gd name="T51" fmla="*/ 848 h 871"/>
                    <a:gd name="T52" fmla="*/ 580 w 618"/>
                    <a:gd name="T53" fmla="*/ 871 h 871"/>
                    <a:gd name="T54" fmla="*/ 563 w 618"/>
                    <a:gd name="T55" fmla="*/ 828 h 871"/>
                    <a:gd name="T56" fmla="*/ 547 w 618"/>
                    <a:gd name="T57" fmla="*/ 785 h 871"/>
                    <a:gd name="T58" fmla="*/ 532 w 618"/>
                    <a:gd name="T59" fmla="*/ 742 h 871"/>
                    <a:gd name="T60" fmla="*/ 516 w 618"/>
                    <a:gd name="T61" fmla="*/ 698 h 871"/>
                    <a:gd name="T62" fmla="*/ 500 w 618"/>
                    <a:gd name="T63" fmla="*/ 655 h 871"/>
                    <a:gd name="T64" fmla="*/ 482 w 618"/>
                    <a:gd name="T65" fmla="*/ 613 h 871"/>
                    <a:gd name="T66" fmla="*/ 464 w 618"/>
                    <a:gd name="T67" fmla="*/ 570 h 871"/>
                    <a:gd name="T68" fmla="*/ 443 w 618"/>
                    <a:gd name="T69" fmla="*/ 528 h 871"/>
                    <a:gd name="T70" fmla="*/ 354 w 618"/>
                    <a:gd name="T71" fmla="*/ 364 h 871"/>
                    <a:gd name="T72" fmla="*/ 338 w 618"/>
                    <a:gd name="T73" fmla="*/ 336 h 871"/>
                    <a:gd name="T74" fmla="*/ 321 w 618"/>
                    <a:gd name="T75" fmla="*/ 309 h 871"/>
                    <a:gd name="T76" fmla="*/ 303 w 618"/>
                    <a:gd name="T77" fmla="*/ 282 h 871"/>
                    <a:gd name="T78" fmla="*/ 284 w 618"/>
                    <a:gd name="T79" fmla="*/ 256 h 871"/>
                    <a:gd name="T80" fmla="*/ 265 w 618"/>
                    <a:gd name="T81" fmla="*/ 230 h 871"/>
                    <a:gd name="T82" fmla="*/ 244 w 618"/>
                    <a:gd name="T83" fmla="*/ 206 h 871"/>
                    <a:gd name="T84" fmla="*/ 223 w 618"/>
                    <a:gd name="T85" fmla="*/ 182 h 871"/>
                    <a:gd name="T86" fmla="*/ 201 w 618"/>
                    <a:gd name="T87" fmla="*/ 159 h 871"/>
                    <a:gd name="T88" fmla="*/ 178 w 618"/>
                    <a:gd name="T89" fmla="*/ 138 h 871"/>
                    <a:gd name="T90" fmla="*/ 155 w 618"/>
                    <a:gd name="T91" fmla="*/ 117 h 871"/>
                    <a:gd name="T92" fmla="*/ 131 w 618"/>
                    <a:gd name="T93" fmla="*/ 98 h 871"/>
                    <a:gd name="T94" fmla="*/ 107 w 618"/>
                    <a:gd name="T95" fmla="*/ 78 h 871"/>
                    <a:gd name="T96" fmla="*/ 82 w 618"/>
                    <a:gd name="T97" fmla="*/ 61 h 871"/>
                    <a:gd name="T98" fmla="*/ 55 w 618"/>
                    <a:gd name="T99" fmla="*/ 45 h 871"/>
                    <a:gd name="T100" fmla="*/ 29 w 618"/>
                    <a:gd name="T101" fmla="*/ 31 h 871"/>
                    <a:gd name="T102" fmla="*/ 2 w 618"/>
                    <a:gd name="T103" fmla="*/ 17 h 871"/>
                    <a:gd name="T104" fmla="*/ 0 w 618"/>
                    <a:gd name="T105" fmla="*/ 0 h 8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18" h="871">
                      <a:moveTo>
                        <a:pt x="0" y="0"/>
                      </a:moveTo>
                      <a:lnTo>
                        <a:pt x="31" y="9"/>
                      </a:lnTo>
                      <a:lnTo>
                        <a:pt x="60" y="22"/>
                      </a:lnTo>
                      <a:lnTo>
                        <a:pt x="88" y="34"/>
                      </a:lnTo>
                      <a:lnTo>
                        <a:pt x="116" y="51"/>
                      </a:lnTo>
                      <a:lnTo>
                        <a:pt x="144" y="68"/>
                      </a:lnTo>
                      <a:lnTo>
                        <a:pt x="169" y="86"/>
                      </a:lnTo>
                      <a:lnTo>
                        <a:pt x="194" y="106"/>
                      </a:lnTo>
                      <a:lnTo>
                        <a:pt x="220" y="128"/>
                      </a:lnTo>
                      <a:lnTo>
                        <a:pt x="243" y="151"/>
                      </a:lnTo>
                      <a:lnTo>
                        <a:pt x="266" y="174"/>
                      </a:lnTo>
                      <a:lnTo>
                        <a:pt x="288" y="199"/>
                      </a:lnTo>
                      <a:lnTo>
                        <a:pt x="308" y="225"/>
                      </a:lnTo>
                      <a:lnTo>
                        <a:pt x="329" y="251"/>
                      </a:lnTo>
                      <a:lnTo>
                        <a:pt x="349" y="278"/>
                      </a:lnTo>
                      <a:lnTo>
                        <a:pt x="368" y="305"/>
                      </a:lnTo>
                      <a:lnTo>
                        <a:pt x="387" y="333"/>
                      </a:lnTo>
                      <a:lnTo>
                        <a:pt x="540" y="639"/>
                      </a:lnTo>
                      <a:lnTo>
                        <a:pt x="551" y="665"/>
                      </a:lnTo>
                      <a:lnTo>
                        <a:pt x="562" y="690"/>
                      </a:lnTo>
                      <a:lnTo>
                        <a:pt x="573" y="715"/>
                      </a:lnTo>
                      <a:lnTo>
                        <a:pt x="582" y="742"/>
                      </a:lnTo>
                      <a:lnTo>
                        <a:pt x="593" y="768"/>
                      </a:lnTo>
                      <a:lnTo>
                        <a:pt x="602" y="795"/>
                      </a:lnTo>
                      <a:lnTo>
                        <a:pt x="610" y="821"/>
                      </a:lnTo>
                      <a:lnTo>
                        <a:pt x="618" y="848"/>
                      </a:lnTo>
                      <a:lnTo>
                        <a:pt x="580" y="871"/>
                      </a:lnTo>
                      <a:lnTo>
                        <a:pt x="563" y="828"/>
                      </a:lnTo>
                      <a:lnTo>
                        <a:pt x="547" y="785"/>
                      </a:lnTo>
                      <a:lnTo>
                        <a:pt x="532" y="742"/>
                      </a:lnTo>
                      <a:lnTo>
                        <a:pt x="516" y="698"/>
                      </a:lnTo>
                      <a:lnTo>
                        <a:pt x="500" y="655"/>
                      </a:lnTo>
                      <a:lnTo>
                        <a:pt x="482" y="613"/>
                      </a:lnTo>
                      <a:lnTo>
                        <a:pt x="464" y="570"/>
                      </a:lnTo>
                      <a:lnTo>
                        <a:pt x="443" y="528"/>
                      </a:lnTo>
                      <a:lnTo>
                        <a:pt x="354" y="364"/>
                      </a:lnTo>
                      <a:lnTo>
                        <a:pt x="338" y="336"/>
                      </a:lnTo>
                      <a:lnTo>
                        <a:pt x="321" y="309"/>
                      </a:lnTo>
                      <a:lnTo>
                        <a:pt x="303" y="282"/>
                      </a:lnTo>
                      <a:lnTo>
                        <a:pt x="284" y="256"/>
                      </a:lnTo>
                      <a:lnTo>
                        <a:pt x="265" y="230"/>
                      </a:lnTo>
                      <a:lnTo>
                        <a:pt x="244" y="206"/>
                      </a:lnTo>
                      <a:lnTo>
                        <a:pt x="223" y="182"/>
                      </a:lnTo>
                      <a:lnTo>
                        <a:pt x="201" y="159"/>
                      </a:lnTo>
                      <a:lnTo>
                        <a:pt x="178" y="138"/>
                      </a:lnTo>
                      <a:lnTo>
                        <a:pt x="155" y="117"/>
                      </a:lnTo>
                      <a:lnTo>
                        <a:pt x="131" y="98"/>
                      </a:lnTo>
                      <a:lnTo>
                        <a:pt x="107" y="78"/>
                      </a:lnTo>
                      <a:lnTo>
                        <a:pt x="82" y="61"/>
                      </a:lnTo>
                      <a:lnTo>
                        <a:pt x="55" y="45"/>
                      </a:lnTo>
                      <a:lnTo>
                        <a:pt x="29" y="31"/>
                      </a:lnTo>
                      <a:lnTo>
                        <a:pt x="2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69"/>
                <p:cNvSpPr>
                  <a:spLocks/>
                </p:cNvSpPr>
                <p:nvPr/>
              </p:nvSpPr>
              <p:spPr bwMode="auto">
                <a:xfrm>
                  <a:off x="335829" y="5208369"/>
                  <a:ext cx="208341" cy="64526"/>
                </a:xfrm>
                <a:custGeom>
                  <a:avLst/>
                  <a:gdLst>
                    <a:gd name="T0" fmla="*/ 21 w 762"/>
                    <a:gd name="T1" fmla="*/ 9 h 235"/>
                    <a:gd name="T2" fmla="*/ 47 w 762"/>
                    <a:gd name="T3" fmla="*/ 25 h 235"/>
                    <a:gd name="T4" fmla="*/ 72 w 762"/>
                    <a:gd name="T5" fmla="*/ 40 h 235"/>
                    <a:gd name="T6" fmla="*/ 99 w 762"/>
                    <a:gd name="T7" fmla="*/ 55 h 235"/>
                    <a:gd name="T8" fmla="*/ 125 w 762"/>
                    <a:gd name="T9" fmla="*/ 69 h 235"/>
                    <a:gd name="T10" fmla="*/ 152 w 762"/>
                    <a:gd name="T11" fmla="*/ 83 h 235"/>
                    <a:gd name="T12" fmla="*/ 179 w 762"/>
                    <a:gd name="T13" fmla="*/ 96 h 235"/>
                    <a:gd name="T14" fmla="*/ 206 w 762"/>
                    <a:gd name="T15" fmla="*/ 110 h 235"/>
                    <a:gd name="T16" fmla="*/ 266 w 762"/>
                    <a:gd name="T17" fmla="*/ 139 h 235"/>
                    <a:gd name="T18" fmla="*/ 358 w 762"/>
                    <a:gd name="T19" fmla="*/ 170 h 235"/>
                    <a:gd name="T20" fmla="*/ 448 w 762"/>
                    <a:gd name="T21" fmla="*/ 190 h 235"/>
                    <a:gd name="T22" fmla="*/ 532 w 762"/>
                    <a:gd name="T23" fmla="*/ 198 h 235"/>
                    <a:gd name="T24" fmla="*/ 606 w 762"/>
                    <a:gd name="T25" fmla="*/ 200 h 235"/>
                    <a:gd name="T26" fmla="*/ 669 w 762"/>
                    <a:gd name="T27" fmla="*/ 197 h 235"/>
                    <a:gd name="T28" fmla="*/ 712 w 762"/>
                    <a:gd name="T29" fmla="*/ 192 h 235"/>
                    <a:gd name="T30" fmla="*/ 737 w 762"/>
                    <a:gd name="T31" fmla="*/ 189 h 235"/>
                    <a:gd name="T32" fmla="*/ 762 w 762"/>
                    <a:gd name="T33" fmla="*/ 213 h 235"/>
                    <a:gd name="T34" fmla="*/ 755 w 762"/>
                    <a:gd name="T35" fmla="*/ 219 h 235"/>
                    <a:gd name="T36" fmla="*/ 733 w 762"/>
                    <a:gd name="T37" fmla="*/ 225 h 235"/>
                    <a:gd name="T38" fmla="*/ 697 w 762"/>
                    <a:gd name="T39" fmla="*/ 230 h 235"/>
                    <a:gd name="T40" fmla="*/ 651 w 762"/>
                    <a:gd name="T41" fmla="*/ 234 h 235"/>
                    <a:gd name="T42" fmla="*/ 597 w 762"/>
                    <a:gd name="T43" fmla="*/ 235 h 235"/>
                    <a:gd name="T44" fmla="*/ 536 w 762"/>
                    <a:gd name="T45" fmla="*/ 232 h 235"/>
                    <a:gd name="T46" fmla="*/ 471 w 762"/>
                    <a:gd name="T47" fmla="*/ 227 h 235"/>
                    <a:gd name="T48" fmla="*/ 404 w 762"/>
                    <a:gd name="T49" fmla="*/ 215 h 235"/>
                    <a:gd name="T50" fmla="*/ 368 w 762"/>
                    <a:gd name="T51" fmla="*/ 207 h 235"/>
                    <a:gd name="T52" fmla="*/ 331 w 762"/>
                    <a:gd name="T53" fmla="*/ 196 h 235"/>
                    <a:gd name="T54" fmla="*/ 290 w 762"/>
                    <a:gd name="T55" fmla="*/ 181 h 235"/>
                    <a:gd name="T56" fmla="*/ 240 w 762"/>
                    <a:gd name="T57" fmla="*/ 160 h 235"/>
                    <a:gd name="T58" fmla="*/ 219 w 762"/>
                    <a:gd name="T59" fmla="*/ 149 h 235"/>
                    <a:gd name="T60" fmla="*/ 190 w 762"/>
                    <a:gd name="T61" fmla="*/ 134 h 235"/>
                    <a:gd name="T62" fmla="*/ 154 w 762"/>
                    <a:gd name="T63" fmla="*/ 116 h 235"/>
                    <a:gd name="T64" fmla="*/ 116 w 762"/>
                    <a:gd name="T65" fmla="*/ 95 h 235"/>
                    <a:gd name="T66" fmla="*/ 79 w 762"/>
                    <a:gd name="T67" fmla="*/ 75 h 235"/>
                    <a:gd name="T68" fmla="*/ 44 w 762"/>
                    <a:gd name="T69" fmla="*/ 54 h 235"/>
                    <a:gd name="T70" fmla="*/ 18 w 762"/>
                    <a:gd name="T71" fmla="*/ 35 h 235"/>
                    <a:gd name="T72" fmla="*/ 0 w 762"/>
                    <a:gd name="T73" fmla="*/ 2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62" h="235">
                      <a:moveTo>
                        <a:pt x="9" y="0"/>
                      </a:moveTo>
                      <a:lnTo>
                        <a:pt x="21" y="9"/>
                      </a:lnTo>
                      <a:lnTo>
                        <a:pt x="34" y="17"/>
                      </a:lnTo>
                      <a:lnTo>
                        <a:pt x="47" y="25"/>
                      </a:lnTo>
                      <a:lnTo>
                        <a:pt x="59" y="33"/>
                      </a:lnTo>
                      <a:lnTo>
                        <a:pt x="72" y="40"/>
                      </a:lnTo>
                      <a:lnTo>
                        <a:pt x="85" y="48"/>
                      </a:lnTo>
                      <a:lnTo>
                        <a:pt x="99" y="55"/>
                      </a:lnTo>
                      <a:lnTo>
                        <a:pt x="111" y="62"/>
                      </a:lnTo>
                      <a:lnTo>
                        <a:pt x="125" y="69"/>
                      </a:lnTo>
                      <a:lnTo>
                        <a:pt x="138" y="76"/>
                      </a:lnTo>
                      <a:lnTo>
                        <a:pt x="152" y="83"/>
                      </a:lnTo>
                      <a:lnTo>
                        <a:pt x="165" y="90"/>
                      </a:lnTo>
                      <a:lnTo>
                        <a:pt x="179" y="96"/>
                      </a:lnTo>
                      <a:lnTo>
                        <a:pt x="192" y="103"/>
                      </a:lnTo>
                      <a:lnTo>
                        <a:pt x="206" y="110"/>
                      </a:lnTo>
                      <a:lnTo>
                        <a:pt x="219" y="117"/>
                      </a:lnTo>
                      <a:lnTo>
                        <a:pt x="266" y="139"/>
                      </a:lnTo>
                      <a:lnTo>
                        <a:pt x="312" y="156"/>
                      </a:lnTo>
                      <a:lnTo>
                        <a:pt x="358" y="170"/>
                      </a:lnTo>
                      <a:lnTo>
                        <a:pt x="404" y="182"/>
                      </a:lnTo>
                      <a:lnTo>
                        <a:pt x="448" y="190"/>
                      </a:lnTo>
                      <a:lnTo>
                        <a:pt x="491" y="196"/>
                      </a:lnTo>
                      <a:lnTo>
                        <a:pt x="532" y="198"/>
                      </a:lnTo>
                      <a:lnTo>
                        <a:pt x="571" y="200"/>
                      </a:lnTo>
                      <a:lnTo>
                        <a:pt x="606" y="200"/>
                      </a:lnTo>
                      <a:lnTo>
                        <a:pt x="640" y="199"/>
                      </a:lnTo>
                      <a:lnTo>
                        <a:pt x="669" y="197"/>
                      </a:lnTo>
                      <a:lnTo>
                        <a:pt x="693" y="194"/>
                      </a:lnTo>
                      <a:lnTo>
                        <a:pt x="712" y="192"/>
                      </a:lnTo>
                      <a:lnTo>
                        <a:pt x="727" y="190"/>
                      </a:lnTo>
                      <a:lnTo>
                        <a:pt x="737" y="189"/>
                      </a:lnTo>
                      <a:lnTo>
                        <a:pt x="740" y="187"/>
                      </a:lnTo>
                      <a:lnTo>
                        <a:pt x="762" y="213"/>
                      </a:lnTo>
                      <a:lnTo>
                        <a:pt x="761" y="216"/>
                      </a:lnTo>
                      <a:lnTo>
                        <a:pt x="755" y="219"/>
                      </a:lnTo>
                      <a:lnTo>
                        <a:pt x="746" y="222"/>
                      </a:lnTo>
                      <a:lnTo>
                        <a:pt x="733" y="225"/>
                      </a:lnTo>
                      <a:lnTo>
                        <a:pt x="717" y="228"/>
                      </a:lnTo>
                      <a:lnTo>
                        <a:pt x="697" y="230"/>
                      </a:lnTo>
                      <a:lnTo>
                        <a:pt x="676" y="232"/>
                      </a:lnTo>
                      <a:lnTo>
                        <a:pt x="651" y="234"/>
                      </a:lnTo>
                      <a:lnTo>
                        <a:pt x="625" y="235"/>
                      </a:lnTo>
                      <a:lnTo>
                        <a:pt x="597" y="235"/>
                      </a:lnTo>
                      <a:lnTo>
                        <a:pt x="567" y="235"/>
                      </a:lnTo>
                      <a:lnTo>
                        <a:pt x="536" y="232"/>
                      </a:lnTo>
                      <a:lnTo>
                        <a:pt x="504" y="230"/>
                      </a:lnTo>
                      <a:lnTo>
                        <a:pt x="471" y="227"/>
                      </a:lnTo>
                      <a:lnTo>
                        <a:pt x="437" y="221"/>
                      </a:lnTo>
                      <a:lnTo>
                        <a:pt x="404" y="215"/>
                      </a:lnTo>
                      <a:lnTo>
                        <a:pt x="385" y="212"/>
                      </a:lnTo>
                      <a:lnTo>
                        <a:pt x="368" y="207"/>
                      </a:lnTo>
                      <a:lnTo>
                        <a:pt x="350" y="202"/>
                      </a:lnTo>
                      <a:lnTo>
                        <a:pt x="331" y="196"/>
                      </a:lnTo>
                      <a:lnTo>
                        <a:pt x="310" y="189"/>
                      </a:lnTo>
                      <a:lnTo>
                        <a:pt x="290" y="181"/>
                      </a:lnTo>
                      <a:lnTo>
                        <a:pt x="266" y="171"/>
                      </a:lnTo>
                      <a:lnTo>
                        <a:pt x="240" y="160"/>
                      </a:lnTo>
                      <a:lnTo>
                        <a:pt x="231" y="155"/>
                      </a:lnTo>
                      <a:lnTo>
                        <a:pt x="219" y="149"/>
                      </a:lnTo>
                      <a:lnTo>
                        <a:pt x="205" y="143"/>
                      </a:lnTo>
                      <a:lnTo>
                        <a:pt x="190" y="134"/>
                      </a:lnTo>
                      <a:lnTo>
                        <a:pt x="172" y="125"/>
                      </a:lnTo>
                      <a:lnTo>
                        <a:pt x="154" y="116"/>
                      </a:lnTo>
                      <a:lnTo>
                        <a:pt x="135" y="106"/>
                      </a:lnTo>
                      <a:lnTo>
                        <a:pt x="116" y="95"/>
                      </a:lnTo>
                      <a:lnTo>
                        <a:pt x="97" y="85"/>
                      </a:lnTo>
                      <a:lnTo>
                        <a:pt x="79" y="75"/>
                      </a:lnTo>
                      <a:lnTo>
                        <a:pt x="61" y="64"/>
                      </a:lnTo>
                      <a:lnTo>
                        <a:pt x="44" y="54"/>
                      </a:lnTo>
                      <a:lnTo>
                        <a:pt x="31" y="45"/>
                      </a:lnTo>
                      <a:lnTo>
                        <a:pt x="18" y="35"/>
                      </a:lnTo>
                      <a:lnTo>
                        <a:pt x="8" y="27"/>
                      </a:lnTo>
                      <a:lnTo>
                        <a:pt x="0" y="2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63" name="Oval 62"/>
            <p:cNvSpPr/>
            <p:nvPr/>
          </p:nvSpPr>
          <p:spPr>
            <a:xfrm>
              <a:off x="2930682" y="1789020"/>
              <a:ext cx="297828" cy="218077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86000">
                  <a:schemeClr val="bg1">
                    <a:alpha val="13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3879589" y="3829089"/>
            <a:ext cx="203935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stealth" w="lg" len="med"/>
          </a:ln>
          <a:effectLst/>
        </p:spPr>
      </p:cxnSp>
      <p:sp>
        <p:nvSpPr>
          <p:cNvPr id="75" name="Right Arrow 74"/>
          <p:cNvSpPr/>
          <p:nvPr/>
        </p:nvSpPr>
        <p:spPr>
          <a:xfrm>
            <a:off x="2712782" y="3391216"/>
            <a:ext cx="542080" cy="277369"/>
          </a:xfrm>
          <a:prstGeom prst="rightArrow">
            <a:avLst/>
          </a:prstGeom>
          <a:gradFill flip="none" rotWithShape="1">
            <a:gsLst>
              <a:gs pos="0">
                <a:srgbClr val="546223">
                  <a:lumMod val="60000"/>
                  <a:lumOff val="40000"/>
                  <a:shade val="30000"/>
                  <a:satMod val="115000"/>
                </a:srgbClr>
              </a:gs>
              <a:gs pos="50000">
                <a:srgbClr val="546223">
                  <a:lumMod val="60000"/>
                  <a:lumOff val="40000"/>
                  <a:shade val="67500"/>
                  <a:satMod val="115000"/>
                </a:srgbClr>
              </a:gs>
              <a:gs pos="100000">
                <a:srgbClr val="546223">
                  <a:lumMod val="60000"/>
                  <a:lumOff val="40000"/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546223">
                <a:lumMod val="75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Demi" pitchFamily="34" charset="0"/>
                <a:cs typeface="Arial" pitchFamily="34" charset="0"/>
              </a:rPr>
              <a:t>xml</a:t>
            </a:r>
            <a:endParaRPr kumimoji="0" lang="en-US" sz="9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2712782" y="3602649"/>
            <a:ext cx="542080" cy="277369"/>
          </a:xfrm>
          <a:prstGeom prst="rightArrow">
            <a:avLst/>
          </a:prstGeom>
          <a:gradFill flip="none" rotWithShape="1">
            <a:gsLst>
              <a:gs pos="0">
                <a:srgbClr val="546223">
                  <a:lumMod val="60000"/>
                  <a:lumOff val="40000"/>
                  <a:shade val="30000"/>
                  <a:satMod val="115000"/>
                </a:srgbClr>
              </a:gs>
              <a:gs pos="50000">
                <a:srgbClr val="546223">
                  <a:lumMod val="60000"/>
                  <a:lumOff val="40000"/>
                  <a:shade val="67500"/>
                  <a:satMod val="115000"/>
                </a:srgbClr>
              </a:gs>
              <a:gs pos="100000">
                <a:srgbClr val="546223">
                  <a:lumMod val="60000"/>
                  <a:lumOff val="40000"/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546223">
                <a:lumMod val="75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Demi" pitchFamily="34" charset="0"/>
                <a:cs typeface="Arial" pitchFamily="34" charset="0"/>
              </a:rPr>
              <a:t>csv</a:t>
            </a:r>
            <a:endParaRPr kumimoji="0" lang="en-US" sz="9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77" name="Right Arrow 76"/>
          <p:cNvSpPr/>
          <p:nvPr/>
        </p:nvSpPr>
        <p:spPr>
          <a:xfrm>
            <a:off x="2712782" y="3814082"/>
            <a:ext cx="542080" cy="277369"/>
          </a:xfrm>
          <a:prstGeom prst="rightArrow">
            <a:avLst/>
          </a:prstGeom>
          <a:gradFill flip="none" rotWithShape="1">
            <a:gsLst>
              <a:gs pos="0">
                <a:srgbClr val="546223">
                  <a:lumMod val="60000"/>
                  <a:lumOff val="40000"/>
                  <a:shade val="30000"/>
                  <a:satMod val="115000"/>
                </a:srgbClr>
              </a:gs>
              <a:gs pos="50000">
                <a:srgbClr val="546223">
                  <a:lumMod val="60000"/>
                  <a:lumOff val="40000"/>
                  <a:shade val="67500"/>
                  <a:satMod val="115000"/>
                </a:srgbClr>
              </a:gs>
              <a:gs pos="100000">
                <a:srgbClr val="546223">
                  <a:lumMod val="60000"/>
                  <a:lumOff val="40000"/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546223">
                <a:lumMod val="75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Demi" pitchFamily="34" charset="0"/>
                <a:cs typeface="Arial" pitchFamily="34" charset="0"/>
              </a:rPr>
              <a:t>others</a:t>
            </a:r>
            <a:endParaRPr kumimoji="0" lang="en-US" sz="9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78" name="Right Arrow 77"/>
          <p:cNvSpPr/>
          <p:nvPr/>
        </p:nvSpPr>
        <p:spPr>
          <a:xfrm>
            <a:off x="2712782" y="4025516"/>
            <a:ext cx="542080" cy="277369"/>
          </a:xfrm>
          <a:prstGeom prst="rightArrow">
            <a:avLst/>
          </a:prstGeom>
          <a:gradFill flip="none" rotWithShape="1">
            <a:gsLst>
              <a:gs pos="0">
                <a:srgbClr val="546223">
                  <a:lumMod val="60000"/>
                  <a:lumOff val="40000"/>
                  <a:shade val="30000"/>
                  <a:satMod val="115000"/>
                </a:srgbClr>
              </a:gs>
              <a:gs pos="50000">
                <a:srgbClr val="546223">
                  <a:lumMod val="60000"/>
                  <a:lumOff val="40000"/>
                  <a:shade val="67500"/>
                  <a:satMod val="115000"/>
                </a:srgbClr>
              </a:gs>
              <a:gs pos="100000">
                <a:srgbClr val="546223">
                  <a:lumMod val="60000"/>
                  <a:lumOff val="40000"/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546223">
                <a:lumMod val="75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Demi" pitchFamily="34" charset="0"/>
                <a:cs typeface="Arial" pitchFamily="34" charset="0"/>
              </a:rPr>
              <a:t>custom</a:t>
            </a:r>
            <a:endParaRPr kumimoji="0" lang="en-US" sz="9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90155" y="3288691"/>
            <a:ext cx="515043" cy="128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273509"/>
                </a:solidFill>
                <a:effectLst/>
                <a:uLnTx/>
                <a:uFillTx/>
                <a:latin typeface="+mj-lt"/>
                <a:cs typeface="Arial" pitchFamily="34" charset="0"/>
              </a:rPr>
              <a:t>Sources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rgbClr val="273509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80" name="Can 79"/>
          <p:cNvSpPr/>
          <p:nvPr/>
        </p:nvSpPr>
        <p:spPr>
          <a:xfrm>
            <a:off x="4687215" y="4798181"/>
            <a:ext cx="1193482" cy="431744"/>
          </a:xfrm>
          <a:prstGeom prst="can">
            <a:avLst>
              <a:gd name="adj" fmla="val 29550"/>
            </a:avLst>
          </a:prstGeom>
          <a:gradFill rotWithShape="1">
            <a:gsLst>
              <a:gs pos="0">
                <a:srgbClr val="002855">
                  <a:shade val="51000"/>
                  <a:satMod val="130000"/>
                </a:srgbClr>
              </a:gs>
              <a:gs pos="80000">
                <a:srgbClr val="002855">
                  <a:shade val="93000"/>
                  <a:satMod val="130000"/>
                </a:srgbClr>
              </a:gs>
              <a:gs pos="100000">
                <a:srgbClr val="002855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1440" tIns="45720" rIns="91440" bIns="45720" rtlCol="0" anchor="ctr" anchorCtr="0"/>
          <a:lstStyle/>
          <a:p>
            <a:pPr algn="ctr"/>
            <a:r>
              <a:rPr lang="en-US" sz="1050" kern="0" dirty="0" smtClean="0">
                <a:solidFill>
                  <a:srgbClr val="FFFFFF"/>
                </a:solidFill>
                <a:latin typeface="Franklin Gothic Demi" pitchFamily="34" charset="0"/>
                <a:cs typeface="Arial" pitchFamily="34" charset="0"/>
              </a:rPr>
              <a:t>Dimension Data</a:t>
            </a:r>
            <a:endParaRPr lang="en-US" sz="1050" kern="0" dirty="0">
              <a:solidFill>
                <a:srgbClr val="FFFFFF"/>
              </a:solidFill>
              <a:latin typeface="+mj-lt"/>
              <a:cs typeface="Arial" pitchFamily="34" charset="0"/>
            </a:endParaRPr>
          </a:p>
        </p:txBody>
      </p:sp>
      <p:sp>
        <p:nvSpPr>
          <p:cNvPr id="81" name="Left-Right Arrow 80"/>
          <p:cNvSpPr/>
          <p:nvPr/>
        </p:nvSpPr>
        <p:spPr>
          <a:xfrm rot="16200000">
            <a:off x="5020329" y="4474357"/>
            <a:ext cx="514051" cy="258557"/>
          </a:xfrm>
          <a:prstGeom prst="leftRightArrow">
            <a:avLst>
              <a:gd name="adj1" fmla="val 39193"/>
              <a:gd name="adj2" fmla="val 78988"/>
            </a:avLst>
          </a:prstGeom>
          <a:gradFill flip="none" rotWithShape="1">
            <a:gsLst>
              <a:gs pos="0">
                <a:srgbClr val="006BB5">
                  <a:lumMod val="40000"/>
                  <a:lumOff val="60000"/>
                  <a:shade val="30000"/>
                  <a:satMod val="115000"/>
                </a:srgbClr>
              </a:gs>
              <a:gs pos="50000">
                <a:srgbClr val="006BB5">
                  <a:lumMod val="40000"/>
                  <a:lumOff val="60000"/>
                  <a:shade val="67500"/>
                  <a:satMod val="115000"/>
                </a:srgbClr>
              </a:gs>
              <a:gs pos="100000">
                <a:srgbClr val="006BB5">
                  <a:lumMod val="40000"/>
                  <a:lumOff val="60000"/>
                  <a:shade val="100000"/>
                  <a:satMod val="115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709583" y="3829089"/>
            <a:ext cx="203935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stealth" w="lg" len="med"/>
          </a:ln>
          <a:effectLst/>
        </p:spPr>
      </p:cxnSp>
      <p:sp>
        <p:nvSpPr>
          <p:cNvPr id="83" name="Rounded Rectangle 82"/>
          <p:cNvSpPr/>
          <p:nvPr/>
        </p:nvSpPr>
        <p:spPr>
          <a:xfrm>
            <a:off x="3254863" y="3332190"/>
            <a:ext cx="722376" cy="993799"/>
          </a:xfrm>
          <a:prstGeom prst="roundRect">
            <a:avLst>
              <a:gd name="adj" fmla="val 7804"/>
            </a:avLst>
          </a:prstGeom>
          <a:gradFill rotWithShape="1">
            <a:gsLst>
              <a:gs pos="0">
                <a:srgbClr val="002855">
                  <a:shade val="51000"/>
                  <a:satMod val="130000"/>
                </a:srgbClr>
              </a:gs>
              <a:gs pos="80000">
                <a:srgbClr val="002855">
                  <a:shade val="93000"/>
                  <a:satMod val="130000"/>
                </a:srgbClr>
              </a:gs>
              <a:gs pos="100000">
                <a:srgbClr val="002855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Parse</a:t>
            </a:r>
            <a:b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</a:br>
            <a:r>
              <a: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 pitchFamily="34" charset="0"/>
              </a:rPr>
              <a:t>(name/val pairs)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ea typeface="+mn-ea"/>
                <a:cs typeface="Arial" pitchFamily="34" charset="0"/>
              </a:rPr>
              <a:t>…010011…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pic>
        <p:nvPicPr>
          <p:cNvPr id="84" name="Picture 2" descr="C:\Users\devolcohenk\AppData\Local\Microsoft\Windows\Temporary Internet Files\Content.IE5\DIGE9QN5\MC900434789[1]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9949">
            <a:off x="3442551" y="3967909"/>
            <a:ext cx="319764" cy="31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ounded Rectangle 84"/>
          <p:cNvSpPr/>
          <p:nvPr/>
        </p:nvSpPr>
        <p:spPr>
          <a:xfrm>
            <a:off x="4083524" y="3332190"/>
            <a:ext cx="722376" cy="993799"/>
          </a:xfrm>
          <a:prstGeom prst="roundRect">
            <a:avLst>
              <a:gd name="adj" fmla="val 7804"/>
            </a:avLst>
          </a:prstGeom>
          <a:gradFill rotWithShape="1">
            <a:gsLst>
              <a:gs pos="0">
                <a:srgbClr val="002855">
                  <a:shade val="51000"/>
                  <a:satMod val="130000"/>
                </a:srgbClr>
              </a:gs>
              <a:gs pos="80000">
                <a:srgbClr val="002855">
                  <a:shade val="93000"/>
                  <a:satMod val="130000"/>
                </a:srgbClr>
              </a:gs>
              <a:gs pos="100000">
                <a:srgbClr val="002855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Translate</a:t>
            </a:r>
            <a:b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</a:br>
            <a:r>
              <a: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 pitchFamily="34" charset="0"/>
              </a:rPr>
              <a:t>(to data model)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ea typeface="+mn-ea"/>
                <a:cs typeface="Arial" pitchFamily="34" charset="0"/>
              </a:rPr>
              <a:t>…010011…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345917" y="4004895"/>
            <a:ext cx="234146" cy="234147"/>
          </a:xfrm>
          <a:prstGeom prst="rect">
            <a:avLst/>
          </a:prstGeom>
          <a:gradFill rotWithShape="1">
            <a:gsLst>
              <a:gs pos="0">
                <a:srgbClr val="546223">
                  <a:tint val="50000"/>
                  <a:satMod val="300000"/>
                </a:srgbClr>
              </a:gs>
              <a:gs pos="35000">
                <a:srgbClr val="546223">
                  <a:tint val="37000"/>
                  <a:satMod val="300000"/>
                </a:srgbClr>
              </a:gs>
              <a:gs pos="100000">
                <a:srgbClr val="54622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49A90">
                <a:lumMod val="20000"/>
                <a:lumOff val="80000"/>
              </a:srgbClr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8AE0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+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8AE0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912185" y="3332190"/>
            <a:ext cx="722376" cy="993799"/>
          </a:xfrm>
          <a:prstGeom prst="roundRect">
            <a:avLst>
              <a:gd name="adj" fmla="val 7804"/>
            </a:avLst>
          </a:prstGeom>
          <a:gradFill rotWithShape="1">
            <a:gsLst>
              <a:gs pos="0">
                <a:srgbClr val="002855">
                  <a:shade val="51000"/>
                  <a:satMod val="130000"/>
                </a:srgbClr>
              </a:gs>
              <a:gs pos="80000">
                <a:srgbClr val="002855">
                  <a:shade val="93000"/>
                  <a:satMod val="130000"/>
                </a:srgbClr>
              </a:gs>
              <a:gs pos="100000">
                <a:srgbClr val="002855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Process</a:t>
            </a:r>
            <a:b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</a:br>
            <a:r>
              <a: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 pitchFamily="34" charset="0"/>
              </a:rPr>
              <a:t>(add enrichment)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ea typeface="+mn-ea"/>
                <a:cs typeface="Arial" pitchFamily="34" charset="0"/>
              </a:rPr>
              <a:t>…010011…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grpSp>
        <p:nvGrpSpPr>
          <p:cNvPr id="88" name="Group 3"/>
          <p:cNvGrpSpPr>
            <a:grpSpLocks noChangeAspect="1"/>
          </p:cNvGrpSpPr>
          <p:nvPr/>
        </p:nvGrpSpPr>
        <p:grpSpPr bwMode="auto">
          <a:xfrm>
            <a:off x="5071265" y="3968201"/>
            <a:ext cx="335203" cy="285709"/>
            <a:chOff x="1632" y="1720"/>
            <a:chExt cx="2682" cy="2286"/>
          </a:xfrm>
        </p:grpSpPr>
        <p:sp>
          <p:nvSpPr>
            <p:cNvPr id="89" name="Gear"/>
            <p:cNvSpPr>
              <a:spLocks noEditPoints="1" noChangeArrowheads="1"/>
            </p:cNvSpPr>
            <p:nvPr/>
          </p:nvSpPr>
          <p:spPr bwMode="auto">
            <a:xfrm>
              <a:off x="3119" y="1720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25400" prstMaterial="dkEdg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AutoShape 5"/>
            <p:cNvSpPr>
              <a:spLocks noEditPoints="1" noChangeArrowheads="1"/>
            </p:cNvSpPr>
            <p:nvPr/>
          </p:nvSpPr>
          <p:spPr bwMode="auto">
            <a:xfrm>
              <a:off x="1632" y="2152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25400" prstMaterial="dkEdg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AutoShape 6"/>
            <p:cNvSpPr>
              <a:spLocks noEditPoints="1" noChangeArrowheads="1"/>
            </p:cNvSpPr>
            <p:nvPr/>
          </p:nvSpPr>
          <p:spPr bwMode="auto">
            <a:xfrm>
              <a:off x="2559" y="2614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25400" prstMaterial="dkEdg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2" name="Freeform 91"/>
          <p:cNvSpPr/>
          <p:nvPr/>
        </p:nvSpPr>
        <p:spPr>
          <a:xfrm>
            <a:off x="5724160" y="3399312"/>
            <a:ext cx="122286" cy="859555"/>
          </a:xfrm>
          <a:custGeom>
            <a:avLst/>
            <a:gdLst>
              <a:gd name="connsiteX0" fmla="*/ 104775 w 104775"/>
              <a:gd name="connsiteY0" fmla="*/ 0 h 872490"/>
              <a:gd name="connsiteX1" fmla="*/ 0 w 104775"/>
              <a:gd name="connsiteY1" fmla="*/ 0 h 872490"/>
              <a:gd name="connsiteX2" fmla="*/ 0 w 104775"/>
              <a:gd name="connsiteY2" fmla="*/ 868680 h 872490"/>
              <a:gd name="connsiteX3" fmla="*/ 104775 w 104775"/>
              <a:gd name="connsiteY3" fmla="*/ 872490 h 87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" h="872490">
                <a:moveTo>
                  <a:pt x="104775" y="0"/>
                </a:moveTo>
                <a:lnTo>
                  <a:pt x="0" y="0"/>
                </a:lnTo>
                <a:lnTo>
                  <a:pt x="0" y="868680"/>
                </a:lnTo>
                <a:lnTo>
                  <a:pt x="104775" y="872490"/>
                </a:lnTo>
              </a:path>
            </a:pathLst>
          </a:cu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headEnd type="stealth" w="lg" len="med"/>
            <a:tailEnd type="stealth" w="lg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Arrow Connector 92"/>
          <p:cNvCxnSpPr>
            <a:stCxn id="87" idx="3"/>
          </p:cNvCxnSpPr>
          <p:nvPr/>
        </p:nvCxnSpPr>
        <p:spPr>
          <a:xfrm flipV="1">
            <a:off x="5634561" y="3829089"/>
            <a:ext cx="216217" cy="1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stealth" w="lg" len="med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5732934" y="4046260"/>
            <a:ext cx="117844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stealth" w="lg" len="med"/>
          </a:ln>
          <a:effectLst/>
        </p:spPr>
      </p:cxnSp>
      <p:cxnSp>
        <p:nvCxnSpPr>
          <p:cNvPr id="95" name="Straight Arrow Connector 94"/>
          <p:cNvCxnSpPr/>
          <p:nvPr/>
        </p:nvCxnSpPr>
        <p:spPr>
          <a:xfrm>
            <a:off x="5732934" y="3619540"/>
            <a:ext cx="117844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stealth" w="lg" len="med"/>
          </a:ln>
          <a:effectLst/>
        </p:spPr>
      </p:cxnSp>
      <p:sp>
        <p:nvSpPr>
          <p:cNvPr id="96" name="Bent Arrow 95"/>
          <p:cNvSpPr/>
          <p:nvPr/>
        </p:nvSpPr>
        <p:spPr>
          <a:xfrm>
            <a:off x="6164445" y="3014508"/>
            <a:ext cx="576075" cy="333572"/>
          </a:xfrm>
          <a:prstGeom prst="bentArrow">
            <a:avLst>
              <a:gd name="adj1" fmla="val 25000"/>
              <a:gd name="adj2" fmla="val 25000"/>
              <a:gd name="adj3" fmla="val 47273"/>
              <a:gd name="adj4" fmla="val 43750"/>
            </a:avLst>
          </a:prstGeom>
          <a:gradFill flip="none" rotWithShape="1">
            <a:gsLst>
              <a:gs pos="0">
                <a:srgbClr val="006BB5">
                  <a:lumMod val="40000"/>
                  <a:lumOff val="60000"/>
                  <a:shade val="30000"/>
                  <a:satMod val="115000"/>
                </a:srgbClr>
              </a:gs>
              <a:gs pos="58000">
                <a:srgbClr val="006BB5">
                  <a:lumMod val="40000"/>
                  <a:lumOff val="60000"/>
                  <a:shade val="100000"/>
                  <a:satMod val="11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7" name="Bent Arrow 96"/>
          <p:cNvSpPr/>
          <p:nvPr/>
        </p:nvSpPr>
        <p:spPr>
          <a:xfrm flipV="1">
            <a:off x="6164445" y="4292985"/>
            <a:ext cx="576075" cy="333572"/>
          </a:xfrm>
          <a:prstGeom prst="bentArrow">
            <a:avLst>
              <a:gd name="adj1" fmla="val 25000"/>
              <a:gd name="adj2" fmla="val 25000"/>
              <a:gd name="adj3" fmla="val 47273"/>
              <a:gd name="adj4" fmla="val 43750"/>
            </a:avLst>
          </a:prstGeom>
          <a:gradFill flip="none" rotWithShape="1">
            <a:gsLst>
              <a:gs pos="0">
                <a:srgbClr val="006BB5">
                  <a:lumMod val="40000"/>
                  <a:lumOff val="60000"/>
                  <a:shade val="30000"/>
                  <a:satMod val="115000"/>
                </a:srgbClr>
              </a:gs>
              <a:gs pos="58000">
                <a:srgbClr val="006BB5">
                  <a:lumMod val="40000"/>
                  <a:lumOff val="60000"/>
                  <a:shade val="100000"/>
                  <a:satMod val="11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8" name="Can 97"/>
          <p:cNvSpPr/>
          <p:nvPr/>
        </p:nvSpPr>
        <p:spPr>
          <a:xfrm>
            <a:off x="6740305" y="3746344"/>
            <a:ext cx="475500" cy="432452"/>
          </a:xfrm>
          <a:prstGeom prst="can">
            <a:avLst>
              <a:gd name="adj" fmla="val 29550"/>
            </a:avLst>
          </a:prstGeom>
          <a:gradFill rotWithShape="1">
            <a:gsLst>
              <a:gs pos="0">
                <a:srgbClr val="002855">
                  <a:shade val="51000"/>
                  <a:satMod val="130000"/>
                </a:srgbClr>
              </a:gs>
              <a:gs pos="80000">
                <a:srgbClr val="002855">
                  <a:shade val="93000"/>
                  <a:satMod val="130000"/>
                </a:srgbClr>
              </a:gs>
              <a:gs pos="100000">
                <a:srgbClr val="002855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1440" tIns="45720" rIns="91440" bIns="0" rtlCol="0" anchor="b" anchorCtr="0"/>
          <a:lstStyle/>
          <a:p>
            <a:pPr algn="ctr"/>
            <a:r>
              <a:rPr lang="en-US" sz="900" kern="0" dirty="0" smtClean="0">
                <a:solidFill>
                  <a:srgbClr val="FFFFFF"/>
                </a:solidFill>
                <a:latin typeface="Franklin Gothic Demi" pitchFamily="34" charset="0"/>
                <a:cs typeface="Arial" pitchFamily="34" charset="0"/>
              </a:rPr>
              <a:t>Index</a:t>
            </a:r>
            <a:endParaRPr lang="en-US" sz="900" kern="0" dirty="0">
              <a:solidFill>
                <a:srgbClr val="FFFFFF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9" name="Picture 7" descr="C:\Users\devolcohenk\AppData\Local\Microsoft\Windows\Temporary Internet Files\Content.IE5\00UB2CR8\MC900431579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15" y="3732568"/>
            <a:ext cx="292946" cy="29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6778925" y="4472079"/>
            <a:ext cx="4430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Arial" pitchFamily="34" charset="0"/>
              </a:rPr>
              <a:t>Custom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Arial" pitchFamily="34" charset="0"/>
            </a:endParaRPr>
          </a:p>
        </p:txBody>
      </p:sp>
      <p:sp>
        <p:nvSpPr>
          <p:cNvPr id="101" name="Left-Right Arrow 100"/>
          <p:cNvSpPr/>
          <p:nvPr/>
        </p:nvSpPr>
        <p:spPr>
          <a:xfrm>
            <a:off x="7232461" y="2916058"/>
            <a:ext cx="936426" cy="256762"/>
          </a:xfrm>
          <a:prstGeom prst="leftRightArrow">
            <a:avLst>
              <a:gd name="adj1" fmla="val 57419"/>
              <a:gd name="adj2" fmla="val 58419"/>
            </a:avLst>
          </a:prstGeom>
          <a:gradFill flip="none" rotWithShape="1">
            <a:gsLst>
              <a:gs pos="0">
                <a:srgbClr val="006BB5">
                  <a:lumMod val="40000"/>
                  <a:lumOff val="60000"/>
                  <a:shade val="30000"/>
                  <a:satMod val="115000"/>
                </a:srgbClr>
              </a:gs>
              <a:gs pos="50000">
                <a:srgbClr val="006BB5">
                  <a:lumMod val="40000"/>
                  <a:lumOff val="60000"/>
                  <a:shade val="67500"/>
                  <a:satMod val="115000"/>
                </a:srgbClr>
              </a:gs>
              <a:gs pos="100000">
                <a:srgbClr val="006BB5">
                  <a:lumMod val="40000"/>
                  <a:lumOff val="60000"/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3C7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Query Tools</a:t>
            </a:r>
            <a:endParaRPr kumimoji="0" lang="en-US" sz="9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02" name="Left-Right Arrow 101"/>
          <p:cNvSpPr/>
          <p:nvPr/>
        </p:nvSpPr>
        <p:spPr>
          <a:xfrm>
            <a:off x="7232461" y="3091318"/>
            <a:ext cx="936426" cy="256762"/>
          </a:xfrm>
          <a:prstGeom prst="leftRightArrow">
            <a:avLst>
              <a:gd name="adj1" fmla="val 57419"/>
              <a:gd name="adj2" fmla="val 58419"/>
            </a:avLst>
          </a:prstGeom>
          <a:gradFill flip="none" rotWithShape="1">
            <a:gsLst>
              <a:gs pos="0">
                <a:srgbClr val="006BB5">
                  <a:lumMod val="40000"/>
                  <a:lumOff val="60000"/>
                  <a:shade val="30000"/>
                  <a:satMod val="115000"/>
                </a:srgbClr>
              </a:gs>
              <a:gs pos="50000">
                <a:srgbClr val="006BB5">
                  <a:lumMod val="40000"/>
                  <a:lumOff val="60000"/>
                  <a:shade val="67500"/>
                  <a:satMod val="115000"/>
                </a:srgbClr>
              </a:gs>
              <a:gs pos="100000">
                <a:srgbClr val="006BB5">
                  <a:lumMod val="40000"/>
                  <a:lumOff val="60000"/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3C7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Map-Reduce</a:t>
            </a:r>
            <a:endParaRPr kumimoji="0" lang="en-US" sz="9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03" name="Left-Right Arrow 102"/>
          <p:cNvSpPr/>
          <p:nvPr/>
        </p:nvSpPr>
        <p:spPr>
          <a:xfrm>
            <a:off x="6569059" y="3481710"/>
            <a:ext cx="1599827" cy="256762"/>
          </a:xfrm>
          <a:prstGeom prst="leftRightArrow">
            <a:avLst>
              <a:gd name="adj1" fmla="val 57419"/>
              <a:gd name="adj2" fmla="val 58419"/>
            </a:avLst>
          </a:prstGeom>
          <a:gradFill flip="none" rotWithShape="1">
            <a:gsLst>
              <a:gs pos="0">
                <a:srgbClr val="006BB5">
                  <a:lumMod val="40000"/>
                  <a:lumOff val="60000"/>
                  <a:shade val="30000"/>
                  <a:satMod val="115000"/>
                </a:srgbClr>
              </a:gs>
              <a:gs pos="50000">
                <a:srgbClr val="006BB5">
                  <a:lumMod val="40000"/>
                  <a:lumOff val="60000"/>
                  <a:shade val="67500"/>
                  <a:satMod val="115000"/>
                </a:srgbClr>
              </a:gs>
              <a:gs pos="100000">
                <a:srgbClr val="006BB5">
                  <a:lumMod val="40000"/>
                  <a:lumOff val="60000"/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3C7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Alert Consumers</a:t>
            </a:r>
            <a:endParaRPr kumimoji="0" lang="en-US" sz="9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04" name="Left-Right Arrow 103"/>
          <p:cNvSpPr/>
          <p:nvPr/>
        </p:nvSpPr>
        <p:spPr>
          <a:xfrm>
            <a:off x="7232461" y="3835009"/>
            <a:ext cx="936426" cy="256762"/>
          </a:xfrm>
          <a:prstGeom prst="leftRightArrow">
            <a:avLst>
              <a:gd name="adj1" fmla="val 57419"/>
              <a:gd name="adj2" fmla="val 58419"/>
            </a:avLst>
          </a:prstGeom>
          <a:gradFill flip="none" rotWithShape="1">
            <a:gsLst>
              <a:gs pos="0">
                <a:srgbClr val="006BB5">
                  <a:lumMod val="40000"/>
                  <a:lumOff val="60000"/>
                  <a:shade val="30000"/>
                  <a:satMod val="115000"/>
                </a:srgbClr>
              </a:gs>
              <a:gs pos="50000">
                <a:srgbClr val="006BB5">
                  <a:lumMod val="40000"/>
                  <a:lumOff val="60000"/>
                  <a:shade val="67500"/>
                  <a:satMod val="115000"/>
                </a:srgbClr>
              </a:gs>
              <a:gs pos="100000">
                <a:srgbClr val="006BB5">
                  <a:lumMod val="40000"/>
                  <a:lumOff val="60000"/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3C7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Search Tools</a:t>
            </a:r>
            <a:endParaRPr kumimoji="0" lang="en-US" sz="9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337160" y="4046260"/>
            <a:ext cx="6369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 smtClean="0">
                <a:solidFill>
                  <a:sysClr val="windowText" lastClr="000000"/>
                </a:solidFill>
                <a:latin typeface="+mn-lt"/>
                <a:cs typeface="Arial" pitchFamily="34" charset="0"/>
              </a:rPr>
              <a:t>e.g., Solr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Arial" pitchFamily="34" charset="0"/>
            </a:endParaRPr>
          </a:p>
        </p:txBody>
      </p:sp>
      <p:sp>
        <p:nvSpPr>
          <p:cNvPr id="106" name="Right Arrow 105"/>
          <p:cNvSpPr/>
          <p:nvPr/>
        </p:nvSpPr>
        <p:spPr>
          <a:xfrm>
            <a:off x="6530655" y="3728731"/>
            <a:ext cx="209865" cy="212556"/>
          </a:xfrm>
          <a:prstGeom prst="rightArrow">
            <a:avLst/>
          </a:prstGeom>
          <a:gradFill flip="none" rotWithShape="1">
            <a:gsLst>
              <a:gs pos="0">
                <a:srgbClr val="006BB5">
                  <a:lumMod val="40000"/>
                  <a:lumOff val="60000"/>
                  <a:shade val="30000"/>
                  <a:satMod val="115000"/>
                </a:srgbClr>
              </a:gs>
              <a:gs pos="58000">
                <a:srgbClr val="006BB5">
                  <a:lumMod val="40000"/>
                  <a:lumOff val="60000"/>
                  <a:shade val="100000"/>
                  <a:satMod val="11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5846684" y="3309675"/>
            <a:ext cx="722376" cy="187294"/>
          </a:xfrm>
          <a:prstGeom prst="roundRect">
            <a:avLst>
              <a:gd name="adj" fmla="val 20009"/>
            </a:avLst>
          </a:prstGeom>
          <a:gradFill rotWithShape="1">
            <a:gsLst>
              <a:gs pos="0">
                <a:srgbClr val="002855">
                  <a:shade val="51000"/>
                  <a:satMod val="130000"/>
                </a:srgbClr>
              </a:gs>
              <a:gs pos="80000">
                <a:srgbClr val="002855">
                  <a:shade val="93000"/>
                  <a:satMod val="130000"/>
                </a:srgbClr>
              </a:gs>
              <a:gs pos="100000">
                <a:srgbClr val="002855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Hadoop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846684" y="3522559"/>
            <a:ext cx="722376" cy="187294"/>
          </a:xfrm>
          <a:prstGeom prst="roundRect">
            <a:avLst>
              <a:gd name="adj" fmla="val 20009"/>
            </a:avLst>
          </a:prstGeom>
          <a:gradFill rotWithShape="1">
            <a:gsLst>
              <a:gs pos="0">
                <a:srgbClr val="002855">
                  <a:shade val="51000"/>
                  <a:satMod val="130000"/>
                </a:srgbClr>
              </a:gs>
              <a:gs pos="80000">
                <a:srgbClr val="002855">
                  <a:shade val="93000"/>
                  <a:satMod val="130000"/>
                </a:srgbClr>
              </a:gs>
              <a:gs pos="100000">
                <a:srgbClr val="002855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Alert Engine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5846684" y="3948327"/>
            <a:ext cx="722376" cy="187294"/>
          </a:xfrm>
          <a:prstGeom prst="roundRect">
            <a:avLst>
              <a:gd name="adj" fmla="val 20009"/>
            </a:avLst>
          </a:prstGeom>
          <a:gradFill rotWithShape="1">
            <a:gsLst>
              <a:gs pos="0">
                <a:srgbClr val="002855">
                  <a:shade val="51000"/>
                  <a:satMod val="130000"/>
                </a:srgbClr>
              </a:gs>
              <a:gs pos="80000">
                <a:srgbClr val="002855">
                  <a:shade val="93000"/>
                  <a:satMod val="130000"/>
                </a:srgbClr>
              </a:gs>
              <a:gs pos="100000">
                <a:srgbClr val="002855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Others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846684" y="4161210"/>
            <a:ext cx="722376" cy="187294"/>
          </a:xfrm>
          <a:prstGeom prst="roundRect">
            <a:avLst>
              <a:gd name="adj" fmla="val 20009"/>
            </a:avLst>
          </a:prstGeom>
          <a:gradFill rotWithShape="1">
            <a:gsLst>
              <a:gs pos="0">
                <a:srgbClr val="002855">
                  <a:shade val="51000"/>
                  <a:satMod val="130000"/>
                </a:srgbClr>
              </a:gs>
              <a:gs pos="80000">
                <a:srgbClr val="002855">
                  <a:shade val="93000"/>
                  <a:satMod val="130000"/>
                </a:srgbClr>
              </a:gs>
              <a:gs pos="100000">
                <a:srgbClr val="002855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Custom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5846684" y="3735443"/>
            <a:ext cx="722376" cy="187294"/>
          </a:xfrm>
          <a:prstGeom prst="roundRect">
            <a:avLst>
              <a:gd name="adj" fmla="val 20009"/>
            </a:avLst>
          </a:prstGeom>
          <a:gradFill rotWithShape="1">
            <a:gsLst>
              <a:gs pos="0">
                <a:srgbClr val="002855">
                  <a:shade val="51000"/>
                  <a:satMod val="130000"/>
                </a:srgbClr>
              </a:gs>
              <a:gs pos="80000">
                <a:srgbClr val="002855">
                  <a:shade val="93000"/>
                  <a:satMod val="130000"/>
                </a:srgbClr>
              </a:gs>
              <a:gs pos="100000">
                <a:srgbClr val="002855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Lucene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12" name="Can 111"/>
          <p:cNvSpPr/>
          <p:nvPr/>
        </p:nvSpPr>
        <p:spPr>
          <a:xfrm>
            <a:off x="6740305" y="2900524"/>
            <a:ext cx="475500" cy="432452"/>
          </a:xfrm>
          <a:prstGeom prst="can">
            <a:avLst>
              <a:gd name="adj" fmla="val 29550"/>
            </a:avLst>
          </a:prstGeom>
          <a:gradFill rotWithShape="1">
            <a:gsLst>
              <a:gs pos="0">
                <a:srgbClr val="002855">
                  <a:shade val="51000"/>
                  <a:satMod val="130000"/>
                </a:srgbClr>
              </a:gs>
              <a:gs pos="80000">
                <a:srgbClr val="002855">
                  <a:shade val="93000"/>
                  <a:satMod val="130000"/>
                </a:srgbClr>
              </a:gs>
              <a:gs pos="100000">
                <a:srgbClr val="002855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1440" tIns="45720" rIns="91440" bIns="0" rtlCol="0" anchor="b" anchorCtr="0"/>
          <a:lstStyle/>
          <a:p>
            <a:pPr algn="ctr"/>
            <a:r>
              <a:rPr lang="en-US" sz="900" kern="0" dirty="0" smtClean="0">
                <a:solidFill>
                  <a:srgbClr val="FFFFFF"/>
                </a:solidFill>
                <a:latin typeface="Franklin Gothic Demi" pitchFamily="34" charset="0"/>
                <a:cs typeface="Arial" pitchFamily="34" charset="0"/>
              </a:rPr>
              <a:t>Data</a:t>
            </a:r>
            <a:endParaRPr lang="en-US" sz="900" kern="0" dirty="0">
              <a:solidFill>
                <a:srgbClr val="FFFFFF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13" name="Picture 4" descr="C:\Users\chingt\AppData\Local\Microsoft\Windows\Temporary Internet Files\Content.IE5\Y23AAZ7G\MC900431626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00" y="2905041"/>
            <a:ext cx="233761" cy="2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21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Plug-in Components</a:t>
            </a:r>
            <a:endParaRPr lang="en-US" sz="4000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5614003" y="1690581"/>
            <a:ext cx="3359888" cy="4348716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Transports</a:t>
            </a:r>
            <a:r>
              <a:rPr lang="en-US" dirty="0" smtClean="0"/>
              <a:t> </a:t>
            </a:r>
            <a:r>
              <a:rPr lang="en-US" dirty="0"/>
              <a:t>– facilitate transferring data from </a:t>
            </a:r>
            <a:r>
              <a:rPr lang="en-US" dirty="0" smtClean="0"/>
              <a:t>sources </a:t>
            </a:r>
            <a:r>
              <a:rPr lang="en-US" dirty="0"/>
              <a:t>into </a:t>
            </a:r>
            <a:r>
              <a:rPr lang="en-US" dirty="0" smtClean="0"/>
              <a:t>the system</a:t>
            </a:r>
            <a:endParaRPr lang="en-US" dirty="0"/>
          </a:p>
          <a:p>
            <a:r>
              <a:rPr lang="en-US" b="1" dirty="0"/>
              <a:t>Parsers</a:t>
            </a:r>
            <a:r>
              <a:rPr lang="en-US" dirty="0"/>
              <a:t> - translate the input into key-value pairs</a:t>
            </a:r>
          </a:p>
          <a:p>
            <a:r>
              <a:rPr lang="en-US" b="1" dirty="0" smtClean="0"/>
              <a:t>Data Models </a:t>
            </a:r>
            <a:r>
              <a:rPr lang="en-US" dirty="0" smtClean="0"/>
              <a:t>– Simple JSON-based, flexible, multi-version models</a:t>
            </a:r>
          </a:p>
          <a:p>
            <a:r>
              <a:rPr lang="en-US" b="1" dirty="0" smtClean="0"/>
              <a:t>Enrichments</a:t>
            </a:r>
            <a:r>
              <a:rPr lang="en-US" i="1" dirty="0" smtClean="0"/>
              <a:t> </a:t>
            </a:r>
            <a:r>
              <a:rPr lang="en-US" dirty="0" smtClean="0"/>
              <a:t>- perform data or algorithmic enrichments</a:t>
            </a:r>
          </a:p>
          <a:p>
            <a:r>
              <a:rPr lang="en-US" b="1" dirty="0" smtClean="0"/>
              <a:t>Data Sinks </a:t>
            </a:r>
            <a:r>
              <a:rPr lang="en-US" dirty="0" smtClean="0"/>
              <a:t>– </a:t>
            </a:r>
            <a:r>
              <a:rPr lang="en-US" dirty="0"/>
              <a:t>Store data, index data for queries, alert on anomalies</a:t>
            </a:r>
          </a:p>
          <a:p>
            <a:r>
              <a:rPr lang="en-US" dirty="0" smtClean="0"/>
              <a:t>A sharable ecosystem can be created for different application domains</a:t>
            </a:r>
          </a:p>
        </p:txBody>
      </p:sp>
      <p:sp>
        <p:nvSpPr>
          <p:cNvPr id="5" name="Puzzle3"/>
          <p:cNvSpPr>
            <a:spLocks noEditPoints="1" noChangeArrowheads="1"/>
          </p:cNvSpPr>
          <p:nvPr/>
        </p:nvSpPr>
        <p:spPr bwMode="auto">
          <a:xfrm>
            <a:off x="3070904" y="1447800"/>
            <a:ext cx="1326680" cy="1801154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noFill/>
            <a:miter lim="800000"/>
            <a:headEnd/>
            <a:tailEnd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Puzzle2"/>
          <p:cNvSpPr>
            <a:spLocks noEditPoints="1" noChangeArrowheads="1"/>
          </p:cNvSpPr>
          <p:nvPr/>
        </p:nvSpPr>
        <p:spPr bwMode="auto">
          <a:xfrm>
            <a:off x="2690127" y="2774995"/>
            <a:ext cx="2117448" cy="1640549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Puzzle4"/>
          <p:cNvSpPr>
            <a:spLocks noEditPoints="1" noChangeArrowheads="1"/>
          </p:cNvSpPr>
          <p:nvPr/>
        </p:nvSpPr>
        <p:spPr bwMode="auto">
          <a:xfrm>
            <a:off x="1855783" y="2754771"/>
            <a:ext cx="1276662" cy="2097381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noFill/>
            <a:miter lim="800000"/>
            <a:headEnd/>
            <a:tailEnd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uzzle4"/>
          <p:cNvSpPr>
            <a:spLocks noEditPoints="1" noChangeArrowheads="1"/>
          </p:cNvSpPr>
          <p:nvPr/>
        </p:nvSpPr>
        <p:spPr bwMode="auto">
          <a:xfrm>
            <a:off x="4323555" y="2754771"/>
            <a:ext cx="1276662" cy="2097381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noFill/>
            <a:miter lim="800000"/>
            <a:headEnd/>
            <a:tailEnd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Puzzle3"/>
          <p:cNvSpPr>
            <a:spLocks noEditPoints="1" noChangeArrowheads="1"/>
          </p:cNvSpPr>
          <p:nvPr/>
        </p:nvSpPr>
        <p:spPr bwMode="auto">
          <a:xfrm>
            <a:off x="3070904" y="3824994"/>
            <a:ext cx="1326680" cy="1783080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accent5"/>
          </a:solidFill>
          <a:ln w="28575">
            <a:solidFill>
              <a:schemeClr val="accent5"/>
            </a:solidFill>
            <a:miter lim="800000"/>
            <a:headEnd/>
            <a:tailEnd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32445" y="3385374"/>
            <a:ext cx="1198484" cy="1843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Demi" pitchFamily="34" charset="0"/>
              </a:rPr>
              <a:t>DigitalEdge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1812" y="2120046"/>
            <a:ext cx="1198484" cy="1843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Demi" pitchFamily="34" charset="0"/>
              </a:rPr>
              <a:t>Data 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1812" y="4492247"/>
            <a:ext cx="1198484" cy="1843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Demi" pitchFamily="34" charset="0"/>
              </a:rPr>
              <a:t>Enrichments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71030" y="3365798"/>
            <a:ext cx="1198484" cy="363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Demi" pitchFamily="34" charset="0"/>
              </a:rPr>
              <a:t>Data Sinks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94621" y="3365467"/>
            <a:ext cx="1198484" cy="1843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Demi" pitchFamily="34" charset="0"/>
              </a:rPr>
              <a:t>Parsers</a:t>
            </a:r>
          </a:p>
        </p:txBody>
      </p:sp>
      <p:sp>
        <p:nvSpPr>
          <p:cNvPr id="15" name="Puzzle2"/>
          <p:cNvSpPr>
            <a:spLocks noEditPoints="1" noChangeArrowheads="1"/>
          </p:cNvSpPr>
          <p:nvPr/>
        </p:nvSpPr>
        <p:spPr bwMode="auto">
          <a:xfrm>
            <a:off x="228600" y="2774995"/>
            <a:ext cx="2117448" cy="1640549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rgbClr val="545158"/>
          </a:solidFill>
          <a:ln w="6350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" y="3385375"/>
            <a:ext cx="1198484" cy="1843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Demi" pitchFamily="34" charset="0"/>
              </a:rPr>
              <a:t>Transports</a:t>
            </a:r>
          </a:p>
        </p:txBody>
      </p:sp>
    </p:spTree>
    <p:extLst>
      <p:ext uri="{BB962C8B-B14F-4D97-AF65-F5344CB8AC3E}">
        <p14:creationId xmlns:p14="http://schemas.microsoft.com/office/powerpoint/2010/main" val="257744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2" y="718702"/>
            <a:ext cx="9067800" cy="607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System Architecture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7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2" y="718702"/>
            <a:ext cx="9067800" cy="607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SDC/SDW to RSU/Vehicle Parts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18359" y="646924"/>
            <a:ext cx="3276600" cy="6096000"/>
          </a:xfrm>
          <a:prstGeom prst="rect">
            <a:avLst/>
          </a:prstGeom>
          <a:solidFill>
            <a:schemeClr val="bg2">
              <a:lumMod val="9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19600" y="4923455"/>
            <a:ext cx="1398759" cy="1828800"/>
          </a:xfrm>
          <a:prstGeom prst="rect">
            <a:avLst/>
          </a:prstGeom>
          <a:solidFill>
            <a:schemeClr val="bg2">
              <a:lumMod val="9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3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Dialog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UDP message exchange sequences</a:t>
            </a:r>
          </a:p>
          <a:p>
            <a:pPr lvl="1"/>
            <a:r>
              <a:rPr lang="en-US" dirty="0" smtClean="0"/>
              <a:t>Data deposit for VSD, ISD, ASD</a:t>
            </a:r>
          </a:p>
          <a:p>
            <a:pPr lvl="1"/>
            <a:r>
              <a:rPr lang="en-US" dirty="0" smtClean="0"/>
              <a:t>Data distribution for </a:t>
            </a:r>
            <a:r>
              <a:rPr lang="en-US" dirty="0"/>
              <a:t>VSD, ISD, ASD</a:t>
            </a:r>
          </a:p>
          <a:p>
            <a:pPr lvl="1"/>
            <a:r>
              <a:rPr lang="en-US" dirty="0" smtClean="0"/>
              <a:t>SDC subscription request and cancellation</a:t>
            </a:r>
          </a:p>
          <a:p>
            <a:pPr lvl="1"/>
            <a:r>
              <a:rPr lang="en-US" dirty="0" smtClean="0"/>
              <a:t>Service/object registration and discovery </a:t>
            </a:r>
          </a:p>
          <a:p>
            <a:r>
              <a:rPr lang="en-US" dirty="0" smtClean="0"/>
              <a:t>Enclosed in a secure 1609.2 envelope</a:t>
            </a:r>
          </a:p>
          <a:p>
            <a:r>
              <a:rPr lang="en-US" dirty="0" smtClean="0"/>
              <a:t>… or not … at least at the time being</a:t>
            </a:r>
          </a:p>
        </p:txBody>
      </p:sp>
    </p:spTree>
    <p:extLst>
      <p:ext uri="{BB962C8B-B14F-4D97-AF65-F5344CB8AC3E}">
        <p14:creationId xmlns:p14="http://schemas.microsoft.com/office/powerpoint/2010/main" val="367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675</Words>
  <Application>Microsoft Office PowerPoint</Application>
  <PresentationFormat>On-screen Show (4:3)</PresentationFormat>
  <Paragraphs>148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SDC/SDW Source Code  Overview</vt:lpstr>
      <vt:lpstr>Systems Covered</vt:lpstr>
      <vt:lpstr>SAE J2735 Extensions</vt:lpstr>
      <vt:lpstr>Software Organization</vt:lpstr>
      <vt:lpstr>DigitalEdge SaaS Platform</vt:lpstr>
      <vt:lpstr>Plug-in Components</vt:lpstr>
      <vt:lpstr>System Architecture Overview</vt:lpstr>
      <vt:lpstr>SDC/SDW to RSU/Vehicle Parts</vt:lpstr>
      <vt:lpstr>UDP Dialog Interfaces</vt:lpstr>
      <vt:lpstr>Example: ASD UDP Dialog Sequence</vt:lpstr>
      <vt:lpstr>UDP Dialog To DE Plugins Mapping</vt:lpstr>
      <vt:lpstr>Forwarders</vt:lpstr>
      <vt:lpstr>Source Code Notes</vt:lpstr>
      <vt:lpstr>Browse Code</vt:lpstr>
      <vt:lpstr>Questions?</vt:lpstr>
    </vt:vector>
  </TitlesOfParts>
  <Company>Leidos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SDC/SDW Overview</dc:title>
  <dc:creator>Kunin, Leonid</dc:creator>
  <cp:lastModifiedBy>Leonid Kunin</cp:lastModifiedBy>
  <cp:revision>52</cp:revision>
  <dcterms:created xsi:type="dcterms:W3CDTF">2016-10-26T12:15:52Z</dcterms:created>
  <dcterms:modified xsi:type="dcterms:W3CDTF">2016-11-18T15:48:37Z</dcterms:modified>
</cp:coreProperties>
</file>