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58" r:id="rId6"/>
    <p:sldId id="270" r:id="rId7"/>
    <p:sldId id="271" r:id="rId8"/>
    <p:sldId id="272" r:id="rId9"/>
    <p:sldId id="273" r:id="rId10"/>
    <p:sldId id="275" r:id="rId11"/>
    <p:sldId id="269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ingh.i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33932"/>
            <a:ext cx="9602789" cy="2667000"/>
          </a:xfrm>
        </p:spPr>
        <p:txBody>
          <a:bodyPr/>
          <a:lstStyle/>
          <a:p>
            <a:r>
              <a:rPr lang="en-US" sz="5400" b="1" dirty="0"/>
              <a:t>Movie Production Recommendations for </a:t>
            </a:r>
            <a:br>
              <a:rPr lang="en-US" sz="5400" b="1" dirty="0"/>
            </a:br>
            <a:r>
              <a:rPr lang="en-US" sz="5400" b="1" dirty="0"/>
              <a:t>MS Films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853447"/>
            <a:ext cx="9601200" cy="405684"/>
          </a:xfrm>
        </p:spPr>
        <p:txBody>
          <a:bodyPr/>
          <a:lstStyle/>
          <a:p>
            <a:r>
              <a:rPr lang="en-US" b="1" cap="none" dirty="0"/>
              <a:t>By Manoj Singh (Data Scientist)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F0AC02-700F-4C01-8AB5-03E3769F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223568"/>
            <a:ext cx="9313229" cy="2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48">
        <p:fade/>
      </p:transition>
    </mc:Choice>
    <mc:Fallback xmlns="">
      <p:transition spd="med" advTm="874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09" y="572435"/>
            <a:ext cx="9429781" cy="522615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Stencil" panose="040409050D0802020404" pitchFamily="82" charset="0"/>
              </a:rPr>
              <a:t>Growth of Movies by 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A6751-9641-4627-BE6B-31A44E6F9E97}"/>
              </a:ext>
            </a:extLst>
          </p:cNvPr>
          <p:cNvSpPr/>
          <p:nvPr/>
        </p:nvSpPr>
        <p:spPr>
          <a:xfrm>
            <a:off x="2271657" y="5087784"/>
            <a:ext cx="8461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movies releasing per year has increased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more movies are produced the average rating was decreased so as the votes and the </a:t>
            </a:r>
            <a:r>
              <a:rPr lang="en-US" dirty="0" err="1"/>
              <a:t>metascore</a:t>
            </a:r>
            <a:r>
              <a:rPr lang="en-US" dirty="0"/>
              <a:t> resulting decreased popularity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4CDD397-F68B-47E9-BE38-9F38AEF4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225287"/>
            <a:ext cx="5628162" cy="36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8932132-9F40-44E4-B77D-C3C32128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5" y="1225287"/>
            <a:ext cx="6094816" cy="36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00">
        <p:fade/>
      </p:transition>
    </mc:Choice>
    <mc:Fallback xmlns="">
      <p:transition spd="med" advTm="173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42" y="326027"/>
            <a:ext cx="10442915" cy="759853"/>
          </a:xfrm>
        </p:spPr>
        <p:txBody>
          <a:bodyPr>
            <a:noAutofit/>
          </a:bodyPr>
          <a:lstStyle/>
          <a:p>
            <a:pPr algn="ctr"/>
            <a:r>
              <a:rPr lang="en-US" sz="5000" cap="all" dirty="0">
                <a:latin typeface="Stencil" panose="040409050D0802020404" pitchFamily="82" charset="0"/>
              </a:rPr>
              <a:t>Growth of movies by revenue</a:t>
            </a:r>
            <a:endParaRPr lang="en-US" sz="5000" cap="al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42E260-D517-4F65-BFEF-98A32E76F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1" y="1195753"/>
            <a:ext cx="6134109" cy="338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D7C8EEE-4B69-4B94-8C5E-AF4FFAB7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81" y="1195754"/>
            <a:ext cx="5299425" cy="33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46F1F3-1353-4FD1-9904-F7C3F0A11342}"/>
              </a:ext>
            </a:extLst>
          </p:cNvPr>
          <p:cNvSpPr/>
          <p:nvPr/>
        </p:nvSpPr>
        <p:spPr>
          <a:xfrm>
            <a:off x="1193412" y="4951717"/>
            <a:ext cx="10442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While the total revenue of movies increased over the years but the average revenue of movies decreased apparently.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is most probably because of the fact the total number of movies released per year is increasing.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6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09">
        <p:fade/>
      </p:transition>
    </mc:Choice>
    <mc:Fallback xmlns="">
      <p:transition spd="med" advTm="1800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74" y="585556"/>
            <a:ext cx="8122252" cy="52261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Stencil" panose="040409050D0802020404" pitchFamily="82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29DDC-A232-4DF1-8D5D-A056F96C451B}"/>
              </a:ext>
            </a:extLst>
          </p:cNvPr>
          <p:cNvSpPr/>
          <p:nvPr/>
        </p:nvSpPr>
        <p:spPr>
          <a:xfrm>
            <a:off x="295422" y="1305341"/>
            <a:ext cx="1104313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Recommendation for MS Films: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The movie industry is growing very fast. To get the good business, produce more movies using the best features explained below:</a:t>
            </a:r>
          </a:p>
          <a:p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 Produce movies with active directors. Christopher Nolan's movie may get more Revenue, Rating and Metascore.</a:t>
            </a:r>
          </a:p>
          <a:p>
            <a:pPr>
              <a:buFont typeface="+mj-lt"/>
              <a:buAutoNum type="arabicPeriod"/>
            </a:pP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 Produce movies that should have at least 120 minutes runtime.</a:t>
            </a:r>
          </a:p>
          <a:p>
            <a:pPr>
              <a:buFont typeface="+mj-lt"/>
              <a:buAutoNum type="arabicPeriod"/>
            </a:pP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 To get the maximum revenue, produce movies having the combination of the genres Adventure, Action, Drama, and Comedy</a:t>
            </a:r>
          </a:p>
          <a:p>
            <a:pPr>
              <a:buFont typeface="+mj-lt"/>
              <a:buAutoNum type="arabicPeriod"/>
            </a:pP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 Produce movies that will satisfy both Viewers and Critics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69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64">
        <p:fade/>
      </p:transition>
    </mc:Choice>
    <mc:Fallback xmlns="">
      <p:transition spd="med" advTm="3356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4F58E-AB7A-466E-8491-2E18FBF4E1AB}"/>
              </a:ext>
            </a:extLst>
          </p:cNvPr>
          <p:cNvSpPr/>
          <p:nvPr/>
        </p:nvSpPr>
        <p:spPr>
          <a:xfrm>
            <a:off x="1947402" y="1613118"/>
            <a:ext cx="781557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FC214-E128-4CF5-8743-F3455BC694DE}"/>
              </a:ext>
            </a:extLst>
          </p:cNvPr>
          <p:cNvSpPr/>
          <p:nvPr/>
        </p:nvSpPr>
        <p:spPr>
          <a:xfrm>
            <a:off x="3968654" y="6198550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Manoj Singh : </a:t>
            </a:r>
            <a:r>
              <a:rPr lang="en-IN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singh.it@gmail.com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60">
        <p:fade/>
      </p:transition>
    </mc:Choice>
    <mc:Fallback xmlns="">
      <p:transition spd="med" advTm="426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682437"/>
            <a:ext cx="9509759" cy="759853"/>
          </a:xfrm>
        </p:spPr>
        <p:txBody>
          <a:bodyPr>
            <a:noAutofit/>
          </a:bodyPr>
          <a:lstStyle/>
          <a:p>
            <a:pPr algn="ctr"/>
            <a:r>
              <a:rPr lang="en-US" sz="5000" cap="all" dirty="0">
                <a:latin typeface="Stencil" panose="040409050D0802020404" pitchFamily="82" charset="0"/>
              </a:rPr>
              <a:t>Background</a:t>
            </a:r>
            <a:endParaRPr lang="en-US" sz="50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05" y="1709422"/>
            <a:ext cx="11091790" cy="4213078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chemeClr val="accent1">
                    <a:lumMod val="50000"/>
                  </a:schemeClr>
                </a:solidFill>
              </a:rPr>
              <a:t>MS Films, a film production company wants to do research on movie industry for new movie production.</a:t>
            </a:r>
          </a:p>
          <a:p>
            <a:r>
              <a:rPr lang="en-US" sz="2900" b="1" dirty="0">
                <a:solidFill>
                  <a:schemeClr val="accent1">
                    <a:lumMod val="50000"/>
                  </a:schemeClr>
                </a:solidFill>
              </a:rPr>
              <a:t>The wanted to understand the features of a movie so that viewers and critics would like it and it should generate good revenue.</a:t>
            </a:r>
          </a:p>
          <a:p>
            <a:r>
              <a:rPr lang="en-US" sz="2900" b="1" dirty="0">
                <a:solidFill>
                  <a:schemeClr val="accent1">
                    <a:lumMod val="50000"/>
                  </a:schemeClr>
                </a:solidFill>
              </a:rPr>
              <a:t>The goal is to know the growth of movie industry and the profitability</a:t>
            </a:r>
          </a:p>
          <a:p>
            <a:r>
              <a:rPr lang="en-US" sz="2900" b="1" dirty="0">
                <a:solidFill>
                  <a:schemeClr val="accent1">
                    <a:lumMod val="50000"/>
                  </a:schemeClr>
                </a:solidFill>
              </a:rPr>
              <a:t>Dataset used: 1000 movies from year 2006 to 2016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791">
        <p:fade/>
      </p:transition>
    </mc:Choice>
    <mc:Fallback xmlns="">
      <p:transition spd="med" advTm="2579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95224"/>
            <a:ext cx="9509759" cy="759853"/>
          </a:xfrm>
        </p:spPr>
        <p:txBody>
          <a:bodyPr>
            <a:noAutofit/>
          </a:bodyPr>
          <a:lstStyle/>
          <a:p>
            <a:pPr algn="ctr"/>
            <a:r>
              <a:rPr lang="en-US" sz="5000" cap="all" dirty="0">
                <a:latin typeface="Stencil" panose="040409050D0802020404" pitchFamily="82" charset="0"/>
              </a:rPr>
              <a:t>About dataset</a:t>
            </a:r>
            <a:endParaRPr lang="en-US" sz="5000" cap="all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598077F-7E13-441C-90EC-03CA43D1C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215093"/>
              </p:ext>
            </p:extLst>
          </p:nvPr>
        </p:nvGraphicFramePr>
        <p:xfrm>
          <a:off x="1640497" y="1106856"/>
          <a:ext cx="8911004" cy="5455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5627">
                  <a:extLst>
                    <a:ext uri="{9D8B030D-6E8A-4147-A177-3AD203B41FA5}">
                      <a16:colId xmlns:a16="http://schemas.microsoft.com/office/drawing/2014/main" val="630983110"/>
                    </a:ext>
                  </a:extLst>
                </a:gridCol>
                <a:gridCol w="1530045">
                  <a:extLst>
                    <a:ext uri="{9D8B030D-6E8A-4147-A177-3AD203B41FA5}">
                      <a16:colId xmlns:a16="http://schemas.microsoft.com/office/drawing/2014/main" val="4055812652"/>
                    </a:ext>
                  </a:extLst>
                </a:gridCol>
                <a:gridCol w="6915332">
                  <a:extLst>
                    <a:ext uri="{9D8B030D-6E8A-4147-A177-3AD203B41FA5}">
                      <a16:colId xmlns:a16="http://schemas.microsoft.com/office/drawing/2014/main" val="2787251768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56484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Movie rank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3668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The title of the 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013183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Genre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 comma-separated list of genres used to classify the 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658701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Brief one-sentence movie 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30014"/>
                  </a:ext>
                </a:extLst>
              </a:tr>
              <a:tr h="2124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Director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The name of the film's director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436137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 comma-separated list of the main stars of the 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216986"/>
                  </a:ext>
                </a:extLst>
              </a:tr>
              <a:tr h="38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The year that the film released as an integer.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637741"/>
                  </a:ext>
                </a:extLst>
              </a:tr>
              <a:tr h="38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The duration of the film in minutes.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22076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User rating for the movie 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843394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Number of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75740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Movie revenue in millions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17569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effectLst/>
                        </a:rPr>
                        <a:t>Metascore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An aggregated average of critic scores ranging from 0 to 100. Higher scores represent positive reviews.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17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171">
        <p:fade/>
      </p:transition>
    </mc:Choice>
    <mc:Fallback xmlns="">
      <p:transition spd="med" advTm="6017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19" y="435901"/>
            <a:ext cx="9509759" cy="759853"/>
          </a:xfrm>
        </p:spPr>
        <p:txBody>
          <a:bodyPr>
            <a:noAutofit/>
          </a:bodyPr>
          <a:lstStyle/>
          <a:p>
            <a:pPr algn="ctr"/>
            <a:r>
              <a:rPr lang="en-US" sz="5000" cap="all" dirty="0">
                <a:latin typeface="Stencil" panose="040409050D0802020404" pitchFamily="82" charset="0"/>
              </a:rPr>
              <a:t>Data processing</a:t>
            </a:r>
            <a:endParaRPr lang="en-US" sz="5000" cap="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644AA-CDEF-4F99-829D-7A690DA8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8" y="1195754"/>
            <a:ext cx="10710204" cy="5308993"/>
          </a:xfrm>
        </p:spPr>
        <p:txBody>
          <a:bodyPr>
            <a:normAutofit/>
          </a:bodyPr>
          <a:lstStyle/>
          <a:p>
            <a:r>
              <a:rPr lang="en-US" sz="2400" dirty="0"/>
              <a:t>The dataset has 1000 rows (movies) and 12 columns</a:t>
            </a:r>
          </a:p>
          <a:p>
            <a:r>
              <a:rPr lang="en-US" sz="2400" dirty="0"/>
              <a:t>Missing values: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Revenue column : </a:t>
            </a:r>
            <a:r>
              <a:rPr lang="en-US" sz="2000" dirty="0"/>
              <a:t>13% (High)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Metascore  column : </a:t>
            </a:r>
            <a:r>
              <a:rPr lang="en-US" sz="2000" dirty="0"/>
              <a:t>6% (Low)</a:t>
            </a:r>
            <a:endParaRPr lang="en-US" sz="2200" dirty="0"/>
          </a:p>
          <a:p>
            <a:r>
              <a:rPr lang="en-US" sz="2400" dirty="0"/>
              <a:t>Correction for missing values in columns: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Revenue : Missing values filled by Median Revenue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Metascore : Dropped rows with missing values</a:t>
            </a:r>
          </a:p>
          <a:p>
            <a:r>
              <a:rPr lang="en-US" sz="2400" dirty="0"/>
              <a:t>Dropped column: Descriptions and Actors</a:t>
            </a:r>
          </a:p>
          <a:p>
            <a:r>
              <a:rPr lang="en-US" sz="2400" dirty="0"/>
              <a:t>After cleaning: 936 rows and 12 columns</a:t>
            </a:r>
          </a:p>
          <a:p>
            <a:r>
              <a:rPr lang="en-US" sz="2400" dirty="0"/>
              <a:t>The processed dataset was analyzed for the relationship of Director, Runtime and Genre of movies against their Revenue, Rating and Metascore.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213">
        <p:fade/>
      </p:transition>
    </mc:Choice>
    <mc:Fallback xmlns="">
      <p:transition spd="med" advTm="5721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318184"/>
            <a:ext cx="11479236" cy="5226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tencil" panose="040409050D0802020404" pitchFamily="82" charset="0"/>
              </a:rPr>
              <a:t>Correlation between Numeric columns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6F48A7-AEEF-4EAC-8136-AD06DF72D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47" y="942536"/>
            <a:ext cx="6446938" cy="53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2E5687-9BB6-4B31-ACE9-2B729DAA98E2}"/>
              </a:ext>
            </a:extLst>
          </p:cNvPr>
          <p:cNvSpPr/>
          <p:nvPr/>
        </p:nvSpPr>
        <p:spPr>
          <a:xfrm>
            <a:off x="1099929" y="1161546"/>
            <a:ext cx="40555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 Following columns have mild high correlation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Rating and Metascore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Revenue and Votes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Votes and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  While below columns have very low correlation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Revenue and Metascore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Runtime and Metascore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Rating and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Runtime and Revenue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Rank and Year are negatively correlated with other columns</a:t>
            </a:r>
            <a:endParaRPr lang="en-US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07ED0-4C18-4B54-A5C0-B12095DC82E0}"/>
              </a:ext>
            </a:extLst>
          </p:cNvPr>
          <p:cNvSpPr/>
          <p:nvPr/>
        </p:nvSpPr>
        <p:spPr>
          <a:xfrm>
            <a:off x="6272011" y="1300766"/>
            <a:ext cx="1159099" cy="4614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E03DC52-03FC-4EB6-A5FB-F3AFE6AE8CE9}"/>
              </a:ext>
            </a:extLst>
          </p:cNvPr>
          <p:cNvSpPr/>
          <p:nvPr/>
        </p:nvSpPr>
        <p:spPr>
          <a:xfrm>
            <a:off x="9350062" y="3594295"/>
            <a:ext cx="534507" cy="373487"/>
          </a:xfrm>
          <a:prstGeom prst="flowChartProcess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3B1546DE-F95B-41F3-9A0C-B26B07388988}"/>
              </a:ext>
            </a:extLst>
          </p:cNvPr>
          <p:cNvSpPr/>
          <p:nvPr/>
        </p:nvSpPr>
        <p:spPr>
          <a:xfrm>
            <a:off x="8730102" y="4145942"/>
            <a:ext cx="534507" cy="373487"/>
          </a:xfrm>
          <a:prstGeom prst="flowChartProcess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5DA11D2-DBEE-4D86-AC6D-750409D72094}"/>
              </a:ext>
            </a:extLst>
          </p:cNvPr>
          <p:cNvSpPr/>
          <p:nvPr/>
        </p:nvSpPr>
        <p:spPr>
          <a:xfrm>
            <a:off x="8111545" y="4725488"/>
            <a:ext cx="534507" cy="373487"/>
          </a:xfrm>
          <a:prstGeom prst="flowChartProcess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22852-1FD8-4FD5-AA7B-545D3107A51A}"/>
              </a:ext>
            </a:extLst>
          </p:cNvPr>
          <p:cNvSpPr/>
          <p:nvPr/>
        </p:nvSpPr>
        <p:spPr>
          <a:xfrm>
            <a:off x="9379647" y="3003671"/>
            <a:ext cx="478418" cy="37348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4BF00-1F01-4458-8E0F-D163F7405E36}"/>
              </a:ext>
            </a:extLst>
          </p:cNvPr>
          <p:cNvSpPr/>
          <p:nvPr/>
        </p:nvSpPr>
        <p:spPr>
          <a:xfrm>
            <a:off x="9386273" y="2453703"/>
            <a:ext cx="478418" cy="37348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1775FA-1DFA-468D-9352-19571A32385D}"/>
              </a:ext>
            </a:extLst>
          </p:cNvPr>
          <p:cNvSpPr/>
          <p:nvPr/>
        </p:nvSpPr>
        <p:spPr>
          <a:xfrm>
            <a:off x="9989242" y="2433822"/>
            <a:ext cx="478418" cy="37348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818A2F-6CC1-4C79-A0A6-7F37EB634EBF}"/>
              </a:ext>
            </a:extLst>
          </p:cNvPr>
          <p:cNvSpPr/>
          <p:nvPr/>
        </p:nvSpPr>
        <p:spPr>
          <a:xfrm>
            <a:off x="10008567" y="4160622"/>
            <a:ext cx="478418" cy="35880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285">
        <p:fade/>
      </p:transition>
    </mc:Choice>
    <mc:Fallback xmlns="">
      <p:transition spd="med" advTm="3628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43" y="491652"/>
            <a:ext cx="11619913" cy="522615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Stencil" panose="040409050D0802020404" pitchFamily="82" charset="0"/>
              </a:rPr>
              <a:t>Director wise Revenue and Votes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3E574D-E4AD-462D-B3E7-8627F9F4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" y="1068082"/>
            <a:ext cx="6789733" cy="4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644A248-1B4F-4DFA-BEFE-5B0C4083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07" y="1054023"/>
            <a:ext cx="4912731" cy="4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4A6751-9641-4627-BE6B-31A44E6F9E97}"/>
              </a:ext>
            </a:extLst>
          </p:cNvPr>
          <p:cNvSpPr/>
          <p:nvPr/>
        </p:nvSpPr>
        <p:spPr>
          <a:xfrm>
            <a:off x="3568639" y="6006825"/>
            <a:ext cx="10564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James Cameron has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Viewers liked Christopher Nolan's movies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706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692">
        <p:fade/>
      </p:transition>
    </mc:Choice>
    <mc:Fallback xmlns="">
      <p:transition spd="med" advTm="1269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35" y="472529"/>
            <a:ext cx="11879266" cy="52261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Stencil" panose="040409050D0802020404" pitchFamily="82" charset="0"/>
              </a:rPr>
              <a:t>Director wise Metascore and Ratings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A6751-9641-4627-BE6B-31A44E6F9E97}"/>
              </a:ext>
            </a:extLst>
          </p:cNvPr>
          <p:cNvSpPr/>
          <p:nvPr/>
        </p:nvSpPr>
        <p:spPr>
          <a:xfrm>
            <a:off x="2801882" y="6058070"/>
            <a:ext cx="658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Christopher Nolan's movies were highly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critics mostly liked Berry Jenkin's movies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D1FD2D7-8356-4F23-900A-F015763C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5" y="1084909"/>
            <a:ext cx="5636047" cy="461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2338A-B04C-4613-B338-C0D88901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78" y="1084908"/>
            <a:ext cx="6102223" cy="46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06">
        <p:fade/>
      </p:transition>
    </mc:Choice>
    <mc:Fallback xmlns="">
      <p:transition spd="med" advTm="1080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74" y="450419"/>
            <a:ext cx="8122252" cy="522615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Stencil" panose="040409050D0802020404" pitchFamily="82" charset="0"/>
              </a:rPr>
              <a:t>Runtime of Movies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A6751-9641-4627-BE6B-31A44E6F9E97}"/>
              </a:ext>
            </a:extLst>
          </p:cNvPr>
          <p:cNvSpPr/>
          <p:nvPr/>
        </p:nvSpPr>
        <p:spPr>
          <a:xfrm>
            <a:off x="2637417" y="5404651"/>
            <a:ext cx="725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movies have runtime of 100 to 120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with runtime, 100 to 150 have earned maximum revenue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30F7EFD-8932-4D54-A417-A7E5D63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" y="1130183"/>
            <a:ext cx="5961995" cy="41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D3F3A59-9C50-4D3F-A86A-5CD0525B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03" y="1126073"/>
            <a:ext cx="5677122" cy="41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07201A-33F5-4A3C-B630-217548C76164}"/>
              </a:ext>
            </a:extLst>
          </p:cNvPr>
          <p:cNvSpPr/>
          <p:nvPr/>
        </p:nvSpPr>
        <p:spPr>
          <a:xfrm>
            <a:off x="2215166" y="1378038"/>
            <a:ext cx="1442434" cy="352881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538053-5907-42C8-80A0-2757154A0012}"/>
              </a:ext>
            </a:extLst>
          </p:cNvPr>
          <p:cNvSpPr/>
          <p:nvPr/>
        </p:nvSpPr>
        <p:spPr>
          <a:xfrm>
            <a:off x="8242479" y="2047741"/>
            <a:ext cx="3773510" cy="15583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245">
        <p:fade/>
      </p:transition>
    </mc:Choice>
    <mc:Fallback xmlns="">
      <p:transition spd="med" advTm="2224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758" y="311124"/>
            <a:ext cx="10436483" cy="52261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Stencil" panose="040409050D0802020404" pitchFamily="82" charset="0"/>
              </a:rPr>
              <a:t>Genre wise Revenue per 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A6751-9641-4627-BE6B-31A44E6F9E97}"/>
              </a:ext>
            </a:extLst>
          </p:cNvPr>
          <p:cNvSpPr/>
          <p:nvPr/>
        </p:nvSpPr>
        <p:spPr>
          <a:xfrm>
            <a:off x="9055430" y="1239359"/>
            <a:ext cx="28483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Adventure genre has earned most revenue followed by Action, Drama, and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2016 there is increase in production of Horror, Thriller and Comedy movies but Comedy earned more revenue among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combination of genre Adventure, Action, Drama, and Comedy may give the good revenue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21676F2-C7F9-44D2-81E8-18415025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2" y="859404"/>
            <a:ext cx="8357166" cy="28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8BB78F3-247F-4434-8D93-AA4F7A41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1" y="3837272"/>
            <a:ext cx="8321167" cy="28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49">
        <p:fade/>
      </p:transition>
    </mc:Choice>
    <mc:Fallback xmlns="">
      <p:transition spd="med" advTm="35649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1832</TotalTime>
  <Words>638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Helvetica Neue</vt:lpstr>
      <vt:lpstr>Stencil</vt:lpstr>
      <vt:lpstr>Ocean 16x9</vt:lpstr>
      <vt:lpstr>Movie Production Recommendations for  MS Films</vt:lpstr>
      <vt:lpstr>Background</vt:lpstr>
      <vt:lpstr>About dataset</vt:lpstr>
      <vt:lpstr>Data processing</vt:lpstr>
      <vt:lpstr>Correlation between Numeric columns</vt:lpstr>
      <vt:lpstr>Director wise Revenue and Votes</vt:lpstr>
      <vt:lpstr>Director wise Metascore and Ratings</vt:lpstr>
      <vt:lpstr>Runtime of Movies </vt:lpstr>
      <vt:lpstr>Genre wise Revenue per year</vt:lpstr>
      <vt:lpstr>Growth of Movies by count</vt:lpstr>
      <vt:lpstr>Growth of movies by revenue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Recommendations for  MS Films</dc:title>
  <dc:creator>Manoj Singh</dc:creator>
  <cp:lastModifiedBy>admin</cp:lastModifiedBy>
  <cp:revision>73</cp:revision>
  <dcterms:created xsi:type="dcterms:W3CDTF">2020-05-02T23:33:55Z</dcterms:created>
  <dcterms:modified xsi:type="dcterms:W3CDTF">2020-05-10T05:59:06Z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