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0"/>
  </p:notesMasterIdLst>
  <p:sldIdLst>
    <p:sldId id="256" r:id="rId3"/>
    <p:sldId id="257" r:id="rId4"/>
    <p:sldId id="258" r:id="rId5"/>
    <p:sldId id="259" r:id="rId6"/>
    <p:sldId id="260" r:id="rId7"/>
    <p:sldId id="270" r:id="rId8"/>
    <p:sldId id="271" r:id="rId9"/>
    <p:sldId id="272" r:id="rId10"/>
    <p:sldId id="273" r:id="rId11"/>
    <p:sldId id="261" r:id="rId12"/>
    <p:sldId id="274" r:id="rId13"/>
    <p:sldId id="262" r:id="rId14"/>
    <p:sldId id="263" r:id="rId15"/>
    <p:sldId id="264" r:id="rId16"/>
    <p:sldId id="265" r:id="rId17"/>
    <p:sldId id="266" r:id="rId18"/>
    <p:sldId id="268" r:id="rId19"/>
  </p:sldIdLst>
  <p:sldSz cx="9144000" cy="5143500" type="screen16x9"/>
  <p:notesSz cx="6858000" cy="9144000"/>
  <p:embeddedFontLst>
    <p:embeddedFont>
      <p:font typeface="Nunito" pitchFamily="2" charset="0"/>
      <p:regular r:id="rId21"/>
      <p:bold r:id="rId22"/>
      <p:italic r:id="rId23"/>
      <p:boldItalic r:id="rId24"/>
    </p:embeddedFont>
    <p:embeddedFont>
      <p:font typeface="Nunito ExtraBold" pitchFamily="2" charset="0"/>
      <p:bold r:id="rId25"/>
      <p:boldItalic r:id="rId26"/>
    </p:embeddedFont>
    <p:embeddedFont>
      <p:font typeface="Nunito SemiBold"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94124-032B-42B1-A8DD-10C641F168D1}">
  <a:tblStyle styleId="{84294124-032B-42B1-A8DD-10C641F168D1}"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D69A741D-344A-551B-FF4E-E4F6E7FE3437}"/>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94B29213-0389-63EE-65FA-AEE6666D08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A20DE6EB-AFD5-FD0C-56EE-BFE641B5519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8668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
        <p:nvSpPr>
          <p:cNvPr id="182" name="Google Shape;182;p14: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C8790854-5B29-C4D1-4549-950970CB2EC4}"/>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5D4E0A2B-9A96-8BD2-1EE6-AF353F6C51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C85189CC-A8DE-0DCD-3C1B-DD5D7B4EEC1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441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EE5E958A-D549-FAE3-EE92-7AC5689B7D75}"/>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53149114-8ABB-2355-E3E7-27F3A92ABE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F88A6A5D-4837-3940-4163-E5E9CAFE30D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056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87EFB136-028E-96BF-7682-219D7ADB6118}"/>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8EF765B0-72AA-A010-0005-CCED16EB1F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08DEEE9F-D680-DF7B-483C-FE781FB6F2F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3555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3E3C9139-B87F-A4DE-7326-697DD4352D9C}"/>
            </a:ext>
          </a:extLst>
        </p:cNvPr>
        <p:cNvGrpSpPr/>
        <p:nvPr/>
      </p:nvGrpSpPr>
      <p:grpSpPr>
        <a:xfrm>
          <a:off x="0" y="0"/>
          <a:ext cx="0" cy="0"/>
          <a:chOff x="0" y="0"/>
          <a:chExt cx="0" cy="0"/>
        </a:xfrm>
      </p:grpSpPr>
      <p:sp>
        <p:nvSpPr>
          <p:cNvPr id="127" name="Google Shape;127;p5:notes">
            <a:extLst>
              <a:ext uri="{FF2B5EF4-FFF2-40B4-BE49-F238E27FC236}">
                <a16:creationId xmlns:a16="http://schemas.microsoft.com/office/drawing/2014/main" id="{9BE6B759-13DA-90D9-1FC8-7E14FB152B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a:extLst>
              <a:ext uri="{FF2B5EF4-FFF2-40B4-BE49-F238E27FC236}">
                <a16:creationId xmlns:a16="http://schemas.microsoft.com/office/drawing/2014/main" id="{83A13124-E1D2-BFBF-FADF-00EB62B144B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489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{84294124-032B-42B1-A8DD-10C641F168D1}</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{84294124-032B-42B1-A8DD-10C641F168D1}</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200" dirty="0">
                <a:solidFill>
                  <a:srgbClr val="1974D2"/>
                </a:solidFill>
              </a:rPr>
              <a:t>Project 3 : AIML – UT, Austin</a:t>
            </a:r>
            <a:endParaRPr sz="3200" dirty="0">
              <a:solidFill>
                <a:srgbClr val="1974D2"/>
              </a:solidFill>
            </a:endParaRPr>
          </a:p>
        </p:txBody>
      </p:sp>
      <p:sp>
        <p:nvSpPr>
          <p:cNvPr id="106" name="Google Shape;106;p23"/>
          <p:cNvSpPr txBox="1">
            <a:spLocks noGrp="1"/>
          </p:cNvSpPr>
          <p:nvPr>
            <p:ph type="ctrTitle"/>
          </p:nvPr>
        </p:nvSpPr>
        <p:spPr>
          <a:xfrm>
            <a:off x="1163300" y="2052546"/>
            <a:ext cx="6827700" cy="4983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4800"/>
              <a:buNone/>
            </a:pPr>
            <a:r>
              <a:rPr lang="en-US" sz="1600" b="1" i="0" dirty="0">
                <a:solidFill>
                  <a:srgbClr val="000000"/>
                </a:solidFill>
                <a:effectLst/>
                <a:latin typeface="Inter"/>
              </a:rPr>
              <a:t> </a:t>
            </a:r>
            <a:r>
              <a:rPr lang="en-US" sz="1600" dirty="0">
                <a:solidFill>
                  <a:srgbClr val="1974D2"/>
                </a:solidFill>
              </a:rPr>
              <a:t>Advanced Machine Learning: Credit Card Users Churn Prediction</a:t>
            </a:r>
            <a:endParaRPr sz="1600" dirty="0">
              <a:solidFill>
                <a:srgbClr val="1974D2"/>
              </a:solidFill>
            </a:endParaRPr>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solidFill>
                  <a:srgbClr val="1974D2"/>
                </a:solidFill>
              </a:rPr>
              <a:t>Date : November 20, 2024</a:t>
            </a:r>
            <a:endParaRPr sz="1600" b="0" dirty="0">
              <a:solidFill>
                <a:srgbClr val="1974D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 – There are no duplicate values in the dataset.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 – There are missing values in Education level, Income categoty and Martitial status category. </a:t>
            </a:r>
            <a:r>
              <a:rPr lang="en-US" sz="1400" dirty="0">
                <a:solidFill>
                  <a:srgbClr val="2D3B45"/>
                </a:solidFill>
                <a:highlight>
                  <a:srgbClr val="FFFFFF"/>
                </a:highlight>
              </a:rPr>
              <a:t>W</a:t>
            </a:r>
            <a:r>
              <a:rPr lang="en" sz="1400" dirty="0">
                <a:solidFill>
                  <a:srgbClr val="2D3B45"/>
                </a:solidFill>
                <a:highlight>
                  <a:srgbClr val="FFFFFF"/>
                </a:highlight>
              </a:rPr>
              <a:t>ith pandas dumties, those categories are encoded.  In income category, the abc value is replaced with NA.</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 - </a:t>
            </a:r>
            <a:r>
              <a:rPr lang="en-US" sz="1600" dirty="0"/>
              <a:t>Some individuals have very high credit limits, and their transactions involve large amounts. No outlier treatment is required for these cases.</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 – </a:t>
            </a:r>
            <a:r>
              <a:rPr lang="en-US" sz="1400" dirty="0">
                <a:solidFill>
                  <a:srgbClr val="2D3B45"/>
                </a:solidFill>
                <a:highlight>
                  <a:srgbClr val="FFFFFF"/>
                </a:highlight>
              </a:rPr>
              <a:t>We</a:t>
            </a:r>
            <a:r>
              <a:rPr lang="en" sz="1400" dirty="0">
                <a:solidFill>
                  <a:srgbClr val="2D3B45"/>
                </a:solidFill>
                <a:highlight>
                  <a:srgbClr val="FFFFFF"/>
                </a:highlight>
              </a:rPr>
              <a:t> are dividing the data into 80:20 – 80% goes for training the model and 20% goes for testing. </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 – it is a classification problem. We need to predict correctly the customers which are likely to attrite the service. Also, we need to make sure that the model reduce False Negative. </a:t>
            </a: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9CCBB582-BBB8-D326-2ED8-E95D03B3D52F}"/>
            </a:ext>
          </a:extLst>
        </p:cNvPr>
        <p:cNvGrpSpPr/>
        <p:nvPr/>
      </p:nvGrpSpPr>
      <p:grpSpPr>
        <a:xfrm>
          <a:off x="0" y="0"/>
          <a:ext cx="0" cy="0"/>
          <a:chOff x="0" y="0"/>
          <a:chExt cx="0" cy="0"/>
        </a:xfrm>
      </p:grpSpPr>
      <p:sp>
        <p:nvSpPr>
          <p:cNvPr id="143" name="Google Shape;143;p29">
            <a:extLst>
              <a:ext uri="{FF2B5EF4-FFF2-40B4-BE49-F238E27FC236}">
                <a16:creationId xmlns:a16="http://schemas.microsoft.com/office/drawing/2014/main" id="{6780E8E2-7F09-A03D-7B0D-F7AD18F0E2DF}"/>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29">
            <a:extLst>
              <a:ext uri="{FF2B5EF4-FFF2-40B4-BE49-F238E27FC236}">
                <a16:creationId xmlns:a16="http://schemas.microsoft.com/office/drawing/2014/main" id="{66ADD51C-BA10-602F-B451-7B5C55A66652}"/>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performance metrics for training and validation data in tabular format for comparison for tuned models</a:t>
            </a:r>
            <a:endParaRPr sz="1400" dirty="0">
              <a:solidFill>
                <a:srgbClr val="000000"/>
              </a:solidFill>
            </a:endParaRPr>
          </a:p>
        </p:txBody>
      </p:sp>
      <p:pic>
        <p:nvPicPr>
          <p:cNvPr id="3" name="Picture 2">
            <a:extLst>
              <a:ext uri="{FF2B5EF4-FFF2-40B4-BE49-F238E27FC236}">
                <a16:creationId xmlns:a16="http://schemas.microsoft.com/office/drawing/2014/main" id="{9EFD8A5F-B4D6-54DB-7681-39355E853DD5}"/>
              </a:ext>
            </a:extLst>
          </p:cNvPr>
          <p:cNvPicPr>
            <a:picLocks noChangeAspect="1"/>
          </p:cNvPicPr>
          <p:nvPr/>
        </p:nvPicPr>
        <p:blipFill>
          <a:blip r:embed="rId3"/>
          <a:stretch>
            <a:fillRect/>
          </a:stretch>
        </p:blipFill>
        <p:spPr>
          <a:xfrm>
            <a:off x="483220" y="1651793"/>
            <a:ext cx="7572971" cy="1480876"/>
          </a:xfrm>
          <a:prstGeom prst="rect">
            <a:avLst/>
          </a:prstGeom>
        </p:spPr>
      </p:pic>
      <p:pic>
        <p:nvPicPr>
          <p:cNvPr id="5" name="Picture 4">
            <a:extLst>
              <a:ext uri="{FF2B5EF4-FFF2-40B4-BE49-F238E27FC236}">
                <a16:creationId xmlns:a16="http://schemas.microsoft.com/office/drawing/2014/main" id="{487F5A20-4C30-5B59-0F2E-3248D85760C3}"/>
              </a:ext>
            </a:extLst>
          </p:cNvPr>
          <p:cNvPicPr>
            <a:picLocks noChangeAspect="1"/>
          </p:cNvPicPr>
          <p:nvPr/>
        </p:nvPicPr>
        <p:blipFill>
          <a:blip r:embed="rId4"/>
          <a:stretch>
            <a:fillRect/>
          </a:stretch>
        </p:blipFill>
        <p:spPr>
          <a:xfrm>
            <a:off x="483220" y="3155053"/>
            <a:ext cx="7572971" cy="1425873"/>
          </a:xfrm>
          <a:prstGeom prst="rect">
            <a:avLst/>
          </a:prstGeom>
        </p:spPr>
      </p:pic>
    </p:spTree>
    <p:extLst>
      <p:ext uri="{BB962C8B-B14F-4D97-AF65-F5344CB8AC3E}">
        <p14:creationId xmlns:p14="http://schemas.microsoft.com/office/powerpoint/2010/main" val="6730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29"/>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The </a:t>
            </a:r>
            <a:r>
              <a:rPr lang="en-US" sz="1400" dirty="0" err="1">
                <a:solidFill>
                  <a:srgbClr val="000000"/>
                </a:solidFill>
              </a:rPr>
              <a:t>XGBoost</a:t>
            </a:r>
            <a:r>
              <a:rPr lang="en-US" sz="1400" dirty="0">
                <a:solidFill>
                  <a:srgbClr val="000000"/>
                </a:solidFill>
              </a:rPr>
              <a:t> model demonstrated strong performance on both the training and validation datasets, achieving a recall rate of over 94%, which is a critical metric for banks to retain potential customers. The </a:t>
            </a:r>
            <a:r>
              <a:rPr lang="en-US" sz="1400" dirty="0" err="1">
                <a:solidFill>
                  <a:srgbClr val="000000"/>
                </a:solidFill>
              </a:rPr>
              <a:t>GBoost</a:t>
            </a:r>
            <a:r>
              <a:rPr lang="en-US" sz="1400" dirty="0">
                <a:solidFill>
                  <a:srgbClr val="000000"/>
                </a:solidFill>
              </a:rPr>
              <a:t> model performed well in terms of recall on the training dataset but showed slightly weaker results on the validation dataset. Meanwhile, the AdaBoost model performed well on both the training and validation datasets.</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Overall, the </a:t>
            </a:r>
            <a:r>
              <a:rPr lang="en-US" sz="1400" dirty="0" err="1">
                <a:solidFill>
                  <a:srgbClr val="000000"/>
                </a:solidFill>
              </a:rPr>
              <a:t>XGBoost</a:t>
            </a:r>
            <a:r>
              <a:rPr lang="en-US" sz="1400" dirty="0">
                <a:solidFill>
                  <a:srgbClr val="000000"/>
                </a:solidFill>
              </a:rPr>
              <a:t> model with tuned hyperparameters emerged as the best option.</a:t>
            </a:r>
          </a:p>
          <a:p>
            <a:pPr marL="457200" lvl="0" indent="-317500" algn="l" rtl="0">
              <a:lnSpc>
                <a:spcPct val="115000"/>
              </a:lnSpc>
              <a:spcBef>
                <a:spcPts val="1000"/>
              </a:spcBef>
              <a:spcAft>
                <a:spcPts val="0"/>
              </a:spcAft>
              <a:buClr>
                <a:srgbClr val="000000"/>
              </a:buClr>
              <a:buSzPts val="1400"/>
              <a:buChar char="●"/>
            </a:pPr>
            <a:endParaRPr lang="en-US"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To further enhance the recall metric of the </a:t>
            </a:r>
            <a:r>
              <a:rPr lang="en-US" sz="1400" dirty="0" err="1">
                <a:solidFill>
                  <a:srgbClr val="000000"/>
                </a:solidFill>
              </a:rPr>
              <a:t>XGBoost</a:t>
            </a:r>
            <a:r>
              <a:rPr lang="en-US" sz="1400" dirty="0">
                <a:solidFill>
                  <a:srgbClr val="000000"/>
                </a:solidFill>
              </a:rPr>
              <a:t> model, we can apply oversampling techniques, which can boost the recall rate to nearly 100%.</a:t>
            </a:r>
            <a:endParaRPr sz="1400" dirty="0">
              <a:solidFill>
                <a:srgbClr val="000000"/>
              </a:solidFill>
            </a:endParaRPr>
          </a:p>
        </p:txBody>
      </p:sp>
      <p:sp>
        <p:nvSpPr>
          <p:cNvPr id="145" name="Google Shape;145;p29"/>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 (original data)</a:t>
            </a:r>
            <a:endParaRPr>
              <a:solidFill>
                <a:srgbClr val="1974D2"/>
              </a:solidFill>
            </a:endParaRPr>
          </a:p>
        </p:txBody>
      </p:sp>
      <p:sp>
        <p:nvSpPr>
          <p:cNvPr id="156" name="Google Shape;156;p31"/>
          <p:cNvSpPr txBox="1">
            <a:spLocks noGrp="1"/>
          </p:cNvSpPr>
          <p:nvPr>
            <p:ph type="body" idx="1"/>
          </p:nvPr>
        </p:nvSpPr>
        <p:spPr>
          <a:xfrm>
            <a:off x="202550" y="861975"/>
            <a:ext cx="4458660" cy="3706800"/>
          </a:xfrm>
          <a:prstGeom prst="rect">
            <a:avLst/>
          </a:prstGeom>
          <a:noFill/>
          <a:ln>
            <a:noFill/>
          </a:ln>
        </p:spPr>
        <p:txBody>
          <a:bodyPr spcFirstLastPara="1" wrap="square" lIns="91425" tIns="91425" rIns="91425" bIns="91425" anchor="t" anchorCtr="0">
            <a:noAutofit/>
          </a:bodyPr>
          <a:lstStyle/>
          <a:p>
            <a:pPr marL="133350" indent="0" algn="just">
              <a:buNone/>
            </a:pPr>
            <a:r>
              <a:rPr lang="en-US" sz="1100" b="1" dirty="0"/>
              <a:t>Observations:</a:t>
            </a:r>
          </a:p>
          <a:p>
            <a:pPr marL="133350" indent="0" algn="just">
              <a:buNone/>
            </a:pPr>
            <a:endParaRPr lang="en-US" sz="1100" dirty="0"/>
          </a:p>
          <a:p>
            <a:pPr marL="133350" indent="0" algn="just">
              <a:buNone/>
            </a:pPr>
            <a:r>
              <a:rPr lang="en-US" sz="1100" b="1" dirty="0"/>
              <a:t>Training:</a:t>
            </a:r>
            <a:r>
              <a:rPr lang="en-US" sz="1100" dirty="0"/>
              <a:t> All three models exhibit near-perfect performance on the training data, with Random Forest and </a:t>
            </a:r>
            <a:r>
              <a:rPr lang="en-US" sz="1100" dirty="0" err="1"/>
              <a:t>XGBoost</a:t>
            </a:r>
            <a:r>
              <a:rPr lang="en-US" sz="1100" dirty="0"/>
              <a:t> achieving a recall score of 1.0.</a:t>
            </a:r>
          </a:p>
          <a:p>
            <a:pPr marL="133350" indent="0" algn="just">
              <a:buNone/>
            </a:pPr>
            <a:endParaRPr lang="en-US" sz="1100" b="1" dirty="0"/>
          </a:p>
          <a:p>
            <a:pPr marL="133350" indent="0" algn="just">
              <a:buNone/>
            </a:pPr>
            <a:r>
              <a:rPr lang="en-US" sz="1100" b="1" dirty="0"/>
              <a:t>Validation:</a:t>
            </a:r>
            <a:r>
              <a:rPr lang="en-US" sz="1100" dirty="0"/>
              <a:t> </a:t>
            </a:r>
          </a:p>
          <a:p>
            <a:pPr marL="133350" indent="0" algn="just">
              <a:buNone/>
            </a:pPr>
            <a:r>
              <a:rPr lang="en-US" sz="1100" dirty="0" err="1"/>
              <a:t>XGBoost</a:t>
            </a:r>
            <a:r>
              <a:rPr lang="en-US" sz="1100" dirty="0"/>
              <a:t> outperforms both Bagging and Random Forest on the validation set, demonstrating a higher ability to generalize to unseen data.</a:t>
            </a:r>
          </a:p>
          <a:p>
            <a:pPr marL="133350" indent="0" algn="just">
              <a:buNone/>
            </a:pPr>
            <a:r>
              <a:rPr lang="en-US" sz="1100" dirty="0"/>
              <a:t>Bagging shows a significant drop in performance from training to validation, suggesting potential overfitting on the training data.</a:t>
            </a:r>
          </a:p>
          <a:p>
            <a:pPr marL="133350" indent="0" algn="just">
              <a:buNone/>
            </a:pPr>
            <a:r>
              <a:rPr lang="en-US" sz="1100" dirty="0"/>
              <a:t>Random Forest exhibits a similar trend to Bagging, with a noticeable decline in performance on the validation set.</a:t>
            </a:r>
          </a:p>
          <a:p>
            <a:pPr marL="133350" indent="0" algn="just">
              <a:buNone/>
            </a:pPr>
            <a:endParaRPr lang="en-US" sz="1100" b="1" dirty="0"/>
          </a:p>
          <a:p>
            <a:pPr marL="133350" indent="0" algn="just">
              <a:buNone/>
            </a:pPr>
            <a:r>
              <a:rPr lang="en-US" sz="1100" b="1" dirty="0"/>
              <a:t>Conclusion:</a:t>
            </a:r>
            <a:endParaRPr lang="en-US" sz="1100" dirty="0"/>
          </a:p>
          <a:p>
            <a:pPr marL="133350" indent="0" algn="just">
              <a:buNone/>
            </a:pPr>
            <a:r>
              <a:rPr lang="en-US" sz="1100" dirty="0"/>
              <a:t>Based on the validation performance, </a:t>
            </a:r>
            <a:r>
              <a:rPr lang="en-US" sz="1100" dirty="0" err="1"/>
              <a:t>XGBoost</a:t>
            </a:r>
            <a:r>
              <a:rPr lang="en-US" sz="1100" dirty="0"/>
              <a:t> appears to be the most robust model among the three, as it demonstrates the best ability to generalize to unseen data.</a:t>
            </a:r>
          </a:p>
        </p:txBody>
      </p:sp>
      <p:sp>
        <p:nvSpPr>
          <p:cNvPr id="157" name="Google Shape;157;p31"/>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97AB3726-4766-3E2A-D751-07D73B741DA5}"/>
              </a:ext>
            </a:extLst>
          </p:cNvPr>
          <p:cNvPicPr>
            <a:picLocks noChangeAspect="1"/>
          </p:cNvPicPr>
          <p:nvPr/>
        </p:nvPicPr>
        <p:blipFill>
          <a:blip r:embed="rId3"/>
          <a:stretch>
            <a:fillRect/>
          </a:stretch>
        </p:blipFill>
        <p:spPr>
          <a:xfrm>
            <a:off x="4831625" y="2454560"/>
            <a:ext cx="2565351" cy="2005928"/>
          </a:xfrm>
          <a:prstGeom prst="rect">
            <a:avLst/>
          </a:prstGeom>
        </p:spPr>
      </p:pic>
      <p:pic>
        <p:nvPicPr>
          <p:cNvPr id="7" name="Picture 6">
            <a:extLst>
              <a:ext uri="{FF2B5EF4-FFF2-40B4-BE49-F238E27FC236}">
                <a16:creationId xmlns:a16="http://schemas.microsoft.com/office/drawing/2014/main" id="{3632EEC2-CF00-5FC4-47F9-A08234A40DC9}"/>
              </a:ext>
            </a:extLst>
          </p:cNvPr>
          <p:cNvPicPr>
            <a:picLocks noChangeAspect="1"/>
          </p:cNvPicPr>
          <p:nvPr/>
        </p:nvPicPr>
        <p:blipFill>
          <a:blip r:embed="rId4"/>
          <a:stretch>
            <a:fillRect/>
          </a:stretch>
        </p:blipFill>
        <p:spPr>
          <a:xfrm>
            <a:off x="4831625" y="970266"/>
            <a:ext cx="3635055" cy="13412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 (oversampled data)</a:t>
            </a:r>
            <a:endParaRPr>
              <a:solidFill>
                <a:srgbClr val="1974D2"/>
              </a:solidFill>
            </a:endParaRPr>
          </a:p>
        </p:txBody>
      </p:sp>
      <p:sp>
        <p:nvSpPr>
          <p:cNvPr id="163" name="Google Shape;163;p32"/>
          <p:cNvSpPr txBox="1">
            <a:spLocks noGrp="1"/>
          </p:cNvSpPr>
          <p:nvPr>
            <p:ph type="body" idx="1"/>
          </p:nvPr>
        </p:nvSpPr>
        <p:spPr>
          <a:xfrm>
            <a:off x="202550" y="861975"/>
            <a:ext cx="4205899" cy="3706800"/>
          </a:xfrm>
          <a:prstGeom prst="rect">
            <a:avLst/>
          </a:prstGeom>
          <a:noFill/>
          <a:ln>
            <a:noFill/>
          </a:ln>
        </p:spPr>
        <p:txBody>
          <a:bodyPr spcFirstLastPara="1" wrap="square" lIns="91425" tIns="91425" rIns="91425" bIns="91425" anchor="t" anchorCtr="0">
            <a:noAutofit/>
          </a:bodyPr>
          <a:lstStyle/>
          <a:p>
            <a:pPr algn="just"/>
            <a:r>
              <a:rPr lang="en-US" sz="1200" b="1" dirty="0"/>
              <a:t>Observations:</a:t>
            </a:r>
            <a:endParaRPr lang="en-US" sz="1200" dirty="0"/>
          </a:p>
          <a:p>
            <a:pPr marL="133350" indent="0" algn="just">
              <a:buNone/>
            </a:pPr>
            <a:r>
              <a:rPr lang="en-US" sz="1200" b="1" dirty="0"/>
              <a:t>Training:</a:t>
            </a:r>
            <a:r>
              <a:rPr lang="en-US" sz="1200" dirty="0"/>
              <a:t> All three models exhibit similar performance on the training data, with Bagging having the highest recall score.</a:t>
            </a:r>
          </a:p>
          <a:p>
            <a:pPr marL="133350" indent="0" algn="just">
              <a:buNone/>
            </a:pPr>
            <a:r>
              <a:rPr lang="en-US" sz="1200" b="1" dirty="0"/>
              <a:t>Validation:</a:t>
            </a:r>
            <a:r>
              <a:rPr lang="en-US" sz="1200" dirty="0"/>
              <a:t> The performance of all three models remains consistent with their training performance, indicating that they are not overfitting.</a:t>
            </a:r>
          </a:p>
          <a:p>
            <a:pPr marL="133350" indent="0" algn="just">
              <a:buNone/>
            </a:pPr>
            <a:endParaRPr lang="en-US" sz="1200" dirty="0"/>
          </a:p>
          <a:p>
            <a:pPr algn="just"/>
            <a:r>
              <a:rPr lang="en-US" sz="1200" b="1" dirty="0"/>
              <a:t>Conclusion:</a:t>
            </a:r>
            <a:endParaRPr lang="en-US" sz="1200" dirty="0"/>
          </a:p>
          <a:p>
            <a:pPr marL="133350" indent="0" algn="just">
              <a:buNone/>
            </a:pPr>
            <a:r>
              <a:rPr lang="en-US" sz="1200" dirty="0"/>
              <a:t>Based on the validation performance, XGB appears to be the most robust model among the three, as it demonstrates the highest recall score on both training and validation sets.</a:t>
            </a:r>
          </a:p>
        </p:txBody>
      </p:sp>
      <p:sp>
        <p:nvSpPr>
          <p:cNvPr id="164" name="Google Shape;164;p32"/>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F26B9FCE-B595-8CAF-DA0F-DB7CB3CDE35E}"/>
              </a:ext>
            </a:extLst>
          </p:cNvPr>
          <p:cNvPicPr>
            <a:picLocks noChangeAspect="1"/>
          </p:cNvPicPr>
          <p:nvPr/>
        </p:nvPicPr>
        <p:blipFill>
          <a:blip r:embed="rId3"/>
          <a:stretch>
            <a:fillRect/>
          </a:stretch>
        </p:blipFill>
        <p:spPr>
          <a:xfrm>
            <a:off x="4572000" y="2442889"/>
            <a:ext cx="2668859" cy="1863574"/>
          </a:xfrm>
          <a:prstGeom prst="rect">
            <a:avLst/>
          </a:prstGeom>
        </p:spPr>
      </p:pic>
      <p:pic>
        <p:nvPicPr>
          <p:cNvPr id="5" name="Picture 4">
            <a:extLst>
              <a:ext uri="{FF2B5EF4-FFF2-40B4-BE49-F238E27FC236}">
                <a16:creationId xmlns:a16="http://schemas.microsoft.com/office/drawing/2014/main" id="{60CEA60B-F85A-6F3E-CF2E-EF5C6F94516E}"/>
              </a:ext>
            </a:extLst>
          </p:cNvPr>
          <p:cNvPicPr>
            <a:picLocks noChangeAspect="1"/>
          </p:cNvPicPr>
          <p:nvPr/>
        </p:nvPicPr>
        <p:blipFill>
          <a:blip r:embed="rId4"/>
          <a:stretch>
            <a:fillRect/>
          </a:stretch>
        </p:blipFill>
        <p:spPr>
          <a:xfrm>
            <a:off x="4661051" y="978005"/>
            <a:ext cx="4054760" cy="13488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 (undersampled data)</a:t>
            </a:r>
            <a:endParaRPr>
              <a:solidFill>
                <a:srgbClr val="1974D2"/>
              </a:solidFill>
            </a:endParaRPr>
          </a:p>
        </p:txBody>
      </p:sp>
      <p:sp>
        <p:nvSpPr>
          <p:cNvPr id="170" name="Google Shape;170;p33"/>
          <p:cNvSpPr txBox="1">
            <a:spLocks noGrp="1"/>
          </p:cNvSpPr>
          <p:nvPr>
            <p:ph type="body" idx="1"/>
          </p:nvPr>
        </p:nvSpPr>
        <p:spPr>
          <a:xfrm>
            <a:off x="202550" y="861975"/>
            <a:ext cx="4198465" cy="3706800"/>
          </a:xfrm>
          <a:prstGeom prst="rect">
            <a:avLst/>
          </a:prstGeom>
          <a:noFill/>
          <a:ln>
            <a:noFill/>
          </a:ln>
        </p:spPr>
        <p:txBody>
          <a:bodyPr spcFirstLastPara="1" wrap="square" lIns="91425" tIns="91425" rIns="91425" bIns="91425" anchor="t" anchorCtr="0">
            <a:noAutofit/>
          </a:bodyPr>
          <a:lstStyle/>
          <a:p>
            <a:r>
              <a:rPr lang="en-US" sz="1200" b="1" dirty="0"/>
              <a:t>Observations:</a:t>
            </a:r>
            <a:endParaRPr lang="en-US" sz="1200" dirty="0"/>
          </a:p>
          <a:p>
            <a:pPr marL="133350" indent="0">
              <a:buNone/>
            </a:pPr>
            <a:r>
              <a:rPr lang="en-US" sz="1200" b="1" dirty="0"/>
              <a:t>Training:</a:t>
            </a:r>
            <a:r>
              <a:rPr lang="en-US" sz="1200" dirty="0"/>
              <a:t> All three models exhibit similar performance on the training data, with </a:t>
            </a:r>
            <a:r>
              <a:rPr lang="en-US" sz="1200" dirty="0" err="1"/>
              <a:t>XGBoost</a:t>
            </a:r>
            <a:r>
              <a:rPr lang="en-US" sz="1200" dirty="0"/>
              <a:t> having the highest recall score.</a:t>
            </a:r>
          </a:p>
          <a:p>
            <a:pPr marL="133350" indent="0">
              <a:buNone/>
            </a:pPr>
            <a:r>
              <a:rPr lang="en-US" sz="1200" b="1" dirty="0"/>
              <a:t>Validation:</a:t>
            </a:r>
            <a:r>
              <a:rPr lang="en-US" sz="1200" dirty="0"/>
              <a:t> The performance of all three models remains consistent with their training performance, indicating that they are not overfitting.</a:t>
            </a:r>
          </a:p>
          <a:p>
            <a:pPr marL="133350" indent="0">
              <a:buNone/>
            </a:pPr>
            <a:endParaRPr lang="en-US" sz="1200" dirty="0"/>
          </a:p>
          <a:p>
            <a:r>
              <a:rPr lang="en-US" sz="1200" b="1" dirty="0"/>
              <a:t>Conclusion:</a:t>
            </a:r>
            <a:endParaRPr lang="en-US" sz="1200" dirty="0"/>
          </a:p>
          <a:p>
            <a:pPr marL="133350" indent="0">
              <a:buNone/>
            </a:pPr>
            <a:r>
              <a:rPr lang="en-US" sz="1200" dirty="0"/>
              <a:t>Based on the validation performance, </a:t>
            </a:r>
            <a:r>
              <a:rPr lang="en-US" sz="1200" dirty="0" err="1"/>
              <a:t>XGBoost</a:t>
            </a:r>
            <a:r>
              <a:rPr lang="en-US" sz="1200" dirty="0"/>
              <a:t> appears to be the most robust model among the three, as it demonstrates the highest recall score on both training and validation sets.</a:t>
            </a:r>
          </a:p>
        </p:txBody>
      </p:sp>
      <p:sp>
        <p:nvSpPr>
          <p:cNvPr id="171" name="Google Shape;171;p33"/>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model assumptions</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1A073D33-B1A4-19E1-797B-067F63CFCA45}"/>
              </a:ext>
            </a:extLst>
          </p:cNvPr>
          <p:cNvPicPr>
            <a:picLocks noChangeAspect="1"/>
          </p:cNvPicPr>
          <p:nvPr/>
        </p:nvPicPr>
        <p:blipFill>
          <a:blip r:embed="rId3"/>
          <a:stretch>
            <a:fillRect/>
          </a:stretch>
        </p:blipFill>
        <p:spPr>
          <a:xfrm>
            <a:off x="4462849" y="2459156"/>
            <a:ext cx="2309658" cy="1754459"/>
          </a:xfrm>
          <a:prstGeom prst="rect">
            <a:avLst/>
          </a:prstGeom>
        </p:spPr>
      </p:pic>
      <p:pic>
        <p:nvPicPr>
          <p:cNvPr id="5" name="Picture 4">
            <a:extLst>
              <a:ext uri="{FF2B5EF4-FFF2-40B4-BE49-F238E27FC236}">
                <a16:creationId xmlns:a16="http://schemas.microsoft.com/office/drawing/2014/main" id="{7ED33D83-ED28-0755-913D-5503D21E5E77}"/>
              </a:ext>
            </a:extLst>
          </p:cNvPr>
          <p:cNvPicPr>
            <a:picLocks noChangeAspect="1"/>
          </p:cNvPicPr>
          <p:nvPr/>
        </p:nvPicPr>
        <p:blipFill>
          <a:blip r:embed="rId4"/>
          <a:stretch>
            <a:fillRect/>
          </a:stretch>
        </p:blipFill>
        <p:spPr>
          <a:xfrm>
            <a:off x="4462849" y="753132"/>
            <a:ext cx="3665538" cy="13412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85" name="Google Shape;185;p3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 for hyperparameter tuning.</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Executive Summary </a:t>
            </a:r>
            <a:endParaRPr>
              <a:solidFill>
                <a:srgbClr val="1974D2"/>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1000"/>
              </a:spcAft>
              <a:buClr>
                <a:srgbClr val="000000"/>
              </a:buClr>
              <a:buSzPts val="1400"/>
              <a:buNone/>
            </a:pPr>
            <a:r>
              <a:rPr lang="en-US" sz="1200" b="1" dirty="0"/>
              <a:t>Total Transaction Count</a:t>
            </a:r>
            <a:r>
              <a:rPr lang="en-US" sz="1200" dirty="0"/>
              <a:t>, </a:t>
            </a:r>
            <a:r>
              <a:rPr lang="en-US" sz="1200" b="1" dirty="0"/>
              <a:t>Total Revolving Balance</a:t>
            </a:r>
            <a:r>
              <a:rPr lang="en-US" sz="1200" dirty="0"/>
              <a:t>, </a:t>
            </a:r>
            <a:r>
              <a:rPr lang="en-US" sz="1200" b="1" dirty="0"/>
              <a:t>Total Relationship Count</a:t>
            </a:r>
            <a:r>
              <a:rPr lang="en-US" sz="1200" dirty="0"/>
              <a:t>, </a:t>
            </a:r>
            <a:r>
              <a:rPr lang="en-US" sz="1200" b="1" dirty="0"/>
              <a:t>Total Transaction Amount</a:t>
            </a:r>
            <a:r>
              <a:rPr lang="en-US" sz="1200" dirty="0"/>
              <a:t>, and </a:t>
            </a:r>
            <a:r>
              <a:rPr lang="en-US" sz="1200" b="1" dirty="0"/>
              <a:t>Total Count Change from Q4 to Q1</a:t>
            </a:r>
            <a:r>
              <a:rPr lang="en-US" sz="1200" dirty="0"/>
              <a:t> are identified as the top five reasons for customer attrition at Thera Bank, here are tailored recommendations to address each factor and reduce the likelihood of customer churn:</a:t>
            </a:r>
          </a:p>
          <a:p>
            <a:pPr marL="139700" lvl="0" indent="0" algn="l" rtl="0">
              <a:lnSpc>
                <a:spcPct val="115000"/>
              </a:lnSpc>
              <a:spcBef>
                <a:spcPts val="1000"/>
              </a:spcBef>
              <a:spcAft>
                <a:spcPts val="1000"/>
              </a:spcAft>
              <a:buClr>
                <a:srgbClr val="000000"/>
              </a:buClr>
              <a:buSzPts val="1400"/>
              <a:buNone/>
            </a:pPr>
            <a:r>
              <a:rPr lang="en-US" sz="1200" dirty="0"/>
              <a:t>Targeted Promotions and Rewards, Seasonal or Limited-Time Offers, Balance Transfer Offers, Customer Engagement, Loyalty Programs, Exclusive Services for Multi-Product Customers, Increase Engagement During the Holiday Season, Customer Segmentation are some of the recommendations, we can think of to increase Thera Bank’s credit card customers. </a:t>
            </a:r>
            <a:endParaRPr sz="12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Business Problem Overview and Solution Approach</a:t>
            </a:r>
            <a:endParaRPr>
              <a:solidFill>
                <a:srgbClr val="1974D2"/>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200" b="1" dirty="0"/>
              <a:t>Business Problem:</a:t>
            </a:r>
          </a:p>
          <a:p>
            <a:pPr marL="133350" indent="0">
              <a:buNone/>
            </a:pPr>
            <a:r>
              <a:rPr lang="en-US" sz="1200" dirty="0"/>
              <a:t>Thera Bank has recently observed a significant decline in the number of credit card users, which could lead to a loss of revenue. Credit cards are a critical source of income for the bank due to various fees charged, including annual fees, balance transfer fees, late payment fees, and others. Customers discontinuing their credit card services could significantly impact the bank's profitability.</a:t>
            </a:r>
          </a:p>
          <a:p>
            <a:pPr marL="133350" indent="0">
              <a:buNone/>
            </a:pPr>
            <a:r>
              <a:rPr lang="en-US" sz="1200" dirty="0"/>
              <a:t>The objective is to predict which customers are at risk of leaving (</a:t>
            </a:r>
            <a:r>
              <a:rPr lang="en-US" sz="1200" dirty="0" err="1"/>
              <a:t>attriting</a:t>
            </a:r>
            <a:r>
              <a:rPr lang="en-US" sz="1200" dirty="0"/>
              <a:t>) the credit card services, identify the reasons for attrition, and enable the bank to take proactive actions to improve customer retention.</a:t>
            </a:r>
          </a:p>
          <a:p>
            <a:pPr marL="133350" indent="0">
              <a:buNone/>
            </a:pPr>
            <a:endParaRPr lang="en-US" sz="1200" dirty="0"/>
          </a:p>
          <a:p>
            <a:r>
              <a:rPr lang="en-US" sz="1200" b="1" dirty="0"/>
              <a:t>Key Challenge:</a:t>
            </a:r>
          </a:p>
          <a:p>
            <a:pPr marL="133350" indent="0">
              <a:buNone/>
            </a:pPr>
            <a:r>
              <a:rPr lang="en-US" sz="1200" dirty="0"/>
              <a:t>To develop a </a:t>
            </a:r>
            <a:r>
              <a:rPr lang="en-US" sz="1200" b="1" dirty="0"/>
              <a:t>classification model</a:t>
            </a:r>
            <a:r>
              <a:rPr lang="en-US" sz="1200" dirty="0"/>
              <a:t> that will accurately predict whether a customer will leave the bank’s credit card services ("</a:t>
            </a:r>
            <a:r>
              <a:rPr lang="en-US" sz="1200" dirty="0" err="1"/>
              <a:t>Attrited</a:t>
            </a:r>
            <a:r>
              <a:rPr lang="en-US" sz="1200" dirty="0"/>
              <a:t> Customer") or remain an active user ("Existing Customer"). By understanding the key drivers of attrition, the bank can tailor its services, offerings, and communication strategies to reduce customer churn and retain valuable customers.</a:t>
            </a:r>
          </a:p>
          <a:p>
            <a:pPr marL="139700" lvl="0" indent="0" algn="l" rtl="0">
              <a:lnSpc>
                <a:spcPct val="115000"/>
              </a:lnSpc>
              <a:spcBef>
                <a:spcPts val="1000"/>
              </a:spcBef>
              <a:spcAft>
                <a:spcPts val="1000"/>
              </a:spcAft>
              <a:buClr>
                <a:srgbClr val="000000"/>
              </a:buClr>
              <a:buSzPts val="1400"/>
              <a:buNone/>
            </a:pPr>
            <a:endParaRPr lang="en" sz="1400" dirty="0">
              <a:solidFill>
                <a:srgbClr val="000000"/>
              </a:solidFill>
            </a:endParaRPr>
          </a:p>
          <a:p>
            <a:pPr marL="139700" lvl="0" indent="0" algn="l" rtl="0">
              <a:lnSpc>
                <a:spcPct val="115000"/>
              </a:lnSpc>
              <a:spcBef>
                <a:spcPts val="1000"/>
              </a:spcBef>
              <a:spcAft>
                <a:spcPts val="1000"/>
              </a:spcAft>
              <a:buClr>
                <a:srgbClr val="000000"/>
              </a:buClr>
              <a:buSzPts val="1400"/>
              <a:buNone/>
            </a:pPr>
            <a:endParaRPr sz="14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p2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sz="1200" dirty="0"/>
              <a:t>The majority of customers fall within the age range of 30 to 60 years.</a:t>
            </a:r>
          </a:p>
          <a:p>
            <a:r>
              <a:rPr lang="en-US" sz="1200" dirty="0"/>
              <a:t>On average, customers have been using the bank's services for 36 months (3 years).</a:t>
            </a:r>
          </a:p>
          <a:p>
            <a:r>
              <a:rPr lang="en-US" sz="1200" dirty="0"/>
              <a:t>The average credit limit for customers is $8,600, and they spend an average of $4,400 monthly, with an average of 64 transactions per month.</a:t>
            </a:r>
          </a:p>
          <a:p>
            <a:pPr marL="0" lvl="0" indent="0" algn="l" rtl="0">
              <a:lnSpc>
                <a:spcPct val="115000"/>
              </a:lnSpc>
              <a:spcBef>
                <a:spcPts val="1000"/>
              </a:spcBef>
              <a:spcAft>
                <a:spcPts val="0"/>
              </a:spcAft>
              <a:buSzPts val="1500"/>
              <a:buNone/>
            </a:pPr>
            <a:endParaRPr sz="1400" dirty="0">
              <a:solidFill>
                <a:srgbClr val="000000"/>
              </a:solidFill>
            </a:endParaRPr>
          </a:p>
        </p:txBody>
      </p:sp>
      <p:sp>
        <p:nvSpPr>
          <p:cNvPr id="132" name="Google Shape;132;p2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A8423A20-EF28-E495-5CBE-3F158609E510}"/>
              </a:ext>
            </a:extLst>
          </p:cNvPr>
          <p:cNvPicPr>
            <a:picLocks noChangeAspect="1"/>
          </p:cNvPicPr>
          <p:nvPr/>
        </p:nvPicPr>
        <p:blipFill>
          <a:blip r:embed="rId3"/>
          <a:stretch>
            <a:fillRect/>
          </a:stretch>
        </p:blipFill>
        <p:spPr>
          <a:xfrm>
            <a:off x="1086897" y="1858996"/>
            <a:ext cx="6751905" cy="27650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1BB81D90-7D53-142F-6C42-D99EE3D20281}"/>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310D5A18-D085-F16D-8C2F-C601130F031F}"/>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p27">
            <a:extLst>
              <a:ext uri="{FF2B5EF4-FFF2-40B4-BE49-F238E27FC236}">
                <a16:creationId xmlns:a16="http://schemas.microsoft.com/office/drawing/2014/main" id="{5396A247-252D-2E4B-D4C7-9FC114DFAB2A}"/>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400" dirty="0"/>
              <a:t>The majority of customers hold a blue credit card. We should conduct a survey to understand why customers prefer not to choose gold, silver or platinum credit cards.</a:t>
            </a:r>
          </a:p>
          <a:p>
            <a:pPr marL="139700" lvl="0" indent="0" algn="l" rtl="0">
              <a:lnSpc>
                <a:spcPct val="115000"/>
              </a:lnSpc>
              <a:spcBef>
                <a:spcPts val="0"/>
              </a:spcBef>
              <a:spcAft>
                <a:spcPts val="0"/>
              </a:spcAft>
              <a:buClr>
                <a:srgbClr val="000000"/>
              </a:buClr>
              <a:buSzPts val="1400"/>
              <a:buNone/>
            </a:pPr>
            <a:endParaRPr lang="en-US" sz="1400" i="1" dirty="0">
              <a:solidFill>
                <a:srgbClr val="000000"/>
              </a:solidFill>
            </a:endParaRPr>
          </a:p>
          <a:p>
            <a:pPr marL="139700" lvl="0" indent="0" algn="l" rtl="0">
              <a:lnSpc>
                <a:spcPct val="115000"/>
              </a:lnSpc>
              <a:spcBef>
                <a:spcPts val="0"/>
              </a:spcBef>
              <a:spcAft>
                <a:spcPts val="0"/>
              </a:spcAft>
              <a:buClr>
                <a:srgbClr val="000000"/>
              </a:buClr>
              <a:buSzPts val="1400"/>
              <a:buNone/>
            </a:pPr>
            <a:endParaRPr sz="1200" i="1" dirty="0">
              <a:solidFill>
                <a:srgbClr val="000000"/>
              </a:solidFill>
            </a:endParaRPr>
          </a:p>
        </p:txBody>
      </p:sp>
      <p:sp>
        <p:nvSpPr>
          <p:cNvPr id="132" name="Google Shape;132;p27">
            <a:extLst>
              <a:ext uri="{FF2B5EF4-FFF2-40B4-BE49-F238E27FC236}">
                <a16:creationId xmlns:a16="http://schemas.microsoft.com/office/drawing/2014/main" id="{6706FF47-39D3-92CB-8C49-2BB7F66916CE}"/>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DD71301A-872B-1BA1-8207-7C567FCDAA4D}"/>
              </a:ext>
            </a:extLst>
          </p:cNvPr>
          <p:cNvPicPr>
            <a:picLocks noChangeAspect="1"/>
          </p:cNvPicPr>
          <p:nvPr/>
        </p:nvPicPr>
        <p:blipFill>
          <a:blip r:embed="rId3"/>
          <a:stretch>
            <a:fillRect/>
          </a:stretch>
        </p:blipFill>
        <p:spPr>
          <a:xfrm>
            <a:off x="311650" y="1692820"/>
            <a:ext cx="2951860" cy="2875955"/>
          </a:xfrm>
          <a:prstGeom prst="rect">
            <a:avLst/>
          </a:prstGeom>
        </p:spPr>
      </p:pic>
    </p:spTree>
    <p:extLst>
      <p:ext uri="{BB962C8B-B14F-4D97-AF65-F5344CB8AC3E}">
        <p14:creationId xmlns:p14="http://schemas.microsoft.com/office/powerpoint/2010/main" val="170052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D9D074BA-7D8E-9577-A4BA-1D84003A4740}"/>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C5F5A501-DAAB-DAFB-832D-942E5EC8084B}"/>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pic>
        <p:nvPicPr>
          <p:cNvPr id="3" name="Picture 2">
            <a:extLst>
              <a:ext uri="{FF2B5EF4-FFF2-40B4-BE49-F238E27FC236}">
                <a16:creationId xmlns:a16="http://schemas.microsoft.com/office/drawing/2014/main" id="{0FC42456-134D-4E12-99B3-5E3DFA6DF8C5}"/>
              </a:ext>
            </a:extLst>
          </p:cNvPr>
          <p:cNvPicPr>
            <a:picLocks noChangeAspect="1"/>
          </p:cNvPicPr>
          <p:nvPr/>
        </p:nvPicPr>
        <p:blipFill>
          <a:blip r:embed="rId3"/>
          <a:stretch>
            <a:fillRect/>
          </a:stretch>
        </p:blipFill>
        <p:spPr>
          <a:xfrm>
            <a:off x="2973155" y="1075605"/>
            <a:ext cx="5967645" cy="3399578"/>
          </a:xfrm>
          <a:prstGeom prst="rect">
            <a:avLst/>
          </a:prstGeom>
        </p:spPr>
      </p:pic>
      <p:sp>
        <p:nvSpPr>
          <p:cNvPr id="4" name="Rectangle 1">
            <a:extLst>
              <a:ext uri="{FF2B5EF4-FFF2-40B4-BE49-F238E27FC236}">
                <a16:creationId xmlns:a16="http://schemas.microsoft.com/office/drawing/2014/main" id="{FB8B1888-9976-EF6E-4B4E-A15798816020}"/>
              </a:ext>
            </a:extLst>
          </p:cNvPr>
          <p:cNvSpPr>
            <a:spLocks noGrp="1" noChangeArrowheads="1"/>
          </p:cNvSpPr>
          <p:nvPr>
            <p:ph type="body" idx="1"/>
          </p:nvPr>
        </p:nvSpPr>
        <p:spPr bwMode="auto">
          <a:xfrm>
            <a:off x="69385" y="1117725"/>
            <a:ext cx="2963746"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1000" dirty="0"/>
              <a:t>Total_Amt_Chng_04_01 Vs. Attrition Flag : A moderate negative correlation indicates that customers who significantly increased their spending from Q4 to Q1 are less likely to churn.</a:t>
            </a:r>
          </a:p>
          <a:p>
            <a:pPr algn="just">
              <a:buFont typeface="Arial" panose="020B0604020202020204" pitchFamily="34" charset="0"/>
              <a:buChar char="•"/>
            </a:pPr>
            <a:r>
              <a:rPr lang="en-US" sz="1000" dirty="0" err="1"/>
              <a:t>Total_Trans_Ct</a:t>
            </a:r>
            <a:r>
              <a:rPr lang="en-US" sz="1000" dirty="0"/>
              <a:t> Vs. Attrition Flag: A strong negative correlation suggests that customers who make more transactions are less likely to churn.</a:t>
            </a:r>
          </a:p>
          <a:p>
            <a:pPr algn="just">
              <a:buFont typeface="Arial" panose="020B0604020202020204" pitchFamily="34" charset="0"/>
              <a:buChar char="•"/>
            </a:pPr>
            <a:r>
              <a:rPr lang="en-US" sz="1000" dirty="0"/>
              <a:t>Total_Ct_Chng_04_01 Vs. Attrition Flag : A strong negative correlation suggests that customers who significantly increased their transaction frequency from Q4 to Q1 are less likely to churn.</a:t>
            </a:r>
          </a:p>
          <a:p>
            <a:pPr algn="just">
              <a:buFont typeface="Arial" panose="020B0604020202020204" pitchFamily="34" charset="0"/>
              <a:buChar char="•"/>
            </a:pPr>
            <a:r>
              <a:rPr lang="en-US" sz="1000" dirty="0"/>
              <a:t>Based on the other stacked plots, it appears that marital status, education level, and dependent count have a minimal effect on the attrition rate.</a:t>
            </a:r>
            <a:endParaRPr lang="en-US" sz="900" dirty="0"/>
          </a:p>
        </p:txBody>
      </p:sp>
    </p:spTree>
    <p:extLst>
      <p:ext uri="{BB962C8B-B14F-4D97-AF65-F5344CB8AC3E}">
        <p14:creationId xmlns:p14="http://schemas.microsoft.com/office/powerpoint/2010/main" val="51249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2170B662-8D31-1D6F-A30C-3666138511FC}"/>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95359871-877F-E148-8018-42F2E59DC214}"/>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p27">
            <a:extLst>
              <a:ext uri="{FF2B5EF4-FFF2-40B4-BE49-F238E27FC236}">
                <a16:creationId xmlns:a16="http://schemas.microsoft.com/office/drawing/2014/main" id="{2FBAFD73-2168-31E6-1B66-6E3E7F0978D1}"/>
              </a:ext>
            </a:extLst>
          </p:cNvPr>
          <p:cNvSpPr txBox="1">
            <a:spLocks noGrp="1"/>
          </p:cNvSpPr>
          <p:nvPr>
            <p:ph type="body" idx="1"/>
          </p:nvPr>
        </p:nvSpPr>
        <p:spPr>
          <a:xfrm>
            <a:off x="202550" y="861975"/>
            <a:ext cx="3997743"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t>The total transaction count has an impact on the attrition rate.</a:t>
            </a:r>
            <a:endParaRPr sz="1200" i="1" dirty="0">
              <a:solidFill>
                <a:srgbClr val="000000"/>
              </a:solidFill>
            </a:endParaRPr>
          </a:p>
        </p:txBody>
      </p:sp>
      <p:sp>
        <p:nvSpPr>
          <p:cNvPr id="132" name="Google Shape;132;p27">
            <a:extLst>
              <a:ext uri="{FF2B5EF4-FFF2-40B4-BE49-F238E27FC236}">
                <a16:creationId xmlns:a16="http://schemas.microsoft.com/office/drawing/2014/main" id="{F8CF45AB-F711-8678-4BE7-3DFE421B9F65}"/>
              </a:ext>
            </a:extLst>
          </p:cNvPr>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a:solidFill>
                  <a:schemeClr val="hlink"/>
                </a:solidFill>
                <a:latin typeface="Nunito"/>
                <a:ea typeface="Nunito"/>
                <a:cs typeface="Nunito"/>
                <a:sym typeface="Nunito"/>
              </a:rPr>
              <a:t>Link to Appendix slide on data background check</a:t>
            </a:r>
            <a:endParaRPr sz="1200" b="0" i="1" u="none" strike="noStrike" cap="none">
              <a:solidFill>
                <a:srgbClr val="666666"/>
              </a:solidFill>
              <a:latin typeface="Nunito"/>
              <a:ea typeface="Nunito"/>
              <a:cs typeface="Nunito"/>
              <a:sym typeface="Nunito"/>
            </a:endParaRPr>
          </a:p>
        </p:txBody>
      </p:sp>
      <p:pic>
        <p:nvPicPr>
          <p:cNvPr id="3" name="Picture 2">
            <a:extLst>
              <a:ext uri="{FF2B5EF4-FFF2-40B4-BE49-F238E27FC236}">
                <a16:creationId xmlns:a16="http://schemas.microsoft.com/office/drawing/2014/main" id="{580DD933-371B-CB44-F708-A0DA9BDC486E}"/>
              </a:ext>
            </a:extLst>
          </p:cNvPr>
          <p:cNvPicPr>
            <a:picLocks noChangeAspect="1"/>
          </p:cNvPicPr>
          <p:nvPr/>
        </p:nvPicPr>
        <p:blipFill>
          <a:blip r:embed="rId3"/>
          <a:stretch>
            <a:fillRect/>
          </a:stretch>
        </p:blipFill>
        <p:spPr>
          <a:xfrm>
            <a:off x="4572000" y="1134998"/>
            <a:ext cx="4100849" cy="3160754"/>
          </a:xfrm>
          <a:prstGeom prst="rect">
            <a:avLst/>
          </a:prstGeom>
        </p:spPr>
      </p:pic>
    </p:spTree>
    <p:extLst>
      <p:ext uri="{BB962C8B-B14F-4D97-AF65-F5344CB8AC3E}">
        <p14:creationId xmlns:p14="http://schemas.microsoft.com/office/powerpoint/2010/main" val="415437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3D4CD53B-B62C-CCF0-EEB4-85FD3116CBFB}"/>
            </a:ext>
          </a:extLst>
        </p:cNvPr>
        <p:cNvGrpSpPr/>
        <p:nvPr/>
      </p:nvGrpSpPr>
      <p:grpSpPr>
        <a:xfrm>
          <a:off x="0" y="0"/>
          <a:ext cx="0" cy="0"/>
          <a:chOff x="0" y="0"/>
          <a:chExt cx="0" cy="0"/>
        </a:xfrm>
      </p:grpSpPr>
      <p:sp>
        <p:nvSpPr>
          <p:cNvPr id="130" name="Google Shape;130;p27">
            <a:extLst>
              <a:ext uri="{FF2B5EF4-FFF2-40B4-BE49-F238E27FC236}">
                <a16:creationId xmlns:a16="http://schemas.microsoft.com/office/drawing/2014/main" id="{950B996C-65E1-54B7-0289-CE8D5F64AF09}"/>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p27">
            <a:extLst>
              <a:ext uri="{FF2B5EF4-FFF2-40B4-BE49-F238E27FC236}">
                <a16:creationId xmlns:a16="http://schemas.microsoft.com/office/drawing/2014/main" id="{9CB81221-3D4F-9AE2-8BAA-D88DAA861C6A}"/>
              </a:ext>
            </a:extLst>
          </p:cNvPr>
          <p:cNvSpPr txBox="1">
            <a:spLocks noGrp="1"/>
          </p:cNvSpPr>
          <p:nvPr>
            <p:ph type="body" idx="1"/>
          </p:nvPr>
        </p:nvSpPr>
        <p:spPr>
          <a:xfrm>
            <a:off x="202550" y="861975"/>
            <a:ext cx="3789587"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400" dirty="0"/>
              <a:t>Customers with more credit card utilization are less likely to leave the bank's services.</a:t>
            </a:r>
            <a:endParaRPr sz="1200" i="1" dirty="0">
              <a:solidFill>
                <a:srgbClr val="000000"/>
              </a:solidFill>
            </a:endParaRPr>
          </a:p>
        </p:txBody>
      </p:sp>
      <p:pic>
        <p:nvPicPr>
          <p:cNvPr id="3" name="Picture 2">
            <a:extLst>
              <a:ext uri="{FF2B5EF4-FFF2-40B4-BE49-F238E27FC236}">
                <a16:creationId xmlns:a16="http://schemas.microsoft.com/office/drawing/2014/main" id="{2C0DC155-B243-3DF1-FC1C-5C663C65D10B}"/>
              </a:ext>
            </a:extLst>
          </p:cNvPr>
          <p:cNvPicPr>
            <a:picLocks noChangeAspect="1"/>
          </p:cNvPicPr>
          <p:nvPr/>
        </p:nvPicPr>
        <p:blipFill>
          <a:blip r:embed="rId3"/>
          <a:stretch>
            <a:fillRect/>
          </a:stretch>
        </p:blipFill>
        <p:spPr>
          <a:xfrm>
            <a:off x="4138682" y="747968"/>
            <a:ext cx="4887935" cy="3820807"/>
          </a:xfrm>
          <a:prstGeom prst="rect">
            <a:avLst/>
          </a:prstGeom>
        </p:spPr>
      </p:pic>
    </p:spTree>
    <p:extLst>
      <p:ext uri="{BB962C8B-B14F-4D97-AF65-F5344CB8AC3E}">
        <p14:creationId xmlns:p14="http://schemas.microsoft.com/office/powerpoint/2010/main" val="3268488277"/>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1265</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Inter</vt:lpstr>
      <vt:lpstr>Calibri</vt:lpstr>
      <vt:lpstr>Arial</vt:lpstr>
      <vt:lpstr>Nunito SemiBold</vt:lpstr>
      <vt:lpstr>Nunito ExtraBold</vt:lpstr>
      <vt:lpstr>Nunito</vt:lpstr>
      <vt:lpstr>Just Logo</vt:lpstr>
      <vt:lpstr>Just Logo</vt:lpstr>
      <vt:lpstr>Project 3 : AIML – UT, Austin</vt:lpstr>
      <vt:lpstr>Contents / Agenda</vt:lpstr>
      <vt:lpstr>Executive Summary </vt:lpstr>
      <vt:lpstr>Business Problem Overview and Solution Approach</vt:lpstr>
      <vt:lpstr>EDA Results</vt:lpstr>
      <vt:lpstr>EDA Results</vt:lpstr>
      <vt:lpstr>EDA Results</vt:lpstr>
      <vt:lpstr>EDA Results</vt:lpstr>
      <vt:lpstr>EDA Results</vt:lpstr>
      <vt:lpstr>Data Preprocessing </vt:lpstr>
      <vt:lpstr>Model Performance Summary</vt:lpstr>
      <vt:lpstr>Model Performance Summary</vt:lpstr>
      <vt:lpstr>APPENDIX</vt:lpstr>
      <vt:lpstr>Model Performance Summary (original data)</vt:lpstr>
      <vt:lpstr>Model Performance Summary (oversampled data)</vt:lpstr>
      <vt:lpstr>Model Performance Summary (undersampled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Hriyansh Parab</cp:lastModifiedBy>
  <cp:revision>20</cp:revision>
  <dcterms:modified xsi:type="dcterms:W3CDTF">2024-11-21T05:21:29Z</dcterms:modified>
</cp:coreProperties>
</file>