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0287000" cx="18288000"/>
  <p:notesSz cx="7559675" cy="10691800"/>
  <p:embeddedFontLst>
    <p:embeddedFont>
      <p:font typeface="DM Serif Display"/>
      <p:regular r:id="rId6"/>
      <p:italic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x7YGvuF7WLmjxn56TzNa2XyLL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DMSerifDisplay-regular.fntdata"/><Relationship Id="rId7" Type="http://schemas.openxmlformats.org/officeDocument/2006/relationships/font" Target="fonts/DMSerifDisplay-italic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4"/>
          <p:cNvSpPr txBox="1"/>
          <p:nvPr>
            <p:ph idx="5"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4"/>
          <p:cNvSpPr txBox="1"/>
          <p:nvPr>
            <p:ph idx="6"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4"/>
          <p:cNvSpPr txBox="1"/>
          <p:nvPr>
            <p:ph idx="1"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6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9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9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10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10"/>
          <p:cNvSpPr txBox="1"/>
          <p:nvPr>
            <p:ph idx="3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1"/>
          <p:cNvSpPr txBox="1"/>
          <p:nvPr>
            <p:ph idx="3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409320" y="2649240"/>
            <a:ext cx="8066520" cy="634248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240120" y="1195560"/>
            <a:ext cx="174589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BF9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Revenue Maximization in Multicast D2D Networks</a:t>
            </a:r>
            <a:endParaRPr b="0" i="0" sz="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9262440" y="2723400"/>
            <a:ext cx="7354080" cy="59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Objective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9347040" y="3390480"/>
            <a:ext cx="83520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5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70"/>
              <a:buFont typeface="Courier New"/>
              <a:buChar char="●"/>
            </a:pPr>
            <a:r>
              <a:rPr b="0" i="0" lang="en-US" sz="217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Profit Maximization</a:t>
            </a:r>
            <a:endParaRPr b="0" i="0" sz="2170" u="none" cap="none" strike="noStrike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7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			&amp;</a:t>
            </a:r>
            <a:endParaRPr sz="217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70" u="none" cap="none" strike="noStrike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Maximizing the number of Satisfied Users</a:t>
            </a:r>
            <a:endParaRPr b="0" i="0" sz="217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9347040" y="4974120"/>
            <a:ext cx="7354080" cy="59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Research Gap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9347040" y="5639400"/>
            <a:ext cx="8756640" cy="14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5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70"/>
              <a:buFont typeface="Courier New"/>
              <a:buChar char="●"/>
            </a:pPr>
            <a:r>
              <a:rPr b="0" i="0" lang="en-US" sz="2170" u="none" cap="none" strike="noStrik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Absence of appropriately priced varying data rates</a:t>
            </a:r>
            <a:endParaRPr b="0" i="0" sz="217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7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9347040" y="6839280"/>
            <a:ext cx="7354080" cy="59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Approach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9347040" y="7610040"/>
            <a:ext cx="8940240" cy="14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5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70"/>
              <a:buFont typeface="Courier New"/>
              <a:buChar char="●"/>
            </a:pPr>
            <a:r>
              <a:rPr b="0" i="0" lang="en-US" sz="2170" u="none" cap="none" strike="noStrik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Maximizing The Profit &amp; Satisfied Users: </a:t>
            </a:r>
            <a:endParaRPr b="0" i="0" sz="217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70" u="none" cap="none" strike="noStrik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Greedy Heuristic</a:t>
            </a:r>
            <a:endParaRPr b="0" i="0" sz="217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7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0" y="0"/>
            <a:ext cx="18287280" cy="97236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 Networks Project (EC359)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1070640" y="182880"/>
            <a:ext cx="114804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"/>
          <p:cNvSpPr/>
          <p:nvPr/>
        </p:nvSpPr>
        <p:spPr>
          <a:xfrm>
            <a:off x="14040" y="9517320"/>
            <a:ext cx="18287280" cy="76896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Team - Aalekh Prasad				Patel Dharmesh				Rajnish Kumar				Saurabh Mani Tripathi				Vinay Gupta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2366" l="0" r="22158" t="4066"/>
          <a:stretch/>
        </p:blipFill>
        <p:spPr>
          <a:xfrm>
            <a:off x="504000" y="2723400"/>
            <a:ext cx="7877520" cy="619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