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handoutMasterIdLst>
    <p:handoutMasterId r:id="rId17"/>
  </p:handoutMasterIdLst>
  <p:sldIdLst>
    <p:sldId id="257" r:id="rId5"/>
    <p:sldId id="268" r:id="rId6"/>
    <p:sldId id="274" r:id="rId7"/>
    <p:sldId id="279" r:id="rId8"/>
    <p:sldId id="275" r:id="rId9"/>
    <p:sldId id="273" r:id="rId10"/>
    <p:sldId id="272" r:id="rId11"/>
    <p:sldId id="278" r:id="rId12"/>
    <p:sldId id="276" r:id="rId13"/>
    <p:sldId id="277" r:id="rId14"/>
    <p:sldId id="263"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0" d="100"/>
          <a:sy n="80" d="100"/>
        </p:scale>
        <p:origin x="58" y="17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12/27/2024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12/27/2024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A518-F42A-62A7-EB4B-B7D2AA634A63}"/>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IN"/>
          </a:p>
        </p:txBody>
      </p:sp>
      <p:sp>
        <p:nvSpPr>
          <p:cNvPr id="3" name="Subtitle 2">
            <a:extLst>
              <a:ext uri="{FF2B5EF4-FFF2-40B4-BE49-F238E27FC236}">
                <a16:creationId xmlns:a16="http://schemas.microsoft.com/office/drawing/2014/main" id="{90A08E02-EEC2-9D2B-11B2-187EAADBCE00}"/>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9B4FAD-6716-01D5-1684-02CBB79463B5}"/>
              </a:ext>
            </a:extLst>
          </p:cNvPr>
          <p:cNvSpPr>
            <a:spLocks noGrp="1"/>
          </p:cNvSpPr>
          <p:nvPr>
            <p:ph type="dt" sz="half" idx="10"/>
          </p:nvPr>
        </p:nvSpPr>
        <p:spPr/>
        <p:txBody>
          <a:bodyPr/>
          <a:lstStyle/>
          <a:p>
            <a:fld id="{F0DFD029-FB74-4578-B929-F66AA97659CA}" type="datetimeFigureOut">
              <a:rPr lang="en-US" smtClean="0"/>
              <a:t>12/27/2024</a:t>
            </a:fld>
            <a:endParaRPr lang="en-US"/>
          </a:p>
        </p:txBody>
      </p:sp>
      <p:sp>
        <p:nvSpPr>
          <p:cNvPr id="5" name="Footer Placeholder 4">
            <a:extLst>
              <a:ext uri="{FF2B5EF4-FFF2-40B4-BE49-F238E27FC236}">
                <a16:creationId xmlns:a16="http://schemas.microsoft.com/office/drawing/2014/main" id="{8DE4DEE5-A350-F3C0-5391-6A07CC6948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7A456C-8EA0-64E5-BADE-40C649E98A2B}"/>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03239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A41D-F72E-C95B-62D6-3776B4A86F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ECCF7F-3C76-8AAC-BDB4-50A096C5D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664353-C281-84AE-6FAA-09F002B2E555}"/>
              </a:ext>
            </a:extLst>
          </p:cNvPr>
          <p:cNvSpPr>
            <a:spLocks noGrp="1"/>
          </p:cNvSpPr>
          <p:nvPr>
            <p:ph type="dt" sz="half" idx="10"/>
          </p:nvPr>
        </p:nvSpPr>
        <p:spPr/>
        <p:txBody>
          <a:bodyPr/>
          <a:lstStyle/>
          <a:p>
            <a:fld id="{F0DFD029-FB74-4578-B929-F66AA97659CA}" type="datetimeFigureOut">
              <a:rPr lang="en-US" smtClean="0"/>
              <a:t>12/27/2024</a:t>
            </a:fld>
            <a:endParaRPr lang="en-US"/>
          </a:p>
        </p:txBody>
      </p:sp>
      <p:sp>
        <p:nvSpPr>
          <p:cNvPr id="5" name="Footer Placeholder 4">
            <a:extLst>
              <a:ext uri="{FF2B5EF4-FFF2-40B4-BE49-F238E27FC236}">
                <a16:creationId xmlns:a16="http://schemas.microsoft.com/office/drawing/2014/main" id="{D9A635F6-36F0-43CA-81C5-325AA0178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19609-97E4-3074-EBF6-DCB9B4D75AA3}"/>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48819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863B50-0E57-6E36-E346-1B77C255B129}"/>
              </a:ext>
            </a:extLst>
          </p:cNvPr>
          <p:cNvSpPr>
            <a:spLocks noGrp="1"/>
          </p:cNvSpPr>
          <p:nvPr>
            <p:ph type="title" orient="vert"/>
          </p:nvPr>
        </p:nvSpPr>
        <p:spPr>
          <a:xfrm>
            <a:off x="8722628" y="365125"/>
            <a:ext cx="262821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C6A63C-46E2-78DB-3519-614F55E23314}"/>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E1E071-2310-CAD4-F50F-6A0216E4FB0C}"/>
              </a:ext>
            </a:extLst>
          </p:cNvPr>
          <p:cNvSpPr>
            <a:spLocks noGrp="1"/>
          </p:cNvSpPr>
          <p:nvPr>
            <p:ph type="dt" sz="half" idx="10"/>
          </p:nvPr>
        </p:nvSpPr>
        <p:spPr/>
        <p:txBody>
          <a:bodyPr/>
          <a:lstStyle/>
          <a:p>
            <a:fld id="{F0DFD029-FB74-4578-B929-F66AA97659CA}" type="datetimeFigureOut">
              <a:rPr lang="en-US" smtClean="0"/>
              <a:t>12/27/2024</a:t>
            </a:fld>
            <a:endParaRPr lang="en-US"/>
          </a:p>
        </p:txBody>
      </p:sp>
      <p:sp>
        <p:nvSpPr>
          <p:cNvPr id="5" name="Footer Placeholder 4">
            <a:extLst>
              <a:ext uri="{FF2B5EF4-FFF2-40B4-BE49-F238E27FC236}">
                <a16:creationId xmlns:a16="http://schemas.microsoft.com/office/drawing/2014/main" id="{43FD5BE3-189D-32E9-072A-689B0347ED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042E91-EA0C-0FC2-2434-A897B63BBED9}"/>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65965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267D-E38A-AC4C-FB92-565553030A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1A67A3-1282-71E0-744A-FA9E636718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EC61B9-7406-B5D3-4272-737438A34137}"/>
              </a:ext>
            </a:extLst>
          </p:cNvPr>
          <p:cNvSpPr>
            <a:spLocks noGrp="1"/>
          </p:cNvSpPr>
          <p:nvPr>
            <p:ph type="dt" sz="half" idx="10"/>
          </p:nvPr>
        </p:nvSpPr>
        <p:spPr/>
        <p:txBody>
          <a:bodyPr/>
          <a:lstStyle/>
          <a:p>
            <a:fld id="{F0DFD029-FB74-4578-B929-F66AA97659CA}" type="datetimeFigureOut">
              <a:rPr lang="en-US" smtClean="0"/>
              <a:t>12/27/2024</a:t>
            </a:fld>
            <a:endParaRPr lang="en-US"/>
          </a:p>
        </p:txBody>
      </p:sp>
      <p:sp>
        <p:nvSpPr>
          <p:cNvPr id="5" name="Footer Placeholder 4">
            <a:extLst>
              <a:ext uri="{FF2B5EF4-FFF2-40B4-BE49-F238E27FC236}">
                <a16:creationId xmlns:a16="http://schemas.microsoft.com/office/drawing/2014/main" id="{B331FE6E-AA34-20D8-63D8-4286532FF6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5200C-A244-7BCC-61BD-8B67547372E1}"/>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387304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DE0A-056E-F76A-A829-80C4B05260EA}"/>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FA054A-4E3B-31DB-5C2E-1A2C731A973A}"/>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9EF126-C44E-5CC1-D088-8E69CC3C6EE2}"/>
              </a:ext>
            </a:extLst>
          </p:cNvPr>
          <p:cNvSpPr>
            <a:spLocks noGrp="1"/>
          </p:cNvSpPr>
          <p:nvPr>
            <p:ph type="dt" sz="half" idx="10"/>
          </p:nvPr>
        </p:nvSpPr>
        <p:spPr/>
        <p:txBody>
          <a:bodyPr/>
          <a:lstStyle/>
          <a:p>
            <a:fld id="{F0DFD029-FB74-4578-B929-F66AA97659CA}" type="datetimeFigureOut">
              <a:rPr lang="en-US" smtClean="0"/>
              <a:t>12/27/2024</a:t>
            </a:fld>
            <a:endParaRPr lang="en-US"/>
          </a:p>
        </p:txBody>
      </p:sp>
      <p:sp>
        <p:nvSpPr>
          <p:cNvPr id="5" name="Footer Placeholder 4">
            <a:extLst>
              <a:ext uri="{FF2B5EF4-FFF2-40B4-BE49-F238E27FC236}">
                <a16:creationId xmlns:a16="http://schemas.microsoft.com/office/drawing/2014/main" id="{F0311872-86DB-FC2D-E63D-51AC94C01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F22088-4078-EDAF-C43B-4CED293EBEA8}"/>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03433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AD37-28B4-45FD-8BA3-46A80AE6C8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2A039-D3BA-5F3C-7F2B-454C8CC3CF80}"/>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2EC684-8DE1-AB1D-BC83-5FDCC920F351}"/>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D4B1B8-1122-5272-FE7F-A047C3A7E5CD}"/>
              </a:ext>
            </a:extLst>
          </p:cNvPr>
          <p:cNvSpPr>
            <a:spLocks noGrp="1"/>
          </p:cNvSpPr>
          <p:nvPr>
            <p:ph type="dt" sz="half" idx="10"/>
          </p:nvPr>
        </p:nvSpPr>
        <p:spPr/>
        <p:txBody>
          <a:bodyPr/>
          <a:lstStyle/>
          <a:p>
            <a:fld id="{F0DFD029-FB74-4578-B929-F66AA97659CA}" type="datetimeFigureOut">
              <a:rPr lang="en-US" smtClean="0"/>
              <a:t>12/27/2024</a:t>
            </a:fld>
            <a:endParaRPr lang="en-US"/>
          </a:p>
        </p:txBody>
      </p:sp>
      <p:sp>
        <p:nvSpPr>
          <p:cNvPr id="6" name="Footer Placeholder 5">
            <a:extLst>
              <a:ext uri="{FF2B5EF4-FFF2-40B4-BE49-F238E27FC236}">
                <a16:creationId xmlns:a16="http://schemas.microsoft.com/office/drawing/2014/main" id="{8319731B-928D-0B5A-D30C-1B9F959C55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9ACADA-0A98-34B8-6269-F32FEE51243F}"/>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99694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4BA7-87F5-AD3B-C1BA-65A690374CAD}"/>
              </a:ext>
            </a:extLst>
          </p:cNvPr>
          <p:cNvSpPr>
            <a:spLocks noGrp="1"/>
          </p:cNvSpPr>
          <p:nvPr>
            <p:ph type="title"/>
          </p:nvPr>
        </p:nvSpPr>
        <p:spPr>
          <a:xfrm>
            <a:off x="839569" y="365126"/>
            <a:ext cx="10512862"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0F9DAE-8FC2-7AA6-CBFF-D4EC78840A00}"/>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194DA7-DCAA-2115-8730-0E2E0B33E465}"/>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1819A0-FA30-A3FA-DF48-362154989C1A}"/>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594476-A137-1440-A94F-FACCD8FFBE0A}"/>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F1415E-0BFE-59D8-209A-456A4D6FDB5A}"/>
              </a:ext>
            </a:extLst>
          </p:cNvPr>
          <p:cNvSpPr>
            <a:spLocks noGrp="1"/>
          </p:cNvSpPr>
          <p:nvPr>
            <p:ph type="dt" sz="half" idx="10"/>
          </p:nvPr>
        </p:nvSpPr>
        <p:spPr/>
        <p:txBody>
          <a:bodyPr/>
          <a:lstStyle/>
          <a:p>
            <a:fld id="{F0DFD029-FB74-4578-B929-F66AA97659CA}" type="datetimeFigureOut">
              <a:rPr lang="en-US" smtClean="0"/>
              <a:t>12/27/2024</a:t>
            </a:fld>
            <a:endParaRPr lang="en-US"/>
          </a:p>
        </p:txBody>
      </p:sp>
      <p:sp>
        <p:nvSpPr>
          <p:cNvPr id="8" name="Footer Placeholder 7">
            <a:extLst>
              <a:ext uri="{FF2B5EF4-FFF2-40B4-BE49-F238E27FC236}">
                <a16:creationId xmlns:a16="http://schemas.microsoft.com/office/drawing/2014/main" id="{146B645E-7469-892C-F988-6AF17A8876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B06A82-5EEB-B3B5-D552-D41A6AD63866}"/>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373374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C500-56BC-AB1E-F9FA-55A4EEC894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52E8CC-4DC8-E2F8-F693-080155DA288E}"/>
              </a:ext>
            </a:extLst>
          </p:cNvPr>
          <p:cNvSpPr>
            <a:spLocks noGrp="1"/>
          </p:cNvSpPr>
          <p:nvPr>
            <p:ph type="dt" sz="half" idx="10"/>
          </p:nvPr>
        </p:nvSpPr>
        <p:spPr/>
        <p:txBody>
          <a:bodyPr/>
          <a:lstStyle/>
          <a:p>
            <a:fld id="{F0DFD029-FB74-4578-B929-F66AA97659CA}" type="datetimeFigureOut">
              <a:rPr lang="en-US" smtClean="0"/>
              <a:t>12/27/2024</a:t>
            </a:fld>
            <a:endParaRPr lang="en-US"/>
          </a:p>
        </p:txBody>
      </p:sp>
      <p:sp>
        <p:nvSpPr>
          <p:cNvPr id="4" name="Footer Placeholder 3">
            <a:extLst>
              <a:ext uri="{FF2B5EF4-FFF2-40B4-BE49-F238E27FC236}">
                <a16:creationId xmlns:a16="http://schemas.microsoft.com/office/drawing/2014/main" id="{DADB7044-9F16-5C6E-1EC0-153A82A934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ACBA17-4A8E-407C-50BF-2516D080147C}"/>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325332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0D40A7-711A-D32E-C2D1-C6C9BEBB94F0}"/>
              </a:ext>
            </a:extLst>
          </p:cNvPr>
          <p:cNvSpPr>
            <a:spLocks noGrp="1"/>
          </p:cNvSpPr>
          <p:nvPr>
            <p:ph type="dt" sz="half" idx="10"/>
          </p:nvPr>
        </p:nvSpPr>
        <p:spPr/>
        <p:txBody>
          <a:bodyPr/>
          <a:lstStyle/>
          <a:p>
            <a:fld id="{F0DFD029-FB74-4578-B929-F66AA97659CA}" type="datetimeFigureOut">
              <a:rPr lang="en-US" smtClean="0"/>
              <a:t>12/27/2024</a:t>
            </a:fld>
            <a:endParaRPr lang="en-US"/>
          </a:p>
        </p:txBody>
      </p:sp>
      <p:sp>
        <p:nvSpPr>
          <p:cNvPr id="3" name="Footer Placeholder 2">
            <a:extLst>
              <a:ext uri="{FF2B5EF4-FFF2-40B4-BE49-F238E27FC236}">
                <a16:creationId xmlns:a16="http://schemas.microsoft.com/office/drawing/2014/main" id="{DDAFBBB7-4989-7AA0-DC70-BA4BD88137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ADC1F7-62C9-C2C9-EDF6-869B5B7218AC}"/>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75961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25FC-10A5-2D7A-C02F-948D299A035B}"/>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E6D634-2A4E-1866-2C4B-8279B4198F2C}"/>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DFF2DD-61F0-7F7D-D338-FE9ACDDA115C}"/>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BE851-EB6E-5E3F-C642-8417F71C2E8F}"/>
              </a:ext>
            </a:extLst>
          </p:cNvPr>
          <p:cNvSpPr>
            <a:spLocks noGrp="1"/>
          </p:cNvSpPr>
          <p:nvPr>
            <p:ph type="dt" sz="half" idx="10"/>
          </p:nvPr>
        </p:nvSpPr>
        <p:spPr/>
        <p:txBody>
          <a:bodyPr/>
          <a:lstStyle/>
          <a:p>
            <a:fld id="{F0DFD029-FB74-4578-B929-F66AA97659CA}" type="datetimeFigureOut">
              <a:rPr lang="en-US" smtClean="0"/>
              <a:t>12/27/2024</a:t>
            </a:fld>
            <a:endParaRPr lang="en-US"/>
          </a:p>
        </p:txBody>
      </p:sp>
      <p:sp>
        <p:nvSpPr>
          <p:cNvPr id="6" name="Footer Placeholder 5">
            <a:extLst>
              <a:ext uri="{FF2B5EF4-FFF2-40B4-BE49-F238E27FC236}">
                <a16:creationId xmlns:a16="http://schemas.microsoft.com/office/drawing/2014/main" id="{70796C9C-A052-CD05-F0A4-4BCC5686BB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AD1F01-73F4-51B1-DC14-792BD808137E}"/>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82452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E423-0FFA-38C2-FA1D-1CBB31B0BC67}"/>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F04A27-3B08-1755-3479-1C38D1A69FAE}"/>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N"/>
          </a:p>
        </p:txBody>
      </p:sp>
      <p:sp>
        <p:nvSpPr>
          <p:cNvPr id="4" name="Text Placeholder 3">
            <a:extLst>
              <a:ext uri="{FF2B5EF4-FFF2-40B4-BE49-F238E27FC236}">
                <a16:creationId xmlns:a16="http://schemas.microsoft.com/office/drawing/2014/main" id="{41707EEA-8B7C-AE50-5CD0-DE1CAEC19DF3}"/>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8FF9F-6875-0219-92C9-88A975344557}"/>
              </a:ext>
            </a:extLst>
          </p:cNvPr>
          <p:cNvSpPr>
            <a:spLocks noGrp="1"/>
          </p:cNvSpPr>
          <p:nvPr>
            <p:ph type="dt" sz="half" idx="10"/>
          </p:nvPr>
        </p:nvSpPr>
        <p:spPr/>
        <p:txBody>
          <a:bodyPr/>
          <a:lstStyle/>
          <a:p>
            <a:fld id="{F0DFD029-FB74-4578-B929-F66AA97659CA}" type="datetimeFigureOut">
              <a:rPr lang="en-US" smtClean="0"/>
              <a:t>12/27/2024</a:t>
            </a:fld>
            <a:endParaRPr lang="en-US"/>
          </a:p>
        </p:txBody>
      </p:sp>
      <p:sp>
        <p:nvSpPr>
          <p:cNvPr id="6" name="Footer Placeholder 5">
            <a:extLst>
              <a:ext uri="{FF2B5EF4-FFF2-40B4-BE49-F238E27FC236}">
                <a16:creationId xmlns:a16="http://schemas.microsoft.com/office/drawing/2014/main" id="{9B91D42C-0D4A-F6D6-8EDA-5F37D94CFF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67FCA-9DA4-F5F6-007A-39EB117A53A1}"/>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67919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6FF5D3-7607-2BCB-5100-704769DB0DD3}"/>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7D862C-8487-8EE8-3AF6-9377646E464F}"/>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6F034-DCF0-3628-97CD-52D52D4E881A}"/>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FD029-FB74-4578-B929-F66AA97659CA}" type="datetimeFigureOut">
              <a:rPr lang="en-US" smtClean="0"/>
              <a:pPr/>
              <a:t>12/27/2024</a:t>
            </a:fld>
            <a:endParaRPr lang="en-US"/>
          </a:p>
        </p:txBody>
      </p:sp>
      <p:sp>
        <p:nvSpPr>
          <p:cNvPr id="5" name="Footer Placeholder 4">
            <a:extLst>
              <a:ext uri="{FF2B5EF4-FFF2-40B4-BE49-F238E27FC236}">
                <a16:creationId xmlns:a16="http://schemas.microsoft.com/office/drawing/2014/main" id="{41E7CAD9-BA36-592D-459B-B077AB7F8FF0}"/>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675BDC-DA3E-7005-8FBC-6D4F07A73B30}"/>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4DD1E-5D91-48A3-AD6D-45FBA980D106}" type="slidenum">
              <a:rPr lang="en-IN" smtClean="0"/>
              <a:pPr/>
              <a:t>‹#›</a:t>
            </a:fld>
            <a:endParaRPr lang="en-IN"/>
          </a:p>
        </p:txBody>
      </p:sp>
    </p:spTree>
    <p:extLst>
      <p:ext uri="{BB962C8B-B14F-4D97-AF65-F5344CB8AC3E}">
        <p14:creationId xmlns:p14="http://schemas.microsoft.com/office/powerpoint/2010/main" val="1560590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connectsoumyaroy/" TargetMode="Externa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connectsoumyaroy/"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connectsoumyaroy/"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connectsoumyaroy/"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connectsoumyaroy/" TargetMode="External"/><Relationship Id="rId2" Type="http://schemas.openxmlformats.org/officeDocument/2006/relationships/image" Target="../media/image3.png"/><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linkedin.com/in/connectsoumyaroy/" TargetMode="External"/><Relationship Id="rId2" Type="http://schemas.openxmlformats.org/officeDocument/2006/relationships/image" Target="../media/image4.png"/><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connectsoumyaroy/" TargetMode="External"/><Relationship Id="rId2" Type="http://schemas.openxmlformats.org/officeDocument/2006/relationships/image" Target="../media/image5.png"/><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connectsoumyaroy/" TargetMode="External"/><Relationship Id="rId2" Type="http://schemas.openxmlformats.org/officeDocument/2006/relationships/image" Target="../media/image6.png"/><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in/connectsoumyaroy/" TargetMode="External"/><Relationship Id="rId2" Type="http://schemas.openxmlformats.org/officeDocument/2006/relationships/image" Target="../media/image7.png"/><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connectsoumyaroy/" TargetMode="External"/><Relationship Id="rId2" Type="http://schemas.openxmlformats.org/officeDocument/2006/relationships/image" Target="../media/image8.png"/><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connectsoumyaroy/"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1468" y="706072"/>
            <a:ext cx="9505056" cy="632099"/>
          </a:xfrm>
        </p:spPr>
        <p:txBody>
          <a:bodyPr>
            <a:noAutofit/>
          </a:bodyPr>
          <a:lstStyle/>
          <a:p>
            <a:r>
              <a:rPr lang="en-US" sz="1800" dirty="0">
                <a:solidFill>
                  <a:schemeClr val="bg2">
                    <a:lumMod val="50000"/>
                  </a:schemeClr>
                </a:solidFill>
                <a:latin typeface="EditSerifPro-Regular" panose="01000000000000000000" pitchFamily="2" charset="0"/>
              </a:rPr>
              <a:t>TOUR AND TRAVEL </a:t>
            </a:r>
            <a:br>
              <a:rPr lang="en-US" sz="1800" dirty="0">
                <a:solidFill>
                  <a:schemeClr val="bg2">
                    <a:lumMod val="50000"/>
                  </a:schemeClr>
                </a:solidFill>
                <a:latin typeface="EditSerifPro-Regular" panose="01000000000000000000" pitchFamily="2" charset="0"/>
              </a:rPr>
            </a:br>
            <a:br>
              <a:rPr lang="en-US" sz="1800" dirty="0">
                <a:solidFill>
                  <a:schemeClr val="bg2">
                    <a:lumMod val="50000"/>
                  </a:schemeClr>
                </a:solidFill>
                <a:latin typeface="EditSerifPro-Regular" panose="01000000000000000000" pitchFamily="2" charset="0"/>
              </a:rPr>
            </a:br>
            <a:br>
              <a:rPr lang="en-US" sz="1800" dirty="0">
                <a:solidFill>
                  <a:schemeClr val="bg2">
                    <a:lumMod val="50000"/>
                  </a:schemeClr>
                </a:solidFill>
                <a:latin typeface="EditSerifPro-Regular" panose="01000000000000000000" pitchFamily="2" charset="0"/>
              </a:rPr>
            </a:br>
            <a:r>
              <a:rPr lang="en-US" sz="1800" dirty="0">
                <a:solidFill>
                  <a:schemeClr val="bg2">
                    <a:lumMod val="50000"/>
                  </a:schemeClr>
                </a:solidFill>
                <a:latin typeface="EditSerifPro-Regular" panose="01000000000000000000" pitchFamily="2" charset="0"/>
              </a:rPr>
              <a:t>CUSTOMER CHURN PREDICTIONS</a:t>
            </a:r>
          </a:p>
        </p:txBody>
      </p:sp>
      <p:sp>
        <p:nvSpPr>
          <p:cNvPr id="5" name="Subtitle 4"/>
          <p:cNvSpPr>
            <a:spLocks noGrp="1"/>
          </p:cNvSpPr>
          <p:nvPr>
            <p:ph type="subTitle" idx="1"/>
          </p:nvPr>
        </p:nvSpPr>
        <p:spPr>
          <a:xfrm>
            <a:off x="1125860" y="2584451"/>
            <a:ext cx="10009112" cy="1752600"/>
          </a:xfrm>
        </p:spPr>
        <p:txBody>
          <a:bodyPr/>
          <a:lstStyle/>
          <a:p>
            <a:r>
              <a:rPr lang="en-US" cap="none"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rPr>
              <a:t>Analyzing Key Factors Influencing Customer Retention</a:t>
            </a:r>
          </a:p>
        </p:txBody>
      </p:sp>
      <p:sp>
        <p:nvSpPr>
          <p:cNvPr id="3" name="Oval 2">
            <a:hlinkClick r:id="rId2"/>
            <a:extLst>
              <a:ext uri="{FF2B5EF4-FFF2-40B4-BE49-F238E27FC236}">
                <a16:creationId xmlns:a16="http://schemas.microsoft.com/office/drawing/2014/main" id="{8FFE00CC-D0CE-3F85-6A09-6E48192E6184}"/>
              </a:ext>
            </a:extLst>
          </p:cNvPr>
          <p:cNvSpPr/>
          <p:nvPr/>
        </p:nvSpPr>
        <p:spPr>
          <a:xfrm>
            <a:off x="837828" y="277119"/>
            <a:ext cx="992436" cy="857906"/>
          </a:xfrm>
          <a:prstGeom prst="ellipse">
            <a:avLst/>
          </a:prstGeom>
          <a:blipFill dpi="0" rotWithShape="1">
            <a:blip r:embed="rId3" cstate="print">
              <a:alphaModFix amt="78000"/>
              <a:extLst>
                <a:ext uri="{BEBA8EAE-BF5A-486C-A8C5-ECC9F3942E4B}">
                  <a14:imgProps xmlns:a14="http://schemas.microsoft.com/office/drawing/2010/main">
                    <a14:imgLayer r:embed="rId4">
                      <a14:imgEffect>
                        <a14:brightnessContrast contrast="6000"/>
                      </a14:imgEffect>
                    </a14:imgLayer>
                  </a14:imgProps>
                </a:ext>
                <a:ext uri="{28A0092B-C50C-407E-A947-70E740481C1C}">
                  <a14:useLocalDpi xmlns:a14="http://schemas.microsoft.com/office/drawing/2010/main" val="0"/>
                </a:ext>
              </a:extLst>
            </a:blip>
            <a:srcRect/>
            <a:stretch>
              <a:fillRect/>
            </a:stretch>
          </a:blipFill>
          <a:ln w="76200">
            <a:solidFill>
              <a:schemeClr val="bg1"/>
            </a:solidFill>
          </a:ln>
          <a:effectLst>
            <a:glow rad="279400">
              <a:srgbClr val="F5E5DA"/>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39"/>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286100" y="211338"/>
            <a:ext cx="5400448" cy="543594"/>
          </a:xfrm>
        </p:spPr>
        <p:txBody>
          <a:bodyPr>
            <a:normAutofit/>
          </a:bodyPr>
          <a:lstStyle/>
          <a:p>
            <a:pPr algn="ctr"/>
            <a:r>
              <a:rPr lang="en-US" sz="2800" dirty="0">
                <a:solidFill>
                  <a:schemeClr val="bg2">
                    <a:lumMod val="50000"/>
                  </a:schemeClr>
                </a:solidFill>
                <a:latin typeface="EditSerifPro-Regular" panose="01000000000000000000" pitchFamily="2" charset="0"/>
              </a:rPr>
              <a:t>CONCLUSION</a:t>
            </a:r>
          </a:p>
        </p:txBody>
      </p:sp>
      <p:sp>
        <p:nvSpPr>
          <p:cNvPr id="14" name="Content Placeholder 13"/>
          <p:cNvSpPr>
            <a:spLocks noGrp="1"/>
          </p:cNvSpPr>
          <p:nvPr>
            <p:ph idx="1"/>
          </p:nvPr>
        </p:nvSpPr>
        <p:spPr>
          <a:xfrm>
            <a:off x="990343" y="2565398"/>
            <a:ext cx="10360501" cy="1727203"/>
          </a:xfrm>
        </p:spPr>
        <p:txBody>
          <a:bodyPr>
            <a:normAutofit/>
          </a:bodyPr>
          <a:lstStyle/>
          <a:p>
            <a:pPr algn="ctr">
              <a:lnSpc>
                <a:spcPct val="150000"/>
              </a:lnSpc>
            </a:pPr>
            <a:r>
              <a:rPr lang="en-US" sz="20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rPr>
              <a:t>This study underscores the importance of tailored strategies in reducing customer churn and highlights actionable insights for improving customer retention in the tour and travel industry.</a:t>
            </a:r>
          </a:p>
        </p:txBody>
      </p:sp>
      <p:sp>
        <p:nvSpPr>
          <p:cNvPr id="2" name="Oval 1">
            <a:hlinkClick r:id="rId2"/>
            <a:extLst>
              <a:ext uri="{FF2B5EF4-FFF2-40B4-BE49-F238E27FC236}">
                <a16:creationId xmlns:a16="http://schemas.microsoft.com/office/drawing/2014/main" id="{08EDA2DA-5226-C665-F015-7E55993017B8}"/>
              </a:ext>
            </a:extLst>
          </p:cNvPr>
          <p:cNvSpPr/>
          <p:nvPr/>
        </p:nvSpPr>
        <p:spPr>
          <a:xfrm>
            <a:off x="837828" y="277119"/>
            <a:ext cx="992436" cy="857906"/>
          </a:xfrm>
          <a:prstGeom prst="ellipse">
            <a:avLst/>
          </a:prstGeom>
          <a:blipFill dpi="0" rotWithShape="1">
            <a:blip r:embed="rId3" cstate="print">
              <a:alphaModFix amt="78000"/>
              <a:extLst>
                <a:ext uri="{BEBA8EAE-BF5A-486C-A8C5-ECC9F3942E4B}">
                  <a14:imgProps xmlns:a14="http://schemas.microsoft.com/office/drawing/2010/main">
                    <a14:imgLayer r:embed="rId4">
                      <a14:imgEffect>
                        <a14:brightnessContrast contrast="6000"/>
                      </a14:imgEffect>
                    </a14:imgLayer>
                  </a14:imgProps>
                </a:ext>
                <a:ext uri="{28A0092B-C50C-407E-A947-70E740481C1C}">
                  <a14:useLocalDpi xmlns:a14="http://schemas.microsoft.com/office/drawing/2010/main" val="0"/>
                </a:ext>
              </a:extLst>
            </a:blip>
            <a:srcRect/>
            <a:stretch>
              <a:fillRect/>
            </a:stretch>
          </a:blipFill>
          <a:ln w="76200">
            <a:solidFill>
              <a:schemeClr val="bg1"/>
            </a:solidFill>
          </a:ln>
          <a:effectLst>
            <a:glow rad="279400">
              <a:srgbClr val="F5E5DA"/>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39"/>
          </a:p>
        </p:txBody>
      </p:sp>
    </p:spTree>
    <p:extLst>
      <p:ext uri="{BB962C8B-B14F-4D97-AF65-F5344CB8AC3E}">
        <p14:creationId xmlns:p14="http://schemas.microsoft.com/office/powerpoint/2010/main" val="76429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151A9-2437-4002-BD5A-CE05919F8BF1}"/>
              </a:ext>
            </a:extLst>
          </p:cNvPr>
          <p:cNvSpPr txBox="1"/>
          <p:nvPr/>
        </p:nvSpPr>
        <p:spPr>
          <a:xfrm>
            <a:off x="2133972" y="2780928"/>
            <a:ext cx="8136904" cy="923330"/>
          </a:xfrm>
          <a:prstGeom prst="rect">
            <a:avLst/>
          </a:prstGeom>
          <a:noFill/>
        </p:spPr>
        <p:txBody>
          <a:bodyPr wrap="square" rtlCol="0">
            <a:spAutoFit/>
          </a:bodyPr>
          <a:lstStyle/>
          <a:p>
            <a:pPr algn="ctr"/>
            <a:r>
              <a:rPr lang="en-US" sz="5400" dirty="0">
                <a:solidFill>
                  <a:schemeClr val="accent1"/>
                </a:solidFill>
                <a:latin typeface="EditSerifPro-Regular" panose="01000000000000000000" pitchFamily="2" charset="0"/>
              </a:rPr>
              <a:t>THANK YOU</a:t>
            </a:r>
            <a:endParaRPr lang="en-IN" sz="5400" dirty="0">
              <a:solidFill>
                <a:schemeClr val="accent1"/>
              </a:solidFill>
              <a:latin typeface="EditSerifPro-Regular" panose="01000000000000000000" pitchFamily="2" charset="0"/>
            </a:endParaRPr>
          </a:p>
        </p:txBody>
      </p:sp>
      <p:sp>
        <p:nvSpPr>
          <p:cNvPr id="3" name="Oval 2">
            <a:hlinkClick r:id="rId2"/>
            <a:extLst>
              <a:ext uri="{FF2B5EF4-FFF2-40B4-BE49-F238E27FC236}">
                <a16:creationId xmlns:a16="http://schemas.microsoft.com/office/drawing/2014/main" id="{D32EFD38-FEB4-0041-D432-639942D34B75}"/>
              </a:ext>
            </a:extLst>
          </p:cNvPr>
          <p:cNvSpPr/>
          <p:nvPr/>
        </p:nvSpPr>
        <p:spPr>
          <a:xfrm>
            <a:off x="837828" y="277119"/>
            <a:ext cx="992436" cy="857906"/>
          </a:xfrm>
          <a:prstGeom prst="ellipse">
            <a:avLst/>
          </a:prstGeom>
          <a:blipFill dpi="0" rotWithShape="1">
            <a:blip r:embed="rId3" cstate="print">
              <a:alphaModFix amt="78000"/>
              <a:extLst>
                <a:ext uri="{BEBA8EAE-BF5A-486C-A8C5-ECC9F3942E4B}">
                  <a14:imgProps xmlns:a14="http://schemas.microsoft.com/office/drawing/2010/main">
                    <a14:imgLayer r:embed="rId4">
                      <a14:imgEffect>
                        <a14:brightnessContrast contrast="6000"/>
                      </a14:imgEffect>
                    </a14:imgLayer>
                  </a14:imgProps>
                </a:ext>
                <a:ext uri="{28A0092B-C50C-407E-A947-70E740481C1C}">
                  <a14:useLocalDpi xmlns:a14="http://schemas.microsoft.com/office/drawing/2010/main" val="0"/>
                </a:ext>
              </a:extLst>
            </a:blip>
            <a:srcRect/>
            <a:stretch>
              <a:fillRect/>
            </a:stretch>
          </a:blipFill>
          <a:ln w="76200">
            <a:solidFill>
              <a:schemeClr val="bg1"/>
            </a:solidFill>
          </a:ln>
          <a:effectLst>
            <a:glow rad="279400">
              <a:srgbClr val="F5E5DA"/>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39"/>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8" y="-190538"/>
            <a:ext cx="10512862" cy="1325563"/>
          </a:xfrm>
        </p:spPr>
        <p:txBody>
          <a:bodyPr>
            <a:normAutofit/>
          </a:bodyPr>
          <a:lstStyle/>
          <a:p>
            <a:pPr algn="ctr"/>
            <a:r>
              <a:rPr lang="en-US" sz="2400" dirty="0">
                <a:solidFill>
                  <a:schemeClr val="bg2">
                    <a:lumMod val="50000"/>
                  </a:schemeClr>
                </a:solidFill>
                <a:latin typeface="EditSerifPro-Regular" panose="01000000000000000000" pitchFamily="2" charset="0"/>
              </a:rPr>
              <a:t>INTRODUCTION</a:t>
            </a:r>
          </a:p>
        </p:txBody>
      </p:sp>
      <p:sp>
        <p:nvSpPr>
          <p:cNvPr id="14" name="Content Placeholder 13"/>
          <p:cNvSpPr>
            <a:spLocks noGrp="1"/>
          </p:cNvSpPr>
          <p:nvPr>
            <p:ph idx="1"/>
          </p:nvPr>
        </p:nvSpPr>
        <p:spPr>
          <a:xfrm>
            <a:off x="1197868" y="1602682"/>
            <a:ext cx="10512862" cy="4351338"/>
          </a:xfrm>
        </p:spPr>
        <p:txBody>
          <a:bodyPr>
            <a:normAutofit/>
          </a:bodyPr>
          <a:lstStyle/>
          <a:p>
            <a:pPr algn="ctr">
              <a:lnSpc>
                <a:spcPct val="150000"/>
              </a:lnSpc>
            </a:pPr>
            <a:r>
              <a:rPr lang="en-US" sz="16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rPr>
              <a:t>This presentation delves into the analysis of factors affecting customer churn in the tour and travel industry, with a focus on frequent flyers, service preferences, and demographic insights.</a:t>
            </a:r>
          </a:p>
          <a:p>
            <a:pPr algn="ctr">
              <a:lnSpc>
                <a:spcPct val="150000"/>
              </a:lnSpc>
            </a:pPr>
            <a:r>
              <a:rPr lang="en-US" sz="16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rPr>
              <a:t>The analysis leverages data on customer demographics, service usage, and social media engagement to predict churn and retention trends.</a:t>
            </a:r>
          </a:p>
        </p:txBody>
      </p:sp>
      <p:sp>
        <p:nvSpPr>
          <p:cNvPr id="2" name="Oval 1">
            <a:hlinkClick r:id="rId2"/>
            <a:extLst>
              <a:ext uri="{FF2B5EF4-FFF2-40B4-BE49-F238E27FC236}">
                <a16:creationId xmlns:a16="http://schemas.microsoft.com/office/drawing/2014/main" id="{04677258-567F-21A3-387F-7CA0F17F49F5}"/>
              </a:ext>
            </a:extLst>
          </p:cNvPr>
          <p:cNvSpPr/>
          <p:nvPr/>
        </p:nvSpPr>
        <p:spPr>
          <a:xfrm>
            <a:off x="837828" y="277119"/>
            <a:ext cx="992436" cy="857906"/>
          </a:xfrm>
          <a:prstGeom prst="ellipse">
            <a:avLst/>
          </a:prstGeom>
          <a:blipFill dpi="0" rotWithShape="1">
            <a:blip r:embed="rId3" cstate="print">
              <a:alphaModFix amt="78000"/>
              <a:extLst>
                <a:ext uri="{BEBA8EAE-BF5A-486C-A8C5-ECC9F3942E4B}">
                  <a14:imgProps xmlns:a14="http://schemas.microsoft.com/office/drawing/2010/main">
                    <a14:imgLayer r:embed="rId4">
                      <a14:imgEffect>
                        <a14:brightnessContrast contrast="6000"/>
                      </a14:imgEffect>
                    </a14:imgLayer>
                  </a14:imgProps>
                </a:ext>
                <a:ext uri="{28A0092B-C50C-407E-A947-70E740481C1C}">
                  <a14:useLocalDpi xmlns:a14="http://schemas.microsoft.com/office/drawing/2010/main" val="0"/>
                </a:ext>
              </a:extLst>
            </a:blip>
            <a:srcRect/>
            <a:stretch>
              <a:fillRect/>
            </a:stretch>
          </a:blipFill>
          <a:ln w="76200">
            <a:solidFill>
              <a:schemeClr val="bg1"/>
            </a:solidFill>
          </a:ln>
          <a:effectLst>
            <a:glow rad="279400">
              <a:srgbClr val="F5E5DA"/>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39"/>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2502-CB2C-44DE-8A89-4DBA8A24C633}"/>
              </a:ext>
            </a:extLst>
          </p:cNvPr>
          <p:cNvSpPr>
            <a:spLocks noGrp="1"/>
          </p:cNvSpPr>
          <p:nvPr>
            <p:ph type="title"/>
          </p:nvPr>
        </p:nvSpPr>
        <p:spPr>
          <a:xfrm>
            <a:off x="963837" y="360909"/>
            <a:ext cx="10585175" cy="1846392"/>
          </a:xfrm>
        </p:spPr>
        <p:txBody>
          <a:bodyPr>
            <a:normAutofit fontScale="90000"/>
          </a:bodyPr>
          <a:lstStyle/>
          <a:p>
            <a:pPr algn="ctr"/>
            <a:r>
              <a:rPr lang="en-US" sz="3100" dirty="0">
                <a:solidFill>
                  <a:schemeClr val="bg2">
                    <a:lumMod val="50000"/>
                  </a:schemeClr>
                </a:solidFill>
                <a:latin typeface="EditSerifPro-Regular" panose="01000000000000000000" pitchFamily="2" charset="0"/>
              </a:rPr>
              <a:t>KPI &amp; FILTER</a:t>
            </a:r>
            <a:br>
              <a:rPr lang="en-US" sz="3100" dirty="0">
                <a:solidFill>
                  <a:schemeClr val="bg2">
                    <a:lumMod val="50000"/>
                  </a:schemeClr>
                </a:solidFill>
                <a:latin typeface="EditSerifPro-Regular" panose="01000000000000000000" pitchFamily="2" charset="0"/>
              </a:rPr>
            </a:br>
            <a:br>
              <a:rPr lang="en-US" sz="4400" dirty="0">
                <a:solidFill>
                  <a:schemeClr val="bg2">
                    <a:lumMod val="50000"/>
                  </a:schemeClr>
                </a:solidFill>
                <a:latin typeface="EditSerifPro-Regular" panose="01000000000000000000" pitchFamily="2" charset="0"/>
              </a:rPr>
            </a:br>
            <a:r>
              <a:rPr lang="en-US" sz="1600" cap="none" dirty="0">
                <a:solidFill>
                  <a:schemeClr val="bg2">
                    <a:lumMod val="50000"/>
                  </a:schemeClr>
                </a:solidFill>
                <a:latin typeface="EditSerifPro-Regular" panose="01000000000000000000" pitchFamily="2" charset="0"/>
              </a:rPr>
              <a:t>TARGET CUSTOMERS, TOTAL CUSTOMER COUNT, AND AGE FILTERED ANALYSIS</a:t>
            </a:r>
            <a:br>
              <a:rPr lang="en-US" sz="2800" dirty="0">
                <a:solidFill>
                  <a:schemeClr val="bg2">
                    <a:lumMod val="50000"/>
                  </a:schemeClr>
                </a:solidFill>
                <a:latin typeface="EditSerifPro-Regular" panose="01000000000000000000" pitchFamily="2" charset="0"/>
              </a:rPr>
            </a:br>
            <a:br>
              <a:rPr lang="en-US" dirty="0">
                <a:solidFill>
                  <a:schemeClr val="bg2">
                    <a:lumMod val="50000"/>
                  </a:schemeClr>
                </a:solidFill>
                <a:latin typeface="EditSerifPro-Regular" panose="01000000000000000000" pitchFamily="2" charset="0"/>
              </a:rPr>
            </a:br>
            <a:endParaRPr lang="en-IN" dirty="0">
              <a:solidFill>
                <a:schemeClr val="bg2">
                  <a:lumMod val="50000"/>
                </a:schemeClr>
              </a:solidFill>
              <a:latin typeface="EditSerifPro-Regular" panose="01000000000000000000" pitchFamily="2" charset="0"/>
            </a:endParaRPr>
          </a:p>
        </p:txBody>
      </p:sp>
      <p:sp>
        <p:nvSpPr>
          <p:cNvPr id="3" name="Text Placeholder 2">
            <a:extLst>
              <a:ext uri="{FF2B5EF4-FFF2-40B4-BE49-F238E27FC236}">
                <a16:creationId xmlns:a16="http://schemas.microsoft.com/office/drawing/2014/main" id="{672351D1-AF32-4D80-9D65-734CA723C236}"/>
              </a:ext>
            </a:extLst>
          </p:cNvPr>
          <p:cNvSpPr>
            <a:spLocks noGrp="1"/>
          </p:cNvSpPr>
          <p:nvPr>
            <p:ph type="body" sz="half" idx="2"/>
          </p:nvPr>
        </p:nvSpPr>
        <p:spPr>
          <a:xfrm>
            <a:off x="585800" y="1795929"/>
            <a:ext cx="11017223" cy="774115"/>
          </a:xfrm>
        </p:spPr>
        <p:txBody>
          <a:bodyPr>
            <a:noAutofit/>
          </a:bodyPr>
          <a:lstStyle/>
          <a:p>
            <a:pPr algn="ctr">
              <a:lnSpc>
                <a:spcPct val="150000"/>
              </a:lnSpc>
            </a:pPr>
            <a:r>
              <a:rPr lang="en-US" sz="14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rPr>
              <a:t>A comparative analysis of target customers versus total customer count helps identify the proportion of at-risk customers and the effectiveness of our retention strategies. Additionally, applying an age filter provides a deeper dive into the data, offering granular insights into age-specific trends and behaviors. This comprehensive view enhances our understanding of customer dynamics and supports targeted strategy development.</a:t>
            </a:r>
            <a:endParaRPr lang="en-IN" sz="4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CF9EFA78-E9D4-4F32-A47F-DEA06D976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48" y="3376678"/>
            <a:ext cx="11089231" cy="1256771"/>
          </a:xfrm>
          <a:prstGeom prst="rect">
            <a:avLst/>
          </a:prstGeom>
          <a:ln>
            <a:noFill/>
          </a:ln>
          <a:effectLst>
            <a:softEdge rad="112500"/>
          </a:effectLst>
        </p:spPr>
      </p:pic>
      <p:sp>
        <p:nvSpPr>
          <p:cNvPr id="4" name="Oval 3">
            <a:hlinkClick r:id="rId3"/>
            <a:extLst>
              <a:ext uri="{FF2B5EF4-FFF2-40B4-BE49-F238E27FC236}">
                <a16:creationId xmlns:a16="http://schemas.microsoft.com/office/drawing/2014/main" id="{4378E22F-4DFA-DB78-CFFD-77FA18DA3AD5}"/>
              </a:ext>
            </a:extLst>
          </p:cNvPr>
          <p:cNvSpPr/>
          <p:nvPr/>
        </p:nvSpPr>
        <p:spPr>
          <a:xfrm>
            <a:off x="837828" y="277119"/>
            <a:ext cx="992436" cy="857906"/>
          </a:xfrm>
          <a:prstGeom prst="ellipse">
            <a:avLst/>
          </a:prstGeom>
          <a:blipFill dpi="0" rotWithShape="1">
            <a:blip r:embed="rId4" cstate="print">
              <a:alphaModFix amt="78000"/>
              <a:extLst>
                <a:ext uri="{BEBA8EAE-BF5A-486C-A8C5-ECC9F3942E4B}">
                  <a14:imgProps xmlns:a14="http://schemas.microsoft.com/office/drawing/2010/main">
                    <a14:imgLayer r:embed="rId5">
                      <a14:imgEffect>
                        <a14:brightnessContrast contrast="6000"/>
                      </a14:imgEffect>
                    </a14:imgLayer>
                  </a14:imgProps>
                </a:ext>
                <a:ext uri="{28A0092B-C50C-407E-A947-70E740481C1C}">
                  <a14:useLocalDpi xmlns:a14="http://schemas.microsoft.com/office/drawing/2010/main" val="0"/>
                </a:ext>
              </a:extLst>
            </a:blip>
            <a:srcRect/>
            <a:stretch>
              <a:fillRect/>
            </a:stretch>
          </a:blipFill>
          <a:ln w="76200">
            <a:solidFill>
              <a:schemeClr val="bg1"/>
            </a:solidFill>
          </a:ln>
          <a:effectLst>
            <a:glow rad="279400">
              <a:srgbClr val="F5E5DA"/>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39"/>
          </a:p>
        </p:txBody>
      </p:sp>
    </p:spTree>
    <p:extLst>
      <p:ext uri="{BB962C8B-B14F-4D97-AF65-F5344CB8AC3E}">
        <p14:creationId xmlns:p14="http://schemas.microsoft.com/office/powerpoint/2010/main" val="25511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2502-CB2C-44DE-8A89-4DBA8A24C633}"/>
              </a:ext>
            </a:extLst>
          </p:cNvPr>
          <p:cNvSpPr>
            <a:spLocks noGrp="1"/>
          </p:cNvSpPr>
          <p:nvPr>
            <p:ph type="title"/>
          </p:nvPr>
        </p:nvSpPr>
        <p:spPr>
          <a:xfrm>
            <a:off x="1251873" y="295188"/>
            <a:ext cx="10585175" cy="1846392"/>
          </a:xfrm>
        </p:spPr>
        <p:txBody>
          <a:bodyPr>
            <a:normAutofit fontScale="90000"/>
          </a:bodyPr>
          <a:lstStyle/>
          <a:p>
            <a:pPr algn="ctr"/>
            <a:r>
              <a:rPr lang="en-US" sz="4400" dirty="0">
                <a:solidFill>
                  <a:schemeClr val="bg2">
                    <a:lumMod val="50000"/>
                  </a:schemeClr>
                </a:solidFill>
                <a:latin typeface="EditSerifPro-Regular" panose="01000000000000000000" pitchFamily="2" charset="0"/>
              </a:rPr>
              <a:t>Insights</a:t>
            </a:r>
            <a:br>
              <a:rPr lang="en-US" sz="4400" dirty="0">
                <a:solidFill>
                  <a:schemeClr val="bg2">
                    <a:lumMod val="50000"/>
                  </a:schemeClr>
                </a:solidFill>
                <a:latin typeface="EditSerifPro-Regular" panose="01000000000000000000" pitchFamily="2" charset="0"/>
              </a:rPr>
            </a:br>
            <a:br>
              <a:rPr lang="en-US" sz="3100" dirty="0">
                <a:solidFill>
                  <a:schemeClr val="bg2">
                    <a:lumMod val="50000"/>
                  </a:schemeClr>
                </a:solidFill>
                <a:latin typeface="EditSerifPro-Regular" panose="01000000000000000000" pitchFamily="2" charset="0"/>
              </a:rPr>
            </a:br>
            <a:r>
              <a:rPr lang="en-US" sz="2000" cap="none" dirty="0">
                <a:solidFill>
                  <a:schemeClr val="bg2">
                    <a:lumMod val="50000"/>
                  </a:schemeClr>
                </a:solidFill>
                <a:latin typeface="EditSerifPro-Regular" panose="01000000000000000000" pitchFamily="2" charset="0"/>
              </a:rPr>
              <a:t>SERVICE OPTED AND CUSTOMER BY ANNUAL INCOME CLASS</a:t>
            </a:r>
            <a:br>
              <a:rPr lang="en-US" sz="2800" dirty="0">
                <a:solidFill>
                  <a:schemeClr val="bg2">
                    <a:lumMod val="50000"/>
                  </a:schemeClr>
                </a:solidFill>
                <a:latin typeface="EditSerifPro-Regular" panose="01000000000000000000" pitchFamily="2" charset="0"/>
              </a:rPr>
            </a:br>
            <a:br>
              <a:rPr lang="en-US" dirty="0">
                <a:solidFill>
                  <a:schemeClr val="bg2">
                    <a:lumMod val="50000"/>
                  </a:schemeClr>
                </a:solidFill>
                <a:latin typeface="EditSerifPro-Regular" panose="01000000000000000000" pitchFamily="2" charset="0"/>
              </a:rPr>
            </a:br>
            <a:endParaRPr lang="en-IN" dirty="0">
              <a:solidFill>
                <a:schemeClr val="bg2">
                  <a:lumMod val="50000"/>
                </a:schemeClr>
              </a:solidFill>
              <a:latin typeface="EditSerifPro-Regular" panose="01000000000000000000" pitchFamily="2" charset="0"/>
            </a:endParaRPr>
          </a:p>
        </p:txBody>
      </p:sp>
      <p:sp>
        <p:nvSpPr>
          <p:cNvPr id="3" name="Text Placeholder 2">
            <a:extLst>
              <a:ext uri="{FF2B5EF4-FFF2-40B4-BE49-F238E27FC236}">
                <a16:creationId xmlns:a16="http://schemas.microsoft.com/office/drawing/2014/main" id="{672351D1-AF32-4D80-9D65-734CA723C236}"/>
              </a:ext>
            </a:extLst>
          </p:cNvPr>
          <p:cNvSpPr>
            <a:spLocks noGrp="1"/>
          </p:cNvSpPr>
          <p:nvPr>
            <p:ph type="body" sz="half" idx="2"/>
          </p:nvPr>
        </p:nvSpPr>
        <p:spPr>
          <a:xfrm>
            <a:off x="837828" y="1527016"/>
            <a:ext cx="11017223" cy="648072"/>
          </a:xfrm>
        </p:spPr>
        <p:txBody>
          <a:bodyPr>
            <a:noAutofit/>
          </a:bodyPr>
          <a:lstStyle/>
          <a:p>
            <a:pPr algn="ctr">
              <a:lnSpc>
                <a:spcPct val="150000"/>
              </a:lnSpc>
            </a:pPr>
            <a:r>
              <a:rPr lang="en-US" sz="14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rPr>
              <a:t> This visualization showcases how service preferences vary across different annual income classes, providing insights into spending behavior and service demand.</a:t>
            </a:r>
            <a:endParaRPr lang="en-IN" sz="4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6D292F17-756F-46EB-AA59-6A755235B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24" y="2276872"/>
            <a:ext cx="9368878" cy="3644667"/>
          </a:xfrm>
          <a:prstGeom prst="rect">
            <a:avLst/>
          </a:prstGeom>
        </p:spPr>
      </p:pic>
      <p:sp>
        <p:nvSpPr>
          <p:cNvPr id="4" name="Oval 3">
            <a:hlinkClick r:id="rId3"/>
            <a:extLst>
              <a:ext uri="{FF2B5EF4-FFF2-40B4-BE49-F238E27FC236}">
                <a16:creationId xmlns:a16="http://schemas.microsoft.com/office/drawing/2014/main" id="{C943E961-9DCD-8392-040C-AADAE2F93EA3}"/>
              </a:ext>
            </a:extLst>
          </p:cNvPr>
          <p:cNvSpPr/>
          <p:nvPr/>
        </p:nvSpPr>
        <p:spPr>
          <a:xfrm>
            <a:off x="837828" y="277119"/>
            <a:ext cx="992436" cy="857906"/>
          </a:xfrm>
          <a:prstGeom prst="ellipse">
            <a:avLst/>
          </a:prstGeom>
          <a:blipFill dpi="0" rotWithShape="1">
            <a:blip r:embed="rId4" cstate="print">
              <a:alphaModFix amt="78000"/>
              <a:extLst>
                <a:ext uri="{BEBA8EAE-BF5A-486C-A8C5-ECC9F3942E4B}">
                  <a14:imgProps xmlns:a14="http://schemas.microsoft.com/office/drawing/2010/main">
                    <a14:imgLayer r:embed="rId5">
                      <a14:imgEffect>
                        <a14:brightnessContrast contrast="6000"/>
                      </a14:imgEffect>
                    </a14:imgLayer>
                  </a14:imgProps>
                </a:ext>
                <a:ext uri="{28A0092B-C50C-407E-A947-70E740481C1C}">
                  <a14:useLocalDpi xmlns:a14="http://schemas.microsoft.com/office/drawing/2010/main" val="0"/>
                </a:ext>
              </a:extLst>
            </a:blip>
            <a:srcRect/>
            <a:stretch>
              <a:fillRect/>
            </a:stretch>
          </a:blipFill>
          <a:ln w="76200">
            <a:solidFill>
              <a:schemeClr val="bg1"/>
            </a:solidFill>
          </a:ln>
          <a:effectLst>
            <a:glow rad="279400">
              <a:srgbClr val="F5E5DA"/>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39"/>
          </a:p>
        </p:txBody>
      </p:sp>
    </p:spTree>
    <p:extLst>
      <p:ext uri="{BB962C8B-B14F-4D97-AF65-F5344CB8AC3E}">
        <p14:creationId xmlns:p14="http://schemas.microsoft.com/office/powerpoint/2010/main" val="397019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2502-CB2C-44DE-8A89-4DBA8A24C633}"/>
              </a:ext>
            </a:extLst>
          </p:cNvPr>
          <p:cNvSpPr>
            <a:spLocks noGrp="1"/>
          </p:cNvSpPr>
          <p:nvPr>
            <p:ph type="title"/>
          </p:nvPr>
        </p:nvSpPr>
        <p:spPr>
          <a:xfrm>
            <a:off x="990597" y="255078"/>
            <a:ext cx="11017224" cy="1846392"/>
          </a:xfrm>
        </p:spPr>
        <p:txBody>
          <a:bodyPr>
            <a:normAutofit/>
          </a:bodyPr>
          <a:lstStyle/>
          <a:p>
            <a:pPr algn="ctr"/>
            <a:r>
              <a:rPr lang="en-US" sz="2400" dirty="0">
                <a:solidFill>
                  <a:schemeClr val="bg2">
                    <a:lumMod val="50000"/>
                  </a:schemeClr>
                </a:solidFill>
                <a:latin typeface="EditSerifPro-Regular" panose="01000000000000000000" pitchFamily="2" charset="0"/>
              </a:rPr>
              <a:t>Insights</a:t>
            </a:r>
            <a:br>
              <a:rPr lang="en-US" sz="2400" dirty="0">
                <a:solidFill>
                  <a:schemeClr val="bg2">
                    <a:lumMod val="50000"/>
                  </a:schemeClr>
                </a:solidFill>
                <a:latin typeface="EditSerifPro-Regular" panose="01000000000000000000" pitchFamily="2" charset="0"/>
              </a:rPr>
            </a:br>
            <a:br>
              <a:rPr lang="en-US" sz="2400" dirty="0">
                <a:solidFill>
                  <a:schemeClr val="bg2">
                    <a:lumMod val="50000"/>
                  </a:schemeClr>
                </a:solidFill>
                <a:latin typeface="EditSerifPro-Regular" panose="01000000000000000000" pitchFamily="2" charset="0"/>
              </a:rPr>
            </a:br>
            <a:r>
              <a:rPr lang="en-US" sz="2400" dirty="0">
                <a:solidFill>
                  <a:schemeClr val="bg2">
                    <a:lumMod val="50000"/>
                  </a:schemeClr>
                </a:solidFill>
                <a:latin typeface="EditSerifPro-Regular" panose="01000000000000000000" pitchFamily="2" charset="0"/>
              </a:rPr>
              <a:t>Booking </a:t>
            </a:r>
            <a:r>
              <a:rPr lang="en-US" sz="2400" cap="none" dirty="0">
                <a:solidFill>
                  <a:schemeClr val="bg2">
                    <a:lumMod val="50000"/>
                  </a:schemeClr>
                </a:solidFill>
                <a:latin typeface="EditSerifPro-Regular" panose="01000000000000000000" pitchFamily="2" charset="0"/>
              </a:rPr>
              <a:t>&amp; Customer Retention</a:t>
            </a:r>
            <a:br>
              <a:rPr lang="en-US" sz="2400" dirty="0">
                <a:solidFill>
                  <a:schemeClr val="bg2">
                    <a:lumMod val="50000"/>
                  </a:schemeClr>
                </a:solidFill>
                <a:latin typeface="EditSerifPro-Regular" panose="01000000000000000000" pitchFamily="2" charset="0"/>
              </a:rPr>
            </a:br>
            <a:br>
              <a:rPr lang="en-US" sz="2400" dirty="0">
                <a:solidFill>
                  <a:schemeClr val="bg2">
                    <a:lumMod val="50000"/>
                  </a:schemeClr>
                </a:solidFill>
                <a:latin typeface="EditSerifPro-Regular" panose="01000000000000000000" pitchFamily="2" charset="0"/>
              </a:rPr>
            </a:br>
            <a:endParaRPr lang="en-IN" sz="2400" dirty="0">
              <a:solidFill>
                <a:schemeClr val="bg2">
                  <a:lumMod val="50000"/>
                </a:schemeClr>
              </a:solidFill>
              <a:latin typeface="EditSerifPro-Regular" panose="01000000000000000000" pitchFamily="2" charset="0"/>
            </a:endParaRPr>
          </a:p>
        </p:txBody>
      </p:sp>
      <p:sp>
        <p:nvSpPr>
          <p:cNvPr id="3" name="Text Placeholder 2">
            <a:extLst>
              <a:ext uri="{FF2B5EF4-FFF2-40B4-BE49-F238E27FC236}">
                <a16:creationId xmlns:a16="http://schemas.microsoft.com/office/drawing/2014/main" id="{672351D1-AF32-4D80-9D65-734CA723C236}"/>
              </a:ext>
            </a:extLst>
          </p:cNvPr>
          <p:cNvSpPr>
            <a:spLocks noGrp="1"/>
          </p:cNvSpPr>
          <p:nvPr>
            <p:ph type="body" sz="half" idx="2"/>
          </p:nvPr>
        </p:nvSpPr>
        <p:spPr>
          <a:xfrm>
            <a:off x="605889" y="1464632"/>
            <a:ext cx="11017224" cy="936103"/>
          </a:xfrm>
        </p:spPr>
        <p:txBody>
          <a:bodyPr>
            <a:noAutofit/>
          </a:bodyPr>
          <a:lstStyle/>
          <a:p>
            <a:pPr algn="just">
              <a:lnSpc>
                <a:spcPct val="150000"/>
              </a:lnSpc>
            </a:pPr>
            <a:r>
              <a:rPr lang="en-US" sz="14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rPr>
              <a:t> Hotel Booking Insights and Customer Retention, Analyzing hotel booking preferences reveals patterns in customer choices, which can guide targeted marketing strategies for different segments. This includes a breakdown of the target count, distinguishing between customers likely to churn and those expected to stay, aiding in focused retention efforts. Additionally, understanding the impact of social media engagement shows the correlation between social media account sync and customer retention.</a:t>
            </a:r>
            <a:endParaRPr lang="en-IN" sz="4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C8E2D07A-51B4-4981-92F0-5D1D0F722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264" y="2758483"/>
            <a:ext cx="9489141" cy="3268237"/>
          </a:xfrm>
          <a:prstGeom prst="rect">
            <a:avLst/>
          </a:prstGeom>
          <a:ln>
            <a:noFill/>
          </a:ln>
          <a:effectLst>
            <a:softEdge rad="112500"/>
          </a:effectLst>
        </p:spPr>
      </p:pic>
      <p:sp>
        <p:nvSpPr>
          <p:cNvPr id="4" name="Oval 3">
            <a:hlinkClick r:id="rId3"/>
            <a:extLst>
              <a:ext uri="{FF2B5EF4-FFF2-40B4-BE49-F238E27FC236}">
                <a16:creationId xmlns:a16="http://schemas.microsoft.com/office/drawing/2014/main" id="{18960F0C-C638-0532-5819-523E9A5629DA}"/>
              </a:ext>
            </a:extLst>
          </p:cNvPr>
          <p:cNvSpPr/>
          <p:nvPr/>
        </p:nvSpPr>
        <p:spPr>
          <a:xfrm>
            <a:off x="837828" y="277119"/>
            <a:ext cx="992436" cy="857906"/>
          </a:xfrm>
          <a:prstGeom prst="ellipse">
            <a:avLst/>
          </a:prstGeom>
          <a:blipFill dpi="0" rotWithShape="1">
            <a:blip r:embed="rId4" cstate="print">
              <a:alphaModFix amt="78000"/>
              <a:extLst>
                <a:ext uri="{BEBA8EAE-BF5A-486C-A8C5-ECC9F3942E4B}">
                  <a14:imgProps xmlns:a14="http://schemas.microsoft.com/office/drawing/2010/main">
                    <a14:imgLayer r:embed="rId5">
                      <a14:imgEffect>
                        <a14:brightnessContrast contrast="6000"/>
                      </a14:imgEffect>
                    </a14:imgLayer>
                  </a14:imgProps>
                </a:ext>
                <a:ext uri="{28A0092B-C50C-407E-A947-70E740481C1C}">
                  <a14:useLocalDpi xmlns:a14="http://schemas.microsoft.com/office/drawing/2010/main" val="0"/>
                </a:ext>
              </a:extLst>
            </a:blip>
            <a:srcRect/>
            <a:stretch>
              <a:fillRect/>
            </a:stretch>
          </a:blipFill>
          <a:ln w="76200">
            <a:solidFill>
              <a:schemeClr val="bg1"/>
            </a:solidFill>
          </a:ln>
          <a:effectLst>
            <a:glow rad="279400">
              <a:srgbClr val="F5E5DA"/>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39"/>
          </a:p>
        </p:txBody>
      </p:sp>
    </p:spTree>
    <p:extLst>
      <p:ext uri="{BB962C8B-B14F-4D97-AF65-F5344CB8AC3E}">
        <p14:creationId xmlns:p14="http://schemas.microsoft.com/office/powerpoint/2010/main" val="121004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2502-CB2C-44DE-8A89-4DBA8A24C633}"/>
              </a:ext>
            </a:extLst>
          </p:cNvPr>
          <p:cNvSpPr>
            <a:spLocks noGrp="1"/>
          </p:cNvSpPr>
          <p:nvPr>
            <p:ph type="title"/>
          </p:nvPr>
        </p:nvSpPr>
        <p:spPr>
          <a:xfrm>
            <a:off x="2998068" y="287538"/>
            <a:ext cx="7056784" cy="1728192"/>
          </a:xfrm>
        </p:spPr>
        <p:txBody>
          <a:bodyPr>
            <a:noAutofit/>
          </a:bodyPr>
          <a:lstStyle/>
          <a:p>
            <a:pPr algn="ctr"/>
            <a:r>
              <a:rPr lang="en-US" sz="3200" dirty="0">
                <a:solidFill>
                  <a:schemeClr val="bg2">
                    <a:lumMod val="50000"/>
                  </a:schemeClr>
                </a:solidFill>
                <a:latin typeface="EditSerifPro-Regular" panose="01000000000000000000" pitchFamily="2" charset="0"/>
              </a:rPr>
              <a:t>Insights</a:t>
            </a:r>
            <a:br>
              <a:rPr lang="en-US" sz="3200" dirty="0">
                <a:solidFill>
                  <a:schemeClr val="bg2">
                    <a:lumMod val="50000"/>
                  </a:schemeClr>
                </a:solidFill>
                <a:latin typeface="EditSerifPro-Regular" panose="01000000000000000000" pitchFamily="2" charset="0"/>
              </a:rPr>
            </a:br>
            <a:r>
              <a:rPr lang="en-US" sz="3200" dirty="0">
                <a:solidFill>
                  <a:schemeClr val="bg2">
                    <a:lumMod val="50000"/>
                  </a:schemeClr>
                </a:solidFill>
                <a:latin typeface="EditSerifPro-Regular" panose="01000000000000000000" pitchFamily="2" charset="0"/>
              </a:rPr>
              <a:t> </a:t>
            </a:r>
            <a:br>
              <a:rPr lang="en-US" sz="3200" dirty="0">
                <a:solidFill>
                  <a:schemeClr val="bg2">
                    <a:lumMod val="50000"/>
                  </a:schemeClr>
                </a:solidFill>
                <a:latin typeface="EditSerifPro-Regular" panose="01000000000000000000" pitchFamily="2" charset="0"/>
              </a:rPr>
            </a:br>
            <a:r>
              <a:rPr lang="en-US" sz="2000" cap="none" dirty="0">
                <a:solidFill>
                  <a:schemeClr val="bg2">
                    <a:lumMod val="50000"/>
                  </a:schemeClr>
                </a:solidFill>
                <a:latin typeface="EditSerifPro-Regular" panose="01000000000000000000" pitchFamily="2" charset="0"/>
              </a:rPr>
              <a:t>FREQUENT FLYER COUNT BY AGE</a:t>
            </a:r>
            <a:br>
              <a:rPr lang="en-US" sz="2000" cap="none" dirty="0">
                <a:solidFill>
                  <a:schemeClr val="bg2">
                    <a:lumMod val="50000"/>
                  </a:schemeClr>
                </a:solidFill>
                <a:latin typeface="EditSerifPro-Regular" panose="01000000000000000000" pitchFamily="2" charset="0"/>
              </a:rPr>
            </a:br>
            <a:br>
              <a:rPr lang="en-US" sz="2400" dirty="0">
                <a:solidFill>
                  <a:schemeClr val="bg2">
                    <a:lumMod val="50000"/>
                  </a:schemeClr>
                </a:solidFill>
                <a:latin typeface="EditSerifPro-Regular" panose="01000000000000000000" pitchFamily="2" charset="0"/>
              </a:rPr>
            </a:br>
            <a:endParaRPr lang="en-IN" sz="2400" dirty="0">
              <a:solidFill>
                <a:schemeClr val="bg2">
                  <a:lumMod val="50000"/>
                </a:schemeClr>
              </a:solidFill>
              <a:latin typeface="EditSerifPro-Regular" panose="01000000000000000000" pitchFamily="2" charset="0"/>
            </a:endParaRPr>
          </a:p>
        </p:txBody>
      </p:sp>
      <p:sp>
        <p:nvSpPr>
          <p:cNvPr id="3" name="Text Placeholder 2">
            <a:extLst>
              <a:ext uri="{FF2B5EF4-FFF2-40B4-BE49-F238E27FC236}">
                <a16:creationId xmlns:a16="http://schemas.microsoft.com/office/drawing/2014/main" id="{672351D1-AF32-4D80-9D65-734CA723C236}"/>
              </a:ext>
            </a:extLst>
          </p:cNvPr>
          <p:cNvSpPr>
            <a:spLocks noGrp="1"/>
          </p:cNvSpPr>
          <p:nvPr>
            <p:ph type="body" sz="half" idx="2"/>
          </p:nvPr>
        </p:nvSpPr>
        <p:spPr>
          <a:xfrm>
            <a:off x="849510" y="1484784"/>
            <a:ext cx="11089232" cy="648072"/>
          </a:xfrm>
        </p:spPr>
        <p:txBody>
          <a:bodyPr>
            <a:noAutofit/>
          </a:bodyPr>
          <a:lstStyle/>
          <a:p>
            <a:pPr algn="ctr"/>
            <a:r>
              <a:rPr lang="en-US" sz="14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rPr>
              <a:t>This chart illustrates the distribution of frequent flyers across different age groups, highlighting the age demographics of our most loyal customers.</a:t>
            </a:r>
            <a:endParaRPr lang="en-IN" sz="14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16" name="Picture 15">
            <a:extLst>
              <a:ext uri="{FF2B5EF4-FFF2-40B4-BE49-F238E27FC236}">
                <a16:creationId xmlns:a16="http://schemas.microsoft.com/office/drawing/2014/main" id="{7915C68C-439C-4BE3-A4FB-57666BF53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068" y="1916832"/>
            <a:ext cx="7056784" cy="3934374"/>
          </a:xfrm>
          <a:prstGeom prst="rect">
            <a:avLst/>
          </a:prstGeom>
          <a:ln>
            <a:noFill/>
          </a:ln>
          <a:effectLst>
            <a:softEdge rad="112500"/>
          </a:effectLst>
        </p:spPr>
      </p:pic>
      <p:sp>
        <p:nvSpPr>
          <p:cNvPr id="4" name="Oval 3">
            <a:hlinkClick r:id="rId3"/>
            <a:extLst>
              <a:ext uri="{FF2B5EF4-FFF2-40B4-BE49-F238E27FC236}">
                <a16:creationId xmlns:a16="http://schemas.microsoft.com/office/drawing/2014/main" id="{0DCF6FB1-C4ED-67F6-059C-698784B0A910}"/>
              </a:ext>
            </a:extLst>
          </p:cNvPr>
          <p:cNvSpPr/>
          <p:nvPr/>
        </p:nvSpPr>
        <p:spPr>
          <a:xfrm>
            <a:off x="837828" y="277119"/>
            <a:ext cx="992436" cy="857906"/>
          </a:xfrm>
          <a:prstGeom prst="ellipse">
            <a:avLst/>
          </a:prstGeom>
          <a:blipFill dpi="0" rotWithShape="1">
            <a:blip r:embed="rId4" cstate="print">
              <a:alphaModFix amt="78000"/>
              <a:extLst>
                <a:ext uri="{BEBA8EAE-BF5A-486C-A8C5-ECC9F3942E4B}">
                  <a14:imgProps xmlns:a14="http://schemas.microsoft.com/office/drawing/2010/main">
                    <a14:imgLayer r:embed="rId5">
                      <a14:imgEffect>
                        <a14:brightnessContrast contrast="6000"/>
                      </a14:imgEffect>
                    </a14:imgLayer>
                  </a14:imgProps>
                </a:ext>
                <a:ext uri="{28A0092B-C50C-407E-A947-70E740481C1C}">
                  <a14:useLocalDpi xmlns:a14="http://schemas.microsoft.com/office/drawing/2010/main" val="0"/>
                </a:ext>
              </a:extLst>
            </a:blip>
            <a:srcRect/>
            <a:stretch>
              <a:fillRect/>
            </a:stretch>
          </a:blipFill>
          <a:ln w="76200">
            <a:solidFill>
              <a:schemeClr val="bg1"/>
            </a:solidFill>
          </a:ln>
          <a:effectLst>
            <a:glow rad="279400">
              <a:srgbClr val="F5E5DA"/>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39"/>
          </a:p>
        </p:txBody>
      </p:sp>
    </p:spTree>
    <p:extLst>
      <p:ext uri="{BB962C8B-B14F-4D97-AF65-F5344CB8AC3E}">
        <p14:creationId xmlns:p14="http://schemas.microsoft.com/office/powerpoint/2010/main" val="49783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2502-CB2C-44DE-8A89-4DBA8A24C633}"/>
              </a:ext>
            </a:extLst>
          </p:cNvPr>
          <p:cNvSpPr>
            <a:spLocks noGrp="1"/>
          </p:cNvSpPr>
          <p:nvPr>
            <p:ph type="title"/>
          </p:nvPr>
        </p:nvSpPr>
        <p:spPr>
          <a:xfrm>
            <a:off x="3772150" y="116632"/>
            <a:ext cx="5508614" cy="1846392"/>
          </a:xfrm>
        </p:spPr>
        <p:txBody>
          <a:bodyPr>
            <a:normAutofit fontScale="90000"/>
          </a:bodyPr>
          <a:lstStyle/>
          <a:p>
            <a:pPr algn="ctr"/>
            <a:r>
              <a:rPr lang="en-US" sz="3200" dirty="0">
                <a:solidFill>
                  <a:schemeClr val="bg2">
                    <a:lumMod val="50000"/>
                  </a:schemeClr>
                </a:solidFill>
                <a:latin typeface="EditSerifPro-Regular" panose="01000000000000000000" pitchFamily="2" charset="0"/>
              </a:rPr>
              <a:t>Insights</a:t>
            </a:r>
            <a:br>
              <a:rPr lang="en-US" sz="3200" dirty="0">
                <a:solidFill>
                  <a:schemeClr val="bg2">
                    <a:lumMod val="50000"/>
                  </a:schemeClr>
                </a:solidFill>
                <a:latin typeface="EditSerifPro-Regular" panose="01000000000000000000" pitchFamily="2" charset="0"/>
              </a:rPr>
            </a:br>
            <a:r>
              <a:rPr lang="en-US" sz="3200" dirty="0">
                <a:solidFill>
                  <a:schemeClr val="bg2">
                    <a:lumMod val="50000"/>
                  </a:schemeClr>
                </a:solidFill>
                <a:latin typeface="EditSerifPro-Regular" panose="01000000000000000000" pitchFamily="2" charset="0"/>
              </a:rPr>
              <a:t> </a:t>
            </a:r>
            <a:br>
              <a:rPr lang="en-US" sz="3200" dirty="0">
                <a:solidFill>
                  <a:schemeClr val="bg2">
                    <a:lumMod val="50000"/>
                  </a:schemeClr>
                </a:solidFill>
                <a:latin typeface="EditSerifPro-Regular" panose="01000000000000000000" pitchFamily="2" charset="0"/>
              </a:rPr>
            </a:br>
            <a:r>
              <a:rPr lang="en-US" sz="2000" cap="none" dirty="0">
                <a:solidFill>
                  <a:schemeClr val="bg2">
                    <a:lumMod val="50000"/>
                  </a:schemeClr>
                </a:solidFill>
                <a:latin typeface="EditSerifPro-Regular" panose="01000000000000000000" pitchFamily="2" charset="0"/>
              </a:rPr>
              <a:t>SERVICE OPTED BY AGE</a:t>
            </a:r>
            <a:br>
              <a:rPr lang="en-US" sz="2000" dirty="0">
                <a:solidFill>
                  <a:schemeClr val="bg2">
                    <a:lumMod val="50000"/>
                  </a:schemeClr>
                </a:solidFill>
                <a:latin typeface="EditSerifPro-Regular" panose="01000000000000000000" pitchFamily="2" charset="0"/>
              </a:rPr>
            </a:br>
            <a:br>
              <a:rPr lang="en-US" sz="2400" dirty="0">
                <a:solidFill>
                  <a:schemeClr val="bg2">
                    <a:lumMod val="50000"/>
                  </a:schemeClr>
                </a:solidFill>
                <a:latin typeface="EditSerifPro-Regular" panose="01000000000000000000" pitchFamily="2" charset="0"/>
              </a:rPr>
            </a:br>
            <a:endParaRPr lang="en-IN" sz="2400" dirty="0">
              <a:solidFill>
                <a:schemeClr val="bg2">
                  <a:lumMod val="50000"/>
                </a:schemeClr>
              </a:solidFill>
              <a:latin typeface="EditSerifPro-Regular" panose="01000000000000000000" pitchFamily="2" charset="0"/>
            </a:endParaRPr>
          </a:p>
        </p:txBody>
      </p:sp>
      <p:sp>
        <p:nvSpPr>
          <p:cNvPr id="3" name="Text Placeholder 2">
            <a:extLst>
              <a:ext uri="{FF2B5EF4-FFF2-40B4-BE49-F238E27FC236}">
                <a16:creationId xmlns:a16="http://schemas.microsoft.com/office/drawing/2014/main" id="{672351D1-AF32-4D80-9D65-734CA723C236}"/>
              </a:ext>
            </a:extLst>
          </p:cNvPr>
          <p:cNvSpPr>
            <a:spLocks noGrp="1"/>
          </p:cNvSpPr>
          <p:nvPr>
            <p:ph type="body" sz="half" idx="2"/>
          </p:nvPr>
        </p:nvSpPr>
        <p:spPr>
          <a:xfrm>
            <a:off x="817934" y="1484784"/>
            <a:ext cx="11089231" cy="648072"/>
          </a:xfrm>
        </p:spPr>
        <p:txBody>
          <a:bodyPr>
            <a:noAutofit/>
          </a:bodyPr>
          <a:lstStyle/>
          <a:p>
            <a:pPr algn="ctr">
              <a:lnSpc>
                <a:spcPct val="150000"/>
              </a:lnSpc>
            </a:pPr>
            <a:r>
              <a:rPr lang="en-US" dirty="0">
                <a:solidFill>
                  <a:schemeClr val="bg2">
                    <a:lumMod val="50000"/>
                  </a:schemeClr>
                </a:solidFill>
              </a:rPr>
              <a:t>Here, we see the correlation between age groups and the types of services opted for, helping us understand which services are popular among different age brackets.</a:t>
            </a:r>
            <a:endParaRPr lang="en-IN" sz="500" dirty="0">
              <a:solidFill>
                <a:schemeClr val="bg2">
                  <a:lumMod val="50000"/>
                </a:schemeClr>
              </a:solidFill>
            </a:endParaRPr>
          </a:p>
        </p:txBody>
      </p:sp>
      <p:pic>
        <p:nvPicPr>
          <p:cNvPr id="5" name="Picture 4">
            <a:extLst>
              <a:ext uri="{FF2B5EF4-FFF2-40B4-BE49-F238E27FC236}">
                <a16:creationId xmlns:a16="http://schemas.microsoft.com/office/drawing/2014/main" id="{2BAE4DFF-2422-4296-9A08-1B5EF139F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580" y="2312783"/>
            <a:ext cx="5925937" cy="3549182"/>
          </a:xfrm>
          <a:prstGeom prst="rect">
            <a:avLst/>
          </a:prstGeom>
          <a:ln>
            <a:noFill/>
          </a:ln>
          <a:effectLst>
            <a:softEdge rad="112500"/>
          </a:effectLst>
        </p:spPr>
      </p:pic>
      <p:sp>
        <p:nvSpPr>
          <p:cNvPr id="4" name="Oval 3">
            <a:hlinkClick r:id="rId3"/>
            <a:extLst>
              <a:ext uri="{FF2B5EF4-FFF2-40B4-BE49-F238E27FC236}">
                <a16:creationId xmlns:a16="http://schemas.microsoft.com/office/drawing/2014/main" id="{CCECBF24-E2D9-DB65-6087-5258712A2D8D}"/>
              </a:ext>
            </a:extLst>
          </p:cNvPr>
          <p:cNvSpPr/>
          <p:nvPr/>
        </p:nvSpPr>
        <p:spPr>
          <a:xfrm>
            <a:off x="837828" y="277119"/>
            <a:ext cx="992436" cy="857906"/>
          </a:xfrm>
          <a:prstGeom prst="ellipse">
            <a:avLst/>
          </a:prstGeom>
          <a:blipFill dpi="0" rotWithShape="1">
            <a:blip r:embed="rId4" cstate="print">
              <a:alphaModFix amt="78000"/>
              <a:extLst>
                <a:ext uri="{BEBA8EAE-BF5A-486C-A8C5-ECC9F3942E4B}">
                  <a14:imgProps xmlns:a14="http://schemas.microsoft.com/office/drawing/2010/main">
                    <a14:imgLayer r:embed="rId5">
                      <a14:imgEffect>
                        <a14:brightnessContrast contrast="6000"/>
                      </a14:imgEffect>
                    </a14:imgLayer>
                  </a14:imgProps>
                </a:ext>
                <a:ext uri="{28A0092B-C50C-407E-A947-70E740481C1C}">
                  <a14:useLocalDpi xmlns:a14="http://schemas.microsoft.com/office/drawing/2010/main" val="0"/>
                </a:ext>
              </a:extLst>
            </a:blip>
            <a:srcRect/>
            <a:stretch>
              <a:fillRect/>
            </a:stretch>
          </a:blipFill>
          <a:ln w="76200">
            <a:solidFill>
              <a:schemeClr val="bg1"/>
            </a:solidFill>
          </a:ln>
          <a:effectLst>
            <a:glow rad="279400">
              <a:srgbClr val="F5E5DA"/>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39"/>
          </a:p>
        </p:txBody>
      </p:sp>
    </p:spTree>
    <p:extLst>
      <p:ext uri="{BB962C8B-B14F-4D97-AF65-F5344CB8AC3E}">
        <p14:creationId xmlns:p14="http://schemas.microsoft.com/office/powerpoint/2010/main" val="401944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ED26AD0-578F-4EE7-A07B-8A522DEEC496}"/>
              </a:ext>
            </a:extLst>
          </p:cNvPr>
          <p:cNvSpPr>
            <a:spLocks noGrp="1"/>
          </p:cNvSpPr>
          <p:nvPr>
            <p:ph type="title"/>
          </p:nvPr>
        </p:nvSpPr>
        <p:spPr>
          <a:xfrm>
            <a:off x="4798268" y="-99392"/>
            <a:ext cx="3384376" cy="914400"/>
          </a:xfrm>
        </p:spPr>
        <p:txBody>
          <a:bodyPr>
            <a:normAutofit/>
          </a:bodyPr>
          <a:lstStyle/>
          <a:p>
            <a:r>
              <a:rPr lang="en-US" sz="4400" dirty="0">
                <a:solidFill>
                  <a:schemeClr val="bg2">
                    <a:lumMod val="50000"/>
                  </a:schemeClr>
                </a:solidFill>
                <a:latin typeface="EditSerifPro-Regular" panose="01000000000000000000" pitchFamily="2" charset="0"/>
              </a:rPr>
              <a:t>Dashboard</a:t>
            </a:r>
            <a:endParaRPr lang="en-IN" sz="4400" dirty="0">
              <a:solidFill>
                <a:schemeClr val="bg2">
                  <a:lumMod val="50000"/>
                </a:schemeClr>
              </a:solidFill>
              <a:latin typeface="EditSerifPro-Regular" panose="01000000000000000000" pitchFamily="2" charset="0"/>
            </a:endParaRPr>
          </a:p>
        </p:txBody>
      </p:sp>
      <p:pic>
        <p:nvPicPr>
          <p:cNvPr id="10" name="Picture 9">
            <a:extLst>
              <a:ext uri="{FF2B5EF4-FFF2-40B4-BE49-F238E27FC236}">
                <a16:creationId xmlns:a16="http://schemas.microsoft.com/office/drawing/2014/main" id="{F3A014E5-61BB-4480-ABE8-C76404A22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64" y="1412776"/>
            <a:ext cx="8460940" cy="4469904"/>
          </a:xfrm>
          <a:prstGeom prst="rect">
            <a:avLst/>
          </a:prstGeom>
          <a:ln>
            <a:noFill/>
          </a:ln>
          <a:effectLst>
            <a:softEdge rad="112500"/>
          </a:effectLst>
        </p:spPr>
      </p:pic>
      <p:sp>
        <p:nvSpPr>
          <p:cNvPr id="2" name="Oval 1">
            <a:hlinkClick r:id="rId3"/>
            <a:extLst>
              <a:ext uri="{FF2B5EF4-FFF2-40B4-BE49-F238E27FC236}">
                <a16:creationId xmlns:a16="http://schemas.microsoft.com/office/drawing/2014/main" id="{1D921E31-0D4F-5DD4-3230-7218AF2224EF}"/>
              </a:ext>
            </a:extLst>
          </p:cNvPr>
          <p:cNvSpPr/>
          <p:nvPr/>
        </p:nvSpPr>
        <p:spPr>
          <a:xfrm>
            <a:off x="837828" y="277119"/>
            <a:ext cx="992436" cy="857906"/>
          </a:xfrm>
          <a:prstGeom prst="ellipse">
            <a:avLst/>
          </a:prstGeom>
          <a:blipFill dpi="0" rotWithShape="1">
            <a:blip r:embed="rId4" cstate="print">
              <a:alphaModFix amt="78000"/>
              <a:extLst>
                <a:ext uri="{BEBA8EAE-BF5A-486C-A8C5-ECC9F3942E4B}">
                  <a14:imgProps xmlns:a14="http://schemas.microsoft.com/office/drawing/2010/main">
                    <a14:imgLayer r:embed="rId5">
                      <a14:imgEffect>
                        <a14:brightnessContrast contrast="6000"/>
                      </a14:imgEffect>
                    </a14:imgLayer>
                  </a14:imgProps>
                </a:ext>
                <a:ext uri="{28A0092B-C50C-407E-A947-70E740481C1C}">
                  <a14:useLocalDpi xmlns:a14="http://schemas.microsoft.com/office/drawing/2010/main" val="0"/>
                </a:ext>
              </a:extLst>
            </a:blip>
            <a:srcRect/>
            <a:stretch>
              <a:fillRect/>
            </a:stretch>
          </a:blipFill>
          <a:ln w="76200">
            <a:solidFill>
              <a:schemeClr val="bg1"/>
            </a:solidFill>
          </a:ln>
          <a:effectLst>
            <a:glow rad="279400">
              <a:srgbClr val="F5E5DA"/>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39"/>
          </a:p>
        </p:txBody>
      </p:sp>
    </p:spTree>
    <p:extLst>
      <p:ext uri="{BB962C8B-B14F-4D97-AF65-F5344CB8AC3E}">
        <p14:creationId xmlns:p14="http://schemas.microsoft.com/office/powerpoint/2010/main" val="376188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854052" y="-171438"/>
            <a:ext cx="10512862" cy="1325563"/>
          </a:xfrm>
        </p:spPr>
        <p:txBody>
          <a:bodyPr>
            <a:normAutofit/>
          </a:bodyPr>
          <a:lstStyle/>
          <a:p>
            <a:r>
              <a:rPr lang="en-US" sz="2400" dirty="0">
                <a:solidFill>
                  <a:schemeClr val="bg2">
                    <a:lumMod val="50000"/>
                  </a:schemeClr>
                </a:solidFill>
                <a:latin typeface="EditSerifPro-Regular" panose="01000000000000000000" pitchFamily="2" charset="0"/>
              </a:rPr>
              <a:t>SUMMARY OF FINDINGS</a:t>
            </a:r>
          </a:p>
        </p:txBody>
      </p:sp>
      <p:sp>
        <p:nvSpPr>
          <p:cNvPr id="14" name="Content Placeholder 13"/>
          <p:cNvSpPr>
            <a:spLocks noGrp="1"/>
          </p:cNvSpPr>
          <p:nvPr>
            <p:ph idx="1"/>
          </p:nvPr>
        </p:nvSpPr>
        <p:spPr>
          <a:xfrm>
            <a:off x="1218883" y="1701797"/>
            <a:ext cx="10360501" cy="1727203"/>
          </a:xfrm>
        </p:spPr>
        <p:txBody>
          <a:bodyPr>
            <a:normAutofit/>
          </a:bodyPr>
          <a:lstStyle/>
          <a:p>
            <a:pPr>
              <a:lnSpc>
                <a:spcPct val="150000"/>
              </a:lnSpc>
            </a:pPr>
            <a:r>
              <a:rPr lang="en-US" sz="18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rPr>
              <a:t>Key findings include the strong influence of age and income on service preferences, the critical role of social media engagement, and identified patterns in hotel booking choices.</a:t>
            </a:r>
          </a:p>
        </p:txBody>
      </p:sp>
      <p:sp>
        <p:nvSpPr>
          <p:cNvPr id="4" name="Title 12">
            <a:extLst>
              <a:ext uri="{FF2B5EF4-FFF2-40B4-BE49-F238E27FC236}">
                <a16:creationId xmlns:a16="http://schemas.microsoft.com/office/drawing/2014/main" id="{492DC4FF-F657-4419-9BD8-E3955F259426}"/>
              </a:ext>
            </a:extLst>
          </p:cNvPr>
          <p:cNvSpPr txBox="1">
            <a:spLocks/>
          </p:cNvSpPr>
          <p:nvPr/>
        </p:nvSpPr>
        <p:spPr>
          <a:xfrm>
            <a:off x="5374332" y="265268"/>
            <a:ext cx="7213164" cy="432048"/>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2400" dirty="0">
                <a:solidFill>
                  <a:schemeClr val="bg2">
                    <a:lumMod val="50000"/>
                  </a:schemeClr>
                </a:solidFill>
                <a:latin typeface="EditSerifPro-Regular" panose="01000000000000000000" pitchFamily="2" charset="0"/>
              </a:rPr>
              <a:t>&amp; RECOMMENDATIONS</a:t>
            </a:r>
          </a:p>
        </p:txBody>
      </p:sp>
      <p:sp>
        <p:nvSpPr>
          <p:cNvPr id="5" name="Content Placeholder 13">
            <a:extLst>
              <a:ext uri="{FF2B5EF4-FFF2-40B4-BE49-F238E27FC236}">
                <a16:creationId xmlns:a16="http://schemas.microsoft.com/office/drawing/2014/main" id="{CDDE5B94-17C3-4FA4-97F8-9CC7803026E1}"/>
              </a:ext>
            </a:extLst>
          </p:cNvPr>
          <p:cNvSpPr txBox="1">
            <a:spLocks/>
          </p:cNvSpPr>
          <p:nvPr/>
        </p:nvSpPr>
        <p:spPr>
          <a:xfrm>
            <a:off x="1125860" y="2780928"/>
            <a:ext cx="10360501" cy="172720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nSpc>
                <a:spcPct val="150000"/>
              </a:lnSpc>
            </a:pPr>
            <a:r>
              <a:rPr lang="en-US" sz="18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rPr>
              <a:t>Based on the analysis, we recommend enhancing personalized marketing for different age and income segments, leveraging social media for engagement, and focusing on services with higher retention rates.</a:t>
            </a:r>
          </a:p>
        </p:txBody>
      </p:sp>
      <p:sp>
        <p:nvSpPr>
          <p:cNvPr id="2" name="Oval 1">
            <a:hlinkClick r:id="rId2"/>
            <a:extLst>
              <a:ext uri="{FF2B5EF4-FFF2-40B4-BE49-F238E27FC236}">
                <a16:creationId xmlns:a16="http://schemas.microsoft.com/office/drawing/2014/main" id="{11320FDA-63BB-5648-33FD-2A3AD7113437}"/>
              </a:ext>
            </a:extLst>
          </p:cNvPr>
          <p:cNvSpPr/>
          <p:nvPr/>
        </p:nvSpPr>
        <p:spPr>
          <a:xfrm>
            <a:off x="837828" y="277119"/>
            <a:ext cx="992436" cy="857906"/>
          </a:xfrm>
          <a:prstGeom prst="ellipse">
            <a:avLst/>
          </a:prstGeom>
          <a:blipFill dpi="0" rotWithShape="1">
            <a:blip r:embed="rId3" cstate="print">
              <a:alphaModFix amt="78000"/>
              <a:extLst>
                <a:ext uri="{BEBA8EAE-BF5A-486C-A8C5-ECC9F3942E4B}">
                  <a14:imgProps xmlns:a14="http://schemas.microsoft.com/office/drawing/2010/main">
                    <a14:imgLayer r:embed="rId4">
                      <a14:imgEffect>
                        <a14:brightnessContrast contrast="6000"/>
                      </a14:imgEffect>
                    </a14:imgLayer>
                  </a14:imgProps>
                </a:ext>
                <a:ext uri="{28A0092B-C50C-407E-A947-70E740481C1C}">
                  <a14:useLocalDpi xmlns:a14="http://schemas.microsoft.com/office/drawing/2010/main" val="0"/>
                </a:ext>
              </a:extLst>
            </a:blip>
            <a:srcRect/>
            <a:stretch>
              <a:fillRect/>
            </a:stretch>
          </a:blipFill>
          <a:ln w="76200">
            <a:solidFill>
              <a:schemeClr val="bg1"/>
            </a:solidFill>
          </a:ln>
          <a:effectLst>
            <a:glow rad="279400">
              <a:srgbClr val="F5E5DA"/>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39"/>
          </a:p>
        </p:txBody>
      </p:sp>
    </p:spTree>
    <p:extLst>
      <p:ext uri="{BB962C8B-B14F-4D97-AF65-F5344CB8AC3E}">
        <p14:creationId xmlns:p14="http://schemas.microsoft.com/office/powerpoint/2010/main" val="393724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406</TotalTime>
  <Words>443</Words>
  <Application>Microsoft Office PowerPoint</Application>
  <PresentationFormat>Custom</PresentationFormat>
  <Paragraphs>23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EditSerifPro-Regular</vt:lpstr>
      <vt:lpstr>Lato</vt:lpstr>
      <vt:lpstr>Office Theme</vt:lpstr>
      <vt:lpstr>TOUR AND TRAVEL    CUSTOMER CHURN PREDICTIONS</vt:lpstr>
      <vt:lpstr>INTRODUCTION</vt:lpstr>
      <vt:lpstr>KPI &amp; FILTER  TARGET CUSTOMERS, TOTAL CUSTOMER COUNT, AND AGE FILTERED ANALYSIS  </vt:lpstr>
      <vt:lpstr>Insights  SERVICE OPTED AND CUSTOMER BY ANNUAL INCOME CLASS  </vt:lpstr>
      <vt:lpstr>Insights  Booking &amp; Customer Retention  </vt:lpstr>
      <vt:lpstr>Insights   FREQUENT FLYER COUNT BY AGE  </vt:lpstr>
      <vt:lpstr>Insights   SERVICE OPTED BY AGE  </vt:lpstr>
      <vt:lpstr>Dashboard</vt:lpstr>
      <vt:lpstr>SUMMARY OF FINDINGS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 and Travel Customer Churn Predictions</dc:title>
  <dc:creator>Nagendra V Kini</dc:creator>
  <cp:lastModifiedBy>Soumya Roy</cp:lastModifiedBy>
  <cp:revision>15</cp:revision>
  <dcterms:created xsi:type="dcterms:W3CDTF">2024-05-28T11:10:37Z</dcterms:created>
  <dcterms:modified xsi:type="dcterms:W3CDTF">2024-12-27T17:16:03Z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