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Ubuntu"/>
      <p:regular r:id="rId9"/>
      <p:bold r:id="rId10"/>
      <p:italic r:id="rId11"/>
      <p:boldItalic r:id="rId12"/>
    </p:embeddedFon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italic.fntdata"/><Relationship Id="rId10" Type="http://schemas.openxmlformats.org/officeDocument/2006/relationships/font" Target="fonts/Ubuntu-bold.fntdata"/><Relationship Id="rId13" Type="http://schemas.openxmlformats.org/officeDocument/2006/relationships/font" Target="fonts/ProximaNova-regular.fntdata"/><Relationship Id="rId12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Ubuntu-regular.fntdata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db4e6933_0_2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db4e6933_0_2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19ecb9d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19ecb9d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Mini Project: HDinsight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18.5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32475" y="12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-61225" y="795375"/>
            <a:ext cx="9108000" cy="4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ue to having 0 quota for HDInsight vm cores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, I was unable to configure head/worker nodes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I attempted to do so using both my free AND PayAsYouGo 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subscriptions, without success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Requested quota increases with tickets to Azure Global Capacity Support, requiring weeks of email</a:t>
            </a:r>
            <a:r>
              <a:rPr lang="en" sz="16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*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 exchanges and significant delay.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lang="en" sz="16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*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The PayAsYouGo support ticket emails are included as </a:t>
            </a:r>
            <a:r>
              <a:rPr lang="en" sz="1600">
                <a:solidFill>
                  <a:srgbClr val="3C78D8"/>
                </a:solidFill>
                <a:latin typeface="Ubuntu"/>
                <a:ea typeface="Ubuntu"/>
                <a:cs typeface="Ubuntu"/>
                <a:sym typeface="Ubuntu"/>
              </a:rPr>
              <a:t>Quote_Request_HDInsight.pdf</a:t>
            </a:r>
            <a:endParaRPr sz="1600">
              <a:solidFill>
                <a:srgbClr val="3C78D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78D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By the time the issue neared resolution, my free account expired, thus voiding my credits and risking dangerous costs.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As a workaround, I instead installed and configured spark Jupyter Notebook kernel </a:t>
            </a:r>
            <a:r>
              <a:rPr i="1" lang="en" sz="1600">
                <a:latin typeface="Ubuntu"/>
                <a:ea typeface="Ubuntu"/>
                <a:cs typeface="Ubuntu"/>
                <a:sym typeface="Ubuntu"/>
              </a:rPr>
              <a:t>locally</a:t>
            </a:r>
            <a:r>
              <a:rPr lang="en" sz="1600">
                <a:latin typeface="Ubuntu"/>
                <a:ea typeface="Ubuntu"/>
                <a:cs typeface="Ubuntu"/>
                <a:sym typeface="Ubuntu"/>
              </a:rPr>
              <a:t>.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This alternative runtime facilitated completion of </a:t>
            </a:r>
            <a:r>
              <a:rPr lang="en" sz="1600">
                <a:solidFill>
                  <a:srgbClr val="3C78D8"/>
                </a:solidFill>
                <a:latin typeface="Ubuntu"/>
                <a:ea typeface="Ubuntu"/>
                <a:cs typeface="Ubuntu"/>
                <a:sym typeface="Ubuntu"/>
              </a:rPr>
              <a:t>SparkDataframesProjectExercises.ipynb </a:t>
            </a:r>
            <a:endParaRPr sz="1400">
              <a:solidFill>
                <a:srgbClr val="3C78D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51205" t="-1698"/>
          <a:stretch/>
        </p:blipFill>
        <p:spPr>
          <a:xfrm>
            <a:off x="230650" y="0"/>
            <a:ext cx="3311851" cy="368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150" y="150450"/>
            <a:ext cx="3906100" cy="3431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3093100" y="2153550"/>
            <a:ext cx="1679100" cy="26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4" name="Google Shape;74;p15"/>
          <p:cNvSpPr txBox="1"/>
          <p:nvPr/>
        </p:nvSpPr>
        <p:spPr>
          <a:xfrm>
            <a:off x="143850" y="3745525"/>
            <a:ext cx="8856300" cy="121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  <a:latin typeface="Proxima Nova"/>
                <a:ea typeface="Proxima Nova"/>
                <a:cs typeface="Proxima Nova"/>
                <a:sym typeface="Proxima Nova"/>
              </a:rPr>
              <a:t>To prevent the creation unwanted manifest/log files/folders in the project directory, as well as enable max cpu threads, the Jupyter Notebook spark session was configured with the following parameters: </a:t>
            </a:r>
            <a:endParaRPr>
              <a:highlight>
                <a:srgbClr val="F4CCCC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SparkConf().setMaster("local[*]").set('spark.driver.extraJavaOptions','-Dderby.system.home=/tmp/derby')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