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58" r:id="rId3"/>
    <p:sldId id="375" r:id="rId4"/>
    <p:sldId id="376" r:id="rId5"/>
    <p:sldId id="377" r:id="rId6"/>
    <p:sldId id="371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73" r:id="rId15"/>
    <p:sldId id="372" r:id="rId16"/>
    <p:sldId id="367" r:id="rId17"/>
    <p:sldId id="374" r:id="rId18"/>
    <p:sldId id="378" r:id="rId19"/>
    <p:sldId id="379" r:id="rId20"/>
    <p:sldId id="368" r:id="rId21"/>
    <p:sldId id="369" r:id="rId22"/>
    <p:sldId id="37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1B"/>
    <a:srgbClr val="B2B2B2"/>
    <a:srgbClr val="DDDDDD"/>
    <a:srgbClr val="0000FF"/>
    <a:srgbClr val="990033"/>
    <a:srgbClr val="E7FFFF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F098A0C-56A2-4638-A524-4D3C5BA37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B71BB-37F4-416C-ABBB-271CDC65E203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50000">
              <a:srgbClr val="E7FFFF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ms background NOAA bird"/>
          <p:cNvPicPr>
            <a:picLocks noChangeAspect="1" noChangeArrowheads="1"/>
          </p:cNvPicPr>
          <p:nvPr userDrawn="1"/>
        </p:nvPicPr>
        <p:blipFill>
          <a:blip r:embed="rId14" cstate="email">
            <a:lum bright="-62000" contrast="-20000"/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-152400" y="6078538"/>
            <a:ext cx="9296400" cy="779462"/>
          </a:xfrm>
          <a:prstGeom prst="rect">
            <a:avLst/>
          </a:prstGeom>
          <a:solidFill>
            <a:schemeClr val="tx1">
              <a:alpha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20" descr="doc gif file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381000" y="619125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1" descr="NOAA logo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77200" y="6227763"/>
            <a:ext cx="63341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543800" y="6400800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1A55FE8-24F7-45CD-B50E-F7294B736D08}" type="slidenum">
              <a:rPr lang="en-US" sz="1400">
                <a:solidFill>
                  <a:srgbClr val="E7FFFF"/>
                </a:solidFill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dirty="0">
              <a:solidFill>
                <a:srgbClr val="E7FFFF"/>
              </a:solidFill>
              <a:latin typeface="Arial" pitchFamily="34" charset="0"/>
            </a:endParaRPr>
          </a:p>
        </p:txBody>
      </p:sp>
      <p:sp>
        <p:nvSpPr>
          <p:cNvPr id="1053" name="Text Box 2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92392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B2B2B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B2B2B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severe-weather/lightning-products-and-services" TargetMode="External"/><Relationship Id="rId2" Type="http://schemas.openxmlformats.org/officeDocument/2006/relationships/hyperlink" Target="mailto:Steve.Ansari@noaa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86800" cy="14319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Lightning Products and Services at </a:t>
            </a:r>
            <a:br>
              <a:rPr lang="en-US" sz="3200" dirty="0" smtClean="0"/>
            </a:br>
            <a:r>
              <a:rPr lang="en-US" sz="3200" dirty="0" smtClean="0"/>
              <a:t>NOAA’s National Climatic Data Center</a:t>
            </a:r>
            <a:endParaRPr lang="en-US" sz="2400" dirty="0" smtClean="0">
              <a:solidFill>
                <a:srgbClr val="DDDDD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038600"/>
            <a:ext cx="7696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Steve </a:t>
            </a:r>
            <a:r>
              <a:rPr lang="en-US" sz="2400" dirty="0" err="1" smtClean="0"/>
              <a:t>Ansari</a:t>
            </a:r>
            <a:r>
              <a:rPr lang="en-US" sz="2400" dirty="0" smtClean="0"/>
              <a:t>, Stephen Del Greco, Neal Lott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DDDDDD"/>
                </a:solidFill>
              </a:rPr>
              <a:t>NOAA / NCDC)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DDDDDD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km Albers Equal Area grid, fit to the Continental United </a:t>
            </a:r>
            <a:r>
              <a:rPr lang="en-US" dirty="0" smtClean="0"/>
              <a:t>States.</a:t>
            </a:r>
          </a:p>
          <a:p>
            <a:r>
              <a:rPr lang="en-US" dirty="0" smtClean="0"/>
              <a:t>Number of cloud-to-ground lightning strikes are calculated for each day, month, year and 1986-to-present period of record</a:t>
            </a:r>
          </a:p>
          <a:p>
            <a:r>
              <a:rPr lang="en-US" dirty="0" smtClean="0"/>
              <a:t>Summarized by hour over </a:t>
            </a:r>
            <a:r>
              <a:rPr lang="en-US" dirty="0"/>
              <a:t>month, year and period of record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Grids for only positive polarity strikes.</a:t>
            </a:r>
          </a:p>
          <a:p>
            <a:r>
              <a:rPr lang="en-US" dirty="0" smtClean="0"/>
              <a:t>Available in </a:t>
            </a:r>
            <a:r>
              <a:rPr lang="en-US" dirty="0" err="1" smtClean="0"/>
              <a:t>NetCDF</a:t>
            </a:r>
            <a:r>
              <a:rPr lang="en-US" dirty="0" smtClean="0"/>
              <a:t> format from FTP and THREDDS</a:t>
            </a:r>
          </a:p>
        </p:txBody>
      </p:sp>
    </p:spTree>
    <p:extLst>
      <p:ext uri="{BB962C8B-B14F-4D97-AF65-F5344CB8AC3E}">
        <p14:creationId xmlns:p14="http://schemas.microsoft.com/office/powerpoint/2010/main" val="12967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annual strike count (1990-2012)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752600"/>
            <a:ext cx="8341581" cy="3857625"/>
            <a:chOff x="304800" y="1752600"/>
            <a:chExt cx="8341581" cy="38576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8341581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53000"/>
              <a:ext cx="2428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00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THREDDS capabilities:</a:t>
            </a:r>
          </a:p>
          <a:p>
            <a:pPr lvl="1"/>
            <a:r>
              <a:rPr lang="en-US" dirty="0" smtClean="0"/>
              <a:t>XML catalog for datasets and file metadata.</a:t>
            </a:r>
          </a:p>
          <a:p>
            <a:pPr lvl="1"/>
            <a:r>
              <a:rPr lang="en-US" dirty="0" smtClean="0"/>
              <a:t>Aggregation capabilities to combine many dates and variables into a single, large virtual file.</a:t>
            </a:r>
          </a:p>
          <a:p>
            <a:pPr lvl="1"/>
            <a:r>
              <a:rPr lang="en-US" dirty="0" smtClean="0"/>
              <a:t>Web Services provide access as </a:t>
            </a:r>
            <a:r>
              <a:rPr lang="en-US" dirty="0" err="1" smtClean="0"/>
              <a:t>OPeNDAP</a:t>
            </a:r>
            <a:r>
              <a:rPr lang="en-US" dirty="0" smtClean="0"/>
              <a:t>, WMS (Web Map Service) and </a:t>
            </a:r>
            <a:r>
              <a:rPr lang="en-US" dirty="0" err="1" smtClean="0"/>
              <a:t>NetCDF</a:t>
            </a:r>
            <a:r>
              <a:rPr lang="en-US" dirty="0" smtClean="0"/>
              <a:t> Subset Service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Subset Service provides simple, URL-based access to time series at specific grid cell.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8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58982"/>
            <a:ext cx="6172200" cy="54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7467600" y="2760023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7467600" y="3103912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78477" cy="522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6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15375" cy="535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08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NetCDF</a:t>
            </a:r>
            <a:r>
              <a:rPr lang="en-US" dirty="0" smtClean="0"/>
              <a:t> tools exist.</a:t>
            </a:r>
          </a:p>
          <a:p>
            <a:pPr lvl="1"/>
            <a:r>
              <a:rPr lang="en-US" dirty="0" smtClean="0"/>
              <a:t>IDL, </a:t>
            </a:r>
            <a:r>
              <a:rPr lang="en-US" dirty="0" err="1" smtClean="0"/>
              <a:t>MatLab</a:t>
            </a:r>
            <a:r>
              <a:rPr lang="en-US" dirty="0" smtClean="0"/>
              <a:t>, R, Ferret, NCL, </a:t>
            </a:r>
            <a:r>
              <a:rPr lang="en-US" dirty="0" err="1" smtClean="0"/>
              <a:t>GrADS</a:t>
            </a:r>
            <a:r>
              <a:rPr lang="en-US" dirty="0" smtClean="0"/>
              <a:t>, IDV, ArcGIS, GRASS-GIS, Quantum-GIS and many more.</a:t>
            </a:r>
          </a:p>
          <a:p>
            <a:pPr lvl="1"/>
            <a:r>
              <a:rPr lang="en-US" dirty="0" smtClean="0"/>
              <a:t>Weather and Climate Toolkit</a:t>
            </a:r>
          </a:p>
        </p:txBody>
      </p:sp>
    </p:spTree>
    <p:extLst>
      <p:ext uri="{BB962C8B-B14F-4D97-AF65-F5344CB8AC3E}">
        <p14:creationId xmlns:p14="http://schemas.microsoft.com/office/powerpoint/2010/main" val="3731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 smtClean="0"/>
              <a:t>Weather and Climate Toolkit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599"/>
            <a:ext cx="4876800" cy="436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7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 smtClean="0"/>
              <a:t>Weather and Climate Toolkit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1752600"/>
            <a:ext cx="8341581" cy="3857625"/>
            <a:chOff x="304800" y="1752600"/>
            <a:chExt cx="8341581" cy="38576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8341581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53000"/>
              <a:ext cx="2428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307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Gridded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 smtClean="0"/>
              <a:t>Weather and Climate Toolkit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Subset by time and space</a:t>
            </a:r>
          </a:p>
          <a:p>
            <a:r>
              <a:rPr lang="en-US" dirty="0" smtClean="0"/>
              <a:t>Simple visualization</a:t>
            </a:r>
          </a:p>
          <a:p>
            <a:r>
              <a:rPr lang="en-US" dirty="0" smtClean="0"/>
              <a:t>Export to common formats for GIS and more…</a:t>
            </a:r>
            <a:endParaRPr lang="en-US" dirty="0"/>
          </a:p>
          <a:p>
            <a:pPr marL="5715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1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Damage and Casualty Reports: </a:t>
            </a:r>
          </a:p>
          <a:p>
            <a:pPr lvl="1"/>
            <a:r>
              <a:rPr lang="en-US" dirty="0" smtClean="0"/>
              <a:t>NCDC Storm Events Database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Archive </a:t>
            </a:r>
            <a:r>
              <a:rPr lang="en-US" dirty="0"/>
              <a:t>of the </a:t>
            </a:r>
            <a:r>
              <a:rPr lang="en-US" dirty="0" err="1"/>
              <a:t>Vaisala</a:t>
            </a:r>
            <a:r>
              <a:rPr lang="en-US" dirty="0"/>
              <a:t> National Lightning Detection Network (NLDN) data from 1986 to </a:t>
            </a:r>
            <a:r>
              <a:rPr lang="en-US" dirty="0" smtClean="0"/>
              <a:t>present (&gt; 700 Million </a:t>
            </a:r>
            <a:r>
              <a:rPr lang="en-US" dirty="0" smtClean="0"/>
              <a:t>Strikes</a:t>
            </a:r>
            <a:r>
              <a:rPr lang="en-US" dirty="0" smtClean="0"/>
              <a:t>) - Joint </a:t>
            </a:r>
            <a:r>
              <a:rPr lang="en-US" dirty="0"/>
              <a:t>project with USAF 14</a:t>
            </a:r>
            <a:r>
              <a:rPr lang="en-US" baseline="30000" dirty="0"/>
              <a:t>th</a:t>
            </a:r>
            <a:r>
              <a:rPr lang="en-US" dirty="0"/>
              <a:t> Weather Squadron.</a:t>
            </a:r>
          </a:p>
          <a:p>
            <a:endParaRPr lang="en-US" dirty="0" smtClean="0"/>
          </a:p>
          <a:p>
            <a:r>
              <a:rPr lang="en-US" dirty="0" smtClean="0"/>
              <a:t>Raw </a:t>
            </a:r>
            <a:r>
              <a:rPr lang="en-US" dirty="0"/>
              <a:t>data </a:t>
            </a:r>
            <a:r>
              <a:rPr lang="en-US" dirty="0" smtClean="0"/>
              <a:t>from NCDC is </a:t>
            </a:r>
            <a:r>
              <a:rPr lang="en-US" dirty="0"/>
              <a:t>available to only Government and Military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NCDC </a:t>
            </a:r>
            <a:r>
              <a:rPr lang="en-US" dirty="0"/>
              <a:t>is developing several derived products which are freely available for all </a:t>
            </a:r>
            <a:r>
              <a:rPr lang="en-US" dirty="0" smtClean="0"/>
              <a:t>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“By Hour” county and state summaries.</a:t>
            </a:r>
          </a:p>
          <a:p>
            <a:r>
              <a:rPr lang="en-US" dirty="0" smtClean="0"/>
              <a:t>Web Services for county and state summaries.</a:t>
            </a:r>
          </a:p>
          <a:p>
            <a:r>
              <a:rPr lang="en-US" dirty="0" smtClean="0"/>
              <a:t>Improved CF-conventions for gridded </a:t>
            </a:r>
            <a:r>
              <a:rPr lang="en-US" dirty="0" err="1" smtClean="0"/>
              <a:t>NetCDF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Online GIS Map Services and integration into Climate.gov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47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Damage and Casualty Reports: </a:t>
            </a:r>
          </a:p>
          <a:p>
            <a:pPr lvl="1"/>
            <a:r>
              <a:rPr lang="en-US" dirty="0"/>
              <a:t>NCDC Storm Events 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Archive of the </a:t>
            </a:r>
            <a:r>
              <a:rPr lang="en-US" dirty="0" err="1"/>
              <a:t>Vaisala</a:t>
            </a:r>
            <a:r>
              <a:rPr lang="en-US" dirty="0"/>
              <a:t> National Lightning Detection Network (NLDN) data from 1986 to present (&gt; 700 Million Strikes) - Joint project with USAF 14</a:t>
            </a:r>
            <a:r>
              <a:rPr lang="en-US" baseline="30000" dirty="0"/>
              <a:t>th</a:t>
            </a:r>
            <a:r>
              <a:rPr lang="en-US" dirty="0"/>
              <a:t> Weather Squadron.</a:t>
            </a:r>
          </a:p>
          <a:p>
            <a:endParaRPr lang="en-US" dirty="0"/>
          </a:p>
          <a:p>
            <a:r>
              <a:rPr lang="en-US" dirty="0"/>
              <a:t>Raw data from NCDC is available to only Government and Military users.</a:t>
            </a:r>
          </a:p>
          <a:p>
            <a:r>
              <a:rPr lang="en-US" dirty="0"/>
              <a:t>NCDC is developing several derived products which are freely available for all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products are still PROTOTYPE!</a:t>
            </a:r>
          </a:p>
          <a:p>
            <a:r>
              <a:rPr lang="en-US" dirty="0" smtClean="0"/>
              <a:t>Please help us guide, test and improve these products!</a:t>
            </a:r>
          </a:p>
          <a:p>
            <a:r>
              <a:rPr lang="en-US" dirty="0" smtClean="0"/>
              <a:t>Feedback Welcome!!!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</a:p>
          <a:p>
            <a:pPr marL="0" indent="0" algn="ctr">
              <a:buNone/>
            </a:pPr>
            <a:r>
              <a:rPr lang="en-US" dirty="0" smtClean="0"/>
              <a:t>Contact:    </a:t>
            </a:r>
            <a:r>
              <a:rPr lang="en-US" dirty="0" smtClean="0">
                <a:hlinkClick r:id="rId2"/>
              </a:rPr>
              <a:t>Steve.Ansari@noaa.gov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Website:  </a:t>
            </a:r>
            <a:r>
              <a:rPr lang="en-US" dirty="0" smtClean="0">
                <a:hlinkClick r:id="rId3"/>
              </a:rPr>
              <a:t>http://www.ncdc.noaa.gov/severe-weather/lightning-products-and-services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9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Events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Verified reports from storm spotters, emergency management and more…</a:t>
            </a:r>
          </a:p>
          <a:p>
            <a:r>
              <a:rPr lang="en-US" dirty="0" smtClean="0"/>
              <a:t>1959-present (currently 2000-present online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Damage and casualty information</a:t>
            </a:r>
          </a:p>
          <a:p>
            <a:r>
              <a:rPr lang="en-US" dirty="0" smtClean="0"/>
              <a:t>Narratives</a:t>
            </a:r>
          </a:p>
          <a:p>
            <a:r>
              <a:rPr lang="en-US" dirty="0" smtClean="0"/>
              <a:t>Pictures (coming soon)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Events Database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51639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Events Database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8935"/>
            <a:ext cx="6362700" cy="524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Strike Data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Vaisala’s National Lightning Detection Network (NLDN)</a:t>
            </a:r>
          </a:p>
          <a:p>
            <a:r>
              <a:rPr lang="en-US" dirty="0"/>
              <a:t>130 Sensors </a:t>
            </a:r>
            <a:r>
              <a:rPr lang="en-US" dirty="0" smtClean="0"/>
              <a:t>Nationwide, 1986 – Present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13100"/>
            <a:ext cx="3952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 r="8582"/>
          <a:stretch>
            <a:fillRect/>
          </a:stretch>
        </p:blipFill>
        <p:spPr bwMode="auto">
          <a:xfrm>
            <a:off x="4922838" y="3219450"/>
            <a:ext cx="155416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" y="5791200"/>
            <a:ext cx="794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DDDD"/>
                </a:solidFill>
              </a:rPr>
              <a:t>Images courtesy of NASA (http://thunder.msfc.nasa.gov/primer/primer3.html)</a:t>
            </a:r>
          </a:p>
        </p:txBody>
      </p:sp>
    </p:spTree>
    <p:extLst>
      <p:ext uri="{BB962C8B-B14F-4D97-AF65-F5344CB8AC3E}">
        <p14:creationId xmlns:p14="http://schemas.microsoft.com/office/powerpoint/2010/main" val="31635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County/State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of cloud-to-ground lightning strikes are calculated for each day for all U.S. Counties and </a:t>
            </a:r>
            <a:r>
              <a:rPr lang="en-US" dirty="0" smtClean="0"/>
              <a:t>States.</a:t>
            </a:r>
          </a:p>
          <a:p>
            <a:endParaRPr lang="en-US" dirty="0"/>
          </a:p>
          <a:p>
            <a:r>
              <a:rPr lang="en-US" dirty="0" smtClean="0"/>
              <a:t>Part of the NCDC Severe Weather Data Inventory project.</a:t>
            </a:r>
          </a:p>
          <a:p>
            <a:endParaRPr lang="en-US" dirty="0"/>
          </a:p>
          <a:p>
            <a:r>
              <a:rPr lang="en-US" dirty="0" smtClean="0"/>
              <a:t>Currently available as CSV text reports.  Web services in the future…</a:t>
            </a:r>
          </a:p>
        </p:txBody>
      </p:sp>
    </p:spTree>
    <p:extLst>
      <p:ext uri="{BB962C8B-B14F-4D97-AF65-F5344CB8AC3E}">
        <p14:creationId xmlns:p14="http://schemas.microsoft.com/office/powerpoint/2010/main" val="26132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County/State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Travis County, TX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599"/>
            <a:ext cx="6705600" cy="404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strike counts in 0.10 Degree (~10 km) tiles.</a:t>
            </a:r>
          </a:p>
          <a:p>
            <a:r>
              <a:rPr lang="en-US" dirty="0" smtClean="0"/>
              <a:t>Part of the NCDC Severe Weather Data Inventory (SWDI) project.</a:t>
            </a:r>
          </a:p>
          <a:p>
            <a:r>
              <a:rPr lang="en-US" dirty="0" smtClean="0"/>
              <a:t>Accessible from SWDI </a:t>
            </a:r>
            <a:r>
              <a:rPr lang="en-US" dirty="0" err="1" smtClean="0"/>
              <a:t>RESTful</a:t>
            </a:r>
            <a:r>
              <a:rPr lang="en-US" dirty="0" smtClean="0"/>
              <a:t> (simple, URL-based) web services:</a:t>
            </a:r>
          </a:p>
          <a:p>
            <a:pPr lvl="1"/>
            <a:r>
              <a:rPr lang="en-US" dirty="0" smtClean="0"/>
              <a:t>http://www.ncdc.noaa.gov/swdiws/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16375</TotalTime>
  <Words>584</Words>
  <Application>Microsoft Office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Lightning Products and Services at  NOAA’s National Climatic Data Center</vt:lpstr>
      <vt:lpstr>Introduction</vt:lpstr>
      <vt:lpstr>Storm Events Database</vt:lpstr>
      <vt:lpstr>Storm Events Database</vt:lpstr>
      <vt:lpstr>Storm Events Database</vt:lpstr>
      <vt:lpstr>Strike Data</vt:lpstr>
      <vt:lpstr>County/State Summaries</vt:lpstr>
      <vt:lpstr>County/State Summaries</vt:lpstr>
      <vt:lpstr>Tile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Future Work</vt:lpstr>
      <vt:lpstr>Conclusion</vt:lpstr>
      <vt:lpstr>Conclusion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Government Employee</dc:creator>
  <cp:lastModifiedBy>Steve Ansari</cp:lastModifiedBy>
  <cp:revision>353</cp:revision>
  <dcterms:created xsi:type="dcterms:W3CDTF">2005-11-29T13:22:32Z</dcterms:created>
  <dcterms:modified xsi:type="dcterms:W3CDTF">2013-01-09T20:47:16Z</dcterms:modified>
</cp:coreProperties>
</file>