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57" r:id="rId6"/>
    <p:sldId id="314" r:id="rId7"/>
    <p:sldId id="316" r:id="rId8"/>
    <p:sldId id="317" r:id="rId9"/>
    <p:sldId id="318" r:id="rId10"/>
    <p:sldId id="319" r:id="rId11"/>
    <p:sldId id="320" r:id="rId12"/>
    <p:sldId id="348" r:id="rId13"/>
    <p:sldId id="321" r:id="rId14"/>
    <p:sldId id="322" r:id="rId15"/>
    <p:sldId id="345" r:id="rId16"/>
    <p:sldId id="323" r:id="rId17"/>
    <p:sldId id="337" r:id="rId18"/>
    <p:sldId id="324" r:id="rId19"/>
    <p:sldId id="338" r:id="rId20"/>
    <p:sldId id="339" r:id="rId21"/>
    <p:sldId id="325" r:id="rId22"/>
    <p:sldId id="327" r:id="rId23"/>
    <p:sldId id="328" r:id="rId24"/>
    <p:sldId id="329" r:id="rId25"/>
    <p:sldId id="330" r:id="rId26"/>
    <p:sldId id="331" r:id="rId27"/>
    <p:sldId id="346" r:id="rId28"/>
    <p:sldId id="332" r:id="rId29"/>
    <p:sldId id="340" r:id="rId30"/>
    <p:sldId id="341" r:id="rId31"/>
    <p:sldId id="342" r:id="rId32"/>
    <p:sldId id="347" r:id="rId33"/>
    <p:sldId id="343" r:id="rId34"/>
    <p:sldId id="313" r:id="rId35"/>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97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謝宜廷" initials="謝宜廷" lastIdx="2" clrIdx="0">
    <p:extLst>
      <p:ext uri="{19B8F6BF-5375-455C-9EA6-DF929625EA0E}">
        <p15:presenceInfo xmlns:p15="http://schemas.microsoft.com/office/powerpoint/2012/main" userId="謝宜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79646"/>
    <a:srgbClr val="00B0F0"/>
    <a:srgbClr val="800000"/>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2432" autoAdjust="0"/>
  </p:normalViewPr>
  <p:slideViewPr>
    <p:cSldViewPr snapToGrid="0">
      <p:cViewPr varScale="1">
        <p:scale>
          <a:sx n="108" d="100"/>
          <a:sy n="108" d="100"/>
        </p:scale>
        <p:origin x="1944" y="102"/>
      </p:cViewPr>
      <p:guideLst>
        <p:guide orient="horz" pos="2976"/>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新細明體" pitchFamily="18" charset="-120"/>
              </a:defRPr>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新細明體" pitchFamily="18" charset="-120"/>
              </a:defRPr>
            </a:lvl1pPr>
          </a:lstStyle>
          <a:p>
            <a:pPr>
              <a:defRPr/>
            </a:pPr>
            <a:fld id="{468EA8C7-11E2-4645-9FAD-11219A05EC8A}" type="datetime1">
              <a:rPr lang="zh-TW" altLang="en-US"/>
              <a:pPr>
                <a:defRPr/>
              </a:pPr>
              <a:t>2022/6/5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新細明體" pitchFamily="18" charset="-120"/>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新細明體" pitchFamily="18" charset="-120"/>
              </a:defRPr>
            </a:lvl1pPr>
          </a:lstStyle>
          <a:p>
            <a:pPr>
              <a:defRPr/>
            </a:pPr>
            <a:fld id="{DA3FA925-2C13-4900-817E-284832686B1C}" type="slidenum">
              <a:rPr lang="zh-TW" altLang="en-US"/>
              <a:pPr>
                <a:defRPr/>
              </a:pPr>
              <a:t>‹#›</a:t>
            </a:fld>
            <a:endParaRPr lang="zh-TW" altLang="en-US"/>
          </a:p>
        </p:txBody>
      </p:sp>
    </p:spTree>
    <p:extLst>
      <p:ext uri="{BB962C8B-B14F-4D97-AF65-F5344CB8AC3E}">
        <p14:creationId xmlns:p14="http://schemas.microsoft.com/office/powerpoint/2010/main" val="12474979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pitchFamily="34" charset="0"/>
                <a:ea typeface="新細明體" pitchFamily="18" charset="-120"/>
              </a:defRPr>
            </a:lvl1pPr>
          </a:lstStyle>
          <a:p>
            <a:pPr>
              <a:defRPr/>
            </a:pPr>
            <a:fld id="{B15D6DB4-8F94-45AA-949F-3B2E82D8BFFA}" type="datetime1">
              <a:rPr lang="zh-TW" altLang="en-US"/>
              <a:pPr>
                <a:defRPr/>
              </a:pPr>
              <a:t>2022/6/5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新細明體" pitchFamily="18" charset="-120"/>
              </a:defRPr>
            </a:lvl1pPr>
          </a:lstStyle>
          <a:p>
            <a:pPr>
              <a:defRPr/>
            </a:pPr>
            <a:fld id="{1EB9087E-A236-4CD2-B980-2F26AA271B66}" type="slidenum">
              <a:rPr lang="zh-TW" altLang="en-US"/>
              <a:pPr>
                <a:defRPr/>
              </a:pPr>
              <a:t>‹#›</a:t>
            </a:fld>
            <a:endParaRPr lang="zh-TW" altLang="en-US"/>
          </a:p>
        </p:txBody>
      </p:sp>
    </p:spTree>
    <p:extLst>
      <p:ext uri="{BB962C8B-B14F-4D97-AF65-F5344CB8AC3E}">
        <p14:creationId xmlns:p14="http://schemas.microsoft.com/office/powerpoint/2010/main" val="134814399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TW" sz="600" dirty="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508283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43848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72500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834983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4210597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422534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776052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2631391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221890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35774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2166115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18557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2966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506241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4055902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2728095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575303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1851008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523936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20044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588474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39088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a:t> </a:t>
            </a:r>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42428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8186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21438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7683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200037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099"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None/>
            </a:pPr>
            <a:endParaRPr lang="en-US" altLang="zh-TW" sz="600" dirty="0"/>
          </a:p>
        </p:txBody>
      </p:sp>
    </p:spTree>
    <p:extLst>
      <p:ext uri="{BB962C8B-B14F-4D97-AF65-F5344CB8AC3E}">
        <p14:creationId xmlns:p14="http://schemas.microsoft.com/office/powerpoint/2010/main" val="383688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p>
        </p:txBody>
      </p:sp>
      <p:sp>
        <p:nvSpPr>
          <p:cNvPr id="4" name="日期版面配置區 3"/>
          <p:cNvSpPr>
            <a:spLocks noGrp="1"/>
          </p:cNvSpPr>
          <p:nvPr>
            <p:ph type="dt" sz="half" idx="10"/>
          </p:nvPr>
        </p:nvSpPr>
        <p:spPr/>
        <p:txBody>
          <a:bodyPr/>
          <a:lstStyle>
            <a:lvl1pPr>
              <a:defRPr/>
            </a:lvl1pPr>
          </a:lstStyle>
          <a:p>
            <a:pPr>
              <a:defRPr/>
            </a:pPr>
            <a:fld id="{9BE9F774-32E6-45EE-9772-418DF2B984D1}" type="datetime1">
              <a:rPr lang="zh-TW" altLang="en-US"/>
              <a:pPr>
                <a:defRPr/>
              </a:pPr>
              <a:t>2022/6/5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3734E80A-BD1C-4577-8CB4-DAE329B66420}"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A61DACA2-618B-4095-BEC1-91FABF2774C3}" type="datetime1">
              <a:rPr lang="zh-TW" altLang="en-US"/>
              <a:pPr>
                <a:defRPr/>
              </a:pPr>
              <a:t>2022/6/5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0151DFB0-EDA6-4648-9DC1-1BCCBE82AFE2}"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6858F53A-AE1C-4D64-B70E-B797ACD3AA75}" type="datetime1">
              <a:rPr lang="zh-TW" altLang="en-US"/>
              <a:pPr>
                <a:defRPr/>
              </a:pPr>
              <a:t>2022/6/5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F214E7C-3290-4F6E-AAEE-83ECB99D41D6}" type="slidenum">
              <a:rPr lang="zh-TW" altLang="en-US"/>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E663C5A2-B63F-40C0-B45E-1C80E58C925C}" type="datetime1">
              <a:rPr lang="zh-TW" altLang="en-US"/>
              <a:pPr>
                <a:defRPr/>
              </a:pPr>
              <a:t>2022/6/5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B7C7BAE-C608-4DC2-9886-DA31AD9AAAD2}"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AEF27B06-A9A0-4286-B9C2-C37A21226521}" type="datetime1">
              <a:rPr lang="zh-TW" altLang="en-US"/>
              <a:pPr>
                <a:defRPr/>
              </a:pPr>
              <a:t>2022/6/5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E61F108E-53B6-4558-8340-E10D0E422AC2}"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496DB2BA-28D2-4488-A9EF-1B54ED2108C5}" type="datetime1">
              <a:rPr lang="zh-TW" altLang="en-US"/>
              <a:pPr>
                <a:defRPr/>
              </a:pPr>
              <a:t>2022/6/5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0CF7E25D-5EE7-4713-871D-83DBB6860658}"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p:txBody>
      </p:sp>
      <p:sp>
        <p:nvSpPr>
          <p:cNvPr id="7" name="日期版面配置區 3"/>
          <p:cNvSpPr>
            <a:spLocks noGrp="1"/>
          </p:cNvSpPr>
          <p:nvPr>
            <p:ph type="dt" sz="half" idx="10"/>
          </p:nvPr>
        </p:nvSpPr>
        <p:spPr/>
        <p:txBody>
          <a:bodyPr/>
          <a:lstStyle>
            <a:lvl1pPr>
              <a:defRPr/>
            </a:lvl1pPr>
          </a:lstStyle>
          <a:p>
            <a:pPr>
              <a:defRPr/>
            </a:pPr>
            <a:fld id="{6DD0A50E-8760-485F-BAC7-91CA48F35F6E}" type="datetime1">
              <a:rPr lang="zh-TW" altLang="en-US"/>
              <a:pPr>
                <a:defRPr/>
              </a:pPr>
              <a:t>2022/6/5</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AE4F618E-98FD-4E83-AA27-3D2A6A5939D2}"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3265E2FF-4A1D-4937-AFBF-C39087AE9789}" type="datetime1">
              <a:rPr lang="zh-TW" altLang="en-US"/>
              <a:pPr>
                <a:defRPr/>
              </a:pPr>
              <a:t>2022/6/5</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584926DF-0E69-423D-9FB8-1D06C0E5275C}"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BF0A2855-388E-4BE5-8354-764487EFD06B}" type="datetime1">
              <a:rPr lang="zh-TW" altLang="en-US"/>
              <a:pPr>
                <a:defRPr/>
              </a:pPr>
              <a:t>2022/6/5</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6A8078EA-4D1D-4799-8FCF-E95F06A60219}"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753CF3ED-27CD-4868-9FA4-AFB6584C92FF}" type="datetime1">
              <a:rPr lang="zh-TW" altLang="en-US"/>
              <a:pPr>
                <a:defRPr/>
              </a:pPr>
              <a:t>2022/6/5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BA21147-1E7A-449A-8C08-CBE2CEF8FF18}"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F8DAC0FC-25C7-464F-BF7C-F88A261C568F}" type="datetime1">
              <a:rPr lang="zh-TW" altLang="en-US"/>
              <a:pPr>
                <a:defRPr/>
              </a:pPr>
              <a:t>2022/6/5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E3AE53F-39B8-44AF-A40C-367EB262563F}"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E9787C91-1F3C-486B-B359-753D520A389B}" type="datetime1">
              <a:rPr lang="zh-TW" altLang="en-US"/>
              <a:pPr>
                <a:defRPr/>
              </a:pPr>
              <a:t>2022/6/5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B985B821-53F3-4951-8D36-3C9C5879D96C}"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pitchFamily="18" charset="-120"/>
        </a:defRPr>
      </a:lvl2pPr>
      <a:lvl3pPr algn="ctr" rtl="0" eaLnBrk="1" fontAlgn="base" hangingPunct="1">
        <a:spcBef>
          <a:spcPct val="0"/>
        </a:spcBef>
        <a:spcAft>
          <a:spcPct val="0"/>
        </a:spcAft>
        <a:defRPr sz="4400">
          <a:solidFill>
            <a:schemeClr val="tx1"/>
          </a:solidFill>
          <a:latin typeface="Calibri" pitchFamily="34" charset="0"/>
          <a:ea typeface="新細明體" pitchFamily="18" charset="-120"/>
        </a:defRPr>
      </a:lvl3pPr>
      <a:lvl4pPr algn="ctr" rtl="0" eaLnBrk="1" fontAlgn="base" hangingPunct="1">
        <a:spcBef>
          <a:spcPct val="0"/>
        </a:spcBef>
        <a:spcAft>
          <a:spcPct val="0"/>
        </a:spcAft>
        <a:defRPr sz="4400">
          <a:solidFill>
            <a:schemeClr val="tx1"/>
          </a:solidFill>
          <a:latin typeface="Calibri" pitchFamily="34" charset="0"/>
          <a:ea typeface="新細明體" pitchFamily="18" charset="-120"/>
        </a:defRPr>
      </a:lvl4pPr>
      <a:lvl5pPr algn="ctr" rtl="0" eaLnBrk="1" fontAlgn="base" hangingPunct="1">
        <a:spcBef>
          <a:spcPct val="0"/>
        </a:spcBef>
        <a:spcAft>
          <a:spcPct val="0"/>
        </a:spcAft>
        <a:defRPr sz="4400">
          <a:solidFill>
            <a:schemeClr val="tx1"/>
          </a:solidFill>
          <a:latin typeface="Calibri" pitchFamily="34" charset="0"/>
          <a:ea typeface="新細明體" pitchFamily="18"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pitchFamily="18"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pitchFamily="18"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pitchFamily="18"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jpe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jpe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jpe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jpeg"/><Relationship Id="rId10" Type="http://schemas.openxmlformats.org/officeDocument/2006/relationships/image" Target="../media/image27.png"/><Relationship Id="rId4" Type="http://schemas.openxmlformats.org/officeDocument/2006/relationships/image" Target="../media/image2.jpe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jpe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jpe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jpe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jpe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3" name="矩形 12"/>
          <p:cNvSpPr/>
          <p:nvPr/>
        </p:nvSpPr>
        <p:spPr>
          <a:xfrm>
            <a:off x="528221" y="1948020"/>
            <a:ext cx="8087557" cy="1384995"/>
          </a:xfrm>
          <a:prstGeom prst="rect">
            <a:avLst/>
          </a:prstGeom>
        </p:spPr>
        <p:txBody>
          <a:bodyPr wrap="square">
            <a:spAutoFit/>
          </a:bodyPr>
          <a:lstStyle/>
          <a:p>
            <a:pPr algn="ctr"/>
            <a:r>
              <a:rPr lang="en-US" altLang="zh-TW" sz="2800" b="1" i="0" u="none" strike="noStrike" baseline="0" dirty="0">
                <a:solidFill>
                  <a:srgbClr val="231F20"/>
                </a:solidFill>
                <a:latin typeface="Times New Roman" panose="02020603050405020304" pitchFamily="18" charset="0"/>
                <a:cs typeface="Times New Roman" panose="02020603050405020304" pitchFamily="18" charset="0"/>
              </a:rPr>
              <a:t>How Good Are Distributed Allocation Algorithms for Solving Urban Search and Rescue Problems? </a:t>
            </a:r>
          </a:p>
          <a:p>
            <a:pPr algn="ctr"/>
            <a:r>
              <a:rPr lang="en-US" altLang="zh-TW" sz="2800" b="1" i="0" u="none" strike="noStrike" baseline="0" dirty="0">
                <a:solidFill>
                  <a:srgbClr val="231F20"/>
                </a:solidFill>
                <a:latin typeface="Times New Roman" panose="02020603050405020304" pitchFamily="18" charset="0"/>
                <a:cs typeface="Times New Roman" panose="02020603050405020304" pitchFamily="18" charset="0"/>
              </a:rPr>
              <a:t>A Comparative Study With Centralized Algorithms</a:t>
            </a:r>
            <a:endParaRPr lang="zh-TW" altLang="en-US" sz="2800" b="1" dirty="0">
              <a:latin typeface="Times New Roman" panose="02020603050405020304" pitchFamily="18" charset="0"/>
              <a:ea typeface="標楷體" pitchFamily="65" charset="-120"/>
              <a:cs typeface="Times New Roman" pitchFamily="18" charset="0"/>
            </a:endParaRPr>
          </a:p>
        </p:txBody>
      </p:sp>
      <p:sp>
        <p:nvSpPr>
          <p:cNvPr id="15" name="副標題 2"/>
          <p:cNvSpPr>
            <a:spLocks noGrp="1"/>
          </p:cNvSpPr>
          <p:nvPr>
            <p:ph type="subTitle" idx="1"/>
          </p:nvPr>
        </p:nvSpPr>
        <p:spPr>
          <a:xfrm>
            <a:off x="34925" y="3544152"/>
            <a:ext cx="8784976" cy="2520280"/>
          </a:xfrm>
        </p:spPr>
        <p:txBody>
          <a:bodyPr>
            <a:noAutofit/>
          </a:bodyPr>
          <a:lstStyle/>
          <a:p>
            <a:pPr>
              <a:defRPr/>
            </a:pPr>
            <a:r>
              <a:rPr lang="en-US" altLang="zh-TW" sz="2800" dirty="0">
                <a:solidFill>
                  <a:schemeClr val="tx1"/>
                </a:solidFill>
                <a:latin typeface="Times New Roman" panose="02020603050405020304" pitchFamily="18" charset="0"/>
              </a:rPr>
              <a:t>Presenter</a:t>
            </a:r>
            <a:r>
              <a:rPr lang="zh-TW" altLang="en-US" sz="2800" dirty="0">
                <a:solidFill>
                  <a:schemeClr val="tx1"/>
                </a:solidFill>
                <a:latin typeface="Times New Roman" panose="02020603050405020304" pitchFamily="18" charset="0"/>
              </a:rPr>
              <a:t>：</a:t>
            </a:r>
            <a:r>
              <a:rPr lang="en-US" altLang="zh-TW" sz="2800" dirty="0">
                <a:solidFill>
                  <a:schemeClr val="tx1"/>
                </a:solidFill>
                <a:latin typeface="Times New Roman" panose="02020603050405020304" pitchFamily="18" charset="0"/>
              </a:rPr>
              <a:t>Zheng-Xu Lin</a:t>
            </a:r>
            <a:endParaRPr lang="en-US" altLang="zh-TW" sz="2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defRPr/>
            </a:pPr>
            <a:r>
              <a:rPr lang="en-US" altLang="zh-TW" sz="2800" dirty="0">
                <a:solidFill>
                  <a:schemeClr val="tx1"/>
                </a:solidFill>
                <a:latin typeface="Times New Roman" panose="02020603050405020304" pitchFamily="18" charset="0"/>
              </a:rPr>
              <a:t>Adviser</a:t>
            </a:r>
            <a:r>
              <a:rPr lang="zh-TW" altLang="en-US" sz="2800" dirty="0">
                <a:solidFill>
                  <a:schemeClr val="tx1"/>
                </a:solidFill>
                <a:latin typeface="Times New Roman" panose="02020603050405020304" pitchFamily="18" charset="0"/>
              </a:rPr>
              <a:t>： </a:t>
            </a:r>
            <a:r>
              <a:rPr lang="en-US" altLang="zh-TW" sz="2800" dirty="0" err="1">
                <a:solidFill>
                  <a:schemeClr val="tx1"/>
                </a:solidFill>
                <a:latin typeface="Times New Roman" panose="02020603050405020304" pitchFamily="18" charset="0"/>
              </a:rPr>
              <a:t>Tzuu-Hseng</a:t>
            </a:r>
            <a:r>
              <a:rPr lang="en-US" altLang="zh-TW" sz="2800" dirty="0">
                <a:solidFill>
                  <a:schemeClr val="tx1"/>
                </a:solidFill>
                <a:latin typeface="Times New Roman" panose="02020603050405020304" pitchFamily="18" charset="0"/>
              </a:rPr>
              <a:t> S. Li</a:t>
            </a:r>
          </a:p>
          <a:p>
            <a:pPr>
              <a:defRPr/>
            </a:pPr>
            <a:r>
              <a:rPr lang="en-US" altLang="zh-TW" sz="2800" dirty="0">
                <a:solidFill>
                  <a:schemeClr val="tx1"/>
                </a:solidFill>
                <a:latin typeface="Times New Roman" panose="02020603050405020304" pitchFamily="18" charset="0"/>
              </a:rPr>
              <a:t>Date</a:t>
            </a:r>
            <a:r>
              <a:rPr lang="zh-TW" altLang="en-US" sz="2800" dirty="0">
                <a:solidFill>
                  <a:schemeClr val="tx1"/>
                </a:solidFill>
                <a:latin typeface="Times New Roman" panose="02020603050405020304" pitchFamily="18" charset="0"/>
              </a:rPr>
              <a:t>：</a:t>
            </a:r>
            <a:r>
              <a:rPr lang="en-US" altLang="zh-TW" sz="2800" dirty="0">
                <a:solidFill>
                  <a:schemeClr val="tx1"/>
                </a:solidFill>
                <a:latin typeface="Times New Roman" panose="02020603050405020304" pitchFamily="18" charset="0"/>
              </a:rPr>
              <a:t>2022/06/06</a:t>
            </a:r>
            <a:endParaRPr lang="en-US" altLang="zh-TW" sz="2800" dirty="0">
              <a:solidFill>
                <a:schemeClr val="tx1"/>
              </a:solidFill>
              <a:latin typeface="Times New Roman" pitchFamily="18" charset="0"/>
              <a:cs typeface="Times New Roman" pitchFamily="18" charset="0"/>
            </a:endParaRPr>
          </a:p>
          <a:p>
            <a:pPr algn="l"/>
            <a:endParaRPr lang="en-US" altLang="zh-TW"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8211"/>
    </mc:Choice>
    <mc:Fallback xmlns="">
      <p:transition spd="slow" advTm="182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10</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2800" dirty="0">
                <a:latin typeface="Times New Roman" pitchFamily="18" charset="0"/>
                <a:cs typeface="Times New Roman" pitchFamily="18" charset="0"/>
              </a:rPr>
              <a:t>D. </a:t>
            </a:r>
            <a:r>
              <a:rPr lang="en-US" altLang="zh-TW" sz="2800" dirty="0" err="1">
                <a:latin typeface="Times New Roman" panose="02020603050405020304" pitchFamily="18" charset="0"/>
                <a:ea typeface="微軟正黑體" panose="020B0604030504040204" pitchFamily="34" charset="-120"/>
                <a:cs typeface="Times New Roman" pitchFamily="18" charset="0"/>
              </a:rPr>
              <a:t>Lbest</a:t>
            </a:r>
            <a:r>
              <a:rPr lang="en-US" altLang="zh-TW" sz="2800" dirty="0">
                <a:latin typeface="Times New Roman" panose="02020603050405020304" pitchFamily="18" charset="0"/>
                <a:ea typeface="微軟正黑體" panose="020B0604030504040204" pitchFamily="34" charset="-120"/>
                <a:cs typeface="Times New Roman" pitchFamily="18" charset="0"/>
              </a:rPr>
              <a:t> and </a:t>
            </a:r>
            <a:r>
              <a:rPr lang="en-US" altLang="zh-TW" sz="2800" dirty="0" err="1">
                <a:latin typeface="Times New Roman" panose="02020603050405020304" pitchFamily="18" charset="0"/>
                <a:ea typeface="微軟正黑體" panose="020B0604030504040204" pitchFamily="34" charset="-120"/>
                <a:cs typeface="Times New Roman" pitchFamily="18" charset="0"/>
              </a:rPr>
              <a:t>Gbest</a:t>
            </a:r>
            <a:r>
              <a:rPr lang="en-US" altLang="zh-TW" sz="2800" dirty="0">
                <a:latin typeface="Times New Roman" panose="02020603050405020304" pitchFamily="18" charset="0"/>
                <a:ea typeface="微軟正黑體" panose="020B0604030504040204" pitchFamily="34" charset="-120"/>
                <a:cs typeface="Times New Roman" pitchFamily="18" charset="0"/>
              </a:rPr>
              <a:t> Solutions Update Methods</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F39BAB73-A018-90DC-EBFB-B9CBAAF73586}"/>
              </a:ext>
            </a:extLst>
          </p:cNvPr>
          <p:cNvPicPr>
            <a:picLocks noChangeAspect="1"/>
          </p:cNvPicPr>
          <p:nvPr/>
        </p:nvPicPr>
        <p:blipFill>
          <a:blip r:embed="rId6"/>
          <a:stretch>
            <a:fillRect/>
          </a:stretch>
        </p:blipFill>
        <p:spPr>
          <a:xfrm>
            <a:off x="1661706" y="1018838"/>
            <a:ext cx="5820587" cy="4820323"/>
          </a:xfrm>
          <a:prstGeom prst="rect">
            <a:avLst/>
          </a:prstGeom>
        </p:spPr>
      </p:pic>
    </p:spTree>
    <p:extLst>
      <p:ext uri="{BB962C8B-B14F-4D97-AF65-F5344CB8AC3E}">
        <p14:creationId xmlns:p14="http://schemas.microsoft.com/office/powerpoint/2010/main" val="3154110826"/>
      </p:ext>
    </p:extLst>
  </p:cSld>
  <p:clrMapOvr>
    <a:masterClrMapping/>
  </p:clrMapOvr>
  <mc:AlternateContent xmlns:mc="http://schemas.openxmlformats.org/markup-compatibility/2006" xmlns:p14="http://schemas.microsoft.com/office/powerpoint/2010/main">
    <mc:Choice Requires="p14">
      <p:transition spd="slow" p14:dur="2000" advTm="67430"/>
    </mc:Choice>
    <mc:Fallback xmlns="">
      <p:transition spd="slow" advTm="674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11</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2400" dirty="0">
                <a:latin typeface="Times New Roman" pitchFamily="18" charset="0"/>
                <a:cs typeface="Times New Roman" pitchFamily="18" charset="0"/>
              </a:rPr>
              <a:t>E. </a:t>
            </a:r>
            <a:r>
              <a:rPr lang="en-US" altLang="zh-TW" sz="2400" dirty="0">
                <a:latin typeface="Times New Roman" panose="02020603050405020304" pitchFamily="18" charset="0"/>
                <a:ea typeface="微軟正黑體" panose="020B0604030504040204" pitchFamily="34" charset="-120"/>
                <a:cs typeface="Times New Roman" pitchFamily="18" charset="0"/>
              </a:rPr>
              <a:t>Particle Velocity and Location Update Method</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F6FEDF7A-5B06-BD01-E20B-202AE03755DD}"/>
              </a:ext>
            </a:extLst>
          </p:cNvPr>
          <p:cNvPicPr>
            <a:picLocks noChangeAspect="1"/>
          </p:cNvPicPr>
          <p:nvPr/>
        </p:nvPicPr>
        <p:blipFill>
          <a:blip r:embed="rId6"/>
          <a:stretch>
            <a:fillRect/>
          </a:stretch>
        </p:blipFill>
        <p:spPr>
          <a:xfrm>
            <a:off x="1635594" y="1532799"/>
            <a:ext cx="6581395" cy="1516855"/>
          </a:xfrm>
          <a:prstGeom prst="rect">
            <a:avLst/>
          </a:prstGeom>
        </p:spPr>
      </p:pic>
      <p:pic>
        <p:nvPicPr>
          <p:cNvPr id="15" name="Picture 14">
            <a:extLst>
              <a:ext uri="{FF2B5EF4-FFF2-40B4-BE49-F238E27FC236}">
                <a16:creationId xmlns:a16="http://schemas.microsoft.com/office/drawing/2014/main" id="{B435B00C-A088-4E06-0624-259361A755AC}"/>
              </a:ext>
            </a:extLst>
          </p:cNvPr>
          <p:cNvPicPr>
            <a:picLocks noChangeAspect="1"/>
          </p:cNvPicPr>
          <p:nvPr/>
        </p:nvPicPr>
        <p:blipFill>
          <a:blip r:embed="rId7"/>
          <a:stretch>
            <a:fillRect/>
          </a:stretch>
        </p:blipFill>
        <p:spPr>
          <a:xfrm>
            <a:off x="2579554" y="4001062"/>
            <a:ext cx="4693476" cy="1019974"/>
          </a:xfrm>
          <a:prstGeom prst="rect">
            <a:avLst/>
          </a:prstGeom>
        </p:spPr>
      </p:pic>
      <p:sp>
        <p:nvSpPr>
          <p:cNvPr id="16" name="TextBox 15">
            <a:extLst>
              <a:ext uri="{FF2B5EF4-FFF2-40B4-BE49-F238E27FC236}">
                <a16:creationId xmlns:a16="http://schemas.microsoft.com/office/drawing/2014/main" id="{548086AD-7DAA-A86F-1276-74FD96D2FC65}"/>
              </a:ext>
            </a:extLst>
          </p:cNvPr>
          <p:cNvSpPr txBox="1"/>
          <p:nvPr/>
        </p:nvSpPr>
        <p:spPr>
          <a:xfrm>
            <a:off x="1746683" y="4052980"/>
            <a:ext cx="4576438" cy="369332"/>
          </a:xfrm>
          <a:prstGeom prst="rect">
            <a:avLst/>
          </a:prstGeom>
          <a:noFill/>
        </p:spPr>
        <p:txBody>
          <a:bodyPr wrap="square">
            <a:spAutoFit/>
          </a:bodyPr>
          <a:lstStyle/>
          <a:p>
            <a:r>
              <a:rPr lang="en-US" altLang="zh-TW" dirty="0">
                <a:solidFill>
                  <a:srgbClr val="231F20"/>
                </a:solidFill>
                <a:latin typeface="Times-Roman"/>
              </a:rPr>
              <a:t>By contrast:</a:t>
            </a:r>
            <a:endParaRPr lang="zh-TW" altLang="en-US" dirty="0"/>
          </a:p>
        </p:txBody>
      </p:sp>
    </p:spTree>
    <p:extLst>
      <p:ext uri="{BB962C8B-B14F-4D97-AF65-F5344CB8AC3E}">
        <p14:creationId xmlns:p14="http://schemas.microsoft.com/office/powerpoint/2010/main" val="2100574506"/>
      </p:ext>
    </p:extLst>
  </p:cSld>
  <p:clrMapOvr>
    <a:masterClrMapping/>
  </p:clrMapOvr>
  <mc:AlternateContent xmlns:mc="http://schemas.openxmlformats.org/markup-compatibility/2006" xmlns:p14="http://schemas.microsoft.com/office/powerpoint/2010/main">
    <mc:Choice Requires="p14">
      <p:transition spd="slow" p14:dur="2000" advTm="35492"/>
    </mc:Choice>
    <mc:Fallback xmlns="">
      <p:transition spd="slow" advTm="3549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12</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F. </a:t>
            </a:r>
            <a:r>
              <a:rPr lang="en-US" altLang="zh-TW" sz="4000" dirty="0">
                <a:latin typeface="Times New Roman" panose="02020603050405020304" pitchFamily="18" charset="0"/>
                <a:ea typeface="微軟正黑體" panose="020B0604030504040204" pitchFamily="34" charset="-120"/>
                <a:cs typeface="Times New Roman" pitchFamily="18" charset="0"/>
              </a:rPr>
              <a:t>Insert Operation</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8" name="TextBox 17">
            <a:extLst>
              <a:ext uri="{FF2B5EF4-FFF2-40B4-BE49-F238E27FC236}">
                <a16:creationId xmlns:a16="http://schemas.microsoft.com/office/drawing/2014/main" id="{37C06DC4-31B0-7E3E-62F8-CA4620FCA620}"/>
              </a:ext>
            </a:extLst>
          </p:cNvPr>
          <p:cNvSpPr txBox="1"/>
          <p:nvPr/>
        </p:nvSpPr>
        <p:spPr>
          <a:xfrm>
            <a:off x="588800" y="1510707"/>
            <a:ext cx="7966397" cy="2862322"/>
          </a:xfrm>
          <a:prstGeom prst="rect">
            <a:avLst/>
          </a:prstGeom>
          <a:noFill/>
        </p:spPr>
        <p:txBody>
          <a:bodyPr wrap="square">
            <a:spAutoFit/>
          </a:bodyPr>
          <a:lstStyle/>
          <a:p>
            <a:pPr marL="285750" indent="-285750" algn="l">
              <a:buFont typeface="Arial" panose="020B0604020202020204" pitchFamily="34" charset="0"/>
              <a:buChar char="•"/>
            </a:pPr>
            <a:r>
              <a:rPr lang="en-US" altLang="zh-TW" sz="1800" b="0" i="0" u="none" strike="noStrike" baseline="0" dirty="0">
                <a:solidFill>
                  <a:srgbClr val="231F20"/>
                </a:solidFill>
                <a:latin typeface="Times-Roman"/>
              </a:rPr>
              <a:t>First, the number of tasks assigned to each vehicle is calculated.</a:t>
            </a:r>
          </a:p>
          <a:p>
            <a:pPr marL="285750" indent="-285750" algn="l">
              <a:buFont typeface="Arial" panose="020B0604020202020204" pitchFamily="34" charset="0"/>
              <a:buChar char="•"/>
            </a:pPr>
            <a:endParaRPr lang="en-US" altLang="zh-TW" dirty="0">
              <a:solidFill>
                <a:srgbClr val="231F20"/>
              </a:solidFill>
              <a:latin typeface="Times-Roman"/>
            </a:endParaRPr>
          </a:p>
          <a:p>
            <a:pPr marL="285750" indent="-285750" algn="l">
              <a:buFont typeface="Arial" panose="020B0604020202020204" pitchFamily="34" charset="0"/>
              <a:buChar char="•"/>
            </a:pPr>
            <a:r>
              <a:rPr lang="en-US" altLang="zh-TW" sz="1800" b="0" i="0" u="none" strike="noStrike" baseline="0" dirty="0">
                <a:solidFill>
                  <a:srgbClr val="231F20"/>
                </a:solidFill>
                <a:latin typeface="Times-Roman"/>
              </a:rPr>
              <a:t>Second, determine whether the smallest number of tasks assigned to a vehicle is lower than </a:t>
            </a:r>
            <a:r>
              <a:rPr lang="en-US" altLang="zh-TW" sz="1800" b="0" i="0" u="none" strike="noStrike" baseline="0" dirty="0">
                <a:solidFill>
                  <a:srgbClr val="231F20"/>
                </a:solidFill>
                <a:latin typeface="MTSYN"/>
              </a:rPr>
              <a:t>[</a:t>
            </a:r>
            <a:r>
              <a:rPr lang="en-US" altLang="zh-TW" sz="1800" b="0" i="1" u="none" strike="noStrike" baseline="0" dirty="0">
                <a:solidFill>
                  <a:srgbClr val="231F20"/>
                </a:solidFill>
                <a:latin typeface="Times-Italic"/>
              </a:rPr>
              <a:t>m</a:t>
            </a:r>
            <a:r>
              <a:rPr lang="en-US" altLang="zh-TW" sz="1800" b="0" i="1" u="none" strike="noStrike" baseline="0" dirty="0">
                <a:solidFill>
                  <a:srgbClr val="231F20"/>
                </a:solidFill>
                <a:latin typeface="RBLMI"/>
              </a:rPr>
              <a:t>/</a:t>
            </a:r>
            <a:r>
              <a:rPr lang="en-US" altLang="zh-TW" sz="1800" b="0" i="1" u="none" strike="noStrike" baseline="0" dirty="0">
                <a:solidFill>
                  <a:srgbClr val="231F20"/>
                </a:solidFill>
                <a:latin typeface="Times-Italic"/>
              </a:rPr>
              <a:t>n</a:t>
            </a:r>
            <a:r>
              <a:rPr lang="en-US" altLang="zh-TW" sz="1800" b="0" i="0" u="none" strike="noStrike" baseline="0" dirty="0">
                <a:solidFill>
                  <a:srgbClr val="231F20"/>
                </a:solidFill>
                <a:latin typeface="MTSYN"/>
              </a:rPr>
              <a:t>]</a:t>
            </a:r>
          </a:p>
          <a:p>
            <a:pPr marL="285750" indent="-285750" algn="l">
              <a:buFont typeface="Arial" panose="020B0604020202020204" pitchFamily="34" charset="0"/>
              <a:buChar char="•"/>
            </a:pPr>
            <a:endParaRPr lang="en-US" altLang="zh-TW" dirty="0">
              <a:solidFill>
                <a:srgbClr val="231F20"/>
              </a:solidFill>
              <a:latin typeface="MTSYN"/>
            </a:endParaRPr>
          </a:p>
          <a:p>
            <a:pPr marL="285750" indent="-285750" algn="l">
              <a:buFont typeface="Arial" panose="020B0604020202020204" pitchFamily="34" charset="0"/>
              <a:buChar char="•"/>
            </a:pPr>
            <a:r>
              <a:rPr lang="en-US" altLang="zh-TW" sz="1800" b="0" i="0" u="none" strike="noStrike" baseline="0" dirty="0">
                <a:solidFill>
                  <a:srgbClr val="231F20"/>
                </a:solidFill>
                <a:latin typeface="Times-Roman"/>
              </a:rPr>
              <a:t>If yes, delete the last task in the task list of the vehicle with the largest number of tasks, and insert it into the vehicle with the smallest number of tasks.</a:t>
            </a:r>
          </a:p>
          <a:p>
            <a:pPr marL="285750" indent="-285750" algn="l">
              <a:buFont typeface="Arial" panose="020B0604020202020204" pitchFamily="34" charset="0"/>
              <a:buChar char="•"/>
            </a:pPr>
            <a:endParaRPr lang="en-US" altLang="zh-TW" sz="1800" b="0" i="0" u="none" strike="noStrike" baseline="0" dirty="0">
              <a:solidFill>
                <a:srgbClr val="231F20"/>
              </a:solidFill>
              <a:latin typeface="Times-Roman"/>
            </a:endParaRPr>
          </a:p>
          <a:p>
            <a:pPr marL="285750" indent="-285750">
              <a:buFont typeface="Arial" panose="020B0604020202020204" pitchFamily="34" charset="0"/>
              <a:buChar char="•"/>
            </a:pPr>
            <a:r>
              <a:rPr lang="en-US" altLang="zh-TW" sz="1800" b="0" i="0" u="none" strike="noStrike" baseline="0" dirty="0">
                <a:solidFill>
                  <a:srgbClr val="231F20"/>
                </a:solidFill>
                <a:latin typeface="Times-Roman"/>
              </a:rPr>
              <a:t>Repeat the above-mentioned steps until the smallest number of tasks assigned to a vehicle is equal to </a:t>
            </a:r>
            <a:r>
              <a:rPr lang="en-US" altLang="zh-TW" sz="1800" b="0" i="0" u="none" strike="noStrike" baseline="0" dirty="0">
                <a:solidFill>
                  <a:srgbClr val="231F20"/>
                </a:solidFill>
                <a:latin typeface="MTSYN"/>
              </a:rPr>
              <a:t>[</a:t>
            </a:r>
            <a:r>
              <a:rPr lang="en-US" altLang="zh-TW" sz="1800" b="0" i="1" u="none" strike="noStrike" baseline="0" dirty="0">
                <a:solidFill>
                  <a:srgbClr val="231F20"/>
                </a:solidFill>
                <a:latin typeface="Times-Italic"/>
              </a:rPr>
              <a:t>m</a:t>
            </a:r>
            <a:r>
              <a:rPr lang="en-US" altLang="zh-TW" sz="1800" b="0" i="1" u="none" strike="noStrike" baseline="0" dirty="0">
                <a:solidFill>
                  <a:srgbClr val="231F20"/>
                </a:solidFill>
                <a:latin typeface="RBLMI"/>
              </a:rPr>
              <a:t>/</a:t>
            </a:r>
            <a:r>
              <a:rPr lang="en-US" altLang="zh-TW" sz="1800" b="0" i="1" u="none" strike="noStrike" baseline="0" dirty="0">
                <a:solidFill>
                  <a:srgbClr val="231F20"/>
                </a:solidFill>
                <a:latin typeface="Times-Italic"/>
              </a:rPr>
              <a:t>n</a:t>
            </a:r>
            <a:r>
              <a:rPr lang="en-US" altLang="zh-TW" sz="1800" b="0" i="0" u="none" strike="noStrike" baseline="0" dirty="0">
                <a:solidFill>
                  <a:srgbClr val="231F20"/>
                </a:solidFill>
                <a:latin typeface="MTSYN"/>
              </a:rPr>
              <a:t>]</a:t>
            </a:r>
            <a:r>
              <a:rPr lang="en-US" altLang="zh-TW" dirty="0">
                <a:solidFill>
                  <a:srgbClr val="231F20"/>
                </a:solidFill>
                <a:latin typeface="Times-Roman"/>
              </a:rPr>
              <a:t>.</a:t>
            </a:r>
            <a:endParaRPr lang="zh-TW" altLang="en-US" dirty="0"/>
          </a:p>
        </p:txBody>
      </p:sp>
    </p:spTree>
    <p:extLst>
      <p:ext uri="{BB962C8B-B14F-4D97-AF65-F5344CB8AC3E}">
        <p14:creationId xmlns:p14="http://schemas.microsoft.com/office/powerpoint/2010/main" val="2740113704"/>
      </p:ext>
    </p:extLst>
  </p:cSld>
  <p:clrMapOvr>
    <a:masterClrMapping/>
  </p:clrMapOvr>
  <mc:AlternateContent xmlns:mc="http://schemas.openxmlformats.org/markup-compatibility/2006" xmlns:p14="http://schemas.microsoft.com/office/powerpoint/2010/main">
    <mc:Choice Requires="p14">
      <p:transition spd="slow" p14:dur="2000" advTm="53671"/>
    </mc:Choice>
    <mc:Fallback xmlns="">
      <p:transition spd="slow" advTm="536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13</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F. </a:t>
            </a:r>
            <a:r>
              <a:rPr lang="en-US" altLang="zh-TW" sz="4000" dirty="0">
                <a:latin typeface="Times New Roman" panose="02020603050405020304" pitchFamily="18" charset="0"/>
                <a:ea typeface="微軟正黑體" panose="020B0604030504040204" pitchFamily="34" charset="-120"/>
                <a:cs typeface="Times New Roman" pitchFamily="18" charset="0"/>
              </a:rPr>
              <a:t>Insert Operation</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6B65F589-8320-1F4C-54EF-F24142D77F49}"/>
              </a:ext>
            </a:extLst>
          </p:cNvPr>
          <p:cNvPicPr>
            <a:picLocks noChangeAspect="1"/>
          </p:cNvPicPr>
          <p:nvPr/>
        </p:nvPicPr>
        <p:blipFill>
          <a:blip r:embed="rId6"/>
          <a:stretch>
            <a:fillRect/>
          </a:stretch>
        </p:blipFill>
        <p:spPr>
          <a:xfrm>
            <a:off x="761522" y="1126310"/>
            <a:ext cx="7620953" cy="3671492"/>
          </a:xfrm>
          <a:prstGeom prst="rect">
            <a:avLst/>
          </a:prstGeom>
        </p:spPr>
      </p:pic>
      <p:grpSp>
        <p:nvGrpSpPr>
          <p:cNvPr id="13" name="Group 12">
            <a:extLst>
              <a:ext uri="{FF2B5EF4-FFF2-40B4-BE49-F238E27FC236}">
                <a16:creationId xmlns:a16="http://schemas.microsoft.com/office/drawing/2014/main" id="{A0890A05-3C1A-5F85-8F9A-54F5D3C2F171}"/>
              </a:ext>
            </a:extLst>
          </p:cNvPr>
          <p:cNvGrpSpPr/>
          <p:nvPr/>
        </p:nvGrpSpPr>
        <p:grpSpPr>
          <a:xfrm>
            <a:off x="1760637" y="4410702"/>
            <a:ext cx="5391903" cy="438211"/>
            <a:chOff x="1902219" y="3939902"/>
            <a:chExt cx="5391903" cy="438211"/>
          </a:xfrm>
        </p:grpSpPr>
        <p:pic>
          <p:nvPicPr>
            <p:cNvPr id="6" name="Picture 5">
              <a:extLst>
                <a:ext uri="{FF2B5EF4-FFF2-40B4-BE49-F238E27FC236}">
                  <a16:creationId xmlns:a16="http://schemas.microsoft.com/office/drawing/2014/main" id="{0DA1A4F3-3104-53E8-3AC5-C65ED3DE13B7}"/>
                </a:ext>
              </a:extLst>
            </p:cNvPr>
            <p:cNvPicPr>
              <a:picLocks noChangeAspect="1"/>
            </p:cNvPicPr>
            <p:nvPr/>
          </p:nvPicPr>
          <p:blipFill>
            <a:blip r:embed="rId7"/>
            <a:stretch>
              <a:fillRect/>
            </a:stretch>
          </p:blipFill>
          <p:spPr>
            <a:xfrm>
              <a:off x="1902219" y="3939902"/>
              <a:ext cx="2010056" cy="438211"/>
            </a:xfrm>
            <a:prstGeom prst="rect">
              <a:avLst/>
            </a:prstGeom>
          </p:spPr>
        </p:pic>
        <p:pic>
          <p:nvPicPr>
            <p:cNvPr id="10" name="Picture 9">
              <a:extLst>
                <a:ext uri="{FF2B5EF4-FFF2-40B4-BE49-F238E27FC236}">
                  <a16:creationId xmlns:a16="http://schemas.microsoft.com/office/drawing/2014/main" id="{41A91301-65E1-17A6-87D3-4500D468581E}"/>
                </a:ext>
              </a:extLst>
            </p:cNvPr>
            <p:cNvPicPr>
              <a:picLocks noChangeAspect="1"/>
            </p:cNvPicPr>
            <p:nvPr/>
          </p:nvPicPr>
          <p:blipFill>
            <a:blip r:embed="rId8"/>
            <a:stretch>
              <a:fillRect/>
            </a:stretch>
          </p:blipFill>
          <p:spPr>
            <a:xfrm>
              <a:off x="3912275" y="4073680"/>
              <a:ext cx="3381847" cy="285790"/>
            </a:xfrm>
            <a:prstGeom prst="rect">
              <a:avLst/>
            </a:prstGeom>
          </p:spPr>
        </p:pic>
      </p:grpSp>
    </p:spTree>
    <p:extLst>
      <p:ext uri="{BB962C8B-B14F-4D97-AF65-F5344CB8AC3E}">
        <p14:creationId xmlns:p14="http://schemas.microsoft.com/office/powerpoint/2010/main" val="3141072711"/>
      </p:ext>
    </p:extLst>
  </p:cSld>
  <p:clrMapOvr>
    <a:masterClrMapping/>
  </p:clrMapOvr>
  <mc:AlternateContent xmlns:mc="http://schemas.openxmlformats.org/markup-compatibility/2006" xmlns:p14="http://schemas.microsoft.com/office/powerpoint/2010/main">
    <mc:Choice Requires="p14">
      <p:transition spd="slow" p14:dur="2000" advTm="53671"/>
    </mc:Choice>
    <mc:Fallback xmlns="">
      <p:transition spd="slow" advTm="5367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14</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F. </a:t>
            </a:r>
            <a:r>
              <a:rPr lang="en-US" altLang="zh-TW" sz="4000" dirty="0">
                <a:latin typeface="Times New Roman" panose="02020603050405020304" pitchFamily="18" charset="0"/>
                <a:ea typeface="微軟正黑體" panose="020B0604030504040204" pitchFamily="34" charset="-120"/>
                <a:cs typeface="Times New Roman" pitchFamily="18" charset="0"/>
              </a:rPr>
              <a:t>Insert Operation</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5" name="Picture 4">
            <a:extLst>
              <a:ext uri="{FF2B5EF4-FFF2-40B4-BE49-F238E27FC236}">
                <a16:creationId xmlns:a16="http://schemas.microsoft.com/office/drawing/2014/main" id="{6ABAAA00-C027-BA51-0FEE-64C78BF411E6}"/>
              </a:ext>
            </a:extLst>
          </p:cNvPr>
          <p:cNvPicPr>
            <a:picLocks noChangeAspect="1"/>
          </p:cNvPicPr>
          <p:nvPr/>
        </p:nvPicPr>
        <p:blipFill>
          <a:blip r:embed="rId6"/>
          <a:stretch>
            <a:fillRect/>
          </a:stretch>
        </p:blipFill>
        <p:spPr>
          <a:xfrm>
            <a:off x="1062710" y="1115050"/>
            <a:ext cx="7018577" cy="3682752"/>
          </a:xfrm>
          <a:prstGeom prst="rect">
            <a:avLst/>
          </a:prstGeom>
        </p:spPr>
      </p:pic>
      <p:grpSp>
        <p:nvGrpSpPr>
          <p:cNvPr id="19" name="Group 18">
            <a:extLst>
              <a:ext uri="{FF2B5EF4-FFF2-40B4-BE49-F238E27FC236}">
                <a16:creationId xmlns:a16="http://schemas.microsoft.com/office/drawing/2014/main" id="{B49FE25A-338F-CA39-BEAC-1A6C4A1A6FF7}"/>
              </a:ext>
            </a:extLst>
          </p:cNvPr>
          <p:cNvGrpSpPr/>
          <p:nvPr/>
        </p:nvGrpSpPr>
        <p:grpSpPr>
          <a:xfrm>
            <a:off x="1884034" y="4797802"/>
            <a:ext cx="5591956" cy="266737"/>
            <a:chOff x="2202405" y="4909053"/>
            <a:chExt cx="5591956" cy="266737"/>
          </a:xfrm>
        </p:grpSpPr>
        <p:pic>
          <p:nvPicPr>
            <p:cNvPr id="15" name="Picture 14">
              <a:extLst>
                <a:ext uri="{FF2B5EF4-FFF2-40B4-BE49-F238E27FC236}">
                  <a16:creationId xmlns:a16="http://schemas.microsoft.com/office/drawing/2014/main" id="{F9E0D4E6-0EF0-2B05-4CCB-080E44E0BFE7}"/>
                </a:ext>
              </a:extLst>
            </p:cNvPr>
            <p:cNvPicPr>
              <a:picLocks noChangeAspect="1"/>
            </p:cNvPicPr>
            <p:nvPr/>
          </p:nvPicPr>
          <p:blipFill>
            <a:blip r:embed="rId7"/>
            <a:stretch>
              <a:fillRect/>
            </a:stretch>
          </p:blipFill>
          <p:spPr>
            <a:xfrm>
              <a:off x="2202405" y="4909053"/>
              <a:ext cx="1933845" cy="266737"/>
            </a:xfrm>
            <a:prstGeom prst="rect">
              <a:avLst/>
            </a:prstGeom>
          </p:spPr>
        </p:pic>
        <p:pic>
          <p:nvPicPr>
            <p:cNvPr id="18" name="Picture 17">
              <a:extLst>
                <a:ext uri="{FF2B5EF4-FFF2-40B4-BE49-F238E27FC236}">
                  <a16:creationId xmlns:a16="http://schemas.microsoft.com/office/drawing/2014/main" id="{CB2E69E2-61ED-1342-E088-71A526C2E8E8}"/>
                </a:ext>
              </a:extLst>
            </p:cNvPr>
            <p:cNvPicPr>
              <a:picLocks noChangeAspect="1"/>
            </p:cNvPicPr>
            <p:nvPr/>
          </p:nvPicPr>
          <p:blipFill>
            <a:blip r:embed="rId8"/>
            <a:stretch>
              <a:fillRect/>
            </a:stretch>
          </p:blipFill>
          <p:spPr>
            <a:xfrm>
              <a:off x="4136250" y="4918579"/>
              <a:ext cx="3658111" cy="257211"/>
            </a:xfrm>
            <a:prstGeom prst="rect">
              <a:avLst/>
            </a:prstGeom>
          </p:spPr>
        </p:pic>
      </p:grpSp>
    </p:spTree>
    <p:extLst>
      <p:ext uri="{BB962C8B-B14F-4D97-AF65-F5344CB8AC3E}">
        <p14:creationId xmlns:p14="http://schemas.microsoft.com/office/powerpoint/2010/main" val="2158073958"/>
      </p:ext>
    </p:extLst>
  </p:cSld>
  <p:clrMapOvr>
    <a:masterClrMapping/>
  </p:clrMapOvr>
  <mc:AlternateContent xmlns:mc="http://schemas.openxmlformats.org/markup-compatibility/2006" xmlns:p14="http://schemas.microsoft.com/office/powerpoint/2010/main">
    <mc:Choice Requires="p14">
      <p:transition spd="slow" p14:dur="2000" advTm="20772"/>
    </mc:Choice>
    <mc:Fallback xmlns="">
      <p:transition spd="slow" advTm="2077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15</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G. </a:t>
            </a:r>
            <a:r>
              <a:rPr lang="en-US" altLang="zh-TW" sz="4000" dirty="0">
                <a:latin typeface="Times New Roman" panose="02020603050405020304" pitchFamily="18" charset="0"/>
                <a:ea typeface="微軟正黑體" panose="020B0604030504040204" pitchFamily="34" charset="-120"/>
                <a:cs typeface="Times New Roman" pitchFamily="18" charset="0"/>
              </a:rPr>
              <a:t>Local Search Methods</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7B138911-5184-5A00-224E-67BF38D5A260}"/>
              </a:ext>
            </a:extLst>
          </p:cNvPr>
          <p:cNvPicPr>
            <a:picLocks noChangeAspect="1"/>
          </p:cNvPicPr>
          <p:nvPr/>
        </p:nvPicPr>
        <p:blipFill>
          <a:blip r:embed="rId6"/>
          <a:stretch>
            <a:fillRect/>
          </a:stretch>
        </p:blipFill>
        <p:spPr>
          <a:xfrm>
            <a:off x="1717458" y="961630"/>
            <a:ext cx="5709082" cy="4208679"/>
          </a:xfrm>
          <a:prstGeom prst="rect">
            <a:avLst/>
          </a:prstGeom>
        </p:spPr>
      </p:pic>
    </p:spTree>
    <p:extLst>
      <p:ext uri="{BB962C8B-B14F-4D97-AF65-F5344CB8AC3E}">
        <p14:creationId xmlns:p14="http://schemas.microsoft.com/office/powerpoint/2010/main" val="1615158878"/>
      </p:ext>
    </p:extLst>
  </p:cSld>
  <p:clrMapOvr>
    <a:masterClrMapping/>
  </p:clrMapOvr>
  <mc:AlternateContent xmlns:mc="http://schemas.openxmlformats.org/markup-compatibility/2006" xmlns:p14="http://schemas.microsoft.com/office/powerpoint/2010/main">
    <mc:Choice Requires="p14">
      <p:transition spd="slow" p14:dur="2000" advTm="2780"/>
    </mc:Choice>
    <mc:Fallback xmlns="">
      <p:transition spd="slow" advTm="27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16</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G. </a:t>
            </a:r>
            <a:r>
              <a:rPr lang="en-US" altLang="zh-TW" sz="4000" dirty="0">
                <a:latin typeface="Times New Roman" panose="02020603050405020304" pitchFamily="18" charset="0"/>
                <a:ea typeface="微軟正黑體" panose="020B0604030504040204" pitchFamily="34" charset="-120"/>
                <a:cs typeface="Times New Roman" pitchFamily="18" charset="0"/>
              </a:rPr>
              <a:t>Local Search Methods</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6" name="Picture 5">
            <a:extLst>
              <a:ext uri="{FF2B5EF4-FFF2-40B4-BE49-F238E27FC236}">
                <a16:creationId xmlns:a16="http://schemas.microsoft.com/office/drawing/2014/main" id="{66BC8E77-5F79-5DA3-0AAC-200235F0FD5E}"/>
              </a:ext>
            </a:extLst>
          </p:cNvPr>
          <p:cNvPicPr>
            <a:picLocks noChangeAspect="1"/>
          </p:cNvPicPr>
          <p:nvPr/>
        </p:nvPicPr>
        <p:blipFill rotWithShape="1">
          <a:blip r:embed="rId6"/>
          <a:srcRect l="1683" t="2300" r="13809"/>
          <a:stretch/>
        </p:blipFill>
        <p:spPr>
          <a:xfrm>
            <a:off x="1686131" y="1203684"/>
            <a:ext cx="5771736" cy="3619490"/>
          </a:xfrm>
          <a:prstGeom prst="rect">
            <a:avLst/>
          </a:prstGeom>
        </p:spPr>
      </p:pic>
    </p:spTree>
    <p:extLst>
      <p:ext uri="{BB962C8B-B14F-4D97-AF65-F5344CB8AC3E}">
        <p14:creationId xmlns:p14="http://schemas.microsoft.com/office/powerpoint/2010/main" val="1130367958"/>
      </p:ext>
    </p:extLst>
  </p:cSld>
  <p:clrMapOvr>
    <a:masterClrMapping/>
  </p:clrMapOvr>
  <mc:AlternateContent xmlns:mc="http://schemas.openxmlformats.org/markup-compatibility/2006" xmlns:p14="http://schemas.microsoft.com/office/powerpoint/2010/main">
    <mc:Choice Requires="p14">
      <p:transition spd="slow" p14:dur="2000" advTm="382"/>
    </mc:Choice>
    <mc:Fallback xmlns="">
      <p:transition spd="slow" advTm="38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17</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G. </a:t>
            </a:r>
            <a:r>
              <a:rPr lang="en-US" altLang="zh-TW" sz="4000" dirty="0">
                <a:latin typeface="Times New Roman" panose="02020603050405020304" pitchFamily="18" charset="0"/>
                <a:ea typeface="微軟正黑體" panose="020B0604030504040204" pitchFamily="34" charset="-120"/>
                <a:cs typeface="Times New Roman" pitchFamily="18" charset="0"/>
              </a:rPr>
              <a:t>Local Search Methods</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B3248922-FA7B-15B9-4540-94758345AFDF}"/>
              </a:ext>
            </a:extLst>
          </p:cNvPr>
          <p:cNvPicPr>
            <a:picLocks noChangeAspect="1"/>
          </p:cNvPicPr>
          <p:nvPr/>
        </p:nvPicPr>
        <p:blipFill>
          <a:blip r:embed="rId6"/>
          <a:stretch>
            <a:fillRect/>
          </a:stretch>
        </p:blipFill>
        <p:spPr>
          <a:xfrm>
            <a:off x="2077471" y="724213"/>
            <a:ext cx="4989056" cy="5459100"/>
          </a:xfrm>
          <a:prstGeom prst="rect">
            <a:avLst/>
          </a:prstGeom>
        </p:spPr>
      </p:pic>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55993"/>
      </p:ext>
    </p:extLst>
  </p:cSld>
  <p:clrMapOvr>
    <a:masterClrMapping/>
  </p:clrMapOvr>
  <mc:AlternateContent xmlns:mc="http://schemas.openxmlformats.org/markup-compatibility/2006" xmlns:p14="http://schemas.microsoft.com/office/powerpoint/2010/main">
    <mc:Choice Requires="p14">
      <p:transition spd="slow" p14:dur="2000" advTm="616"/>
    </mc:Choice>
    <mc:Fallback xmlns="">
      <p:transition spd="slow" advTm="61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18</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H. </a:t>
            </a:r>
            <a:r>
              <a:rPr lang="en-US" altLang="zh-TW" sz="4000" dirty="0">
                <a:latin typeface="Times New Roman" panose="02020603050405020304" pitchFamily="18" charset="0"/>
                <a:ea typeface="微軟正黑體" panose="020B0604030504040204" pitchFamily="34" charset="-120"/>
                <a:cs typeface="Times New Roman" pitchFamily="18" charset="0"/>
              </a:rPr>
              <a:t>Local Optimum Avoidance</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3" name="TextBox 12">
            <a:extLst>
              <a:ext uri="{FF2B5EF4-FFF2-40B4-BE49-F238E27FC236}">
                <a16:creationId xmlns:a16="http://schemas.microsoft.com/office/drawing/2014/main" id="{1B5DA2B2-1CAF-2B02-80D1-34CAE67F2BCA}"/>
              </a:ext>
            </a:extLst>
          </p:cNvPr>
          <p:cNvSpPr txBox="1"/>
          <p:nvPr/>
        </p:nvSpPr>
        <p:spPr>
          <a:xfrm>
            <a:off x="646113" y="1737992"/>
            <a:ext cx="7853362" cy="2321611"/>
          </a:xfrm>
          <a:prstGeom prst="rect">
            <a:avLst/>
          </a:prstGeom>
          <a:noFill/>
        </p:spPr>
        <p:txBody>
          <a:bodyPr wrap="square">
            <a:spAutoFit/>
          </a:bodyPr>
          <a:lstStyle/>
          <a:p>
            <a:pPr marL="285750" indent="-285750" algn="l">
              <a:buFont typeface="Arial" panose="020B0604020202020204" pitchFamily="34" charset="0"/>
              <a:buChar char="•"/>
            </a:pPr>
            <a:r>
              <a:rPr lang="en-US" altLang="zh-TW" sz="2000" b="0" i="0" u="none" strike="noStrike" baseline="0" dirty="0">
                <a:solidFill>
                  <a:srgbClr val="231F20"/>
                </a:solidFill>
                <a:latin typeface="Times-Roman"/>
              </a:rPr>
              <a:t>First, the global best solutions of the current and previous generations are compared and the difference between the two is calculated.</a:t>
            </a:r>
          </a:p>
          <a:p>
            <a:pPr marL="285750" indent="-285750" algn="l">
              <a:buFont typeface="Arial" panose="020B0604020202020204" pitchFamily="34" charset="0"/>
              <a:buChar char="•"/>
            </a:pPr>
            <a:endParaRPr lang="en-US" altLang="zh-TW" sz="2000" b="0" i="0" u="none" strike="noStrike" baseline="0" dirty="0">
              <a:solidFill>
                <a:srgbClr val="231F20"/>
              </a:solidFill>
              <a:latin typeface="Times-Roman"/>
            </a:endParaRPr>
          </a:p>
          <a:p>
            <a:pPr marL="285750" indent="-285750" algn="l">
              <a:buFont typeface="Arial" panose="020B0604020202020204" pitchFamily="34" charset="0"/>
              <a:buChar char="•"/>
            </a:pPr>
            <a:r>
              <a:rPr lang="en-US" altLang="zh-TW" sz="2000" b="0" i="0" u="none" strike="noStrike" baseline="0" dirty="0">
                <a:solidFill>
                  <a:srgbClr val="231F20"/>
                </a:solidFill>
                <a:latin typeface="Times-Roman"/>
              </a:rPr>
              <a:t>Second, count the number of consecutive gains that are smaller than a set threshold. The threshold number is to evaluate whether the optimum value is trapped into a local optimum. If the number is larger than the threshold, then the population is reinitialized.</a:t>
            </a:r>
            <a:endParaRPr lang="zh-TW" altLang="en-US" sz="2000" dirty="0"/>
          </a:p>
        </p:txBody>
      </p:sp>
    </p:spTree>
    <p:extLst>
      <p:ext uri="{BB962C8B-B14F-4D97-AF65-F5344CB8AC3E}">
        <p14:creationId xmlns:p14="http://schemas.microsoft.com/office/powerpoint/2010/main" val="3165129520"/>
      </p:ext>
    </p:extLst>
  </p:cSld>
  <p:clrMapOvr>
    <a:masterClrMapping/>
  </p:clrMapOvr>
  <mc:AlternateContent xmlns:mc="http://schemas.openxmlformats.org/markup-compatibility/2006" xmlns:p14="http://schemas.microsoft.com/office/powerpoint/2010/main">
    <mc:Choice Requires="p14">
      <p:transition spd="slow" p14:dur="2000" advTm="46823"/>
    </mc:Choice>
    <mc:Fallback xmlns="">
      <p:transition spd="slow" advTm="468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19</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pPr marL="12066">
              <a:tabLst>
                <a:tab pos="469900" algn="l"/>
                <a:tab pos="470534" algn="l"/>
              </a:tabLst>
            </a:pPr>
            <a:r>
              <a:rPr lang="en-US" altLang="zh-TW" dirty="0">
                <a:latin typeface="Times New Roman"/>
                <a:cs typeface="Times New Roman"/>
              </a:rPr>
              <a:t>Overview of Simulation Configurations</a:t>
            </a:r>
          </a:p>
        </p:txBody>
      </p:sp>
      <p:sp>
        <p:nvSpPr>
          <p:cNvPr id="2" name="矩形 1">
            <a:extLst>
              <a:ext uri="{FF2B5EF4-FFF2-40B4-BE49-F238E27FC236}">
                <a16:creationId xmlns:a16="http://schemas.microsoft.com/office/drawing/2014/main" id="{5F328ED4-F529-400B-A441-00E96672390C}"/>
              </a:ext>
            </a:extLst>
          </p:cNvPr>
          <p:cNvSpPr/>
          <p:nvPr/>
        </p:nvSpPr>
        <p:spPr>
          <a:xfrm>
            <a:off x="340519" y="2293281"/>
            <a:ext cx="8568908" cy="1200329"/>
          </a:xfrm>
          <a:prstGeom prst="rect">
            <a:avLst/>
          </a:prstGeom>
        </p:spPr>
        <p:txBody>
          <a:bodyPr wrap="square">
            <a:spAutoFit/>
          </a:bodyPr>
          <a:lstStyle/>
          <a:p>
            <a:pPr marL="342900" indent="-342900" algn="l">
              <a:buFont typeface="Arial" panose="020B0604020202020204" pitchFamily="34" charset="0"/>
              <a:buChar char="•"/>
            </a:pPr>
            <a:r>
              <a:rPr lang="en-US" altLang="zh-TW" sz="2400" dirty="0">
                <a:solidFill>
                  <a:srgbClr val="231F20"/>
                </a:solidFill>
                <a:latin typeface="Times New Roman" panose="02020603050405020304" pitchFamily="18" charset="0"/>
                <a:cs typeface="Times New Roman" panose="02020603050405020304" pitchFamily="18" charset="0"/>
              </a:rPr>
              <a:t>Compare MCPSO with CBBA, PI, Soft-max-based PI, GA, PSO</a:t>
            </a:r>
          </a:p>
          <a:p>
            <a:pPr marL="342900" indent="-342900" algn="l">
              <a:buFont typeface="Arial" panose="020B0604020202020204" pitchFamily="34" charset="0"/>
              <a:buChar char="•"/>
            </a:pPr>
            <a:endParaRPr lang="en-US" altLang="zh-TW" sz="2400" dirty="0">
              <a:solidFill>
                <a:srgbClr val="231F2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zh-TW" sz="2400" dirty="0">
                <a:solidFill>
                  <a:srgbClr val="231F20"/>
                </a:solidFill>
                <a:latin typeface="Times New Roman" panose="02020603050405020304" pitchFamily="18" charset="0"/>
                <a:cs typeface="Times New Roman" panose="02020603050405020304" pitchFamily="18" charset="0"/>
              </a:rPr>
              <a:t>Two experiment are carried out</a:t>
            </a:r>
          </a:p>
        </p:txBody>
      </p:sp>
    </p:spTree>
    <p:extLst>
      <p:ext uri="{BB962C8B-B14F-4D97-AF65-F5344CB8AC3E}">
        <p14:creationId xmlns:p14="http://schemas.microsoft.com/office/powerpoint/2010/main" val="2935386648"/>
      </p:ext>
    </p:extLst>
  </p:cSld>
  <p:clrMapOvr>
    <a:masterClrMapping/>
  </p:clrMapOvr>
  <mc:AlternateContent xmlns:mc="http://schemas.openxmlformats.org/markup-compatibility/2006" xmlns:p14="http://schemas.microsoft.com/office/powerpoint/2010/main">
    <mc:Choice Requires="p14">
      <p:transition spd="slow" p14:dur="2000" advTm="24228"/>
    </mc:Choice>
    <mc:Fallback xmlns="">
      <p:transition spd="slow" advTm="242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a:latin typeface="Times New Roman" pitchFamily="18" charset="0"/>
                <a:cs typeface="Times New Roman" pitchFamily="18" charset="0"/>
              </a:rPr>
              <a:t>Outline</a:t>
            </a:r>
            <a:endParaRPr lang="zh-TW" altLang="en-US" sz="400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5" name="object 8">
            <a:extLst>
              <a:ext uri="{FF2B5EF4-FFF2-40B4-BE49-F238E27FC236}">
                <a16:creationId xmlns:a16="http://schemas.microsoft.com/office/drawing/2014/main" id="{8768CE2F-8BF4-49BD-A91B-C31E0CD5B915}"/>
              </a:ext>
            </a:extLst>
          </p:cNvPr>
          <p:cNvSpPr txBox="1"/>
          <p:nvPr/>
        </p:nvSpPr>
        <p:spPr>
          <a:xfrm>
            <a:off x="1132879" y="1254795"/>
            <a:ext cx="7471569" cy="4383251"/>
          </a:xfrm>
          <a:prstGeom prst="rect">
            <a:avLst/>
          </a:prstGeom>
        </p:spPr>
        <p:txBody>
          <a:bodyPr vert="horz" wrap="square" lIns="0" tIns="12700" rIns="0" bIns="0" rtlCol="0">
            <a:spAutoFit/>
          </a:bodyPr>
          <a:lstStyle/>
          <a:p>
            <a:pPr marL="12066">
              <a:lnSpc>
                <a:spcPct val="100000"/>
              </a:lnSpc>
              <a:spcBef>
                <a:spcPts val="100"/>
              </a:spcBef>
              <a:tabLst>
                <a:tab pos="469900" algn="l"/>
                <a:tab pos="470534" algn="l"/>
              </a:tabLst>
            </a:pPr>
            <a:r>
              <a:rPr lang="en-US" sz="2000" spc="-650" dirty="0">
                <a:latin typeface="Times New Roman"/>
                <a:cs typeface="Times New Roman"/>
              </a:rPr>
              <a:t>I</a:t>
            </a:r>
            <a:r>
              <a:rPr lang="en-US" sz="2000" spc="-5" dirty="0">
                <a:latin typeface="Times New Roman"/>
                <a:cs typeface="Times New Roman"/>
              </a:rPr>
              <a:t>I.	</a:t>
            </a:r>
            <a:r>
              <a:rPr sz="2000" dirty="0">
                <a:latin typeface="Times New Roman"/>
                <a:cs typeface="Times New Roman"/>
              </a:rPr>
              <a:t>Introductio</a:t>
            </a:r>
            <a:r>
              <a:rPr lang="en-US" sz="2000" dirty="0">
                <a:latin typeface="Times New Roman"/>
                <a:cs typeface="Times New Roman"/>
              </a:rPr>
              <a:t>n</a:t>
            </a:r>
            <a:endParaRPr lang="en-US" sz="2400" dirty="0">
              <a:latin typeface="Times New Roman"/>
              <a:cs typeface="Times New Roman"/>
            </a:endParaRPr>
          </a:p>
          <a:p>
            <a:pPr>
              <a:lnSpc>
                <a:spcPct val="100000"/>
              </a:lnSpc>
              <a:spcBef>
                <a:spcPts val="5"/>
              </a:spcBef>
            </a:pPr>
            <a:endParaRPr sz="2400" dirty="0">
              <a:latin typeface="Times New Roman"/>
              <a:cs typeface="Times New Roman"/>
            </a:endParaRPr>
          </a:p>
          <a:p>
            <a:pPr marL="12066">
              <a:lnSpc>
                <a:spcPct val="100000"/>
              </a:lnSpc>
              <a:tabLst>
                <a:tab pos="469900" algn="l"/>
                <a:tab pos="470534" algn="l"/>
              </a:tabLst>
            </a:pPr>
            <a:r>
              <a:rPr lang="en-US" sz="2000" dirty="0">
                <a:latin typeface="Times New Roman"/>
                <a:cs typeface="Times New Roman"/>
              </a:rPr>
              <a:t>II.	Problem Description</a:t>
            </a:r>
            <a:endParaRPr lang="en-US" altLang="zh-TW" sz="2000" spc="-195" dirty="0">
              <a:latin typeface="Times New Roman"/>
              <a:cs typeface="Times New Roman"/>
            </a:endParaRPr>
          </a:p>
          <a:p>
            <a:pPr marL="12066">
              <a:tabLst>
                <a:tab pos="469900" algn="l"/>
                <a:tab pos="470534" algn="l"/>
              </a:tabLst>
            </a:pPr>
            <a:endParaRPr lang="en-US" altLang="zh-TW" sz="2000" i="0" u="none" strike="noStrike" baseline="0" dirty="0">
              <a:solidFill>
                <a:srgbClr val="231F20"/>
              </a:solidFill>
              <a:latin typeface="Times-Roman"/>
            </a:endParaRPr>
          </a:p>
          <a:p>
            <a:pPr marL="526416" indent="-514350">
              <a:buAutoNum type="romanUcPeriod" startAt="3"/>
              <a:tabLst>
                <a:tab pos="469900" algn="l"/>
                <a:tab pos="470534" algn="l"/>
              </a:tabLst>
            </a:pPr>
            <a:r>
              <a:rPr lang="en-US" altLang="zh-TW" sz="2000" i="0" u="none" strike="noStrike" baseline="0" dirty="0">
                <a:solidFill>
                  <a:srgbClr val="231F20"/>
                </a:solidFill>
                <a:latin typeface="Times-Roman"/>
              </a:rPr>
              <a:t>MCPSO </a:t>
            </a:r>
            <a:r>
              <a:rPr lang="en-US" altLang="zh-TW" sz="2000" dirty="0">
                <a:solidFill>
                  <a:srgbClr val="231F20"/>
                </a:solidFill>
                <a:latin typeface="Times-Roman"/>
              </a:rPr>
              <a:t>f</a:t>
            </a:r>
            <a:r>
              <a:rPr lang="en-US" altLang="zh-TW" sz="2000" i="0" u="none" strike="noStrike" baseline="0" dirty="0">
                <a:solidFill>
                  <a:srgbClr val="231F20"/>
                </a:solidFill>
                <a:latin typeface="Times-Roman"/>
              </a:rPr>
              <a:t>or Task Allocation Method</a:t>
            </a:r>
          </a:p>
          <a:p>
            <a:pPr marL="526416" indent="-514350">
              <a:buAutoNum type="romanUcPeriod" startAt="3"/>
              <a:tabLst>
                <a:tab pos="469900" algn="l"/>
                <a:tab pos="470534" algn="l"/>
              </a:tabLst>
            </a:pPr>
            <a:endParaRPr lang="en-US" sz="2000" dirty="0">
              <a:solidFill>
                <a:srgbClr val="231F20"/>
              </a:solidFill>
              <a:latin typeface="Times-Roman"/>
              <a:cs typeface="Times New Roman"/>
            </a:endParaRPr>
          </a:p>
          <a:p>
            <a:pPr marL="526416" indent="-514350">
              <a:buAutoNum type="romanUcPeriod" startAt="3"/>
              <a:tabLst>
                <a:tab pos="469900" algn="l"/>
                <a:tab pos="470534" algn="l"/>
              </a:tabLst>
            </a:pPr>
            <a:r>
              <a:rPr lang="en-US" sz="2000" dirty="0">
                <a:latin typeface="Times New Roman"/>
                <a:cs typeface="Times New Roman"/>
              </a:rPr>
              <a:t>Overview of Simulation Configurations</a:t>
            </a:r>
          </a:p>
          <a:p>
            <a:pPr marL="526416" indent="-514350">
              <a:buAutoNum type="romanUcPeriod" startAt="3"/>
              <a:tabLst>
                <a:tab pos="469900" algn="l"/>
                <a:tab pos="470534" algn="l"/>
              </a:tabLst>
            </a:pPr>
            <a:endParaRPr lang="en-US" sz="2000" dirty="0">
              <a:latin typeface="Times New Roman"/>
              <a:cs typeface="Times New Roman"/>
            </a:endParaRPr>
          </a:p>
          <a:p>
            <a:pPr marL="526416" indent="-514350">
              <a:buAutoNum type="romanUcPeriod" startAt="3"/>
              <a:tabLst>
                <a:tab pos="469900" algn="l"/>
                <a:tab pos="470534" algn="l"/>
              </a:tabLst>
            </a:pPr>
            <a:r>
              <a:rPr lang="en-US" sz="2000" dirty="0">
                <a:latin typeface="Times New Roman"/>
                <a:cs typeface="Times New Roman"/>
              </a:rPr>
              <a:t>Experiment one</a:t>
            </a:r>
          </a:p>
          <a:p>
            <a:pPr marL="526416" indent="-514350">
              <a:buAutoNum type="romanUcPeriod" startAt="3"/>
              <a:tabLst>
                <a:tab pos="469900" algn="l"/>
                <a:tab pos="470534" algn="l"/>
              </a:tabLst>
            </a:pPr>
            <a:endParaRPr lang="en-US" sz="2000" dirty="0">
              <a:latin typeface="Times New Roman"/>
              <a:cs typeface="Times New Roman"/>
            </a:endParaRPr>
          </a:p>
          <a:p>
            <a:pPr marL="526416" indent="-514350">
              <a:buAutoNum type="romanUcPeriod" startAt="3"/>
              <a:tabLst>
                <a:tab pos="469900" algn="l"/>
                <a:tab pos="470534" algn="l"/>
              </a:tabLst>
            </a:pPr>
            <a:r>
              <a:rPr lang="en-US" sz="2000" dirty="0">
                <a:latin typeface="Times New Roman"/>
                <a:cs typeface="Times New Roman"/>
              </a:rPr>
              <a:t>Experiment two</a:t>
            </a:r>
          </a:p>
          <a:p>
            <a:pPr marL="526416" indent="-514350">
              <a:buAutoNum type="romanUcPeriod" startAt="3"/>
              <a:tabLst>
                <a:tab pos="469900" algn="l"/>
                <a:tab pos="470534" algn="l"/>
              </a:tabLst>
            </a:pPr>
            <a:endParaRPr lang="en-US" sz="2000" dirty="0">
              <a:latin typeface="Times New Roman"/>
              <a:cs typeface="Times New Roman"/>
            </a:endParaRPr>
          </a:p>
          <a:p>
            <a:pPr marL="526416" indent="-514350">
              <a:buAutoNum type="romanUcPeriod" startAt="3"/>
              <a:tabLst>
                <a:tab pos="469900" algn="l"/>
                <a:tab pos="470534" algn="l"/>
              </a:tabLst>
            </a:pPr>
            <a:r>
              <a:rPr lang="en-US" altLang="zh-TW" sz="2000" dirty="0">
                <a:latin typeface="Times New Roman"/>
                <a:cs typeface="Times New Roman"/>
              </a:rPr>
              <a:t>Conclusion</a:t>
            </a:r>
            <a:endParaRPr lang="en-US" sz="2000" dirty="0">
              <a:latin typeface="Times New Roman"/>
              <a:cs typeface="Times New Roman"/>
            </a:endParaRPr>
          </a:p>
          <a:p>
            <a:pPr marL="12066">
              <a:lnSpc>
                <a:spcPct val="100000"/>
              </a:lnSpc>
              <a:tabLst>
                <a:tab pos="469900" algn="l"/>
                <a:tab pos="470534" algn="l"/>
              </a:tabLst>
            </a:pPr>
            <a:r>
              <a:rPr lang="en-US" sz="2000" dirty="0">
                <a:latin typeface="Times New Roman"/>
                <a:cs typeface="Times New Roman"/>
              </a:rPr>
              <a:t> </a:t>
            </a:r>
            <a:endParaRPr sz="2400" dirty="0">
              <a:latin typeface="Times New Roman"/>
              <a:cs typeface="Times New Roman"/>
            </a:endParaRPr>
          </a:p>
        </p:txBody>
      </p:sp>
    </p:spTree>
    <p:extLst>
      <p:ext uri="{BB962C8B-B14F-4D97-AF65-F5344CB8AC3E}">
        <p14:creationId xmlns:p14="http://schemas.microsoft.com/office/powerpoint/2010/main" val="3650066730"/>
      </p:ext>
    </p:extLst>
  </p:cSld>
  <p:clrMapOvr>
    <a:masterClrMapping/>
  </p:clrMapOvr>
  <mc:AlternateContent xmlns:mc="http://schemas.openxmlformats.org/markup-compatibility/2006" xmlns:p14="http://schemas.microsoft.com/office/powerpoint/2010/main">
    <mc:Choice Requires="p14">
      <p:transition spd="slow" p14:dur="2000" advTm="25945"/>
    </mc:Choice>
    <mc:Fallback xmlns="">
      <p:transition spd="slow" advTm="2594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20</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Experiment One</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461665"/>
          </a:xfrm>
          <a:prstGeom prst="rect">
            <a:avLst/>
          </a:prstGeom>
        </p:spPr>
        <p:txBody>
          <a:bodyPr wrap="square">
            <a:spAutoFit/>
          </a:bodyPr>
          <a:lstStyle/>
          <a:p>
            <a:pPr marL="457200" indent="-457200">
              <a:buAutoNum type="alphaUcPeriod"/>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Test Scenario</a:t>
            </a:r>
          </a:p>
        </p:txBody>
      </p:sp>
      <p:sp>
        <p:nvSpPr>
          <p:cNvPr id="13" name="TextBox 12">
            <a:extLst>
              <a:ext uri="{FF2B5EF4-FFF2-40B4-BE49-F238E27FC236}">
                <a16:creationId xmlns:a16="http://schemas.microsoft.com/office/drawing/2014/main" id="{670DC645-F23B-1231-1E0C-F322A95DB340}"/>
              </a:ext>
            </a:extLst>
          </p:cNvPr>
          <p:cNvSpPr txBox="1"/>
          <p:nvPr/>
        </p:nvSpPr>
        <p:spPr>
          <a:xfrm>
            <a:off x="1348359" y="1423295"/>
            <a:ext cx="6254179" cy="5940088"/>
          </a:xfrm>
          <a:prstGeom prst="rect">
            <a:avLst/>
          </a:prstGeom>
          <a:noFill/>
        </p:spPr>
        <p:txBody>
          <a:bodyPr wrap="square">
            <a:spAutoFit/>
          </a:bodyPr>
          <a:lstStyle/>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4,6,8,10,12,14 and 16 vehicles are used respectively</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The number of tasks is double the number of vehicles</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The number of UAVs and helicopters is the same</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-5000&lt; x , y &lt;5000 </a:t>
            </a:r>
            <a:r>
              <a:rPr lang="zh-TW" altLang="en-US"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 0&lt; z &lt;1000</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The helicopters: 30 m/s </a:t>
            </a:r>
            <a:r>
              <a:rPr lang="zh-TW" altLang="en-US"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 The UAVs: 50 m/s</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The time window: 2000s</a:t>
            </a:r>
          </a:p>
          <a:p>
            <a:pPr marL="285750" indent="-285750">
              <a:buFont typeface="Arial" panose="020B0604020202020204" pitchFamily="34" charset="0"/>
              <a:buChar char="•"/>
            </a:pPr>
            <a:endParaRPr lang="en-US" altLang="zh-TW" sz="2000" b="0" i="0" u="none" strike="noStrike" baseline="0" dirty="0">
              <a:solidFill>
                <a:srgbClr val="231F2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Delivering medicine: 300s </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Supply food: 350s</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PSO parameters: w=0.5+(rand/2) </a:t>
            </a:r>
            <a:r>
              <a:rPr lang="zh-TW" altLang="en-US"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c1=c2=1.494</a:t>
            </a:r>
          </a:p>
          <a:p>
            <a:r>
              <a:rPr lang="en-US" altLang="zh-TW" sz="2000" dirty="0">
                <a:latin typeface="Times New Roman" panose="02020603050405020304" pitchFamily="18" charset="0"/>
                <a:ea typeface="微軟正黑體" panose="020B0604030504040204" pitchFamily="34" charset="-120"/>
                <a:cs typeface="Times New Roman" pitchFamily="18" charset="0"/>
              </a:rPr>
              <a:t> </a:t>
            </a: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392061"/>
      </p:ext>
    </p:extLst>
  </p:cSld>
  <p:clrMapOvr>
    <a:masterClrMapping/>
  </p:clrMapOvr>
  <mc:AlternateContent xmlns:mc="http://schemas.openxmlformats.org/markup-compatibility/2006" xmlns:p14="http://schemas.microsoft.com/office/powerpoint/2010/main">
    <mc:Choice Requires="p14">
      <p:transition spd="slow" p14:dur="2000" advTm="79120"/>
    </mc:Choice>
    <mc:Fallback xmlns="">
      <p:transition spd="slow" advTm="7912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21</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Experiment One</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461665"/>
          </a:xfrm>
          <a:prstGeom prst="rect">
            <a:avLst/>
          </a:prstGeom>
        </p:spPr>
        <p:txBody>
          <a:bodyPr wrap="square">
            <a:spAutoFit/>
          </a:bodyPr>
          <a:lstStyle/>
          <a:p>
            <a:pPr marL="0" indent="0">
              <a:buNone/>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B. Simulation Results and Discussion</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pic>
        <p:nvPicPr>
          <p:cNvPr id="4" name="Picture 3">
            <a:extLst>
              <a:ext uri="{FF2B5EF4-FFF2-40B4-BE49-F238E27FC236}">
                <a16:creationId xmlns:a16="http://schemas.microsoft.com/office/drawing/2014/main" id="{B38CA70B-FE7C-B674-B9A3-234A05C5579F}"/>
              </a:ext>
            </a:extLst>
          </p:cNvPr>
          <p:cNvPicPr>
            <a:picLocks noChangeAspect="1"/>
          </p:cNvPicPr>
          <p:nvPr/>
        </p:nvPicPr>
        <p:blipFill>
          <a:blip r:embed="rId6"/>
          <a:stretch>
            <a:fillRect/>
          </a:stretch>
        </p:blipFill>
        <p:spPr>
          <a:xfrm>
            <a:off x="0" y="1373597"/>
            <a:ext cx="9144000" cy="4110805"/>
          </a:xfrm>
          <a:prstGeom prst="rect">
            <a:avLst/>
          </a:prstGeom>
        </p:spPr>
      </p:pic>
      <p:pic>
        <p:nvPicPr>
          <p:cNvPr id="10" name="Picture 9">
            <a:extLst>
              <a:ext uri="{FF2B5EF4-FFF2-40B4-BE49-F238E27FC236}">
                <a16:creationId xmlns:a16="http://schemas.microsoft.com/office/drawing/2014/main" id="{F2EB95C8-F847-4DB9-5BBA-B568D30F5CA5}"/>
              </a:ext>
            </a:extLst>
          </p:cNvPr>
          <p:cNvPicPr>
            <a:picLocks noChangeAspect="1"/>
          </p:cNvPicPr>
          <p:nvPr/>
        </p:nvPicPr>
        <p:blipFill>
          <a:blip r:embed="rId7"/>
          <a:stretch>
            <a:fillRect/>
          </a:stretch>
        </p:blipFill>
        <p:spPr>
          <a:xfrm>
            <a:off x="-1" y="5447969"/>
            <a:ext cx="9144000" cy="112715"/>
          </a:xfrm>
          <a:prstGeom prst="rect">
            <a:avLst/>
          </a:prstGeom>
        </p:spPr>
      </p:pic>
      <p:grpSp>
        <p:nvGrpSpPr>
          <p:cNvPr id="20" name="Group 19">
            <a:extLst>
              <a:ext uri="{FF2B5EF4-FFF2-40B4-BE49-F238E27FC236}">
                <a16:creationId xmlns:a16="http://schemas.microsoft.com/office/drawing/2014/main" id="{11ED1941-D071-6232-AE95-1765245C89EF}"/>
              </a:ext>
            </a:extLst>
          </p:cNvPr>
          <p:cNvGrpSpPr/>
          <p:nvPr/>
        </p:nvGrpSpPr>
        <p:grpSpPr>
          <a:xfrm>
            <a:off x="1006335" y="5227039"/>
            <a:ext cx="6418151" cy="304843"/>
            <a:chOff x="1006335" y="5227039"/>
            <a:chExt cx="6418151" cy="304843"/>
          </a:xfrm>
        </p:grpSpPr>
        <p:grpSp>
          <p:nvGrpSpPr>
            <p:cNvPr id="16" name="Group 15">
              <a:extLst>
                <a:ext uri="{FF2B5EF4-FFF2-40B4-BE49-F238E27FC236}">
                  <a16:creationId xmlns:a16="http://schemas.microsoft.com/office/drawing/2014/main" id="{F99A5770-F7F7-FD91-2CD3-E8C17AAAC618}"/>
                </a:ext>
              </a:extLst>
            </p:cNvPr>
            <p:cNvGrpSpPr/>
            <p:nvPr/>
          </p:nvGrpSpPr>
          <p:grpSpPr>
            <a:xfrm>
              <a:off x="1719512" y="5255976"/>
              <a:ext cx="5704974" cy="266737"/>
              <a:chOff x="1103937" y="5266147"/>
              <a:chExt cx="5704974" cy="266737"/>
            </a:xfrm>
          </p:grpSpPr>
          <p:pic>
            <p:nvPicPr>
              <p:cNvPr id="6" name="Picture 5">
                <a:extLst>
                  <a:ext uri="{FF2B5EF4-FFF2-40B4-BE49-F238E27FC236}">
                    <a16:creationId xmlns:a16="http://schemas.microsoft.com/office/drawing/2014/main" id="{8AD5CC24-916A-1FF5-F1F4-772A01F1E748}"/>
                  </a:ext>
                </a:extLst>
              </p:cNvPr>
              <p:cNvPicPr>
                <a:picLocks noChangeAspect="1"/>
              </p:cNvPicPr>
              <p:nvPr/>
            </p:nvPicPr>
            <p:blipFill>
              <a:blip r:embed="rId8"/>
              <a:stretch>
                <a:fillRect/>
              </a:stretch>
            </p:blipFill>
            <p:spPr>
              <a:xfrm>
                <a:off x="1103937" y="5266147"/>
                <a:ext cx="4991797" cy="266737"/>
              </a:xfrm>
              <a:prstGeom prst="rect">
                <a:avLst/>
              </a:prstGeom>
            </p:spPr>
          </p:pic>
          <p:pic>
            <p:nvPicPr>
              <p:cNvPr id="15" name="Picture 14">
                <a:extLst>
                  <a:ext uri="{FF2B5EF4-FFF2-40B4-BE49-F238E27FC236}">
                    <a16:creationId xmlns:a16="http://schemas.microsoft.com/office/drawing/2014/main" id="{9ACE9D3D-E572-C544-B30A-DC0759961DB0}"/>
                  </a:ext>
                </a:extLst>
              </p:cNvPr>
              <p:cNvPicPr>
                <a:picLocks noChangeAspect="1"/>
              </p:cNvPicPr>
              <p:nvPr/>
            </p:nvPicPr>
            <p:blipFill rotWithShape="1">
              <a:blip r:embed="rId9"/>
              <a:srcRect l="7462" t="13032"/>
              <a:stretch/>
            </p:blipFill>
            <p:spPr>
              <a:xfrm>
                <a:off x="5971446" y="5292320"/>
                <a:ext cx="837465" cy="190551"/>
              </a:xfrm>
              <a:prstGeom prst="rect">
                <a:avLst/>
              </a:prstGeom>
            </p:spPr>
          </p:pic>
        </p:grpSp>
        <p:pic>
          <p:nvPicPr>
            <p:cNvPr id="19" name="Picture 18">
              <a:extLst>
                <a:ext uri="{FF2B5EF4-FFF2-40B4-BE49-F238E27FC236}">
                  <a16:creationId xmlns:a16="http://schemas.microsoft.com/office/drawing/2014/main" id="{30A9259D-E76F-77B8-F769-C5063AFC4841}"/>
                </a:ext>
              </a:extLst>
            </p:cNvPr>
            <p:cNvPicPr>
              <a:picLocks noChangeAspect="1"/>
            </p:cNvPicPr>
            <p:nvPr/>
          </p:nvPicPr>
          <p:blipFill>
            <a:blip r:embed="rId10"/>
            <a:stretch>
              <a:fillRect/>
            </a:stretch>
          </p:blipFill>
          <p:spPr>
            <a:xfrm>
              <a:off x="1006335" y="5227039"/>
              <a:ext cx="743054" cy="304843"/>
            </a:xfrm>
            <a:prstGeom prst="rect">
              <a:avLst/>
            </a:prstGeom>
          </p:spPr>
        </p:pic>
      </p:grpSp>
    </p:spTree>
    <p:extLst>
      <p:ext uri="{BB962C8B-B14F-4D97-AF65-F5344CB8AC3E}">
        <p14:creationId xmlns:p14="http://schemas.microsoft.com/office/powerpoint/2010/main" val="2796496006"/>
      </p:ext>
    </p:extLst>
  </p:cSld>
  <p:clrMapOvr>
    <a:masterClrMapping/>
  </p:clrMapOvr>
  <mc:AlternateContent xmlns:mc="http://schemas.openxmlformats.org/markup-compatibility/2006" xmlns:p14="http://schemas.microsoft.com/office/powerpoint/2010/main">
    <mc:Choice Requires="p14">
      <p:transition spd="slow" p14:dur="2000" advTm="20257"/>
    </mc:Choice>
    <mc:Fallback xmlns="">
      <p:transition spd="slow" advTm="2025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22</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Experiment One</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3" name="矩形 1">
            <a:extLst>
              <a:ext uri="{FF2B5EF4-FFF2-40B4-BE49-F238E27FC236}">
                <a16:creationId xmlns:a16="http://schemas.microsoft.com/office/drawing/2014/main" id="{DD7AA7D6-BE72-9ECC-4BD2-02769FB76679}"/>
              </a:ext>
            </a:extLst>
          </p:cNvPr>
          <p:cNvSpPr/>
          <p:nvPr/>
        </p:nvSpPr>
        <p:spPr>
          <a:xfrm>
            <a:off x="539552" y="961630"/>
            <a:ext cx="8280920" cy="461665"/>
          </a:xfrm>
          <a:prstGeom prst="rect">
            <a:avLst/>
          </a:prstGeom>
        </p:spPr>
        <p:txBody>
          <a:bodyPr wrap="square">
            <a:spAutoFit/>
          </a:bodyPr>
          <a:lstStyle/>
          <a:p>
            <a:pPr marL="0" indent="0">
              <a:buNone/>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B. Simulation Results and Discussion</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pic>
        <p:nvPicPr>
          <p:cNvPr id="4" name="Picture 3">
            <a:extLst>
              <a:ext uri="{FF2B5EF4-FFF2-40B4-BE49-F238E27FC236}">
                <a16:creationId xmlns:a16="http://schemas.microsoft.com/office/drawing/2014/main" id="{3D2C75A3-B580-1AEF-15E4-5BFEC8B51E1C}"/>
              </a:ext>
            </a:extLst>
          </p:cNvPr>
          <p:cNvPicPr>
            <a:picLocks noChangeAspect="1"/>
          </p:cNvPicPr>
          <p:nvPr/>
        </p:nvPicPr>
        <p:blipFill>
          <a:blip r:embed="rId6"/>
          <a:stretch>
            <a:fillRect/>
          </a:stretch>
        </p:blipFill>
        <p:spPr>
          <a:xfrm>
            <a:off x="76606" y="1496318"/>
            <a:ext cx="8990788" cy="4285190"/>
          </a:xfrm>
          <a:prstGeom prst="rect">
            <a:avLst/>
          </a:prstGeom>
        </p:spPr>
      </p:pic>
      <p:grpSp>
        <p:nvGrpSpPr>
          <p:cNvPr id="15" name="Group 14">
            <a:extLst>
              <a:ext uri="{FF2B5EF4-FFF2-40B4-BE49-F238E27FC236}">
                <a16:creationId xmlns:a16="http://schemas.microsoft.com/office/drawing/2014/main" id="{486A9BF6-A664-9398-801F-B37D9AB39ABF}"/>
              </a:ext>
            </a:extLst>
          </p:cNvPr>
          <p:cNvGrpSpPr/>
          <p:nvPr/>
        </p:nvGrpSpPr>
        <p:grpSpPr>
          <a:xfrm>
            <a:off x="890072" y="5753058"/>
            <a:ext cx="6620799" cy="304843"/>
            <a:chOff x="890072" y="5753058"/>
            <a:chExt cx="6620799" cy="304843"/>
          </a:xfrm>
        </p:grpSpPr>
        <p:pic>
          <p:nvPicPr>
            <p:cNvPr id="6" name="Picture 5">
              <a:extLst>
                <a:ext uri="{FF2B5EF4-FFF2-40B4-BE49-F238E27FC236}">
                  <a16:creationId xmlns:a16="http://schemas.microsoft.com/office/drawing/2014/main" id="{4F244777-A1F7-DD36-3574-4CC13E80CA48}"/>
                </a:ext>
              </a:extLst>
            </p:cNvPr>
            <p:cNvPicPr>
              <a:picLocks noChangeAspect="1"/>
            </p:cNvPicPr>
            <p:nvPr/>
          </p:nvPicPr>
          <p:blipFill>
            <a:blip r:embed="rId7"/>
            <a:stretch>
              <a:fillRect/>
            </a:stretch>
          </p:blipFill>
          <p:spPr>
            <a:xfrm>
              <a:off x="1633126" y="5781508"/>
              <a:ext cx="5877745" cy="247685"/>
            </a:xfrm>
            <a:prstGeom prst="rect">
              <a:avLst/>
            </a:prstGeom>
          </p:spPr>
        </p:pic>
        <p:pic>
          <p:nvPicPr>
            <p:cNvPr id="10" name="Picture 9">
              <a:extLst>
                <a:ext uri="{FF2B5EF4-FFF2-40B4-BE49-F238E27FC236}">
                  <a16:creationId xmlns:a16="http://schemas.microsoft.com/office/drawing/2014/main" id="{4BDB8DD7-467A-5F9C-CF06-420561DDF349}"/>
                </a:ext>
              </a:extLst>
            </p:cNvPr>
            <p:cNvPicPr>
              <a:picLocks noChangeAspect="1"/>
            </p:cNvPicPr>
            <p:nvPr/>
          </p:nvPicPr>
          <p:blipFill>
            <a:blip r:embed="rId8"/>
            <a:stretch>
              <a:fillRect/>
            </a:stretch>
          </p:blipFill>
          <p:spPr>
            <a:xfrm>
              <a:off x="890072" y="5753058"/>
              <a:ext cx="743054" cy="304843"/>
            </a:xfrm>
            <a:prstGeom prst="rect">
              <a:avLst/>
            </a:prstGeom>
          </p:spPr>
        </p:pic>
      </p:grpSp>
    </p:spTree>
    <p:extLst>
      <p:ext uri="{BB962C8B-B14F-4D97-AF65-F5344CB8AC3E}">
        <p14:creationId xmlns:p14="http://schemas.microsoft.com/office/powerpoint/2010/main" val="1410000502"/>
      </p:ext>
    </p:extLst>
  </p:cSld>
  <p:clrMapOvr>
    <a:masterClrMapping/>
  </p:clrMapOvr>
  <mc:AlternateContent xmlns:mc="http://schemas.openxmlformats.org/markup-compatibility/2006" xmlns:p14="http://schemas.microsoft.com/office/powerpoint/2010/main">
    <mc:Choice Requires="p14">
      <p:transition spd="slow" p14:dur="2000" advTm="27061"/>
    </mc:Choice>
    <mc:Fallback xmlns="">
      <p:transition spd="slow" advTm="2706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23</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Experiment One</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735FDFF3-A2BF-28F8-B701-8037FF4D2E43}"/>
              </a:ext>
            </a:extLst>
          </p:cNvPr>
          <p:cNvPicPr>
            <a:picLocks noChangeAspect="1"/>
          </p:cNvPicPr>
          <p:nvPr/>
        </p:nvPicPr>
        <p:blipFill>
          <a:blip r:embed="rId6"/>
          <a:stretch>
            <a:fillRect/>
          </a:stretch>
        </p:blipFill>
        <p:spPr>
          <a:xfrm>
            <a:off x="1156810" y="1692774"/>
            <a:ext cx="6830378" cy="3105583"/>
          </a:xfrm>
          <a:prstGeom prst="rect">
            <a:avLst/>
          </a:prstGeom>
        </p:spPr>
      </p:pic>
      <p:sp>
        <p:nvSpPr>
          <p:cNvPr id="15" name="矩形 1">
            <a:extLst>
              <a:ext uri="{FF2B5EF4-FFF2-40B4-BE49-F238E27FC236}">
                <a16:creationId xmlns:a16="http://schemas.microsoft.com/office/drawing/2014/main" id="{70E9EFF6-F0B9-BFC6-C45E-94096C6F4A96}"/>
              </a:ext>
            </a:extLst>
          </p:cNvPr>
          <p:cNvSpPr/>
          <p:nvPr/>
        </p:nvSpPr>
        <p:spPr>
          <a:xfrm>
            <a:off x="539552" y="961630"/>
            <a:ext cx="8280920" cy="461665"/>
          </a:xfrm>
          <a:prstGeom prst="rect">
            <a:avLst/>
          </a:prstGeom>
        </p:spPr>
        <p:txBody>
          <a:bodyPr wrap="square">
            <a:spAutoFit/>
          </a:bodyPr>
          <a:lstStyle/>
          <a:p>
            <a:pPr marL="0" indent="0">
              <a:buNone/>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B. Simulation Results and Discussion</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spTree>
    <p:extLst>
      <p:ext uri="{BB962C8B-B14F-4D97-AF65-F5344CB8AC3E}">
        <p14:creationId xmlns:p14="http://schemas.microsoft.com/office/powerpoint/2010/main" val="1905424555"/>
      </p:ext>
    </p:extLst>
  </p:cSld>
  <p:clrMapOvr>
    <a:masterClrMapping/>
  </p:clrMapOvr>
  <mc:AlternateContent xmlns:mc="http://schemas.openxmlformats.org/markup-compatibility/2006" xmlns:p14="http://schemas.microsoft.com/office/powerpoint/2010/main">
    <mc:Choice Requires="p14">
      <p:transition spd="slow" p14:dur="2000" advTm="92086"/>
    </mc:Choice>
    <mc:Fallback xmlns="">
      <p:transition spd="slow" advTm="920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24</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Experiment One</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5" name="矩形 1">
            <a:extLst>
              <a:ext uri="{FF2B5EF4-FFF2-40B4-BE49-F238E27FC236}">
                <a16:creationId xmlns:a16="http://schemas.microsoft.com/office/drawing/2014/main" id="{70E9EFF6-F0B9-BFC6-C45E-94096C6F4A96}"/>
              </a:ext>
            </a:extLst>
          </p:cNvPr>
          <p:cNvSpPr/>
          <p:nvPr/>
        </p:nvSpPr>
        <p:spPr>
          <a:xfrm>
            <a:off x="539552" y="961630"/>
            <a:ext cx="8280920" cy="461665"/>
          </a:xfrm>
          <a:prstGeom prst="rect">
            <a:avLst/>
          </a:prstGeom>
        </p:spPr>
        <p:txBody>
          <a:bodyPr wrap="square">
            <a:spAutoFit/>
          </a:bodyPr>
          <a:lstStyle/>
          <a:p>
            <a:pPr marL="0" indent="0">
              <a:buNone/>
            </a:pPr>
            <a:r>
              <a:rPr lang="en-US" altLang="zh-TW" sz="2400" b="1" dirty="0">
                <a:latin typeface="Times New Roman" panose="02020603050405020304" pitchFamily="18" charset="0"/>
                <a:ea typeface="微軟正黑體" panose="020B0604030504040204" pitchFamily="34" charset="-120"/>
                <a:cs typeface="Times New Roman" pitchFamily="18" charset="0"/>
              </a:rPr>
              <a:t>C.</a:t>
            </a:r>
            <a:r>
              <a:rPr lang="zh-TW" altLang="en-US" sz="2400" b="1" dirty="0">
                <a:latin typeface="Times New Roman" panose="02020603050405020304" pitchFamily="18" charset="0"/>
                <a:ea typeface="微軟正黑體" panose="020B0604030504040204" pitchFamily="34" charset="-120"/>
                <a:cs typeface="Times New Roman" pitchFamily="18" charset="0"/>
              </a:rPr>
              <a:t> </a:t>
            </a:r>
            <a:r>
              <a:rPr lang="en-US" altLang="zh-TW" sz="2400" b="1" dirty="0">
                <a:latin typeface="Times New Roman" panose="02020603050405020304" pitchFamily="18" charset="0"/>
                <a:ea typeface="微軟正黑體" panose="020B0604030504040204" pitchFamily="34" charset="-120"/>
                <a:cs typeface="Times New Roman" pitchFamily="18" charset="0"/>
              </a:rPr>
              <a:t>Result</a:t>
            </a:r>
          </a:p>
        </p:txBody>
      </p:sp>
      <p:sp>
        <p:nvSpPr>
          <p:cNvPr id="16" name="TextBox 15">
            <a:extLst>
              <a:ext uri="{FF2B5EF4-FFF2-40B4-BE49-F238E27FC236}">
                <a16:creationId xmlns:a16="http://schemas.microsoft.com/office/drawing/2014/main" id="{DA751A82-35EC-5195-5201-CDF04AC4FF1B}"/>
              </a:ext>
            </a:extLst>
          </p:cNvPr>
          <p:cNvSpPr txBox="1"/>
          <p:nvPr/>
        </p:nvSpPr>
        <p:spPr>
          <a:xfrm>
            <a:off x="911141" y="1372055"/>
            <a:ext cx="7139865" cy="4524315"/>
          </a:xfrm>
          <a:prstGeom prst="rect">
            <a:avLst/>
          </a:prstGeom>
          <a:noFill/>
        </p:spPr>
        <p:txBody>
          <a:bodyPr wrap="square">
            <a:spAutoFit/>
          </a:bodyPr>
          <a:lstStyle/>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CBBA: High failure rate, only solve 13/63 problems</a:t>
            </a:r>
          </a:p>
          <a:p>
            <a:pPr marL="285750" indent="-2857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PI: Run very fast and low failure rate, but fitness values are in the middle place and it can’t offer any best solution</a:t>
            </a:r>
          </a:p>
          <a:p>
            <a:pPr marL="285750" indent="-2857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PI with softmax: Better than PI, but it still can’t offer any best solution and it is the slowest of all the algorithms</a:t>
            </a:r>
          </a:p>
          <a:p>
            <a:pPr marL="285750" indent="-2857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PSO: Solve 18/63 problems and offer 3 best solution, but it can’t solve complex problems.</a:t>
            </a:r>
          </a:p>
          <a:p>
            <a:pPr marL="285750" indent="-2857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GA: Only solve 7/63 problems and none of them is the best solution and its running  time is a bit longer than PSO</a:t>
            </a:r>
          </a:p>
          <a:p>
            <a:pPr marL="285750" indent="-2857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MCPSO: Only 4 problems are unsolved, and 56/59 solution are the best solutions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350752"/>
      </p:ext>
    </p:extLst>
  </p:cSld>
  <p:clrMapOvr>
    <a:masterClrMapping/>
  </p:clrMapOvr>
  <mc:AlternateContent xmlns:mc="http://schemas.openxmlformats.org/markup-compatibility/2006" xmlns:p14="http://schemas.microsoft.com/office/powerpoint/2010/main">
    <mc:Choice Requires="p14">
      <p:transition spd="slow" p14:dur="2000" advTm="92086"/>
    </mc:Choice>
    <mc:Fallback xmlns="">
      <p:transition spd="slow" advTm="9208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25</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i="0" u="none" strike="noStrike" baseline="0" dirty="0">
                <a:solidFill>
                  <a:srgbClr val="231F20"/>
                </a:solidFill>
                <a:latin typeface="Times New Roman" panose="02020603050405020304" pitchFamily="18" charset="0"/>
                <a:cs typeface="Times New Roman" panose="02020603050405020304" pitchFamily="18" charset="0"/>
              </a:rPr>
              <a:t>Experiment Two</a:t>
            </a:r>
            <a:endParaRPr lang="zh-TW" altLang="en-US" sz="4000" dirty="0">
              <a:latin typeface="Times New Roman" panose="02020603050405020304"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3" name="矩形 1">
            <a:extLst>
              <a:ext uri="{FF2B5EF4-FFF2-40B4-BE49-F238E27FC236}">
                <a16:creationId xmlns:a16="http://schemas.microsoft.com/office/drawing/2014/main" id="{C4D83327-5207-8819-442F-E0F56076A55C}"/>
              </a:ext>
            </a:extLst>
          </p:cNvPr>
          <p:cNvSpPr/>
          <p:nvPr/>
        </p:nvSpPr>
        <p:spPr>
          <a:xfrm>
            <a:off x="539552" y="961630"/>
            <a:ext cx="8280920" cy="461665"/>
          </a:xfrm>
          <a:prstGeom prst="rect">
            <a:avLst/>
          </a:prstGeom>
        </p:spPr>
        <p:txBody>
          <a:bodyPr wrap="square">
            <a:spAutoFit/>
          </a:bodyPr>
          <a:lstStyle/>
          <a:p>
            <a:pPr marL="457200" indent="-457200">
              <a:buAutoNum type="alphaUcPeriod"/>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Test Scenario</a:t>
            </a:r>
          </a:p>
        </p:txBody>
      </p:sp>
      <p:sp>
        <p:nvSpPr>
          <p:cNvPr id="15" name="TextBox 14">
            <a:extLst>
              <a:ext uri="{FF2B5EF4-FFF2-40B4-BE49-F238E27FC236}">
                <a16:creationId xmlns:a16="http://schemas.microsoft.com/office/drawing/2014/main" id="{D1816EA5-C26E-B85A-8F99-03B163615AE0}"/>
              </a:ext>
            </a:extLst>
          </p:cNvPr>
          <p:cNvSpPr txBox="1"/>
          <p:nvPr/>
        </p:nvSpPr>
        <p:spPr>
          <a:xfrm>
            <a:off x="772441" y="1757511"/>
            <a:ext cx="8162123" cy="2246769"/>
          </a:xfrm>
          <a:prstGeom prst="rect">
            <a:avLst/>
          </a:prstGeom>
          <a:noFill/>
        </p:spPr>
        <p:txBody>
          <a:bodyPr wrap="square">
            <a:spAutoFit/>
          </a:bodyPr>
          <a:lstStyle/>
          <a:p>
            <a:pPr marL="285750" indent="-285750" algn="l">
              <a:buFont typeface="Arial" panose="020B0604020202020204" pitchFamily="34" charset="0"/>
              <a:buChar char="•"/>
            </a:pPr>
            <a:r>
              <a:rPr lang="en-US" altLang="zh-TW" sz="2000" b="0" i="0" u="none" strike="noStrike" baseline="0" dirty="0">
                <a:solidFill>
                  <a:srgbClr val="231F20"/>
                </a:solidFill>
                <a:latin typeface="Times-Roman"/>
              </a:rPr>
              <a:t>8 vehicles are used to carry out 20, 30, 40, 60, 80, and 100 rescue tasks.</a:t>
            </a:r>
          </a:p>
          <a:p>
            <a:pPr marL="285750" indent="-285750" algn="l">
              <a:buFont typeface="Arial" panose="020B0604020202020204" pitchFamily="34" charset="0"/>
              <a:buChar char="•"/>
            </a:pPr>
            <a:endParaRPr lang="en-US" altLang="zh-TW" sz="2000" dirty="0">
              <a:solidFill>
                <a:srgbClr val="231F20"/>
              </a:solidFill>
              <a:latin typeface="Times-Roman"/>
            </a:endParaRPr>
          </a:p>
          <a:p>
            <a:pPr marL="285750" indent="-285750" algn="l">
              <a:buFont typeface="Arial" panose="020B0604020202020204" pitchFamily="34" charset="0"/>
              <a:buChar char="•"/>
            </a:pPr>
            <a:r>
              <a:rPr lang="en-US" altLang="zh-TW" sz="2000" dirty="0">
                <a:solidFill>
                  <a:srgbClr val="231F20"/>
                </a:solidFill>
                <a:latin typeface="Times-Roman"/>
              </a:rPr>
              <a:t>-10000 &lt; x , y &lt; 10000 </a:t>
            </a:r>
            <a:r>
              <a:rPr lang="zh-TW" altLang="en-US" sz="2000" dirty="0">
                <a:solidFill>
                  <a:srgbClr val="231F20"/>
                </a:solidFill>
                <a:latin typeface="Times-Roman"/>
              </a:rPr>
              <a:t>； </a:t>
            </a:r>
            <a:r>
              <a:rPr lang="en-US" altLang="zh-TW" sz="2000" dirty="0">
                <a:solidFill>
                  <a:srgbClr val="231F20"/>
                </a:solidFill>
                <a:latin typeface="Times-Roman"/>
              </a:rPr>
              <a:t>0 &lt; z &lt; 1000</a:t>
            </a:r>
          </a:p>
          <a:p>
            <a:pPr marL="285750" indent="-285750" algn="l">
              <a:buFont typeface="Arial" panose="020B0604020202020204" pitchFamily="34" charset="0"/>
              <a:buChar char="•"/>
            </a:pPr>
            <a:endParaRPr lang="en-US" altLang="zh-TW" sz="2000" dirty="0">
              <a:solidFill>
                <a:srgbClr val="231F20"/>
              </a:solidFill>
              <a:latin typeface="Times-Roman"/>
            </a:endParaRPr>
          </a:p>
          <a:p>
            <a:pPr marL="285750" indent="-285750" algn="l">
              <a:buFont typeface="Arial" panose="020B0604020202020204" pitchFamily="34" charset="0"/>
              <a:buChar char="•"/>
            </a:pPr>
            <a:r>
              <a:rPr lang="en-US" altLang="zh-TW" sz="2000" dirty="0">
                <a:solidFill>
                  <a:srgbClr val="231F20"/>
                </a:solidFill>
                <a:latin typeface="Times-Roman"/>
              </a:rPr>
              <a:t>The time window: 20000s</a:t>
            </a:r>
          </a:p>
          <a:p>
            <a:pPr marL="285750" indent="-285750" algn="l">
              <a:buFont typeface="Arial" panose="020B0604020202020204" pitchFamily="34" charset="0"/>
              <a:buChar char="•"/>
            </a:pPr>
            <a:endParaRPr lang="en-US" altLang="zh-TW" sz="2000" dirty="0">
              <a:solidFill>
                <a:srgbClr val="231F20"/>
              </a:solidFill>
              <a:latin typeface="Times-Roman"/>
            </a:endParaRPr>
          </a:p>
          <a:p>
            <a:pPr marL="285750" indent="-285750" algn="l">
              <a:buFont typeface="Arial" panose="020B0604020202020204" pitchFamily="34" charset="0"/>
              <a:buChar char="•"/>
            </a:pPr>
            <a:r>
              <a:rPr lang="en-US" altLang="zh-TW" sz="2000" dirty="0">
                <a:solidFill>
                  <a:srgbClr val="231F20"/>
                </a:solidFill>
                <a:latin typeface="Times-Roman"/>
              </a:rPr>
              <a:t>MCPSO is only compared with PI and PI with softmax</a:t>
            </a:r>
          </a:p>
        </p:txBody>
      </p:sp>
    </p:spTree>
    <p:extLst>
      <p:ext uri="{BB962C8B-B14F-4D97-AF65-F5344CB8AC3E}">
        <p14:creationId xmlns:p14="http://schemas.microsoft.com/office/powerpoint/2010/main" val="2875838008"/>
      </p:ext>
    </p:extLst>
  </p:cSld>
  <p:clrMapOvr>
    <a:masterClrMapping/>
  </p:clrMapOvr>
  <mc:AlternateContent xmlns:mc="http://schemas.openxmlformats.org/markup-compatibility/2006" xmlns:p14="http://schemas.microsoft.com/office/powerpoint/2010/main">
    <mc:Choice Requires="p14">
      <p:transition spd="slow" p14:dur="2000" advTm="34839"/>
    </mc:Choice>
    <mc:Fallback xmlns="">
      <p:transition spd="slow" advTm="3483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26</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i="0" u="none" strike="noStrike" baseline="0" dirty="0">
                <a:solidFill>
                  <a:srgbClr val="231F20"/>
                </a:solidFill>
                <a:latin typeface="Times New Roman" panose="02020603050405020304" pitchFamily="18" charset="0"/>
                <a:cs typeface="Times New Roman" panose="02020603050405020304" pitchFamily="18" charset="0"/>
              </a:rPr>
              <a:t>Experiment Two</a:t>
            </a:r>
            <a:endParaRPr lang="zh-TW" altLang="en-US" sz="4000" dirty="0">
              <a:latin typeface="Times New Roman" panose="02020603050405020304"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6" name="矩形 1">
            <a:extLst>
              <a:ext uri="{FF2B5EF4-FFF2-40B4-BE49-F238E27FC236}">
                <a16:creationId xmlns:a16="http://schemas.microsoft.com/office/drawing/2014/main" id="{3DACC2A4-CBE6-AD3D-F97A-9990A46E1681}"/>
              </a:ext>
            </a:extLst>
          </p:cNvPr>
          <p:cNvSpPr/>
          <p:nvPr/>
        </p:nvSpPr>
        <p:spPr>
          <a:xfrm>
            <a:off x="539552" y="961630"/>
            <a:ext cx="8280920" cy="461665"/>
          </a:xfrm>
          <a:prstGeom prst="rect">
            <a:avLst/>
          </a:prstGeom>
        </p:spPr>
        <p:txBody>
          <a:bodyPr wrap="square">
            <a:spAutoFit/>
          </a:bodyPr>
          <a:lstStyle/>
          <a:p>
            <a:pPr marL="0" indent="0">
              <a:buNone/>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B. Simulation Results and Discussion</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pic>
        <p:nvPicPr>
          <p:cNvPr id="4" name="Picture 3">
            <a:extLst>
              <a:ext uri="{FF2B5EF4-FFF2-40B4-BE49-F238E27FC236}">
                <a16:creationId xmlns:a16="http://schemas.microsoft.com/office/drawing/2014/main" id="{95EF7608-57A0-3279-2E2D-19DC897C91AF}"/>
              </a:ext>
            </a:extLst>
          </p:cNvPr>
          <p:cNvPicPr>
            <a:picLocks noChangeAspect="1"/>
          </p:cNvPicPr>
          <p:nvPr/>
        </p:nvPicPr>
        <p:blipFill>
          <a:blip r:embed="rId6"/>
          <a:stretch>
            <a:fillRect/>
          </a:stretch>
        </p:blipFill>
        <p:spPr>
          <a:xfrm>
            <a:off x="835497" y="1576666"/>
            <a:ext cx="7473004" cy="3022415"/>
          </a:xfrm>
          <a:prstGeom prst="rect">
            <a:avLst/>
          </a:prstGeom>
        </p:spPr>
      </p:pic>
      <p:grpSp>
        <p:nvGrpSpPr>
          <p:cNvPr id="23" name="Group 22">
            <a:extLst>
              <a:ext uri="{FF2B5EF4-FFF2-40B4-BE49-F238E27FC236}">
                <a16:creationId xmlns:a16="http://schemas.microsoft.com/office/drawing/2014/main" id="{78B90A54-CA26-B48C-79C0-946855DC779B}"/>
              </a:ext>
            </a:extLst>
          </p:cNvPr>
          <p:cNvGrpSpPr/>
          <p:nvPr/>
        </p:nvGrpSpPr>
        <p:grpSpPr>
          <a:xfrm>
            <a:off x="916517" y="4600237"/>
            <a:ext cx="7647969" cy="305791"/>
            <a:chOff x="1072067" y="4599081"/>
            <a:chExt cx="7647969" cy="305791"/>
          </a:xfrm>
        </p:grpSpPr>
        <p:grpSp>
          <p:nvGrpSpPr>
            <p:cNvPr id="20" name="Group 19">
              <a:extLst>
                <a:ext uri="{FF2B5EF4-FFF2-40B4-BE49-F238E27FC236}">
                  <a16:creationId xmlns:a16="http://schemas.microsoft.com/office/drawing/2014/main" id="{C3B71359-6D43-D2F5-1F94-3389BD05C521}"/>
                </a:ext>
              </a:extLst>
            </p:cNvPr>
            <p:cNvGrpSpPr/>
            <p:nvPr/>
          </p:nvGrpSpPr>
          <p:grpSpPr>
            <a:xfrm>
              <a:off x="1786542" y="4599081"/>
              <a:ext cx="6933494" cy="276264"/>
              <a:chOff x="1870781" y="4599081"/>
              <a:chExt cx="6933494" cy="276264"/>
            </a:xfrm>
          </p:grpSpPr>
          <p:pic>
            <p:nvPicPr>
              <p:cNvPr id="10" name="Picture 9">
                <a:extLst>
                  <a:ext uri="{FF2B5EF4-FFF2-40B4-BE49-F238E27FC236}">
                    <a16:creationId xmlns:a16="http://schemas.microsoft.com/office/drawing/2014/main" id="{53AADB02-32A4-2216-6904-7C255FF0459D}"/>
                  </a:ext>
                </a:extLst>
              </p:cNvPr>
              <p:cNvPicPr>
                <a:picLocks noChangeAspect="1"/>
              </p:cNvPicPr>
              <p:nvPr/>
            </p:nvPicPr>
            <p:blipFill>
              <a:blip r:embed="rId7"/>
              <a:stretch>
                <a:fillRect/>
              </a:stretch>
            </p:blipFill>
            <p:spPr>
              <a:xfrm>
                <a:off x="1870781" y="4599081"/>
                <a:ext cx="6068272" cy="276264"/>
              </a:xfrm>
              <a:prstGeom prst="rect">
                <a:avLst/>
              </a:prstGeom>
            </p:spPr>
          </p:pic>
          <p:pic>
            <p:nvPicPr>
              <p:cNvPr id="19" name="Picture 18">
                <a:extLst>
                  <a:ext uri="{FF2B5EF4-FFF2-40B4-BE49-F238E27FC236}">
                    <a16:creationId xmlns:a16="http://schemas.microsoft.com/office/drawing/2014/main" id="{79334D43-E420-7E11-B7C4-B0047FE3F3DD}"/>
                  </a:ext>
                </a:extLst>
              </p:cNvPr>
              <p:cNvPicPr>
                <a:picLocks noChangeAspect="1"/>
              </p:cNvPicPr>
              <p:nvPr/>
            </p:nvPicPr>
            <p:blipFill>
              <a:blip r:embed="rId8"/>
              <a:stretch>
                <a:fillRect/>
              </a:stretch>
            </p:blipFill>
            <p:spPr>
              <a:xfrm>
                <a:off x="7946905" y="4647662"/>
                <a:ext cx="857370" cy="209579"/>
              </a:xfrm>
              <a:prstGeom prst="rect">
                <a:avLst/>
              </a:prstGeom>
            </p:spPr>
          </p:pic>
        </p:grpSp>
        <p:pic>
          <p:nvPicPr>
            <p:cNvPr id="22" name="Picture 21">
              <a:extLst>
                <a:ext uri="{FF2B5EF4-FFF2-40B4-BE49-F238E27FC236}">
                  <a16:creationId xmlns:a16="http://schemas.microsoft.com/office/drawing/2014/main" id="{7336E46B-D0E0-2461-D2DB-5F022E21DF5A}"/>
                </a:ext>
              </a:extLst>
            </p:cNvPr>
            <p:cNvPicPr>
              <a:picLocks noChangeAspect="1"/>
            </p:cNvPicPr>
            <p:nvPr/>
          </p:nvPicPr>
          <p:blipFill>
            <a:blip r:embed="rId9"/>
            <a:stretch>
              <a:fillRect/>
            </a:stretch>
          </p:blipFill>
          <p:spPr>
            <a:xfrm>
              <a:off x="1072067" y="4600029"/>
              <a:ext cx="714475" cy="304843"/>
            </a:xfrm>
            <a:prstGeom prst="rect">
              <a:avLst/>
            </a:prstGeom>
          </p:spPr>
        </p:pic>
      </p:grpSp>
    </p:spTree>
    <p:extLst>
      <p:ext uri="{BB962C8B-B14F-4D97-AF65-F5344CB8AC3E}">
        <p14:creationId xmlns:p14="http://schemas.microsoft.com/office/powerpoint/2010/main" val="406084929"/>
      </p:ext>
    </p:extLst>
  </p:cSld>
  <p:clrMapOvr>
    <a:masterClrMapping/>
  </p:clrMapOvr>
  <mc:AlternateContent xmlns:mc="http://schemas.openxmlformats.org/markup-compatibility/2006" xmlns:p14="http://schemas.microsoft.com/office/powerpoint/2010/main">
    <mc:Choice Requires="p14">
      <p:transition spd="slow" p14:dur="2000" advTm="22649"/>
    </mc:Choice>
    <mc:Fallback xmlns="">
      <p:transition spd="slow" advTm="2264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27</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i="0" u="none" strike="noStrike" baseline="0" dirty="0">
                <a:solidFill>
                  <a:srgbClr val="231F20"/>
                </a:solidFill>
                <a:latin typeface="Times New Roman" panose="02020603050405020304" pitchFamily="18" charset="0"/>
                <a:cs typeface="Times New Roman" panose="02020603050405020304" pitchFamily="18" charset="0"/>
              </a:rPr>
              <a:t>Experiment Two</a:t>
            </a:r>
            <a:endParaRPr lang="zh-TW" altLang="en-US" sz="4000" dirty="0">
              <a:latin typeface="Times New Roman" panose="02020603050405020304"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6" name="矩形 1">
            <a:extLst>
              <a:ext uri="{FF2B5EF4-FFF2-40B4-BE49-F238E27FC236}">
                <a16:creationId xmlns:a16="http://schemas.microsoft.com/office/drawing/2014/main" id="{07F70E62-6234-27D3-20A0-0A80646786AB}"/>
              </a:ext>
            </a:extLst>
          </p:cNvPr>
          <p:cNvSpPr/>
          <p:nvPr/>
        </p:nvSpPr>
        <p:spPr>
          <a:xfrm>
            <a:off x="539552" y="961630"/>
            <a:ext cx="8280920" cy="461665"/>
          </a:xfrm>
          <a:prstGeom prst="rect">
            <a:avLst/>
          </a:prstGeom>
        </p:spPr>
        <p:txBody>
          <a:bodyPr wrap="square">
            <a:spAutoFit/>
          </a:bodyPr>
          <a:lstStyle/>
          <a:p>
            <a:pPr marL="0" indent="0">
              <a:buNone/>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B. Simulation Results and Discussion</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pic>
        <p:nvPicPr>
          <p:cNvPr id="4" name="Picture 3">
            <a:extLst>
              <a:ext uri="{FF2B5EF4-FFF2-40B4-BE49-F238E27FC236}">
                <a16:creationId xmlns:a16="http://schemas.microsoft.com/office/drawing/2014/main" id="{1348D7C7-BFE2-9706-6FCB-3BF0A59FDC8E}"/>
              </a:ext>
            </a:extLst>
          </p:cNvPr>
          <p:cNvPicPr>
            <a:picLocks noChangeAspect="1"/>
          </p:cNvPicPr>
          <p:nvPr/>
        </p:nvPicPr>
        <p:blipFill>
          <a:blip r:embed="rId6"/>
          <a:stretch>
            <a:fillRect/>
          </a:stretch>
        </p:blipFill>
        <p:spPr>
          <a:xfrm>
            <a:off x="772441" y="1683415"/>
            <a:ext cx="7596986" cy="3036570"/>
          </a:xfrm>
          <a:prstGeom prst="rect">
            <a:avLst/>
          </a:prstGeom>
        </p:spPr>
      </p:pic>
      <p:grpSp>
        <p:nvGrpSpPr>
          <p:cNvPr id="7" name="Group 6">
            <a:extLst>
              <a:ext uri="{FF2B5EF4-FFF2-40B4-BE49-F238E27FC236}">
                <a16:creationId xmlns:a16="http://schemas.microsoft.com/office/drawing/2014/main" id="{176FBCDE-309D-0849-13AD-646AB0A77131}"/>
              </a:ext>
            </a:extLst>
          </p:cNvPr>
          <p:cNvGrpSpPr/>
          <p:nvPr/>
        </p:nvGrpSpPr>
        <p:grpSpPr>
          <a:xfrm>
            <a:off x="2022640" y="4737473"/>
            <a:ext cx="5096587" cy="304843"/>
            <a:chOff x="1774481" y="4783482"/>
            <a:chExt cx="5096587" cy="304843"/>
          </a:xfrm>
        </p:grpSpPr>
        <p:pic>
          <p:nvPicPr>
            <p:cNvPr id="21" name="Picture 20">
              <a:extLst>
                <a:ext uri="{FF2B5EF4-FFF2-40B4-BE49-F238E27FC236}">
                  <a16:creationId xmlns:a16="http://schemas.microsoft.com/office/drawing/2014/main" id="{A166377B-7BAA-1A41-C149-95765DFC318B}"/>
                </a:ext>
              </a:extLst>
            </p:cNvPr>
            <p:cNvPicPr>
              <a:picLocks noChangeAspect="1"/>
            </p:cNvPicPr>
            <p:nvPr/>
          </p:nvPicPr>
          <p:blipFill>
            <a:blip r:embed="rId7"/>
            <a:stretch>
              <a:fillRect/>
            </a:stretch>
          </p:blipFill>
          <p:spPr>
            <a:xfrm>
              <a:off x="1774481" y="4783482"/>
              <a:ext cx="714475" cy="304843"/>
            </a:xfrm>
            <a:prstGeom prst="rect">
              <a:avLst/>
            </a:prstGeom>
          </p:spPr>
        </p:pic>
        <p:pic>
          <p:nvPicPr>
            <p:cNvPr id="6" name="Picture 5">
              <a:extLst>
                <a:ext uri="{FF2B5EF4-FFF2-40B4-BE49-F238E27FC236}">
                  <a16:creationId xmlns:a16="http://schemas.microsoft.com/office/drawing/2014/main" id="{8B3F79FC-3474-1AEE-2856-E6A264544071}"/>
                </a:ext>
              </a:extLst>
            </p:cNvPr>
            <p:cNvPicPr>
              <a:picLocks noChangeAspect="1"/>
            </p:cNvPicPr>
            <p:nvPr/>
          </p:nvPicPr>
          <p:blipFill>
            <a:blip r:embed="rId8"/>
            <a:stretch>
              <a:fillRect/>
            </a:stretch>
          </p:blipFill>
          <p:spPr>
            <a:xfrm>
              <a:off x="2488956" y="4793009"/>
              <a:ext cx="4382112" cy="295316"/>
            </a:xfrm>
            <a:prstGeom prst="rect">
              <a:avLst/>
            </a:prstGeom>
          </p:spPr>
        </p:pic>
      </p:grpSp>
    </p:spTree>
    <p:extLst>
      <p:ext uri="{BB962C8B-B14F-4D97-AF65-F5344CB8AC3E}">
        <p14:creationId xmlns:p14="http://schemas.microsoft.com/office/powerpoint/2010/main" val="758898865"/>
      </p:ext>
    </p:extLst>
  </p:cSld>
  <p:clrMapOvr>
    <a:masterClrMapping/>
  </p:clrMapOvr>
  <mc:AlternateContent xmlns:mc="http://schemas.openxmlformats.org/markup-compatibility/2006" xmlns:p14="http://schemas.microsoft.com/office/powerpoint/2010/main">
    <mc:Choice Requires="p14">
      <p:transition spd="slow" p14:dur="2000" advTm="9577"/>
    </mc:Choice>
    <mc:Fallback xmlns="">
      <p:transition spd="slow" advTm="957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28</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i="0" u="none" strike="noStrike" baseline="0" dirty="0">
                <a:solidFill>
                  <a:srgbClr val="231F20"/>
                </a:solidFill>
                <a:latin typeface="Times New Roman" panose="02020603050405020304" pitchFamily="18" charset="0"/>
                <a:cs typeface="Times New Roman" panose="02020603050405020304" pitchFamily="18" charset="0"/>
              </a:rPr>
              <a:t>Experiment Two</a:t>
            </a:r>
            <a:endParaRPr lang="zh-TW" altLang="en-US" sz="4000" dirty="0">
              <a:latin typeface="Times New Roman" panose="02020603050405020304"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6" name="矩形 1">
            <a:extLst>
              <a:ext uri="{FF2B5EF4-FFF2-40B4-BE49-F238E27FC236}">
                <a16:creationId xmlns:a16="http://schemas.microsoft.com/office/drawing/2014/main" id="{3392ABFD-1844-F275-BA2A-8299F56B2D7B}"/>
              </a:ext>
            </a:extLst>
          </p:cNvPr>
          <p:cNvSpPr/>
          <p:nvPr/>
        </p:nvSpPr>
        <p:spPr>
          <a:xfrm>
            <a:off x="539552" y="961630"/>
            <a:ext cx="8280920" cy="461665"/>
          </a:xfrm>
          <a:prstGeom prst="rect">
            <a:avLst/>
          </a:prstGeom>
        </p:spPr>
        <p:txBody>
          <a:bodyPr wrap="square">
            <a:spAutoFit/>
          </a:bodyPr>
          <a:lstStyle/>
          <a:p>
            <a:pPr marL="0" indent="0">
              <a:buNone/>
            </a:pPr>
            <a:r>
              <a:rPr lang="en-US" altLang="zh-TW" sz="2400" b="1" u="none" strike="noStrike" baseline="0" dirty="0">
                <a:solidFill>
                  <a:srgbClr val="231F20"/>
                </a:solidFill>
                <a:latin typeface="Times New Roman" panose="02020603050405020304" pitchFamily="18" charset="0"/>
                <a:cs typeface="Times New Roman" panose="02020603050405020304" pitchFamily="18" charset="0"/>
              </a:rPr>
              <a:t>B. Simulation Results and Discussion</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pic>
        <p:nvPicPr>
          <p:cNvPr id="4" name="Picture 3">
            <a:extLst>
              <a:ext uri="{FF2B5EF4-FFF2-40B4-BE49-F238E27FC236}">
                <a16:creationId xmlns:a16="http://schemas.microsoft.com/office/drawing/2014/main" id="{76638ACC-264B-B9FD-16A1-AD66D508B63A}"/>
              </a:ext>
            </a:extLst>
          </p:cNvPr>
          <p:cNvPicPr>
            <a:picLocks noChangeAspect="1"/>
          </p:cNvPicPr>
          <p:nvPr/>
        </p:nvPicPr>
        <p:blipFill>
          <a:blip r:embed="rId6"/>
          <a:stretch>
            <a:fillRect/>
          </a:stretch>
        </p:blipFill>
        <p:spPr>
          <a:xfrm>
            <a:off x="1482348" y="1692772"/>
            <a:ext cx="6179303" cy="3105023"/>
          </a:xfrm>
          <a:prstGeom prst="rect">
            <a:avLst/>
          </a:prstGeom>
        </p:spPr>
      </p:pic>
    </p:spTree>
    <p:extLst>
      <p:ext uri="{BB962C8B-B14F-4D97-AF65-F5344CB8AC3E}">
        <p14:creationId xmlns:p14="http://schemas.microsoft.com/office/powerpoint/2010/main" val="3139724364"/>
      </p:ext>
    </p:extLst>
  </p:cSld>
  <p:clrMapOvr>
    <a:masterClrMapping/>
  </p:clrMapOvr>
  <mc:AlternateContent xmlns:mc="http://schemas.openxmlformats.org/markup-compatibility/2006" xmlns:p14="http://schemas.microsoft.com/office/powerpoint/2010/main">
    <mc:Choice Requires="p14">
      <p:transition spd="slow" p14:dur="2000" advTm="2285"/>
    </mc:Choice>
    <mc:Fallback xmlns="">
      <p:transition spd="slow" advTm="228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29</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i="0" u="none" strike="noStrike" baseline="0" dirty="0">
                <a:solidFill>
                  <a:srgbClr val="231F20"/>
                </a:solidFill>
                <a:latin typeface="Times New Roman" panose="02020603050405020304" pitchFamily="18" charset="0"/>
                <a:cs typeface="Times New Roman" panose="02020603050405020304" pitchFamily="18" charset="0"/>
              </a:rPr>
              <a:t>Experiment Two</a:t>
            </a:r>
            <a:endParaRPr lang="zh-TW" altLang="en-US" sz="4000" dirty="0">
              <a:latin typeface="Times New Roman" panose="02020603050405020304"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6" name="矩形 1">
            <a:extLst>
              <a:ext uri="{FF2B5EF4-FFF2-40B4-BE49-F238E27FC236}">
                <a16:creationId xmlns:a16="http://schemas.microsoft.com/office/drawing/2014/main" id="{3392ABFD-1844-F275-BA2A-8299F56B2D7B}"/>
              </a:ext>
            </a:extLst>
          </p:cNvPr>
          <p:cNvSpPr/>
          <p:nvPr/>
        </p:nvSpPr>
        <p:spPr>
          <a:xfrm>
            <a:off x="539552" y="961630"/>
            <a:ext cx="8280920" cy="461665"/>
          </a:xfrm>
          <a:prstGeom prst="rect">
            <a:avLst/>
          </a:prstGeom>
        </p:spPr>
        <p:txBody>
          <a:bodyPr wrap="square">
            <a:spAutoFit/>
          </a:bodyPr>
          <a:lstStyle/>
          <a:p>
            <a:pPr marL="0" indent="0">
              <a:buNone/>
            </a:pPr>
            <a:r>
              <a:rPr lang="en-US" altLang="zh-TW" sz="2400" b="1"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C. Result</a:t>
            </a:r>
            <a:endParaRPr lang="en-US" altLang="zh-TW" sz="2400" b="1" dirty="0">
              <a:latin typeface="Times New Roman" panose="02020603050405020304" pitchFamily="18" charset="0"/>
              <a:ea typeface="微軟正黑體" panose="020B0604030504040204" pitchFamily="34" charset="-120"/>
              <a:cs typeface="Times New Roman" pitchFamily="18" charset="0"/>
            </a:endParaRPr>
          </a:p>
        </p:txBody>
      </p:sp>
      <p:sp>
        <p:nvSpPr>
          <p:cNvPr id="18" name="TextBox 17">
            <a:extLst>
              <a:ext uri="{FF2B5EF4-FFF2-40B4-BE49-F238E27FC236}">
                <a16:creationId xmlns:a16="http://schemas.microsoft.com/office/drawing/2014/main" id="{EDD0739C-7ED9-C480-A73B-C4DE6075E88D}"/>
              </a:ext>
            </a:extLst>
          </p:cNvPr>
          <p:cNvSpPr txBox="1"/>
          <p:nvPr/>
        </p:nvSpPr>
        <p:spPr>
          <a:xfrm>
            <a:off x="1356065" y="1582917"/>
            <a:ext cx="6933860" cy="2031325"/>
          </a:xfrm>
          <a:prstGeom prst="rect">
            <a:avLst/>
          </a:prstGeom>
          <a:noFill/>
        </p:spPr>
        <p:txBody>
          <a:bodyPr wrap="square">
            <a:spAutoFit/>
          </a:bodyPr>
          <a:lstStyle/>
          <a:p>
            <a:pPr marL="285750" indent="-285750">
              <a:buFont typeface="Arial" panose="020B0604020202020204" pitchFamily="34" charset="0"/>
              <a:buChar char="•"/>
            </a:pPr>
            <a:r>
              <a:rPr lang="en-US" altLang="zh-TW"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PI: Solve 40/63 problems and its fitness value is worst</a:t>
            </a:r>
          </a:p>
          <a:p>
            <a:pPr marL="285750" indent="-285750">
              <a:buFont typeface="Arial" panose="020B0604020202020204" pitchFamily="34" charset="0"/>
              <a:buChar char="•"/>
            </a:pPr>
            <a:endParaRPr lang="en-US" altLang="zh-TW"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en-US" altLang="zh-TW"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PI with softmax: Solve 45/63 problems and its fitness value is almost the same with PI’s, and it costs the longest time</a:t>
            </a:r>
          </a:p>
          <a:p>
            <a:pPr marL="285750" indent="-285750">
              <a:buFont typeface="Arial" panose="020B0604020202020204" pitchFamily="34" charset="0"/>
              <a:buChar char="•"/>
            </a:pPr>
            <a:endParaRPr lang="en-US" altLang="zh-TW"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en-US" altLang="zh-TW"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MCPSO: Solve 51/63 problems and its fitness value is the best out of three, and its running time is acceptable</a:t>
            </a:r>
            <a:endParaRPr lang="zh-TW" altLang="en-US" dirty="0"/>
          </a:p>
        </p:txBody>
      </p:sp>
    </p:spTree>
    <p:extLst>
      <p:ext uri="{BB962C8B-B14F-4D97-AF65-F5344CB8AC3E}">
        <p14:creationId xmlns:p14="http://schemas.microsoft.com/office/powerpoint/2010/main" val="4123972668"/>
      </p:ext>
    </p:extLst>
  </p:cSld>
  <p:clrMapOvr>
    <a:masterClrMapping/>
  </p:clrMapOvr>
  <mc:AlternateContent xmlns:mc="http://schemas.openxmlformats.org/markup-compatibility/2006" xmlns:p14="http://schemas.microsoft.com/office/powerpoint/2010/main">
    <mc:Choice Requires="p14">
      <p:transition spd="slow" p14:dur="2000" advTm="2285"/>
    </mc:Choice>
    <mc:Fallback xmlns="">
      <p:transition spd="slow" advTm="22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3</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Introduction</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431539" y="1195745"/>
            <a:ext cx="8280920" cy="4093428"/>
          </a:xfrm>
          <a:prstGeom prst="rect">
            <a:avLst/>
          </a:prstGeom>
        </p:spPr>
        <p:txBody>
          <a:bodyPr wrap="square">
            <a:spAutoFit/>
          </a:bodyPr>
          <a:lstStyle/>
          <a:p>
            <a:pPr marL="514350" indent="-514350" algn="l">
              <a:buAutoNum type="romanUcPeriod"/>
            </a:pPr>
            <a:r>
              <a:rPr lang="en-US" altLang="zh-TW" sz="2000" dirty="0">
                <a:solidFill>
                  <a:srgbClr val="231F20"/>
                </a:solidFill>
                <a:latin typeface="Times New Roman" panose="02020603050405020304" pitchFamily="18" charset="0"/>
                <a:cs typeface="Times New Roman" panose="02020603050405020304" pitchFamily="18" charset="0"/>
              </a:rPr>
              <a:t>T</a:t>
            </a: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ask allocation in applications of multivehicle systems</a:t>
            </a:r>
            <a:r>
              <a:rPr lang="zh-TW" altLang="en-US" sz="2000" b="0" i="0" u="none" strike="noStrike" baseline="0" dirty="0">
                <a:solidFill>
                  <a:srgbClr val="231F20"/>
                </a:solidFill>
                <a:latin typeface="Times New Roman" panose="02020603050405020304" pitchFamily="18" charset="0"/>
                <a:cs typeface="Times New Roman" panose="02020603050405020304" pitchFamily="18" charset="0"/>
              </a:rPr>
              <a:t> </a:t>
            </a: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is the key problem.</a:t>
            </a:r>
          </a:p>
          <a:p>
            <a:pPr algn="l"/>
            <a:endParaRPr lang="en-US" altLang="zh-TW" sz="2000" dirty="0">
              <a:solidFill>
                <a:srgbClr val="231F20"/>
              </a:solidFill>
              <a:latin typeface="Times New Roman" panose="02020603050405020304" pitchFamily="18" charset="0"/>
              <a:cs typeface="Times New Roman" panose="02020603050405020304" pitchFamily="18" charset="0"/>
            </a:endParaRPr>
          </a:p>
          <a:p>
            <a:pPr marL="514350" indent="-514350" algn="l">
              <a:buAutoNum type="romanUcPeriod" startAt="2"/>
            </a:pP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The test scenarios in this paper are based on the rescue aspect of search-and-rescue applications.</a:t>
            </a:r>
          </a:p>
          <a:p>
            <a:pPr marL="514350" indent="-514350" algn="l">
              <a:buAutoNum type="romanUcPeriod" startAt="2"/>
            </a:pPr>
            <a:endParaRPr lang="en-US" altLang="zh-TW" sz="2000" b="0" i="0" u="none" strike="noStrike" baseline="0" dirty="0">
              <a:solidFill>
                <a:srgbClr val="231F20"/>
              </a:solidFill>
              <a:latin typeface="Times New Roman" panose="02020603050405020304" pitchFamily="18" charset="0"/>
              <a:cs typeface="Times New Roman" panose="02020603050405020304" pitchFamily="18" charset="0"/>
            </a:endParaRPr>
          </a:p>
          <a:p>
            <a:pPr marL="514350" indent="-514350" algn="l">
              <a:buAutoNum type="romanUcPeriod" startAt="2"/>
            </a:pPr>
            <a:r>
              <a:rPr lang="en-US" altLang="zh-TW" sz="200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The distributed algorithms are often used to solve multivehicle task allocation problems, such as CBBA, PI, PI with softmax.</a:t>
            </a:r>
          </a:p>
          <a:p>
            <a:pPr marL="514350" indent="-514350" algn="l">
              <a:buAutoNum type="romanUcPeriod" startAt="2"/>
            </a:pPr>
            <a:endParaRPr lang="en-US" altLang="zh-TW" sz="200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endParaRPr>
          </a:p>
          <a:p>
            <a:pPr marL="514350" indent="-514350" algn="l">
              <a:buAutoNum type="romanUcPeriod" startAt="2"/>
            </a:pPr>
            <a:r>
              <a:rPr lang="en-US" altLang="zh-TW" sz="200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In this paper, we investigate the use of centralized algorithms to solve the multivehicle task allocation problems which is called MCPSO.</a:t>
            </a:r>
          </a:p>
          <a:p>
            <a:pPr marL="514350" indent="-514350" algn="l">
              <a:buAutoNum type="romanUcPeriod" startAt="2"/>
            </a:pPr>
            <a:endParaRPr lang="en-US" altLang="zh-TW" sz="200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endParaRPr lang="en-US" altLang="zh-TW" sz="200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endParaRPr lang="en-US" altLang="zh-TW" sz="2000" dirty="0">
              <a:latin typeface="Times New Roman" panose="02020603050405020304" pitchFamily="18" charset="0"/>
              <a:ea typeface="微軟正黑體" panose="020B0604030504040204" pitchFamily="34" charset="-120"/>
              <a:cs typeface="Times New Roman" pitchFamily="18" charset="0"/>
            </a:endParaRPr>
          </a:p>
        </p:txBody>
      </p:sp>
    </p:spTree>
    <p:extLst>
      <p:ext uri="{BB962C8B-B14F-4D97-AF65-F5344CB8AC3E}">
        <p14:creationId xmlns:p14="http://schemas.microsoft.com/office/powerpoint/2010/main" val="2653376366"/>
      </p:ext>
    </p:extLst>
  </p:cSld>
  <p:clrMapOvr>
    <a:masterClrMapping/>
  </p:clrMapOvr>
  <mc:AlternateContent xmlns:mc="http://schemas.openxmlformats.org/markup-compatibility/2006" xmlns:p14="http://schemas.microsoft.com/office/powerpoint/2010/main">
    <mc:Choice Requires="p14">
      <p:transition spd="slow" p14:dur="2000" advTm="71434"/>
    </mc:Choice>
    <mc:Fallback xmlns="">
      <p:transition spd="slow" advTm="7143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30</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anose="02020603050405020304" pitchFamily="18" charset="0"/>
                <a:cs typeface="Times New Roman" pitchFamily="18" charset="0"/>
              </a:rPr>
              <a:t>Conclusion</a:t>
            </a:r>
            <a:endParaRPr lang="zh-TW" altLang="en-US" sz="4000" dirty="0">
              <a:latin typeface="Times New Roman" panose="02020603050405020304"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15" name="TextBox 14">
            <a:extLst>
              <a:ext uri="{FF2B5EF4-FFF2-40B4-BE49-F238E27FC236}">
                <a16:creationId xmlns:a16="http://schemas.microsoft.com/office/drawing/2014/main" id="{62AB7EA2-7D6B-C26F-F268-F0E477A826D9}"/>
              </a:ext>
            </a:extLst>
          </p:cNvPr>
          <p:cNvSpPr txBox="1"/>
          <p:nvPr/>
        </p:nvSpPr>
        <p:spPr>
          <a:xfrm>
            <a:off x="899015" y="1438683"/>
            <a:ext cx="7345967" cy="2862322"/>
          </a:xfrm>
          <a:prstGeom prst="rect">
            <a:avLst/>
          </a:prstGeom>
          <a:noFill/>
        </p:spPr>
        <p:txBody>
          <a:bodyPr wrap="square">
            <a:spAutoFit/>
          </a:bodyPr>
          <a:lstStyle/>
          <a:p>
            <a:pPr marL="342900" indent="-342900" algn="l">
              <a:buFont typeface="+mj-lt"/>
              <a:buAutoNum type="arabicPeriod"/>
            </a:pPr>
            <a:r>
              <a:rPr lang="en-US" altLang="zh-TW" sz="1800" b="0" i="0" u="none" strike="noStrike" baseline="0" dirty="0">
                <a:solidFill>
                  <a:srgbClr val="231F20"/>
                </a:solidFill>
                <a:latin typeface="Times-Roman"/>
              </a:rPr>
              <a:t>MCPSO can solve almost all scenarios in this paper. Even in complex scenarios, MCPSO only fails 10 times, while the PI fails 23 times, and PI with softmax fails 19 times. </a:t>
            </a:r>
          </a:p>
          <a:p>
            <a:pPr marL="342900" indent="-342900" algn="l">
              <a:buFont typeface="+mj-lt"/>
              <a:buAutoNum type="arabicPeriod"/>
            </a:pPr>
            <a:endParaRPr lang="en-US" altLang="zh-TW" sz="1800" b="0" i="0" u="none" strike="noStrike" baseline="0" dirty="0">
              <a:solidFill>
                <a:srgbClr val="231F20"/>
              </a:solidFill>
              <a:latin typeface="Times-Roman"/>
            </a:endParaRPr>
          </a:p>
          <a:p>
            <a:pPr marL="342900" indent="-342900" algn="l">
              <a:buFont typeface="+mj-lt"/>
              <a:buAutoNum type="arabicPeriod"/>
            </a:pPr>
            <a:r>
              <a:rPr lang="en-US" altLang="zh-TW" sz="1800" b="0" i="0" u="none" strike="noStrike" baseline="0" dirty="0">
                <a:solidFill>
                  <a:srgbClr val="231F20"/>
                </a:solidFill>
                <a:latin typeface="Times-Roman"/>
              </a:rPr>
              <a:t>These experiments demonstrate that the proposed centralized MCPSO solves more problems and with better solutions than state-of-</a:t>
            </a:r>
            <a:r>
              <a:rPr lang="en-US" altLang="zh-TW" dirty="0">
                <a:solidFill>
                  <a:srgbClr val="231F20"/>
                </a:solidFill>
                <a:latin typeface="Times-Roman"/>
              </a:rPr>
              <a:t> </a:t>
            </a:r>
            <a:r>
              <a:rPr lang="en-US" altLang="zh-TW" sz="1800" b="0" i="0" u="none" strike="noStrike" baseline="0" dirty="0">
                <a:solidFill>
                  <a:srgbClr val="231F20"/>
                </a:solidFill>
                <a:latin typeface="Times-Roman"/>
              </a:rPr>
              <a:t>the-art distributed algorithms.</a:t>
            </a:r>
          </a:p>
          <a:p>
            <a:pPr marL="342900" indent="-342900" algn="l">
              <a:buFont typeface="+mj-lt"/>
              <a:buAutoNum type="arabicPeriod"/>
            </a:pPr>
            <a:endParaRPr lang="en-US" altLang="zh-TW" sz="1800" b="0" i="0" u="none" strike="noStrike" baseline="0" dirty="0">
              <a:solidFill>
                <a:srgbClr val="231F20"/>
              </a:solidFill>
              <a:latin typeface="Times-Roman"/>
            </a:endParaRPr>
          </a:p>
          <a:p>
            <a:pPr marL="342900" indent="-342900" algn="l">
              <a:buFont typeface="+mj-lt"/>
              <a:buAutoNum type="arabicPeriod"/>
            </a:pPr>
            <a:r>
              <a:rPr lang="en-US" altLang="zh-TW" sz="1800" b="0" i="0" u="none" strike="noStrike" baseline="0" dirty="0">
                <a:solidFill>
                  <a:srgbClr val="231F20"/>
                </a:solidFill>
                <a:latin typeface="Times-Roman"/>
              </a:rPr>
              <a:t>MCPSO can be used as a benchmark for distributed algorithms for determining the performance gap, which will guide further development.</a:t>
            </a:r>
            <a:endParaRPr lang="zh-TW" altLang="en-US" dirty="0"/>
          </a:p>
        </p:txBody>
      </p:sp>
    </p:spTree>
    <p:extLst>
      <p:ext uri="{BB962C8B-B14F-4D97-AF65-F5344CB8AC3E}">
        <p14:creationId xmlns:p14="http://schemas.microsoft.com/office/powerpoint/2010/main" val="1800518438"/>
      </p:ext>
    </p:extLst>
  </p:cSld>
  <p:clrMapOvr>
    <a:masterClrMapping/>
  </p:clrMapOvr>
  <mc:AlternateContent xmlns:mc="http://schemas.openxmlformats.org/markup-compatibility/2006" xmlns:p14="http://schemas.microsoft.com/office/powerpoint/2010/main">
    <mc:Choice Requires="p14">
      <p:transition spd="slow" p14:dur="2000" advTm="57373"/>
    </mc:Choice>
    <mc:Fallback xmlns="">
      <p:transition spd="slow" advTm="5737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31</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3" name="內容版面配置區 2"/>
          <p:cNvSpPr txBox="1">
            <a:spLocks/>
          </p:cNvSpPr>
          <p:nvPr/>
        </p:nvSpPr>
        <p:spPr bwMode="auto">
          <a:xfrm>
            <a:off x="574675" y="404664"/>
            <a:ext cx="8229600"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kumimoji="0" lang="en-US" altLang="zh-TW" sz="7200" dirty="0">
              <a:latin typeface="Times New Roman" panose="02020603050405020304" pitchFamily="18" charset="0"/>
              <a:cs typeface="Times New Roman" panose="02020603050405020304" pitchFamily="18" charset="0"/>
            </a:endParaRPr>
          </a:p>
          <a:p>
            <a:pPr marL="0" indent="0" algn="ctr">
              <a:buNone/>
            </a:pPr>
            <a:endParaRPr kumimoji="0" lang="en-US" altLang="zh-TW" sz="5400" dirty="0">
              <a:latin typeface="Times New Roman" panose="02020603050405020304" pitchFamily="18" charset="0"/>
              <a:cs typeface="Times New Roman" panose="02020603050405020304" pitchFamily="18" charset="0"/>
            </a:endParaRPr>
          </a:p>
          <a:p>
            <a:pPr marL="0" indent="0" algn="ctr">
              <a:buNone/>
            </a:pPr>
            <a:r>
              <a:rPr kumimoji="0" lang="en-US" altLang="zh-TW" sz="5400" dirty="0">
                <a:latin typeface="Times New Roman" panose="02020603050405020304" pitchFamily="18" charset="0"/>
                <a:cs typeface="Times New Roman" panose="02020603050405020304" pitchFamily="18" charset="0"/>
              </a:rPr>
              <a:t>Thanks for your attention.</a:t>
            </a:r>
          </a:p>
        </p:txBody>
      </p:sp>
    </p:spTree>
    <p:extLst>
      <p:ext uri="{BB962C8B-B14F-4D97-AF65-F5344CB8AC3E}">
        <p14:creationId xmlns:p14="http://schemas.microsoft.com/office/powerpoint/2010/main" val="2169663282"/>
      </p:ext>
    </p:extLst>
  </p:cSld>
  <p:clrMapOvr>
    <a:masterClrMapping/>
  </p:clrMapOvr>
  <mc:AlternateContent xmlns:mc="http://schemas.openxmlformats.org/markup-compatibility/2006" xmlns:p14="http://schemas.microsoft.com/office/powerpoint/2010/main">
    <mc:Choice Requires="p14">
      <p:transition spd="slow" p14:dur="2000" advTm="1728"/>
    </mc:Choice>
    <mc:Fallback xmlns="">
      <p:transition spd="slow" advTm="17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4</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Problem Description</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401622" y="1669849"/>
            <a:ext cx="5461753" cy="1015663"/>
          </a:xfrm>
          <a:prstGeom prst="rect">
            <a:avLst/>
          </a:prstGeom>
        </p:spPr>
        <p:txBody>
          <a:bodyPr wrap="square">
            <a:spAutoFit/>
          </a:bodyPr>
          <a:lstStyle/>
          <a:p>
            <a:pPr marL="342900" indent="-342900" algn="l">
              <a:buFont typeface="Arial" panose="020B0604020202020204" pitchFamily="34" charset="0"/>
              <a:buChar char="•"/>
            </a:pP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The goal of task allocation is to schedule and assign a sequence of tasks to each available vehicle without any conflicts among all vehicles.</a:t>
            </a:r>
          </a:p>
        </p:txBody>
      </p:sp>
      <p:pic>
        <p:nvPicPr>
          <p:cNvPr id="4" name="Picture 3">
            <a:extLst>
              <a:ext uri="{FF2B5EF4-FFF2-40B4-BE49-F238E27FC236}">
                <a16:creationId xmlns:a16="http://schemas.microsoft.com/office/drawing/2014/main" id="{36033678-709C-2F1A-C4D8-F615474BB4B5}"/>
              </a:ext>
            </a:extLst>
          </p:cNvPr>
          <p:cNvPicPr>
            <a:picLocks noChangeAspect="1"/>
          </p:cNvPicPr>
          <p:nvPr/>
        </p:nvPicPr>
        <p:blipFill>
          <a:blip r:embed="rId6"/>
          <a:stretch>
            <a:fillRect/>
          </a:stretch>
        </p:blipFill>
        <p:spPr>
          <a:xfrm>
            <a:off x="5863375" y="882962"/>
            <a:ext cx="3089430" cy="4354371"/>
          </a:xfrm>
          <a:prstGeom prst="rect">
            <a:avLst/>
          </a:prstGeom>
        </p:spPr>
      </p:pic>
      <p:pic>
        <p:nvPicPr>
          <p:cNvPr id="7" name="Picture 6" descr="A picture containing text, watch&#10;&#10;Description automatically generated">
            <a:extLst>
              <a:ext uri="{FF2B5EF4-FFF2-40B4-BE49-F238E27FC236}">
                <a16:creationId xmlns:a16="http://schemas.microsoft.com/office/drawing/2014/main" id="{A0CA4A75-B0CA-5642-A2CC-D79D32F271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37" y="3706784"/>
            <a:ext cx="5129206" cy="1211382"/>
          </a:xfrm>
          <a:prstGeom prst="rect">
            <a:avLst/>
          </a:prstGeom>
        </p:spPr>
      </p:pic>
      <p:sp>
        <p:nvSpPr>
          <p:cNvPr id="19" name="TextBox 18">
            <a:extLst>
              <a:ext uri="{FF2B5EF4-FFF2-40B4-BE49-F238E27FC236}">
                <a16:creationId xmlns:a16="http://schemas.microsoft.com/office/drawing/2014/main" id="{80F0DC07-3718-7636-7C1B-0902321200F7}"/>
              </a:ext>
            </a:extLst>
          </p:cNvPr>
          <p:cNvSpPr txBox="1"/>
          <p:nvPr/>
        </p:nvSpPr>
        <p:spPr>
          <a:xfrm>
            <a:off x="401622" y="2996093"/>
            <a:ext cx="5355221" cy="400110"/>
          </a:xfrm>
          <a:prstGeom prst="rect">
            <a:avLst/>
          </a:prstGeom>
          <a:noFill/>
        </p:spPr>
        <p:txBody>
          <a:bodyPr wrap="square">
            <a:spAutoFit/>
          </a:bodyPr>
          <a:lstStyle/>
          <a:p>
            <a:pPr marL="342900" indent="-342900" algn="l">
              <a:buFont typeface="Arial" panose="020B0604020202020204" pitchFamily="34" charset="0"/>
              <a:buChar char="•"/>
            </a:pP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The optimization criteria </a:t>
            </a:r>
            <a:r>
              <a:rPr lang="en-US" altLang="zh-TW" sz="2000" b="0" i="0" u="none" strike="noStrike" baseline="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is t</a:t>
            </a:r>
            <a:r>
              <a:rPr lang="en-US" altLang="zh-TW" sz="2000" dirty="0">
                <a:solidFill>
                  <a:srgbClr val="231F20"/>
                </a:solidFill>
                <a:latin typeface="Times New Roman" panose="02020603050405020304" pitchFamily="18" charset="0"/>
                <a:ea typeface="微軟正黑體" panose="020B0604030504040204" pitchFamily="34" charset="-120"/>
                <a:cs typeface="Times New Roman" panose="02020603050405020304" pitchFamily="18" charset="0"/>
              </a:rPr>
              <a:t>he </a:t>
            </a: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minimum cost.  </a:t>
            </a:r>
            <a:endParaRPr lang="zh-TW" altLang="en-US"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87CC715-EF28-FBAE-5EA1-C163F0BD9E7B}"/>
              </a:ext>
            </a:extLst>
          </p:cNvPr>
          <p:cNvSpPr txBox="1"/>
          <p:nvPr/>
        </p:nvSpPr>
        <p:spPr>
          <a:xfrm>
            <a:off x="5916644" y="5363248"/>
            <a:ext cx="2872250" cy="369332"/>
          </a:xfrm>
          <a:prstGeom prst="rect">
            <a:avLst/>
          </a:prstGeom>
          <a:noFill/>
        </p:spPr>
        <p:txBody>
          <a:bodyPr wrap="square">
            <a:spAutoFit/>
          </a:bodyPr>
          <a:lstStyle/>
          <a:p>
            <a:r>
              <a:rPr lang="en-US" altLang="zh-TW" b="0" i="0" u="none" strike="noStrike" baseline="0" dirty="0">
                <a:solidFill>
                  <a:srgbClr val="231F20"/>
                </a:solidFill>
                <a:latin typeface="Times-Roman"/>
              </a:rPr>
              <a:t>Fig. 1. Rescue environment.</a:t>
            </a:r>
            <a:endParaRPr lang="zh-TW" altLang="en-US" dirty="0"/>
          </a:p>
        </p:txBody>
      </p:sp>
    </p:spTree>
    <p:extLst>
      <p:ext uri="{BB962C8B-B14F-4D97-AF65-F5344CB8AC3E}">
        <p14:creationId xmlns:p14="http://schemas.microsoft.com/office/powerpoint/2010/main" val="313549752"/>
      </p:ext>
    </p:extLst>
  </p:cSld>
  <p:clrMapOvr>
    <a:masterClrMapping/>
  </p:clrMapOvr>
  <mc:AlternateContent xmlns:mc="http://schemas.openxmlformats.org/markup-compatibility/2006" xmlns:p14="http://schemas.microsoft.com/office/powerpoint/2010/main">
    <mc:Choice Requires="p14">
      <p:transition spd="slow" p14:dur="2000" advTm="107406"/>
    </mc:Choice>
    <mc:Fallback xmlns="">
      <p:transition spd="slow" advTm="1074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5</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8336634"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3000" i="0" u="none" strike="noStrike" baseline="0" dirty="0">
                <a:solidFill>
                  <a:srgbClr val="231F20"/>
                </a:solidFill>
                <a:latin typeface="Times-Roman"/>
              </a:rPr>
              <a:t>MCPSO For Task Allocation Method</a:t>
            </a:r>
            <a:endParaRPr lang="zh-TW" altLang="en-US" sz="3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901898" y="1443841"/>
            <a:ext cx="7699177" cy="3970318"/>
          </a:xfrm>
          <a:prstGeom prst="rect">
            <a:avLst/>
          </a:prstGeom>
        </p:spPr>
        <p:txBody>
          <a:bodyPr wrap="square">
            <a:spAutoFit/>
          </a:bodyPr>
          <a:lstStyle/>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Basic PSO</a:t>
            </a:r>
          </a:p>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Priority Determination</a:t>
            </a:r>
          </a:p>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Particle Coding and Decoding Methods</a:t>
            </a:r>
          </a:p>
          <a:p>
            <a:pPr marL="514350" indent="-514350">
              <a:buAutoNum type="alphaUcPeriod"/>
            </a:pPr>
            <a:r>
              <a:rPr lang="en-US" altLang="zh-TW" sz="2800" dirty="0" err="1">
                <a:latin typeface="Times New Roman" panose="02020603050405020304" pitchFamily="18" charset="0"/>
                <a:ea typeface="微軟正黑體" panose="020B0604030504040204" pitchFamily="34" charset="-120"/>
                <a:cs typeface="Times New Roman" pitchFamily="18" charset="0"/>
              </a:rPr>
              <a:t>Lbest</a:t>
            </a:r>
            <a:r>
              <a:rPr lang="en-US" altLang="zh-TW" sz="2800" dirty="0">
                <a:latin typeface="Times New Roman" panose="02020603050405020304" pitchFamily="18" charset="0"/>
                <a:ea typeface="微軟正黑體" panose="020B0604030504040204" pitchFamily="34" charset="-120"/>
                <a:cs typeface="Times New Roman" pitchFamily="18" charset="0"/>
              </a:rPr>
              <a:t> and </a:t>
            </a:r>
            <a:r>
              <a:rPr lang="en-US" altLang="zh-TW" sz="2800" dirty="0" err="1">
                <a:latin typeface="Times New Roman" panose="02020603050405020304" pitchFamily="18" charset="0"/>
                <a:ea typeface="微軟正黑體" panose="020B0604030504040204" pitchFamily="34" charset="-120"/>
                <a:cs typeface="Times New Roman" pitchFamily="18" charset="0"/>
              </a:rPr>
              <a:t>Gbest</a:t>
            </a:r>
            <a:r>
              <a:rPr lang="en-US" altLang="zh-TW" sz="2800" dirty="0">
                <a:latin typeface="Times New Roman" panose="02020603050405020304" pitchFamily="18" charset="0"/>
                <a:ea typeface="微軟正黑體" panose="020B0604030504040204" pitchFamily="34" charset="-120"/>
                <a:cs typeface="Times New Roman" pitchFamily="18" charset="0"/>
              </a:rPr>
              <a:t> Solutions Update Methods</a:t>
            </a:r>
          </a:p>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Particle Velocity and Location Update Method</a:t>
            </a:r>
          </a:p>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Insert Operation</a:t>
            </a:r>
          </a:p>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Local Search Methods</a:t>
            </a:r>
          </a:p>
          <a:p>
            <a:pPr marL="514350" indent="-514350">
              <a:buAutoNum type="alphaUcPeriod"/>
            </a:pPr>
            <a:r>
              <a:rPr lang="en-US" altLang="zh-TW" sz="2800" dirty="0">
                <a:latin typeface="Times New Roman" panose="02020603050405020304" pitchFamily="18" charset="0"/>
                <a:ea typeface="微軟正黑體" panose="020B0604030504040204" pitchFamily="34" charset="-120"/>
                <a:cs typeface="Times New Roman" pitchFamily="18" charset="0"/>
              </a:rPr>
              <a:t>Local Optimum Avoidance</a:t>
            </a:r>
          </a:p>
          <a:p>
            <a:r>
              <a:rPr lang="en-US" altLang="zh-TW" sz="2800" dirty="0">
                <a:latin typeface="Times New Roman" panose="02020603050405020304" pitchFamily="18" charset="0"/>
                <a:ea typeface="微軟正黑體" panose="020B0604030504040204" pitchFamily="34" charset="-120"/>
                <a:cs typeface="Times New Roman" pitchFamily="18" charset="0"/>
              </a:rPr>
              <a:t> </a:t>
            </a:r>
          </a:p>
        </p:txBody>
      </p:sp>
    </p:spTree>
    <p:extLst>
      <p:ext uri="{BB962C8B-B14F-4D97-AF65-F5344CB8AC3E}">
        <p14:creationId xmlns:p14="http://schemas.microsoft.com/office/powerpoint/2010/main" val="224588163"/>
      </p:ext>
    </p:extLst>
  </p:cSld>
  <p:clrMapOvr>
    <a:masterClrMapping/>
  </p:clrMapOvr>
  <mc:AlternateContent xmlns:mc="http://schemas.openxmlformats.org/markup-compatibility/2006" xmlns:p14="http://schemas.microsoft.com/office/powerpoint/2010/main">
    <mc:Choice Requires="p14">
      <p:transition spd="slow" p14:dur="2000" advTm="14776"/>
    </mc:Choice>
    <mc:Fallback xmlns="">
      <p:transition spd="slow" advTm="147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6</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i="0" u="none" strike="noStrike" baseline="0" dirty="0">
                <a:solidFill>
                  <a:srgbClr val="231F20"/>
                </a:solidFill>
                <a:latin typeface="Times-Roman"/>
              </a:rPr>
              <a:t>A. Basic PSO</a:t>
            </a:r>
            <a:endParaRPr lang="zh-TW" altLang="en-US" sz="4000" dirty="0">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5" name="Picture 4">
            <a:extLst>
              <a:ext uri="{FF2B5EF4-FFF2-40B4-BE49-F238E27FC236}">
                <a16:creationId xmlns:a16="http://schemas.microsoft.com/office/drawing/2014/main" id="{F512D996-F2A3-47DE-3998-7BB1F3687F1F}"/>
              </a:ext>
            </a:extLst>
          </p:cNvPr>
          <p:cNvPicPr>
            <a:picLocks noChangeAspect="1"/>
          </p:cNvPicPr>
          <p:nvPr/>
        </p:nvPicPr>
        <p:blipFill>
          <a:blip r:embed="rId6"/>
          <a:stretch>
            <a:fillRect/>
          </a:stretch>
        </p:blipFill>
        <p:spPr>
          <a:xfrm>
            <a:off x="1210469" y="2029347"/>
            <a:ext cx="6727688" cy="1462044"/>
          </a:xfrm>
          <a:prstGeom prst="rect">
            <a:avLst/>
          </a:prstGeom>
        </p:spPr>
      </p:pic>
      <p:pic>
        <p:nvPicPr>
          <p:cNvPr id="19" name="Picture 18">
            <a:extLst>
              <a:ext uri="{FF2B5EF4-FFF2-40B4-BE49-F238E27FC236}">
                <a16:creationId xmlns:a16="http://schemas.microsoft.com/office/drawing/2014/main" id="{2E13CA0E-B64E-9BBF-3F82-DC1881E87F76}"/>
              </a:ext>
            </a:extLst>
          </p:cNvPr>
          <p:cNvPicPr>
            <a:picLocks noChangeAspect="1"/>
          </p:cNvPicPr>
          <p:nvPr/>
        </p:nvPicPr>
        <p:blipFill>
          <a:blip r:embed="rId7"/>
          <a:stretch>
            <a:fillRect/>
          </a:stretch>
        </p:blipFill>
        <p:spPr>
          <a:xfrm>
            <a:off x="3023421" y="4034616"/>
            <a:ext cx="3313181" cy="317702"/>
          </a:xfrm>
          <a:prstGeom prst="rect">
            <a:avLst/>
          </a:prstGeom>
        </p:spPr>
      </p:pic>
    </p:spTree>
    <p:extLst>
      <p:ext uri="{BB962C8B-B14F-4D97-AF65-F5344CB8AC3E}">
        <p14:creationId xmlns:p14="http://schemas.microsoft.com/office/powerpoint/2010/main" val="1981505978"/>
      </p:ext>
    </p:extLst>
  </p:cSld>
  <p:clrMapOvr>
    <a:masterClrMapping/>
  </p:clrMapOvr>
  <mc:AlternateContent xmlns:mc="http://schemas.openxmlformats.org/markup-compatibility/2006" xmlns:p14="http://schemas.microsoft.com/office/powerpoint/2010/main">
    <mc:Choice Requires="p14">
      <p:transition spd="slow" p14:dur="2000" advTm="32703"/>
    </mc:Choice>
    <mc:Fallback xmlns="">
      <p:transition spd="slow" advTm="327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7</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sz="4000" dirty="0">
                <a:latin typeface="Times New Roman" pitchFamily="18" charset="0"/>
                <a:cs typeface="Times New Roman" pitchFamily="18" charset="0"/>
              </a:rPr>
              <a:t>B. </a:t>
            </a:r>
            <a:r>
              <a:rPr lang="en-US" altLang="zh-TW" sz="4000" dirty="0">
                <a:latin typeface="Times New Roman" panose="02020603050405020304" pitchFamily="18" charset="0"/>
                <a:ea typeface="微軟正黑體" panose="020B0604030504040204" pitchFamily="34" charset="-120"/>
                <a:cs typeface="Times New Roman" pitchFamily="18" charset="0"/>
              </a:rPr>
              <a:t>Priority Determination</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4" name="Picture 3">
            <a:extLst>
              <a:ext uri="{FF2B5EF4-FFF2-40B4-BE49-F238E27FC236}">
                <a16:creationId xmlns:a16="http://schemas.microsoft.com/office/drawing/2014/main" id="{3087D8CF-CAAA-DE39-503B-C35711FADF47}"/>
              </a:ext>
            </a:extLst>
          </p:cNvPr>
          <p:cNvPicPr>
            <a:picLocks noChangeAspect="1"/>
          </p:cNvPicPr>
          <p:nvPr/>
        </p:nvPicPr>
        <p:blipFill>
          <a:blip r:embed="rId6"/>
          <a:stretch>
            <a:fillRect/>
          </a:stretch>
        </p:blipFill>
        <p:spPr>
          <a:xfrm>
            <a:off x="3482109" y="1149048"/>
            <a:ext cx="5563376" cy="4344006"/>
          </a:xfrm>
          <a:prstGeom prst="rect">
            <a:avLst/>
          </a:prstGeom>
        </p:spPr>
      </p:pic>
      <p:sp>
        <p:nvSpPr>
          <p:cNvPr id="15" name="TextBox 14">
            <a:extLst>
              <a:ext uri="{FF2B5EF4-FFF2-40B4-BE49-F238E27FC236}">
                <a16:creationId xmlns:a16="http://schemas.microsoft.com/office/drawing/2014/main" id="{F11BB0E8-E56A-915C-A71D-339AFFAC8497}"/>
              </a:ext>
            </a:extLst>
          </p:cNvPr>
          <p:cNvSpPr txBox="1"/>
          <p:nvPr/>
        </p:nvSpPr>
        <p:spPr>
          <a:xfrm>
            <a:off x="231721" y="1438683"/>
            <a:ext cx="3341795" cy="2308324"/>
          </a:xfrm>
          <a:prstGeom prst="rect">
            <a:avLst/>
          </a:prstGeom>
          <a:noFill/>
        </p:spPr>
        <p:txBody>
          <a:bodyPr wrap="square">
            <a:spAutoFit/>
          </a:bodyPr>
          <a:lstStyle/>
          <a:p>
            <a:pPr marL="285750" indent="-285750" algn="l">
              <a:buFont typeface="Arial" panose="020B0604020202020204" pitchFamily="34" charset="0"/>
              <a:buChar char="•"/>
            </a:pPr>
            <a:r>
              <a:rPr lang="en-US" altLang="zh-TW" sz="2400" b="0" i="0" u="none" strike="noStrike" baseline="0" dirty="0">
                <a:solidFill>
                  <a:srgbClr val="231F20"/>
                </a:solidFill>
                <a:latin typeface="Times-Roman"/>
              </a:rPr>
              <a:t>The priority is determined by the time difference between the end time and the travel time from the vehicle to a location.</a:t>
            </a:r>
            <a:endParaRPr lang="zh-TW" altLang="en-US" sz="2400" dirty="0"/>
          </a:p>
        </p:txBody>
      </p:sp>
    </p:spTree>
    <p:extLst>
      <p:ext uri="{BB962C8B-B14F-4D97-AF65-F5344CB8AC3E}">
        <p14:creationId xmlns:p14="http://schemas.microsoft.com/office/powerpoint/2010/main" val="62903985"/>
      </p:ext>
    </p:extLst>
  </p:cSld>
  <p:clrMapOvr>
    <a:masterClrMapping/>
  </p:clrMapOvr>
  <mc:AlternateContent xmlns:mc="http://schemas.openxmlformats.org/markup-compatibility/2006" xmlns:p14="http://schemas.microsoft.com/office/powerpoint/2010/main">
    <mc:Choice Requires="p14">
      <p:transition spd="slow" p14:dur="2000" advTm="89224"/>
    </mc:Choice>
    <mc:Fallback xmlns="">
      <p:transition spd="slow" advTm="892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8</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dirty="0">
                <a:latin typeface="Times New Roman" pitchFamily="18" charset="0"/>
                <a:cs typeface="Times New Roman" pitchFamily="18" charset="0"/>
              </a:rPr>
              <a:t>C. </a:t>
            </a:r>
            <a:r>
              <a:rPr lang="en-US" altLang="zh-TW" dirty="0">
                <a:latin typeface="Times New Roman" panose="02020603050405020304" pitchFamily="18" charset="0"/>
                <a:ea typeface="微軟正黑體" panose="020B0604030504040204" pitchFamily="34" charset="-120"/>
                <a:cs typeface="Times New Roman" pitchFamily="18" charset="0"/>
              </a:rPr>
              <a:t>Particle Coding and Decoding Methods</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pic>
        <p:nvPicPr>
          <p:cNvPr id="5" name="Picture 4">
            <a:extLst>
              <a:ext uri="{FF2B5EF4-FFF2-40B4-BE49-F238E27FC236}">
                <a16:creationId xmlns:a16="http://schemas.microsoft.com/office/drawing/2014/main" id="{97674AE8-9AE0-554E-4EA0-B284A4BF0F3A}"/>
              </a:ext>
            </a:extLst>
          </p:cNvPr>
          <p:cNvPicPr>
            <a:picLocks noChangeAspect="1"/>
          </p:cNvPicPr>
          <p:nvPr/>
        </p:nvPicPr>
        <p:blipFill>
          <a:blip r:embed="rId6"/>
          <a:stretch>
            <a:fillRect/>
          </a:stretch>
        </p:blipFill>
        <p:spPr>
          <a:xfrm>
            <a:off x="3777739" y="1345591"/>
            <a:ext cx="3492217" cy="417674"/>
          </a:xfrm>
          <a:prstGeom prst="rect">
            <a:avLst/>
          </a:prstGeom>
        </p:spPr>
      </p:pic>
      <p:sp>
        <p:nvSpPr>
          <p:cNvPr id="18" name="TextBox 17">
            <a:extLst>
              <a:ext uri="{FF2B5EF4-FFF2-40B4-BE49-F238E27FC236}">
                <a16:creationId xmlns:a16="http://schemas.microsoft.com/office/drawing/2014/main" id="{50E93E3A-F54C-C002-A223-3119F17ED1DE}"/>
              </a:ext>
            </a:extLst>
          </p:cNvPr>
          <p:cNvSpPr txBox="1"/>
          <p:nvPr/>
        </p:nvSpPr>
        <p:spPr>
          <a:xfrm>
            <a:off x="1038688" y="1380515"/>
            <a:ext cx="4680752" cy="400110"/>
          </a:xfrm>
          <a:prstGeom prst="rect">
            <a:avLst/>
          </a:prstGeom>
          <a:noFill/>
        </p:spPr>
        <p:txBody>
          <a:bodyPr wrap="square">
            <a:spAutoFit/>
          </a:bodyPr>
          <a:lstStyle/>
          <a:p>
            <a:pPr algn="l"/>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The coding of</a:t>
            </a:r>
            <a:r>
              <a:rPr lang="zh-TW" altLang="en-US" sz="2000" b="0" i="0" u="none" strike="noStrike" baseline="0" dirty="0">
                <a:solidFill>
                  <a:srgbClr val="231F20"/>
                </a:solidFill>
                <a:latin typeface="Times New Roman" panose="02020603050405020304" pitchFamily="18" charset="0"/>
                <a:cs typeface="Times New Roman" panose="02020603050405020304" pitchFamily="18" charset="0"/>
              </a:rPr>
              <a:t> </a:t>
            </a:r>
            <a:r>
              <a:rPr lang="en-US" altLang="zh-TW" sz="2000" b="0" i="0" u="none" strike="noStrike" baseline="0" dirty="0">
                <a:solidFill>
                  <a:srgbClr val="231F20"/>
                </a:solidFill>
                <a:latin typeface="Times New Roman" panose="02020603050405020304" pitchFamily="18" charset="0"/>
                <a:cs typeface="Times New Roman" panose="02020603050405020304" pitchFamily="18" charset="0"/>
              </a:rPr>
              <a:t>a particle:</a:t>
            </a:r>
            <a:endParaRPr lang="zh-TW" altLang="en-US"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9107276-CD6C-FA44-8C17-BBF8A2CC5FFD}"/>
              </a:ext>
            </a:extLst>
          </p:cNvPr>
          <p:cNvSpPr txBox="1"/>
          <p:nvPr/>
        </p:nvSpPr>
        <p:spPr>
          <a:xfrm>
            <a:off x="1035360" y="2622163"/>
            <a:ext cx="4576438" cy="400110"/>
          </a:xfrm>
          <a:prstGeom prst="rect">
            <a:avLst/>
          </a:prstGeom>
          <a:noFill/>
        </p:spPr>
        <p:txBody>
          <a:bodyPr wrap="square">
            <a:spAutoFit/>
          </a:bodyPr>
          <a:lstStyle/>
          <a:p>
            <a:pPr algn="l"/>
            <a:r>
              <a:rPr lang="en-US" altLang="zh-TW" sz="2000">
                <a:solidFill>
                  <a:srgbClr val="231F20"/>
                </a:solidFill>
                <a:latin typeface="Times-Roman"/>
              </a:rPr>
              <a:t>T</a:t>
            </a:r>
            <a:r>
              <a:rPr lang="en-US" altLang="zh-TW" sz="2000" b="0" i="0" u="none" strike="noStrike" baseline="0">
                <a:solidFill>
                  <a:srgbClr val="231F20"/>
                </a:solidFill>
                <a:latin typeface="Times-Roman"/>
              </a:rPr>
              <a:t>he task numbers for each type:</a:t>
            </a:r>
            <a:endParaRPr lang="zh-TW" altLang="en-US" sz="2000" dirty="0"/>
          </a:p>
        </p:txBody>
      </p:sp>
      <p:pic>
        <p:nvPicPr>
          <p:cNvPr id="16" name="Picture 15">
            <a:extLst>
              <a:ext uri="{FF2B5EF4-FFF2-40B4-BE49-F238E27FC236}">
                <a16:creationId xmlns:a16="http://schemas.microsoft.com/office/drawing/2014/main" id="{D6680003-8C2E-E540-75DD-A03EA13BF5FB}"/>
              </a:ext>
            </a:extLst>
          </p:cNvPr>
          <p:cNvPicPr>
            <a:picLocks noChangeAspect="1"/>
          </p:cNvPicPr>
          <p:nvPr/>
        </p:nvPicPr>
        <p:blipFill>
          <a:blip r:embed="rId7"/>
          <a:stretch>
            <a:fillRect/>
          </a:stretch>
        </p:blipFill>
        <p:spPr>
          <a:xfrm>
            <a:off x="1002642" y="3022273"/>
            <a:ext cx="7354740" cy="1590640"/>
          </a:xfrm>
          <a:prstGeom prst="rect">
            <a:avLst/>
          </a:prstGeom>
        </p:spPr>
      </p:pic>
      <p:sp>
        <p:nvSpPr>
          <p:cNvPr id="24" name="TextBox 23">
            <a:extLst>
              <a:ext uri="{FF2B5EF4-FFF2-40B4-BE49-F238E27FC236}">
                <a16:creationId xmlns:a16="http://schemas.microsoft.com/office/drawing/2014/main" id="{6CF7E792-ADFA-B8DC-560E-35FC4A0F4298}"/>
              </a:ext>
            </a:extLst>
          </p:cNvPr>
          <p:cNvSpPr txBox="1"/>
          <p:nvPr/>
        </p:nvSpPr>
        <p:spPr>
          <a:xfrm>
            <a:off x="1002642" y="4698121"/>
            <a:ext cx="4576438" cy="369332"/>
          </a:xfrm>
          <a:prstGeom prst="rect">
            <a:avLst/>
          </a:prstGeom>
          <a:noFill/>
        </p:spPr>
        <p:txBody>
          <a:bodyPr wrap="square">
            <a:spAutoFit/>
          </a:bodyPr>
          <a:lstStyle/>
          <a:p>
            <a:r>
              <a:rPr lang="en-US" altLang="zh-TW" dirty="0"/>
              <a:t>ex: m=13, u=3</a:t>
            </a:r>
            <a:endParaRPr lang="zh-TW" altLang="en-US" dirty="0"/>
          </a:p>
        </p:txBody>
      </p:sp>
      <p:sp>
        <p:nvSpPr>
          <p:cNvPr id="26" name="TextBox 25">
            <a:extLst>
              <a:ext uri="{FF2B5EF4-FFF2-40B4-BE49-F238E27FC236}">
                <a16:creationId xmlns:a16="http://schemas.microsoft.com/office/drawing/2014/main" id="{08FD1193-FBDE-F4B6-E2E2-98A9D7155EF4}"/>
              </a:ext>
            </a:extLst>
          </p:cNvPr>
          <p:cNvSpPr txBox="1"/>
          <p:nvPr/>
        </p:nvSpPr>
        <p:spPr>
          <a:xfrm>
            <a:off x="1039633" y="5121777"/>
            <a:ext cx="4576438" cy="369332"/>
          </a:xfrm>
          <a:prstGeom prst="rect">
            <a:avLst/>
          </a:prstGeom>
          <a:noFill/>
        </p:spPr>
        <p:txBody>
          <a:bodyPr wrap="square">
            <a:spAutoFit/>
          </a:bodyPr>
          <a:lstStyle/>
          <a:p>
            <a:r>
              <a:rPr lang="en-US" altLang="zh-TW" dirty="0" err="1"/>
              <a:t>tN</a:t>
            </a:r>
            <a:r>
              <a:rPr lang="en-US" altLang="zh-TW" dirty="0"/>
              <a:t>=[5,4,4]</a:t>
            </a:r>
            <a:endParaRPr lang="zh-TW" altLang="en-US" dirty="0"/>
          </a:p>
        </p:txBody>
      </p:sp>
    </p:spTree>
    <p:extLst>
      <p:ext uri="{BB962C8B-B14F-4D97-AF65-F5344CB8AC3E}">
        <p14:creationId xmlns:p14="http://schemas.microsoft.com/office/powerpoint/2010/main" val="2808068284"/>
      </p:ext>
    </p:extLst>
  </p:cSld>
  <p:clrMapOvr>
    <a:masterClrMapping/>
  </p:clrMapOvr>
  <mc:AlternateContent xmlns:mc="http://schemas.openxmlformats.org/markup-compatibility/2006" xmlns:p14="http://schemas.microsoft.com/office/powerpoint/2010/main">
    <mc:Choice Requires="p14">
      <p:transition spd="slow" p14:dur="2000" advTm="1405"/>
    </mc:Choice>
    <mc:Fallback xmlns="">
      <p:transition spd="slow" advTm="140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圖片 3" descr="柏鈞印章圖案.bmp.jpg"/>
          <p:cNvPicPr>
            <a:picLocks noChangeAspect="1"/>
          </p:cNvPicPr>
          <p:nvPr/>
        </p:nvPicPr>
        <p:blipFill>
          <a:blip r:embed="rId3" cstate="print"/>
          <a:srcRect/>
          <a:stretch>
            <a:fillRect/>
          </a:stretch>
        </p:blipFill>
        <p:spPr bwMode="auto">
          <a:xfrm>
            <a:off x="8499475" y="6200775"/>
            <a:ext cx="609600" cy="612775"/>
          </a:xfrm>
          <a:prstGeom prst="rect">
            <a:avLst/>
          </a:prstGeom>
          <a:noFill/>
          <a:ln w="9525">
            <a:noFill/>
            <a:miter lim="800000"/>
            <a:headEnd/>
            <a:tailEnd/>
          </a:ln>
        </p:spPr>
      </p:pic>
      <p:pic>
        <p:nvPicPr>
          <p:cNvPr id="2051" name="圖片 4" descr="nckulogo2011-2.jpg"/>
          <p:cNvPicPr>
            <a:picLocks noChangeAspect="1"/>
          </p:cNvPicPr>
          <p:nvPr/>
        </p:nvPicPr>
        <p:blipFill>
          <a:blip r:embed="rId4" cstate="print"/>
          <a:srcRect/>
          <a:stretch>
            <a:fillRect/>
          </a:stretch>
        </p:blipFill>
        <p:spPr bwMode="auto">
          <a:xfrm>
            <a:off x="34925" y="0"/>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0" y="6165850"/>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0" y="692150"/>
            <a:ext cx="9144000" cy="0"/>
          </a:xfrm>
          <a:prstGeom prst="line">
            <a:avLst/>
          </a:prstGeom>
          <a:ln w="952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0" y="6092825"/>
            <a:ext cx="91440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p:cNvSpPr>
            <a:spLocks noGrp="1"/>
          </p:cNvSpPr>
          <p:nvPr>
            <p:ph type="sldNum" sz="quarter" idx="12"/>
          </p:nvPr>
        </p:nvSpPr>
        <p:spPr>
          <a:xfrm>
            <a:off x="7812088" y="6376988"/>
            <a:ext cx="477837" cy="365125"/>
          </a:xfrm>
        </p:spPr>
        <p:txBody>
          <a:bodyPr/>
          <a:lstStyle/>
          <a:p>
            <a:pPr algn="ctr">
              <a:defRPr/>
            </a:pPr>
            <a:fld id="{1753D42E-4CDC-4A37-821D-8C1C70AFD5D9}" type="slidenum">
              <a:rPr lang="zh-TW" altLang="en-US" smtClean="0">
                <a:solidFill>
                  <a:srgbClr val="C00000"/>
                </a:solidFill>
                <a:latin typeface="Arial" pitchFamily="34" charset="0"/>
                <a:cs typeface="Arial" pitchFamily="34" charset="0"/>
              </a:rPr>
              <a:pPr algn="ctr">
                <a:defRPr/>
              </a:pPr>
              <a:t>9</a:t>
            </a:fld>
            <a:endParaRPr lang="zh-TW" altLang="en-US">
              <a:solidFill>
                <a:srgbClr val="C00000"/>
              </a:solidFill>
              <a:latin typeface="Arial" pitchFamily="34" charset="0"/>
              <a:cs typeface="Arial" pitchFamily="34" charset="0"/>
            </a:endParaRPr>
          </a:p>
        </p:txBody>
      </p:sp>
      <p:pic>
        <p:nvPicPr>
          <p:cNvPr id="2057" name="圖片 12" descr="sys_1347_9875048_43635.jpg"/>
          <p:cNvPicPr>
            <a:picLocks noChangeAspect="1"/>
          </p:cNvPicPr>
          <p:nvPr/>
        </p:nvPicPr>
        <p:blipFill>
          <a:blip r:embed="rId5" cstate="print"/>
          <a:srcRect/>
          <a:stretch>
            <a:fillRect/>
          </a:stretch>
        </p:blipFill>
        <p:spPr bwMode="auto">
          <a:xfrm>
            <a:off x="34925" y="6200775"/>
            <a:ext cx="2351088" cy="612775"/>
          </a:xfrm>
          <a:prstGeom prst="rect">
            <a:avLst/>
          </a:prstGeom>
          <a:noFill/>
          <a:ln w="9525">
            <a:noFill/>
            <a:miter lim="800000"/>
            <a:headEnd/>
            <a:tailEnd/>
          </a:ln>
        </p:spPr>
      </p:pic>
      <p:sp>
        <p:nvSpPr>
          <p:cNvPr id="11" name="標題 1"/>
          <p:cNvSpPr txBox="1">
            <a:spLocks/>
          </p:cNvSpPr>
          <p:nvPr/>
        </p:nvSpPr>
        <p:spPr>
          <a:xfrm>
            <a:off x="772441" y="3774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r>
              <a:rPr lang="en-US" altLang="zh-TW" dirty="0">
                <a:latin typeface="Times New Roman" pitchFamily="18" charset="0"/>
                <a:cs typeface="Times New Roman" pitchFamily="18" charset="0"/>
              </a:rPr>
              <a:t>C. </a:t>
            </a:r>
            <a:r>
              <a:rPr lang="en-US" altLang="zh-TW" dirty="0">
                <a:latin typeface="Times New Roman" panose="02020603050405020304" pitchFamily="18" charset="0"/>
                <a:ea typeface="微軟正黑體" panose="020B0604030504040204" pitchFamily="34" charset="-120"/>
                <a:cs typeface="Times New Roman" pitchFamily="18" charset="0"/>
              </a:rPr>
              <a:t>Particle Coding and Decoding Methods</a:t>
            </a:r>
          </a:p>
        </p:txBody>
      </p:sp>
      <p:sp>
        <p:nvSpPr>
          <p:cNvPr id="2" name="矩形 1">
            <a:extLst>
              <a:ext uri="{FF2B5EF4-FFF2-40B4-BE49-F238E27FC236}">
                <a16:creationId xmlns:a16="http://schemas.microsoft.com/office/drawing/2014/main" id="{5F328ED4-F529-400B-A441-00E96672390C}"/>
              </a:ext>
            </a:extLst>
          </p:cNvPr>
          <p:cNvSpPr/>
          <p:nvPr/>
        </p:nvSpPr>
        <p:spPr>
          <a:xfrm>
            <a:off x="539552" y="961630"/>
            <a:ext cx="8280920" cy="954107"/>
          </a:xfrm>
          <a:prstGeom prst="rect">
            <a:avLst/>
          </a:prstGeom>
        </p:spPr>
        <p:txBody>
          <a:bodyPr wrap="square">
            <a:spAutoFit/>
          </a:bodyPr>
          <a:lstStyle/>
          <a:p>
            <a:pPr marL="0" indent="0">
              <a:buNone/>
            </a:pPr>
            <a:endParaRPr lang="en-US" altLang="zh-TW" sz="2800">
              <a:latin typeface="Times New Roman" panose="02020603050405020304" pitchFamily="18" charset="0"/>
              <a:ea typeface="微軟正黑體" panose="020B0604030504040204" pitchFamily="34" charset="-120"/>
              <a:cs typeface="Times New Roman" pitchFamily="18" charset="0"/>
            </a:endParaRPr>
          </a:p>
          <a:p>
            <a:r>
              <a:rPr lang="en-US" altLang="zh-TW" sz="2800">
                <a:latin typeface="Times New Roman" panose="02020603050405020304" pitchFamily="18" charset="0"/>
                <a:ea typeface="微軟正黑體" panose="020B0604030504040204" pitchFamily="34" charset="-120"/>
                <a:cs typeface="Times New Roman" pitchFamily="18" charset="0"/>
              </a:rPr>
              <a:t> </a:t>
            </a:r>
          </a:p>
        </p:txBody>
      </p:sp>
      <p:sp>
        <p:nvSpPr>
          <p:cNvPr id="20" name="TextBox 19">
            <a:extLst>
              <a:ext uri="{FF2B5EF4-FFF2-40B4-BE49-F238E27FC236}">
                <a16:creationId xmlns:a16="http://schemas.microsoft.com/office/drawing/2014/main" id="{29107276-CD6C-FA44-8C17-BBF8A2CC5FFD}"/>
              </a:ext>
            </a:extLst>
          </p:cNvPr>
          <p:cNvSpPr txBox="1"/>
          <p:nvPr/>
        </p:nvSpPr>
        <p:spPr>
          <a:xfrm>
            <a:off x="864492" y="2126874"/>
            <a:ext cx="4576438" cy="400110"/>
          </a:xfrm>
          <a:prstGeom prst="rect">
            <a:avLst/>
          </a:prstGeom>
          <a:noFill/>
        </p:spPr>
        <p:txBody>
          <a:bodyPr wrap="square">
            <a:spAutoFit/>
          </a:bodyPr>
          <a:lstStyle/>
          <a:p>
            <a:pPr algn="l"/>
            <a:r>
              <a:rPr lang="en-US" altLang="zh-TW" sz="2000" dirty="0">
                <a:solidFill>
                  <a:srgbClr val="231F20"/>
                </a:solidFill>
                <a:latin typeface="Times-Roman"/>
              </a:rPr>
              <a:t>T</a:t>
            </a:r>
            <a:r>
              <a:rPr lang="en-US" altLang="zh-TW" sz="2000" b="0" i="0" u="none" strike="noStrike" baseline="0" dirty="0">
                <a:solidFill>
                  <a:srgbClr val="231F20"/>
                </a:solidFill>
                <a:latin typeface="Times-Roman"/>
              </a:rPr>
              <a:t>he number of vehicles for each type:</a:t>
            </a:r>
            <a:endParaRPr lang="zh-TW" altLang="en-US" sz="2000" dirty="0"/>
          </a:p>
        </p:txBody>
      </p:sp>
      <p:pic>
        <p:nvPicPr>
          <p:cNvPr id="6" name="Picture 5">
            <a:extLst>
              <a:ext uri="{FF2B5EF4-FFF2-40B4-BE49-F238E27FC236}">
                <a16:creationId xmlns:a16="http://schemas.microsoft.com/office/drawing/2014/main" id="{C744E604-73CC-AAB9-5654-ADD5B9C76C80}"/>
              </a:ext>
            </a:extLst>
          </p:cNvPr>
          <p:cNvPicPr>
            <a:picLocks noChangeAspect="1"/>
          </p:cNvPicPr>
          <p:nvPr/>
        </p:nvPicPr>
        <p:blipFill>
          <a:blip r:embed="rId6"/>
          <a:stretch>
            <a:fillRect/>
          </a:stretch>
        </p:blipFill>
        <p:spPr>
          <a:xfrm>
            <a:off x="943308" y="2509303"/>
            <a:ext cx="7257382" cy="1552957"/>
          </a:xfrm>
          <a:prstGeom prst="rect">
            <a:avLst/>
          </a:prstGeom>
        </p:spPr>
      </p:pic>
    </p:spTree>
    <p:extLst>
      <p:ext uri="{BB962C8B-B14F-4D97-AF65-F5344CB8AC3E}">
        <p14:creationId xmlns:p14="http://schemas.microsoft.com/office/powerpoint/2010/main" val="2629179976"/>
      </p:ext>
    </p:extLst>
  </p:cSld>
  <p:clrMapOvr>
    <a:masterClrMapping/>
  </p:clrMapOvr>
  <mc:AlternateContent xmlns:mc="http://schemas.openxmlformats.org/markup-compatibility/2006" xmlns:p14="http://schemas.microsoft.com/office/powerpoint/2010/main">
    <mc:Choice Requires="p14">
      <p:transition spd="slow" p14:dur="2000" advTm="1405"/>
    </mc:Choice>
    <mc:Fallback xmlns="">
      <p:transition spd="slow" advTm="1405"/>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簡報2" id="{0B76D4BC-95F0-DB4B-9F64-A720FA23B6C8}" vid="{1B8DD730-B558-674D-8DD2-A691EC7C80F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CF04ED021528624CA9800B52FA415E9E" ma:contentTypeVersion="2" ma:contentTypeDescription="建立新的文件。" ma:contentTypeScope="" ma:versionID="6f021524936d651bd401fc3766c1900b">
  <xsd:schema xmlns:xsd="http://www.w3.org/2001/XMLSchema" xmlns:xs="http://www.w3.org/2001/XMLSchema" xmlns:p="http://schemas.microsoft.com/office/2006/metadata/properties" xmlns:ns3="af8a2fb5-15ab-4648-836a-22314e0fa5ff" targetNamespace="http://schemas.microsoft.com/office/2006/metadata/properties" ma:root="true" ma:fieldsID="43b1567a5151b196b7a631a283382a35" ns3:_="">
    <xsd:import namespace="af8a2fb5-15ab-4648-836a-22314e0fa5f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8a2fb5-15ab-4648-836a-22314e0fa5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F0DD9-A8F3-4D8F-BE46-DA175226BC9A}">
  <ds:schemaRefs>
    <ds:schemaRef ds:uri="http://schemas.microsoft.com/sharepoint/v3/contenttype/forms"/>
  </ds:schemaRefs>
</ds:datastoreItem>
</file>

<file path=customXml/itemProps2.xml><?xml version="1.0" encoding="utf-8"?>
<ds:datastoreItem xmlns:ds="http://schemas.openxmlformats.org/officeDocument/2006/customXml" ds:itemID="{C7CFC0EA-9109-400A-AE9A-FFF1ED337A44}">
  <ds:schemaRefs>
    <ds:schemaRef ds:uri="http://schemas.microsoft.com/office/2006/metadata/properties"/>
    <ds:schemaRef ds:uri="af8a2fb5-15ab-4648-836a-22314e0fa5ff"/>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3A683383-8758-4B3B-8089-FF0895468898}">
  <ds:schemaRefs>
    <ds:schemaRef ds:uri="http://schemas.microsoft.com/office/2006/metadata/contentType"/>
    <ds:schemaRef ds:uri="http://schemas.microsoft.com/office/2006/metadata/properties/metaAttributes"/>
    <ds:schemaRef ds:uri="http://www.w3.org/2000/xmlns/"/>
    <ds:schemaRef ds:uri="http://www.w3.org/2001/XMLSchema"/>
    <ds:schemaRef ds:uri="af8a2fb5-15ab-4648-836a-22314e0fa5f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簡報2</Template>
  <TotalTime>9053</TotalTime>
  <Words>1040</Words>
  <Application>Microsoft Office PowerPoint</Application>
  <PresentationFormat>On-screen Show (4:3)</PresentationFormat>
  <Paragraphs>224</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MTSYN</vt:lpstr>
      <vt:lpstr>RBLMI</vt:lpstr>
      <vt:lpstr>Times-Italic</vt:lpstr>
      <vt:lpstr>Times-Roman</vt:lpstr>
      <vt:lpstr>Arial</vt:lpstr>
      <vt:lpstr>Calibri</vt:lpstr>
      <vt:lpstr>Times New Roman</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承燁 楊</dc:creator>
  <cp:lastModifiedBy>政旭 林</cp:lastModifiedBy>
  <cp:revision>190</cp:revision>
  <dcterms:created xsi:type="dcterms:W3CDTF">2019-10-11T15:46:37Z</dcterms:created>
  <dcterms:modified xsi:type="dcterms:W3CDTF">2022-06-05T09:30:45Z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0x010100CF04ED021528624CA9800B52FA415E9E</vt:lpwstr>
  </property>
</Properties>
</file>