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Barlow Light" panose="020F0302020204030204" pitchFamily="34" charset="0"/>
      <p:regular r:id="rId18"/>
      <p:bold r:id="rId19"/>
      <p:italic r:id="rId20"/>
      <p:boldItalic r:id="rId21"/>
    </p:embeddedFont>
    <p:embeddedFont>
      <p:font typeface="EB Garamond" pitchFamily="2" charset="0"/>
      <p:regular r:id="rId22"/>
      <p:bold r:id="rId23"/>
      <p:italic r:id="rId24"/>
      <p:boldItalic r:id="rId25"/>
    </p:embeddedFont>
    <p:embeddedFont>
      <p:font typeface="Fira Sans Extra Condensed Medium" panose="020B0603050000020004" pitchFamily="34" charset="0"/>
      <p:regular r:id="rId26"/>
      <p:bold r:id="rId27"/>
      <p:italic r:id="rId28"/>
      <p:boldItalic r:id="rId29"/>
    </p:embeddedFont>
    <p:embeddedFont>
      <p:font typeface="Montserrat ExtraBold" panose="020F0502020204030204" pitchFamily="34" charset="0"/>
      <p:bold r:id="rId30"/>
      <p:italic r:id="rId31"/>
      <p:boldItalic r:id="rId32"/>
    </p:embeddedFont>
    <p:embeddedFont>
      <p:font typeface="Montserrat Light" panose="020F0302020204030204" pitchFamily="34" charset="0"/>
      <p:regular r:id="rId33"/>
      <p:bold r:id="rId34"/>
      <p:italic r:id="rId35"/>
      <p:boldItalic r:id="rId36"/>
    </p:embeddedFont>
    <p:embeddedFont>
      <p:font typeface="Oswald" pitchFamily="2" charset="77"/>
      <p:regular r:id="rId37"/>
      <p:bold r:id="rId38"/>
    </p:embeddedFont>
    <p:embeddedFont>
      <p:font typeface="Squada One" panose="02000000000000000000" pitchFamily="2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>
      <p:cViewPr varScale="1">
        <p:scale>
          <a:sx n="158" d="100"/>
          <a:sy n="158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a4e9cc079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a4e9cc079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Thank you…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Names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ba4e9cc079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ba4e9cc079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a4e9cc079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ba4e9cc079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that historically, price of 2bd Lease for BU off-campus housing has outpaced the price of 2bd apartments in Boston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a4e9cc079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a4e9cc079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c3a35a64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c3a35a64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a4e9cc079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ba4e9cc079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a4e9cc07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a4e9cc07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Sarah, we appreciate your business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Compiled &amp; analyzed a few different data sources to help build a thoughtful recommendation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we get into that - To recap your situation &amp; goals: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Hypothesized AirBnB would be a better option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a4e9cc079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a4e9cc079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a4e9cc079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a4e9cc079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Came across some legislative roadblocks to consider, as well as assumptions we had to make: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Legislation: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COB heavily regulates AirBnB market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Other: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Property mgmt - necessary due to distance from Buffalo &amp; AirBnB regulations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Utilities - Sarah would cover the cost of utilities for AirBnB, not for a lease agreement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AirBnB Occupancy Rate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a4e9cc07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a4e9cc07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Profiled the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Found what people with similar amenities were charging per night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Assumed a 50% occupancy rate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Added in the fees we researched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a4e9cc07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a4e9cc079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Paint a story here - spending time and energy stressing over constant rentals vs working with a single tenant and having a property manager handle all issues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a4e9cc079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ba4e9cc079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a4e9cc079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a4e9cc079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a4e9cc079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ba4e9cc079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 - associated with a $27 decrease in nightly cost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Job is not to explain correlation, but to share that there is insufficient evidence to support installing A/C in your home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Parking - associated with a modest $22 increase in nightly avg cost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Wifi - biggest increase, associated with a $50/night increase in nightly cost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>
  <p:cSld name="TITLE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zumper.com/rent-research/near-boston-university-ma" TargetMode="External"/><Relationship Id="rId4" Type="http://schemas.openxmlformats.org/officeDocument/2006/relationships/hyperlink" Target="https://www.zumper.com/rent-research/boston-m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______@xyz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ston.gov/sites/default/files/document-file-08-2018/short-term_rental_ordinance.pdf" TargetMode="External"/><Relationship Id="rId13" Type="http://schemas.openxmlformats.org/officeDocument/2006/relationships/hyperlink" Target="https://www.cnbc.com/2019/07/03/is-running-an-airbnb-profitable-heres-what-you-need-to-know.html" TargetMode="External"/><Relationship Id="rId3" Type="http://schemas.openxmlformats.org/officeDocument/2006/relationships/hyperlink" Target="http://insideairbnb.com/get-the-data/" TargetMode="External"/><Relationship Id="rId7" Type="http://schemas.openxmlformats.org/officeDocument/2006/relationships/hyperlink" Target="https://www.boston.com/real-estate/renting/2022/09/09/an-in-depth-look-at-the-massachusetts-rental-market-september-edition/" TargetMode="External"/><Relationship Id="rId12" Type="http://schemas.openxmlformats.org/officeDocument/2006/relationships/hyperlink" Target="https://www.mysmartmove.com/SmartMove/blog/5-biggest-landlord-mistakes-kill-profit.pag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zillow.com/rental-manager/market-trends/boston-ma/" TargetMode="External"/><Relationship Id="rId11" Type="http://schemas.openxmlformats.org/officeDocument/2006/relationships/hyperlink" Target="https://www.7hillspropertymanagement.com/pricing/" TargetMode="External"/><Relationship Id="rId5" Type="http://schemas.openxmlformats.org/officeDocument/2006/relationships/hyperlink" Target="https://www.zumper.com/rent-research/near-boston-university-ma" TargetMode="External"/><Relationship Id="rId10" Type="http://schemas.openxmlformats.org/officeDocument/2006/relationships/hyperlink" Target="https://www.airdna.co/vacation-rental-data/app/us/massachusetts/boston/overview" TargetMode="External"/><Relationship Id="rId4" Type="http://schemas.openxmlformats.org/officeDocument/2006/relationships/hyperlink" Target="https://www.zumper.com/rent-research/boston-ma" TargetMode="External"/><Relationship Id="rId9" Type="http://schemas.openxmlformats.org/officeDocument/2006/relationships/hyperlink" Target="https://www.mass.gov/info-details/tenant-righ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Conner, Jacob, and Moi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 flipH="1">
            <a:off x="791725" y="1966075"/>
            <a:ext cx="3571800" cy="13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Sarah’s Allston Investment: Maximizing ROI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8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4105800" y="1878775"/>
            <a:ext cx="5253835" cy="2215847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3600418" y="3969027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4281800" y="4546074"/>
            <a:ext cx="4972210" cy="667585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791725" y="1272125"/>
            <a:ext cx="32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quada One"/>
                <a:ea typeface="Squada One"/>
                <a:cs typeface="Squada One"/>
                <a:sym typeface="Squada One"/>
              </a:rPr>
              <a:t>All good in Allston</a:t>
            </a:r>
            <a:endParaRPr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Additional Leasing Option - Boston University</a:t>
            </a:r>
            <a:endParaRPr sz="1500"/>
          </a:p>
        </p:txBody>
      </p:sp>
      <p:grpSp>
        <p:nvGrpSpPr>
          <p:cNvPr id="353" name="Google Shape;353;p37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354" name="Google Shape;354;p37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7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357" name="Google Shape;357;p37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37"/>
          <p:cNvSpPr/>
          <p:nvPr/>
        </p:nvSpPr>
        <p:spPr>
          <a:xfrm>
            <a:off x="83965" y="2711563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642093" y="36726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6058747" y="4138792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6915160" y="46415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6163640" y="41710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7893359" y="4888083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7319527" y="48425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6433647" y="4641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7029899" y="4715937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7718459" y="47159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275" y="1244350"/>
            <a:ext cx="3035826" cy="221284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7"/>
          <p:cNvSpPr/>
          <p:nvPr/>
        </p:nvSpPr>
        <p:spPr>
          <a:xfrm rot="-2505199">
            <a:off x="6968436" y="2050514"/>
            <a:ext cx="524384" cy="23329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56A4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7029900" y="1567075"/>
            <a:ext cx="12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Campus</a:t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 rot="2535787">
            <a:off x="5267997" y="1767082"/>
            <a:ext cx="546439" cy="306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6A4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4976275" y="1333675"/>
            <a:ext cx="9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Allston</a:t>
            </a:r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1592075" y="1300325"/>
            <a:ext cx="33843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2 Bedroom Rent for Boston University Off-Campus Housing*: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93C47D"/>
                </a:highlight>
              </a:rPr>
              <a:t>$3,500</a:t>
            </a:r>
            <a:endParaRPr sz="2100">
              <a:highlight>
                <a:srgbClr val="93C47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highlight>
                <a:srgbClr val="6AA84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net Increase from non-student housing: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ctr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 sz="2100">
                <a:highlight>
                  <a:srgbClr val="93C47D"/>
                </a:highlight>
              </a:rPr>
              <a:t>$300</a:t>
            </a:r>
            <a:endParaRPr sz="2100">
              <a:highlight>
                <a:srgbClr val="93C47D"/>
              </a:highlight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2492300" y="4226075"/>
            <a:ext cx="3164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*https://www.zumper.com/rent-research/near-boston-university-ma</a:t>
            </a:r>
            <a:endParaRPr sz="700"/>
          </a:p>
        </p:txBody>
      </p:sp>
      <p:grpSp>
        <p:nvGrpSpPr>
          <p:cNvPr id="376" name="Google Shape;376;p37"/>
          <p:cNvGrpSpPr/>
          <p:nvPr/>
        </p:nvGrpSpPr>
        <p:grpSpPr>
          <a:xfrm>
            <a:off x="5574481" y="3923352"/>
            <a:ext cx="766862" cy="1599821"/>
            <a:chOff x="2106350" y="2477950"/>
            <a:chExt cx="872425" cy="1828576"/>
          </a:xfrm>
        </p:grpSpPr>
        <p:sp>
          <p:nvSpPr>
            <p:cNvPr id="377" name="Google Shape;377;p37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 Off Campus Housing</a:t>
            </a:r>
            <a:endParaRPr sz="1500"/>
          </a:p>
        </p:txBody>
      </p:sp>
      <p:pic>
        <p:nvPicPr>
          <p:cNvPr id="384" name="Google Shape;3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300" y="1099400"/>
            <a:ext cx="6748402" cy="38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8"/>
          <p:cNvSpPr txBox="1"/>
          <p:nvPr/>
        </p:nvSpPr>
        <p:spPr>
          <a:xfrm>
            <a:off x="1908800" y="4767875"/>
            <a:ext cx="510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Source: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https://www.zumper.com/rent-research/boston-ma</a:t>
            </a:r>
            <a:r>
              <a:rPr lang="en" sz="700"/>
              <a:t> &amp; </a:t>
            </a:r>
            <a:r>
              <a:rPr lang="en" sz="700" u="sng">
                <a:solidFill>
                  <a:schemeClr val="hlink"/>
                </a:solidFill>
                <a:hlinkClick r:id="rId5"/>
              </a:rPr>
              <a:t>https://www.zumper.com/rent-research/near-boston-university-ma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Final Recommendation</a:t>
            </a:r>
            <a:endParaRPr sz="1500"/>
          </a:p>
        </p:txBody>
      </p:sp>
      <p:sp>
        <p:nvSpPr>
          <p:cNvPr id="391" name="Google Shape;391;p39"/>
          <p:cNvSpPr txBox="1"/>
          <p:nvPr/>
        </p:nvSpPr>
        <p:spPr>
          <a:xfrm>
            <a:off x="538500" y="1392650"/>
            <a:ext cx="80310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Airbnb vs Lease Agreement?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i="1">
                <a:solidFill>
                  <a:srgbClr val="FF0000"/>
                </a:solidFill>
              </a:rPr>
              <a:t>Lease agreement</a:t>
            </a:r>
            <a:endParaRPr i="1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Maximizing Lease Value?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Provide parking &amp; wifi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i="1">
                <a:solidFill>
                  <a:srgbClr val="FF0000"/>
                </a:solidFill>
              </a:rPr>
              <a:t>Do not</a:t>
            </a:r>
            <a:r>
              <a:rPr lang="en">
                <a:solidFill>
                  <a:srgbClr val="FF0000"/>
                </a:solidFill>
              </a:rPr>
              <a:t> provide A/C or Laundry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Market your listing to BU students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Next Steps</a:t>
            </a:r>
            <a:endParaRPr sz="1500"/>
          </a:p>
        </p:txBody>
      </p:sp>
      <p:sp>
        <p:nvSpPr>
          <p:cNvPr id="397" name="Google Shape;397;p40"/>
          <p:cNvSpPr txBox="1"/>
          <p:nvPr/>
        </p:nvSpPr>
        <p:spPr>
          <a:xfrm>
            <a:off x="662650" y="1435750"/>
            <a:ext cx="7581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Follow Up Material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Charts, Graphs, Tables, PDF of presentation, and source material to be sent over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Questions?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Reach out to our team: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______@xyz.com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(111) 123-4455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Citations:</a:t>
            </a:r>
            <a:endParaRPr sz="1500"/>
          </a:p>
        </p:txBody>
      </p:sp>
      <p:sp>
        <p:nvSpPr>
          <p:cNvPr id="403" name="Google Shape;403;p41"/>
          <p:cNvSpPr txBox="1"/>
          <p:nvPr/>
        </p:nvSpPr>
        <p:spPr>
          <a:xfrm>
            <a:off x="675175" y="1467050"/>
            <a:ext cx="79938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Inside Airbnb Dataset:</a:t>
            </a:r>
            <a:endParaRPr sz="1200" i="1"/>
          </a:p>
          <a:p>
            <a:pPr marL="457200" marR="481594" lvl="0" indent="-279400" algn="l" rtl="0">
              <a:spcBef>
                <a:spcPts val="292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http://insideairbnb.com/get-the-data/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Supplemental Lease Data:</a:t>
            </a:r>
            <a:endParaRPr sz="1200" i="1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https://www.zumper.com/rent-research/boston-ma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https://www.zumper.com/rent-research/near-boston-university-ma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https://www.zillow.com/rental-manager/market-trends/boston-ma/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https://www.boston.com/real-estate/renting/2022/09/09/an-in-depth-look-at-the-massachusetts-rental-market-september-edition/</a:t>
            </a:r>
            <a:r>
              <a:rPr lang="en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Boston City Legislation</a:t>
            </a:r>
            <a:endParaRPr i="1">
              <a:solidFill>
                <a:schemeClr val="dk1"/>
              </a:solidFill>
            </a:endParaRPr>
          </a:p>
          <a:p>
            <a:pPr marL="457200" marR="132817" lvl="0" indent="-27940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https://www.boston.gov/sites/default/files/document-file-08-2018/short-term_rental_ordinance.pdf</a:t>
            </a:r>
            <a:endParaRPr>
              <a:solidFill>
                <a:schemeClr val="dk1"/>
              </a:solidFill>
            </a:endParaRPr>
          </a:p>
          <a:p>
            <a:pPr marL="0" marR="132817" lvl="0" indent="0" algn="l" rtl="0">
              <a:spcBef>
                <a:spcPts val="233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Expense Costs:</a:t>
            </a:r>
            <a:endParaRPr i="1">
              <a:solidFill>
                <a:schemeClr val="dk1"/>
              </a:solidFill>
            </a:endParaRPr>
          </a:p>
          <a:p>
            <a:pPr marL="457200" marR="132817" lvl="0" indent="-27940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9"/>
              </a:rPr>
              <a:t>https://www.mass.gov/info-details/tenant-rights</a:t>
            </a:r>
            <a:endParaRPr sz="800">
              <a:solidFill>
                <a:schemeClr val="dk1"/>
              </a:solidFill>
            </a:endParaRPr>
          </a:p>
          <a:p>
            <a:pPr marL="457200" marR="132817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10"/>
              </a:rPr>
              <a:t>https://www.airdna.co/vacation-rental-data/app/us/massachusetts/boston/overview</a:t>
            </a:r>
            <a:endParaRPr sz="800">
              <a:solidFill>
                <a:schemeClr val="dk1"/>
              </a:solidFill>
            </a:endParaRPr>
          </a:p>
          <a:p>
            <a:pPr marL="457200" marR="132817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11"/>
              </a:rPr>
              <a:t>https://www.7hillspropertymanagement.com/pricing/</a:t>
            </a:r>
            <a:endParaRPr sz="800">
              <a:solidFill>
                <a:schemeClr val="dk1"/>
              </a:solidFill>
            </a:endParaRPr>
          </a:p>
          <a:p>
            <a:pPr marL="457200" marR="132817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12"/>
              </a:rPr>
              <a:t>https://www.mysmartmove.com/SmartMove/blog/5-biggest-landlord-mistakes-kill-profit.page</a:t>
            </a:r>
            <a:endParaRPr sz="800">
              <a:solidFill>
                <a:schemeClr val="dk1"/>
              </a:solidFill>
            </a:endParaRPr>
          </a:p>
          <a:p>
            <a:pPr marL="457200" marR="132817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13"/>
              </a:rPr>
              <a:t>https://www.cnbc.com/2019/07/03/is-running-an-airbnb-profitable-heres-what-you-need-to-know.html</a:t>
            </a:r>
            <a:endParaRPr sz="800">
              <a:solidFill>
                <a:schemeClr val="dk1"/>
              </a:solidFill>
            </a:endParaRPr>
          </a:p>
          <a:p>
            <a:pPr marL="457200" marR="132817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Wifi - Conner’s Boston Xfinity Bill</a:t>
            </a:r>
            <a:endParaRPr sz="800">
              <a:solidFill>
                <a:schemeClr val="dk1"/>
              </a:solidFill>
            </a:endParaRPr>
          </a:p>
          <a:p>
            <a:pPr marL="0" marR="132817" lvl="0" indent="0" algn="l" rtl="0">
              <a:spcBef>
                <a:spcPts val="233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33975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Profile &amp; Investigation Overview</a:t>
            </a:r>
            <a:endParaRPr sz="1500"/>
          </a:p>
        </p:txBody>
      </p:sp>
      <p:grpSp>
        <p:nvGrpSpPr>
          <p:cNvPr id="230" name="Google Shape;230;p29"/>
          <p:cNvGrpSpPr/>
          <p:nvPr/>
        </p:nvGrpSpPr>
        <p:grpSpPr>
          <a:xfrm>
            <a:off x="-136328" y="3205704"/>
            <a:ext cx="927302" cy="2083860"/>
            <a:chOff x="2449930" y="2556776"/>
            <a:chExt cx="1339065" cy="3009185"/>
          </a:xfrm>
        </p:grpSpPr>
        <p:sp>
          <p:nvSpPr>
            <p:cNvPr id="231" name="Google Shape;231;p29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9"/>
          <p:cNvGrpSpPr/>
          <p:nvPr/>
        </p:nvGrpSpPr>
        <p:grpSpPr>
          <a:xfrm>
            <a:off x="349548" y="3587707"/>
            <a:ext cx="1282408" cy="1701863"/>
            <a:chOff x="1231043" y="3326737"/>
            <a:chExt cx="1851853" cy="2457564"/>
          </a:xfrm>
        </p:grpSpPr>
        <p:sp>
          <p:nvSpPr>
            <p:cNvPr id="234" name="Google Shape;234;p29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29"/>
          <p:cNvSpPr txBox="1"/>
          <p:nvPr/>
        </p:nvSpPr>
        <p:spPr>
          <a:xfrm>
            <a:off x="1383200" y="1297100"/>
            <a:ext cx="26091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Overview: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Sarah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Located in Buffalo, NY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 in Allston, MA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Nursing Student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to maximize ROI of investment property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5070900" y="1488550"/>
            <a:ext cx="34350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Investigate: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short-term Airbnb rentals or long term lease agreements provide a better ROI?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the better option in mind, what steps can we take to maximize the cost?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80"/>
              <a:t>Sarah’s Goals - Summarized</a:t>
            </a:r>
            <a:endParaRPr sz="1580"/>
          </a:p>
        </p:txBody>
      </p:sp>
      <p:sp>
        <p:nvSpPr>
          <p:cNvPr id="243" name="Google Shape;243;p30"/>
          <p:cNvSpPr txBox="1"/>
          <p:nvPr/>
        </p:nvSpPr>
        <p:spPr>
          <a:xfrm>
            <a:off x="658500" y="1648700"/>
            <a:ext cx="565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ROI</a:t>
            </a:r>
            <a:endParaRPr sz="2400" b="1"/>
          </a:p>
        </p:txBody>
      </p:sp>
      <p:sp>
        <p:nvSpPr>
          <p:cNvPr id="244" name="Google Shape;244;p30"/>
          <p:cNvSpPr/>
          <p:nvPr/>
        </p:nvSpPr>
        <p:spPr>
          <a:xfrm>
            <a:off x="6402225" y="1402700"/>
            <a:ext cx="1325400" cy="800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6402225" y="3272950"/>
            <a:ext cx="1325400" cy="68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658500" y="3337600"/>
            <a:ext cx="304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Time Investment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2670725" y="4646500"/>
            <a:ext cx="327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Verbal Addition: Check in with subject and confirm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Legislation &amp; Other Assumptions</a:t>
            </a:r>
            <a:endParaRPr sz="1500"/>
          </a:p>
        </p:txBody>
      </p:sp>
      <p:grpSp>
        <p:nvGrpSpPr>
          <p:cNvPr id="253" name="Google Shape;253;p31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254" name="Google Shape;254;p31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31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257" name="Google Shape;257;p31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31"/>
          <p:cNvSpPr txBox="1"/>
          <p:nvPr/>
        </p:nvSpPr>
        <p:spPr>
          <a:xfrm>
            <a:off x="977700" y="1034100"/>
            <a:ext cx="7380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Legislation: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Boston heavily regulates Airbnb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■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Registration Fees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■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Local Contact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Other Assumptions: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Property Management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Utilities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Airbnb Occupancy Rate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Short Term vs Long Term - the Math</a:t>
            </a:r>
            <a:endParaRPr sz="1500"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1473650"/>
            <a:ext cx="60864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/>
          <p:nvPr/>
        </p:nvSpPr>
        <p:spPr>
          <a:xfrm>
            <a:off x="4414625" y="4381500"/>
            <a:ext cx="389400" cy="208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7490775" y="4381500"/>
            <a:ext cx="389400" cy="208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Cost &amp; Benefits</a:t>
            </a:r>
            <a:endParaRPr sz="1500"/>
          </a:p>
        </p:txBody>
      </p:sp>
      <p:grpSp>
        <p:nvGrpSpPr>
          <p:cNvPr id="273" name="Google Shape;273;p33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274" name="Google Shape;274;p33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3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277" name="Google Shape;277;p33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33"/>
          <p:cNvSpPr txBox="1"/>
          <p:nvPr/>
        </p:nvSpPr>
        <p:spPr>
          <a:xfrm>
            <a:off x="977700" y="1034100"/>
            <a:ext cx="738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83965" y="2711563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642093" y="36726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6058747" y="4138792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915160" y="46415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6163640" y="41710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7893359" y="4888083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7319527" y="48425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6433647" y="4641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7029899" y="4715937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7718459" y="47159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1211100" y="1073675"/>
            <a:ext cx="6721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Cost Difference of $204 for Short-Term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Let’s look at the benefits of Long-Term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Less vacancy risk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Less regulation from both city of Boston and Airbnb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Difference in how the home is treated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Time investment - less with leasing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1280425" y="2497175"/>
            <a:ext cx="57066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Recommendation: Long Term Leasing</a:t>
            </a:r>
            <a:endParaRPr>
              <a:solidFill>
                <a:srgbClr val="CC0000"/>
              </a:solidFill>
            </a:endParaRPr>
          </a:p>
        </p:txBody>
      </p:sp>
      <p:grpSp>
        <p:nvGrpSpPr>
          <p:cNvPr id="292" name="Google Shape;292;p33"/>
          <p:cNvGrpSpPr/>
          <p:nvPr/>
        </p:nvGrpSpPr>
        <p:grpSpPr>
          <a:xfrm>
            <a:off x="-136328" y="3205704"/>
            <a:ext cx="927302" cy="2083860"/>
            <a:chOff x="2449930" y="2556776"/>
            <a:chExt cx="1339065" cy="3009185"/>
          </a:xfrm>
        </p:grpSpPr>
        <p:sp>
          <p:nvSpPr>
            <p:cNvPr id="293" name="Google Shape;293;p33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Maximize the Value of the Long Term Lease?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Maximizing Lease Price - How Can We Investigate?</a:t>
            </a:r>
            <a:endParaRPr sz="1500"/>
          </a:p>
        </p:txBody>
      </p:sp>
      <p:grpSp>
        <p:nvGrpSpPr>
          <p:cNvPr id="305" name="Google Shape;305;p35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306" name="Google Shape;306;p35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5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309" name="Google Shape;309;p35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5"/>
          <p:cNvSpPr txBox="1"/>
          <p:nvPr/>
        </p:nvSpPr>
        <p:spPr>
          <a:xfrm>
            <a:off x="977700" y="1034100"/>
            <a:ext cx="7395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Data for private homes in Allston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Filtered for listing allowing stays of &gt; 365 days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Compare the correlation of specific amenities to the price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83965" y="2711563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642093" y="36726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6058747" y="4138792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6915160" y="46415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>
            <a:off x="6163640" y="41710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"/>
          <p:cNvSpPr/>
          <p:nvPr/>
        </p:nvSpPr>
        <p:spPr>
          <a:xfrm>
            <a:off x="7893359" y="4888083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7319527" y="48425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6433647" y="4641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7029899" y="4715937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7718459" y="47159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Amenities to Investigate:</a:t>
            </a:r>
            <a:endParaRPr sz="1500"/>
          </a:p>
        </p:txBody>
      </p:sp>
      <p:grpSp>
        <p:nvGrpSpPr>
          <p:cNvPr id="327" name="Google Shape;327;p3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328" name="Google Shape;328;p3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3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331" name="Google Shape;331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6"/>
          <p:cNvSpPr/>
          <p:nvPr/>
        </p:nvSpPr>
        <p:spPr>
          <a:xfrm>
            <a:off x="6058747" y="4138792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6915160" y="46415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6163640" y="41710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7893359" y="4888083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319527" y="48425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6433647" y="4641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6"/>
          <p:cNvSpPr/>
          <p:nvPr/>
        </p:nvSpPr>
        <p:spPr>
          <a:xfrm>
            <a:off x="7029899" y="4715937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6"/>
          <p:cNvSpPr/>
          <p:nvPr/>
        </p:nvSpPr>
        <p:spPr>
          <a:xfrm>
            <a:off x="7718459" y="47159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"/>
          <p:cNvSpPr txBox="1"/>
          <p:nvPr/>
        </p:nvSpPr>
        <p:spPr>
          <a:xfrm>
            <a:off x="1813875" y="1507425"/>
            <a:ext cx="2551200" cy="1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A/C    - </a:t>
            </a:r>
            <a:endParaRPr b="1"/>
          </a:p>
          <a:p>
            <a:pPr marL="457200" lvl="0" indent="-317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Parking     - </a:t>
            </a:r>
            <a:endParaRPr b="1"/>
          </a:p>
          <a:p>
            <a:pPr marL="457200" lvl="0" indent="-317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Wifi     - </a:t>
            </a:r>
            <a:endParaRPr b="1"/>
          </a:p>
          <a:p>
            <a:pPr marL="457200" lvl="0" indent="-317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Laundry     - </a:t>
            </a:r>
            <a:endParaRPr b="1"/>
          </a:p>
        </p:txBody>
      </p:sp>
      <p:pic>
        <p:nvPicPr>
          <p:cNvPr id="342" name="Google Shape;3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775" y="1322850"/>
            <a:ext cx="1714400" cy="229664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6"/>
          <p:cNvSpPr txBox="1"/>
          <p:nvPr/>
        </p:nvSpPr>
        <p:spPr>
          <a:xfrm>
            <a:off x="3410763" y="3942550"/>
            <a:ext cx="171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 Associated change in nightly rental price for Allston listings allowing stays over 365 days *</a:t>
            </a:r>
            <a:endParaRPr sz="800"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5539493" y="4138811"/>
            <a:ext cx="755602" cy="1299808"/>
            <a:chOff x="5609750" y="3138575"/>
            <a:chExt cx="634800" cy="1092000"/>
          </a:xfrm>
        </p:grpSpPr>
        <p:sp>
          <p:nvSpPr>
            <p:cNvPr id="345" name="Google Shape;345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36"/>
          <p:cNvSpPr txBox="1"/>
          <p:nvPr/>
        </p:nvSpPr>
        <p:spPr>
          <a:xfrm rot="225146">
            <a:off x="6144029" y="1569529"/>
            <a:ext cx="2374491" cy="67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*Verbally stated: these data demonstrate a correlation to higher rent prices with the inclusion of these amenities, not a direct dollar value increase/decrease*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Macintosh PowerPoint</Application>
  <PresentationFormat>On-screen Show (16:9)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EB Garamond</vt:lpstr>
      <vt:lpstr>Montserrat Light</vt:lpstr>
      <vt:lpstr>Barlow Light</vt:lpstr>
      <vt:lpstr>Oswald</vt:lpstr>
      <vt:lpstr>Montserrat ExtraBold</vt:lpstr>
      <vt:lpstr>Fira Sans Extra Condensed Medium</vt:lpstr>
      <vt:lpstr>Squada One</vt:lpstr>
      <vt:lpstr>Arial</vt:lpstr>
      <vt:lpstr>Simple Light</vt:lpstr>
      <vt:lpstr>Real Estate Marketing Plan </vt:lpstr>
      <vt:lpstr>Sarah’s Allston Investment: Maximizing ROI </vt:lpstr>
      <vt:lpstr>Profile &amp; Investigation Overview</vt:lpstr>
      <vt:lpstr>Sarah’s Goals - Summarized</vt:lpstr>
      <vt:lpstr>Legislation &amp; Other Assumptions</vt:lpstr>
      <vt:lpstr>Short Term vs Long Term - the Math</vt:lpstr>
      <vt:lpstr>Cost &amp; Benefits</vt:lpstr>
      <vt:lpstr>How Can We Maximize the Value of the Long Term Lease?</vt:lpstr>
      <vt:lpstr>Maximizing Lease Price - How Can We Investigate?</vt:lpstr>
      <vt:lpstr>Amenities to Investigate:</vt:lpstr>
      <vt:lpstr>Additional Leasing Option - Boston University</vt:lpstr>
      <vt:lpstr>BU Off Campus Housing</vt:lpstr>
      <vt:lpstr>Final Recommendation</vt:lpstr>
      <vt:lpstr>Next Steps</vt:lpstr>
      <vt:lpstr>Citations: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Sarah’s Allston Investment: Maximizing ROI </dc:title>
  <cp:lastModifiedBy>Susan Edwards</cp:lastModifiedBy>
  <cp:revision>1</cp:revision>
  <dcterms:modified xsi:type="dcterms:W3CDTF">2023-01-20T15:03:59Z</dcterms:modified>
</cp:coreProperties>
</file>