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DM Serif Display"/>
      <p:regular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hP8lWIq5NeGjRhz5SUWi5yXWea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erif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DMSerif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hyperlink" Target="https://products.climate.ncsu.edu/ag/gdd-explorer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jp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jp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2936796" y="2464316"/>
            <a:ext cx="12414409" cy="24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4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Grow Thy Crop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4180543" y="5328331"/>
            <a:ext cx="9926914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PSI HACKATHON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7069950" y="8420847"/>
            <a:ext cx="3799288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Cream of The Crop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5003400" y="9073500"/>
            <a:ext cx="82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DM Serif Display"/>
                <a:ea typeface="DM Serif Display"/>
                <a:cs typeface="DM Serif Display"/>
                <a:sym typeface="DM Serif Display"/>
              </a:rPr>
              <a:t>Ethan Telep, Atharv Oak, Connery Tran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>
            <a:off x="9525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14" name="Google Shape;214;p10"/>
          <p:cNvCxnSpPr/>
          <p:nvPr/>
        </p:nvCxnSpPr>
        <p:spPr>
          <a:xfrm>
            <a:off x="1175924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10"/>
          <p:cNvSpPr txBox="1"/>
          <p:nvPr/>
        </p:nvSpPr>
        <p:spPr>
          <a:xfrm>
            <a:off x="1175924" y="1233825"/>
            <a:ext cx="1258233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Citations</a:t>
            </a:r>
            <a:endParaRPr/>
          </a:p>
        </p:txBody>
      </p:sp>
      <p:sp>
        <p:nvSpPr>
          <p:cNvPr id="216" name="Google Shape;216;p10"/>
          <p:cNvSpPr txBox="1"/>
          <p:nvPr/>
        </p:nvSpPr>
        <p:spPr>
          <a:xfrm>
            <a:off x="1038225" y="2851527"/>
            <a:ext cx="16398066" cy="347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"GDD Explorer." North Carolina State University, State Climate Office, State Climate Office of North Carolina, </a:t>
            </a:r>
            <a:r>
              <a:rPr b="0" i="0" lang="en-US" sz="2199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https://products.climate.ncsu.edu/ag/gdd-explorer/</a:t>
            </a:r>
            <a:r>
              <a:rPr b="0" i="0" lang="en-US" sz="2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Accessed 14 Sept. 2025.</a:t>
            </a:r>
            <a:endParaRPr/>
          </a:p>
          <a:p>
            <a:pPr indent="0" lvl="0" marL="0" marR="0" rtl="0" algn="l">
              <a:lnSpc>
                <a:spcPct val="16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 Boost Regressor: https://xgboost.readthedocs.io/en/stable/python/python_api.html</a:t>
            </a:r>
            <a:endParaRPr/>
          </a:p>
          <a:p>
            <a:pPr indent="0" lvl="0" marL="0" marR="0" rtl="0" algn="l">
              <a:lnSpc>
                <a:spcPct val="16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 Boost Regressor: https://catboost.ai/docs/en/concepts/python-reference_catboostregressor</a:t>
            </a:r>
            <a:endParaRPr/>
          </a:p>
          <a:p>
            <a:pPr indent="0" lvl="0" marL="0" marR="0" rtl="0" algn="l">
              <a:lnSpc>
                <a:spcPct val="16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for Fertilizers: https://ers.usda.gov/sites/default/files/_laserfiche/DataFiles/50341/fertilizeruse.xls?v=13566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11"/>
          <p:cNvSpPr txBox="1"/>
          <p:nvPr/>
        </p:nvSpPr>
        <p:spPr>
          <a:xfrm>
            <a:off x="4485814" y="2762204"/>
            <a:ext cx="9316373" cy="24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4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The End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4180543" y="5328331"/>
            <a:ext cx="9926914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 FOR LISTENING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7333759" y="8720455"/>
            <a:ext cx="362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Cream Of The Crop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4" name="Google Shape;94;p2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"/>
          <p:cNvSpPr txBox="1"/>
          <p:nvPr/>
        </p:nvSpPr>
        <p:spPr>
          <a:xfrm>
            <a:off x="1166399" y="1233825"/>
            <a:ext cx="10399168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Roadmap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166399" y="9142095"/>
            <a:ext cx="345047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CREAM OF THE CROP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2118899" y="2928479"/>
            <a:ext cx="3440951" cy="60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118899" y="3679049"/>
            <a:ext cx="3237203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/>
          </a:p>
        </p:txBody>
      </p:sp>
      <p:cxnSp>
        <p:nvCxnSpPr>
          <p:cNvPr id="100" name="Google Shape;100;p2"/>
          <p:cNvCxnSpPr/>
          <p:nvPr/>
        </p:nvCxnSpPr>
        <p:spPr>
          <a:xfrm>
            <a:off x="1175924" y="5715000"/>
            <a:ext cx="1593615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2"/>
          <p:cNvCxnSpPr/>
          <p:nvPr/>
        </p:nvCxnSpPr>
        <p:spPr>
          <a:xfrm>
            <a:off x="1747424" y="3785659"/>
            <a:ext cx="0" cy="1940701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solid"/>
            <a:round/>
            <a:headEnd len="lg" w="lg" type="oval"/>
            <a:tailEnd len="sm" w="sm" type="none"/>
          </a:ln>
        </p:spPr>
      </p:cxnSp>
      <p:sp>
        <p:nvSpPr>
          <p:cNvPr id="102" name="Google Shape;102;p2"/>
          <p:cNvSpPr txBox="1"/>
          <p:nvPr/>
        </p:nvSpPr>
        <p:spPr>
          <a:xfrm>
            <a:off x="5720345" y="7019925"/>
            <a:ext cx="3440951" cy="60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720345" y="7770495"/>
            <a:ext cx="3237203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Sanitization</a:t>
            </a:r>
            <a:endParaRPr/>
          </a:p>
        </p:txBody>
      </p:sp>
      <p:cxnSp>
        <p:nvCxnSpPr>
          <p:cNvPr id="104" name="Google Shape;104;p2"/>
          <p:cNvCxnSpPr/>
          <p:nvPr/>
        </p:nvCxnSpPr>
        <p:spPr>
          <a:xfrm>
            <a:off x="5348870" y="5684662"/>
            <a:ext cx="0" cy="1940701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105" name="Google Shape;105;p2"/>
          <p:cNvSpPr txBox="1"/>
          <p:nvPr/>
        </p:nvSpPr>
        <p:spPr>
          <a:xfrm>
            <a:off x="10079204" y="2928479"/>
            <a:ext cx="3440951" cy="60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0079204" y="3679049"/>
            <a:ext cx="3237203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cxnSp>
        <p:nvCxnSpPr>
          <p:cNvPr id="107" name="Google Shape;107;p2"/>
          <p:cNvCxnSpPr/>
          <p:nvPr/>
        </p:nvCxnSpPr>
        <p:spPr>
          <a:xfrm>
            <a:off x="9707729" y="3785659"/>
            <a:ext cx="0" cy="1940701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solid"/>
            <a:round/>
            <a:headEnd len="lg" w="lg" type="oval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13680650" y="7019925"/>
            <a:ext cx="3440951" cy="60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3680650" y="7770495"/>
            <a:ext cx="3237203" cy="94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Building and Prediction</a:t>
            </a: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>
            <a:off x="13309175" y="5684662"/>
            <a:ext cx="0" cy="1940701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solid"/>
            <a:round/>
            <a:headEnd len="sm" w="sm" type="none"/>
            <a:tailEnd len="lg" w="lg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6" name="Google Shape;116;p3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"/>
          <p:cNvSpPr/>
          <p:nvPr/>
        </p:nvSpPr>
        <p:spPr>
          <a:xfrm>
            <a:off x="1021880" y="4699147"/>
            <a:ext cx="5122644" cy="4559153"/>
          </a:xfrm>
          <a:custGeom>
            <a:rect b="b" l="l" r="r" t="t"/>
            <a:pathLst>
              <a:path extrusionOk="0" h="4559153" w="5122644">
                <a:moveTo>
                  <a:pt x="0" y="0"/>
                </a:moveTo>
                <a:lnTo>
                  <a:pt x="5122645" y="0"/>
                </a:lnTo>
                <a:lnTo>
                  <a:pt x="5122645" y="4559153"/>
                </a:lnTo>
                <a:lnTo>
                  <a:pt x="0" y="45591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3"/>
          <p:cNvSpPr txBox="1"/>
          <p:nvPr/>
        </p:nvSpPr>
        <p:spPr>
          <a:xfrm>
            <a:off x="1028700" y="2519065"/>
            <a:ext cx="12504727" cy="3987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inspecting and modeling data to find useful information</a:t>
            </a:r>
            <a:endParaRPr/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3327901" y="6224887"/>
            <a:ext cx="4708916" cy="3855425"/>
          </a:xfrm>
          <a:custGeom>
            <a:rect b="b" l="l" r="r" t="t"/>
            <a:pathLst>
              <a:path extrusionOk="0" h="3855425" w="4708916">
                <a:moveTo>
                  <a:pt x="0" y="0"/>
                </a:moveTo>
                <a:lnTo>
                  <a:pt x="4708916" y="0"/>
                </a:lnTo>
                <a:lnTo>
                  <a:pt x="4708916" y="3855426"/>
                </a:lnTo>
                <a:lnTo>
                  <a:pt x="0" y="38554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4594083" y="3880676"/>
            <a:ext cx="2867824" cy="1792390"/>
          </a:xfrm>
          <a:custGeom>
            <a:rect b="b" l="l" r="r" t="t"/>
            <a:pathLst>
              <a:path extrusionOk="0" h="1792390" w="2867824">
                <a:moveTo>
                  <a:pt x="0" y="0"/>
                </a:moveTo>
                <a:lnTo>
                  <a:pt x="2867824" y="0"/>
                </a:lnTo>
                <a:lnTo>
                  <a:pt x="2867824" y="1792390"/>
                </a:lnTo>
                <a:lnTo>
                  <a:pt x="0" y="17923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6778749" y="4555726"/>
            <a:ext cx="6337835" cy="3585234"/>
          </a:xfrm>
          <a:custGeom>
            <a:rect b="b" l="l" r="r" t="t"/>
            <a:pathLst>
              <a:path extrusionOk="0" h="3585234" w="6337835">
                <a:moveTo>
                  <a:pt x="0" y="0"/>
                </a:moveTo>
                <a:lnTo>
                  <a:pt x="6337835" y="0"/>
                </a:lnTo>
                <a:lnTo>
                  <a:pt x="6337835" y="3585233"/>
                </a:lnTo>
                <a:lnTo>
                  <a:pt x="0" y="3585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332" r="0" t="-1982"/>
            </a:stretch>
          </a:blipFill>
          <a:ln>
            <a:noFill/>
          </a:ln>
        </p:spPr>
      </p:sp>
      <p:sp>
        <p:nvSpPr>
          <p:cNvPr id="122" name="Google Shape;122;p3"/>
          <p:cNvSpPr txBox="1"/>
          <p:nvPr/>
        </p:nvSpPr>
        <p:spPr>
          <a:xfrm>
            <a:off x="1166399" y="1233825"/>
            <a:ext cx="7445029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Analysis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1310917" y="3723033"/>
            <a:ext cx="4833608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Domain Knowledge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10991962" y="1233825"/>
            <a:ext cx="6105921" cy="5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3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11865564" y="2108928"/>
            <a:ext cx="4358718" cy="977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relationships between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1" name="Google Shape;131;p4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4"/>
          <p:cNvSpPr txBox="1"/>
          <p:nvPr/>
        </p:nvSpPr>
        <p:spPr>
          <a:xfrm>
            <a:off x="1166399" y="2488248"/>
            <a:ext cx="12504727" cy="5188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cleaning and preparing raw data by removing or correcting errors, duplicates, and inconsistencies to ensure its accuracy and reliability for analysis or modeling.</a:t>
            </a:r>
            <a:endParaRPr/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166399" y="5922640"/>
            <a:ext cx="5327901" cy="2237719"/>
          </a:xfrm>
          <a:custGeom>
            <a:rect b="b" l="l" r="r" t="t"/>
            <a:pathLst>
              <a:path extrusionOk="0" h="2237719" w="5327901">
                <a:moveTo>
                  <a:pt x="0" y="0"/>
                </a:moveTo>
                <a:lnTo>
                  <a:pt x="5327901" y="0"/>
                </a:lnTo>
                <a:lnTo>
                  <a:pt x="5327901" y="2237719"/>
                </a:lnTo>
                <a:lnTo>
                  <a:pt x="0" y="2237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4"/>
          <p:cNvSpPr/>
          <p:nvPr/>
        </p:nvSpPr>
        <p:spPr>
          <a:xfrm>
            <a:off x="8619728" y="5922640"/>
            <a:ext cx="8530123" cy="724821"/>
          </a:xfrm>
          <a:custGeom>
            <a:rect b="b" l="l" r="r" t="t"/>
            <a:pathLst>
              <a:path extrusionOk="0" h="724821" w="8530123">
                <a:moveTo>
                  <a:pt x="0" y="0"/>
                </a:moveTo>
                <a:lnTo>
                  <a:pt x="8530124" y="0"/>
                </a:lnTo>
                <a:lnTo>
                  <a:pt x="8530124" y="724821"/>
                </a:lnTo>
                <a:lnTo>
                  <a:pt x="0" y="7248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899" l="0" r="0" t="-71"/>
            </a:stretch>
          </a:blipFill>
          <a:ln>
            <a:noFill/>
          </a:ln>
        </p:spPr>
      </p:sp>
      <p:sp>
        <p:nvSpPr>
          <p:cNvPr id="135" name="Google Shape;135;p4"/>
          <p:cNvSpPr/>
          <p:nvPr/>
        </p:nvSpPr>
        <p:spPr>
          <a:xfrm>
            <a:off x="8024178" y="7011309"/>
            <a:ext cx="9721224" cy="631880"/>
          </a:xfrm>
          <a:custGeom>
            <a:rect b="b" l="l" r="r" t="t"/>
            <a:pathLst>
              <a:path extrusionOk="0" h="631880" w="9721224">
                <a:moveTo>
                  <a:pt x="0" y="0"/>
                </a:moveTo>
                <a:lnTo>
                  <a:pt x="9721224" y="0"/>
                </a:lnTo>
                <a:lnTo>
                  <a:pt x="9721224" y="631880"/>
                </a:lnTo>
                <a:lnTo>
                  <a:pt x="0" y="631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4"/>
          <p:cNvSpPr txBox="1"/>
          <p:nvPr/>
        </p:nvSpPr>
        <p:spPr>
          <a:xfrm>
            <a:off x="1166399" y="1233825"/>
            <a:ext cx="7445029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Sanitization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413545" y="4079235"/>
            <a:ext cx="4833608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Profiling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9497242" y="4079235"/>
            <a:ext cx="4833608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1635755" y="4690466"/>
            <a:ext cx="4389189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Assessing the raw data to understand its content and quality.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10188807" y="4738365"/>
            <a:ext cx="3450476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Actively fix issues identified during profiling.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7" name="Google Shape;147;p5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5"/>
          <p:cNvSpPr/>
          <p:nvPr/>
        </p:nvSpPr>
        <p:spPr>
          <a:xfrm>
            <a:off x="1432375" y="5414574"/>
            <a:ext cx="5642658" cy="1957577"/>
          </a:xfrm>
          <a:custGeom>
            <a:rect b="b" l="l" r="r" t="t"/>
            <a:pathLst>
              <a:path extrusionOk="0" h="1720947" w="5118057">
                <a:moveTo>
                  <a:pt x="0" y="0"/>
                </a:moveTo>
                <a:lnTo>
                  <a:pt x="5118057" y="0"/>
                </a:lnTo>
                <a:lnTo>
                  <a:pt x="5118057" y="1720946"/>
                </a:lnTo>
                <a:lnTo>
                  <a:pt x="0" y="1720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5"/>
          <p:cNvSpPr/>
          <p:nvPr/>
        </p:nvSpPr>
        <p:spPr>
          <a:xfrm>
            <a:off x="1432379" y="7684955"/>
            <a:ext cx="5112834" cy="1955659"/>
          </a:xfrm>
          <a:custGeom>
            <a:rect b="b" l="l" r="r" t="t"/>
            <a:pathLst>
              <a:path extrusionOk="0" h="1955659" w="5112834">
                <a:moveTo>
                  <a:pt x="0" y="0"/>
                </a:moveTo>
                <a:lnTo>
                  <a:pt x="5112834" y="0"/>
                </a:lnTo>
                <a:lnTo>
                  <a:pt x="5112834" y="1955659"/>
                </a:lnTo>
                <a:lnTo>
                  <a:pt x="0" y="19556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5"/>
          <p:cNvSpPr/>
          <p:nvPr/>
        </p:nvSpPr>
        <p:spPr>
          <a:xfrm>
            <a:off x="12113489" y="3606165"/>
            <a:ext cx="5413071" cy="5042876"/>
          </a:xfrm>
          <a:custGeom>
            <a:rect b="b" l="l" r="r" t="t"/>
            <a:pathLst>
              <a:path extrusionOk="0" h="5042876" w="5413071">
                <a:moveTo>
                  <a:pt x="0" y="0"/>
                </a:moveTo>
                <a:lnTo>
                  <a:pt x="5413071" y="0"/>
                </a:lnTo>
                <a:lnTo>
                  <a:pt x="5413071" y="5042876"/>
                </a:lnTo>
                <a:lnTo>
                  <a:pt x="0" y="5042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5"/>
          <p:cNvSpPr/>
          <p:nvPr/>
        </p:nvSpPr>
        <p:spPr>
          <a:xfrm>
            <a:off x="7969956" y="8810966"/>
            <a:ext cx="9556604" cy="1113803"/>
          </a:xfrm>
          <a:custGeom>
            <a:rect b="b" l="l" r="r" t="t"/>
            <a:pathLst>
              <a:path extrusionOk="0" h="1113803" w="9556604">
                <a:moveTo>
                  <a:pt x="0" y="0"/>
                </a:moveTo>
                <a:lnTo>
                  <a:pt x="9556604" y="0"/>
                </a:lnTo>
                <a:lnTo>
                  <a:pt x="9556604" y="1113803"/>
                </a:lnTo>
                <a:lnTo>
                  <a:pt x="0" y="1113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5"/>
          <p:cNvSpPr txBox="1"/>
          <p:nvPr/>
        </p:nvSpPr>
        <p:spPr>
          <a:xfrm>
            <a:off x="1166399" y="1233825"/>
            <a:ext cx="7445029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Feature Engineering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5562677" y="3784313"/>
            <a:ext cx="5030336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Creation/Transformation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5843928" y="4317554"/>
            <a:ext cx="4467833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new features from existing ones.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1166399" y="2519065"/>
            <a:ext cx="12582333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using domain knowledge to select and transform existing raw data into new variables that can improve the performance of a machine learning model.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1" name="Google Shape;161;p6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6"/>
          <p:cNvSpPr txBox="1"/>
          <p:nvPr/>
        </p:nvSpPr>
        <p:spPr>
          <a:xfrm>
            <a:off x="1166399" y="1233825"/>
            <a:ext cx="7445029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Feature Engineering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6539602" y="2604790"/>
            <a:ext cx="5175744" cy="2452009"/>
          </a:xfrm>
          <a:custGeom>
            <a:rect b="b" l="l" r="r" t="t"/>
            <a:pathLst>
              <a:path extrusionOk="0" h="2452009" w="5175744">
                <a:moveTo>
                  <a:pt x="0" y="0"/>
                </a:moveTo>
                <a:lnTo>
                  <a:pt x="5175744" y="0"/>
                </a:lnTo>
                <a:lnTo>
                  <a:pt x="5175744" y="2452009"/>
                </a:lnTo>
                <a:lnTo>
                  <a:pt x="0" y="24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6"/>
          <p:cNvSpPr/>
          <p:nvPr/>
        </p:nvSpPr>
        <p:spPr>
          <a:xfrm>
            <a:off x="1166399" y="2629464"/>
            <a:ext cx="5096766" cy="2427335"/>
          </a:xfrm>
          <a:custGeom>
            <a:rect b="b" l="l" r="r" t="t"/>
            <a:pathLst>
              <a:path extrusionOk="0" h="2427335" w="5096766">
                <a:moveTo>
                  <a:pt x="0" y="0"/>
                </a:moveTo>
                <a:lnTo>
                  <a:pt x="5096765" y="0"/>
                </a:lnTo>
                <a:lnTo>
                  <a:pt x="5096765" y="2427335"/>
                </a:lnTo>
                <a:lnTo>
                  <a:pt x="0" y="24273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6"/>
          <p:cNvSpPr/>
          <p:nvPr/>
        </p:nvSpPr>
        <p:spPr>
          <a:xfrm>
            <a:off x="11986163" y="2604790"/>
            <a:ext cx="5273137" cy="2452009"/>
          </a:xfrm>
          <a:custGeom>
            <a:rect b="b" l="l" r="r" t="t"/>
            <a:pathLst>
              <a:path extrusionOk="0" h="2452009" w="5273137">
                <a:moveTo>
                  <a:pt x="0" y="0"/>
                </a:moveTo>
                <a:lnTo>
                  <a:pt x="5273137" y="0"/>
                </a:lnTo>
                <a:lnTo>
                  <a:pt x="5273137" y="2452009"/>
                </a:lnTo>
                <a:lnTo>
                  <a:pt x="0" y="24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6"/>
          <p:cNvSpPr/>
          <p:nvPr/>
        </p:nvSpPr>
        <p:spPr>
          <a:xfrm>
            <a:off x="1166399" y="5691145"/>
            <a:ext cx="5096766" cy="2427335"/>
          </a:xfrm>
          <a:custGeom>
            <a:rect b="b" l="l" r="r" t="t"/>
            <a:pathLst>
              <a:path extrusionOk="0" h="2427335" w="5096766">
                <a:moveTo>
                  <a:pt x="0" y="0"/>
                </a:moveTo>
                <a:lnTo>
                  <a:pt x="5096765" y="0"/>
                </a:lnTo>
                <a:lnTo>
                  <a:pt x="5096765" y="2427334"/>
                </a:lnTo>
                <a:lnTo>
                  <a:pt x="0" y="2427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6"/>
          <p:cNvSpPr/>
          <p:nvPr/>
        </p:nvSpPr>
        <p:spPr>
          <a:xfrm>
            <a:off x="6579092" y="5691145"/>
            <a:ext cx="5096766" cy="2427335"/>
          </a:xfrm>
          <a:custGeom>
            <a:rect b="b" l="l" r="r" t="t"/>
            <a:pathLst>
              <a:path extrusionOk="0" h="2427335" w="5096766">
                <a:moveTo>
                  <a:pt x="0" y="0"/>
                </a:moveTo>
                <a:lnTo>
                  <a:pt x="5096765" y="0"/>
                </a:lnTo>
                <a:lnTo>
                  <a:pt x="5096765" y="2427334"/>
                </a:lnTo>
                <a:lnTo>
                  <a:pt x="0" y="2427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3" name="Google Shape;173;p7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7"/>
          <p:cNvSpPr/>
          <p:nvPr/>
        </p:nvSpPr>
        <p:spPr>
          <a:xfrm>
            <a:off x="1028700" y="5617088"/>
            <a:ext cx="8930000" cy="3650137"/>
          </a:xfrm>
          <a:custGeom>
            <a:rect b="b" l="l" r="r" t="t"/>
            <a:pathLst>
              <a:path extrusionOk="0" h="3650137" w="8930000">
                <a:moveTo>
                  <a:pt x="0" y="0"/>
                </a:moveTo>
                <a:lnTo>
                  <a:pt x="8930000" y="0"/>
                </a:lnTo>
                <a:lnTo>
                  <a:pt x="8930000" y="3650137"/>
                </a:lnTo>
                <a:lnTo>
                  <a:pt x="0" y="36501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7"/>
          <p:cNvSpPr/>
          <p:nvPr/>
        </p:nvSpPr>
        <p:spPr>
          <a:xfrm>
            <a:off x="11182886" y="4871129"/>
            <a:ext cx="6076414" cy="4387171"/>
          </a:xfrm>
          <a:custGeom>
            <a:rect b="b" l="l" r="r" t="t"/>
            <a:pathLst>
              <a:path extrusionOk="0" h="4387171" w="6076414">
                <a:moveTo>
                  <a:pt x="0" y="0"/>
                </a:moveTo>
                <a:lnTo>
                  <a:pt x="6076414" y="0"/>
                </a:lnTo>
                <a:lnTo>
                  <a:pt x="6076414" y="4387171"/>
                </a:lnTo>
                <a:lnTo>
                  <a:pt x="0" y="4387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7"/>
          <p:cNvSpPr txBox="1"/>
          <p:nvPr/>
        </p:nvSpPr>
        <p:spPr>
          <a:xfrm>
            <a:off x="1166399" y="1233825"/>
            <a:ext cx="1258233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Building and Prediction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6674288" y="3766222"/>
            <a:ext cx="4833608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7365854" y="4299463"/>
            <a:ext cx="3669063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Selecting and designing the machine learning algorithm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166399" y="2543847"/>
            <a:ext cx="11015780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using a machine learning algorithm to learn patterns from prepared data and then using that learned model to forecast or predict outcomes on new, unseen data.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4238260" y="9495825"/>
            <a:ext cx="2510879" cy="38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 Boost Regressor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12935143" y="9495825"/>
            <a:ext cx="2571899" cy="38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 Boost Regressor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7" name="Google Shape;187;p8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8"/>
          <p:cNvSpPr/>
          <p:nvPr/>
        </p:nvSpPr>
        <p:spPr>
          <a:xfrm>
            <a:off x="1476714" y="6257925"/>
            <a:ext cx="6698699" cy="1795898"/>
          </a:xfrm>
          <a:custGeom>
            <a:rect b="b" l="l" r="r" t="t"/>
            <a:pathLst>
              <a:path extrusionOk="0" h="1795898" w="6698699">
                <a:moveTo>
                  <a:pt x="0" y="0"/>
                </a:moveTo>
                <a:lnTo>
                  <a:pt x="6698698" y="0"/>
                </a:lnTo>
                <a:lnTo>
                  <a:pt x="6698698" y="1795898"/>
                </a:lnTo>
                <a:lnTo>
                  <a:pt x="0" y="1795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8"/>
          <p:cNvSpPr/>
          <p:nvPr/>
        </p:nvSpPr>
        <p:spPr>
          <a:xfrm>
            <a:off x="10064802" y="6257925"/>
            <a:ext cx="7194498" cy="1795898"/>
          </a:xfrm>
          <a:custGeom>
            <a:rect b="b" l="l" r="r" t="t"/>
            <a:pathLst>
              <a:path extrusionOk="0" h="1795898" w="7194498">
                <a:moveTo>
                  <a:pt x="0" y="0"/>
                </a:moveTo>
                <a:lnTo>
                  <a:pt x="7194498" y="0"/>
                </a:lnTo>
                <a:lnTo>
                  <a:pt x="7194498" y="1795898"/>
                </a:lnTo>
                <a:lnTo>
                  <a:pt x="0" y="1795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980" l="0" r="0" t="0"/>
            </a:stretch>
          </a:blipFill>
          <a:ln>
            <a:noFill/>
          </a:ln>
        </p:spPr>
      </p:sp>
      <p:sp>
        <p:nvSpPr>
          <p:cNvPr id="190" name="Google Shape;190;p8"/>
          <p:cNvSpPr txBox="1"/>
          <p:nvPr/>
        </p:nvSpPr>
        <p:spPr>
          <a:xfrm>
            <a:off x="1166399" y="1233825"/>
            <a:ext cx="1258233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Building and Prediction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6628832" y="4086640"/>
            <a:ext cx="5030336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Prediction/Evaluation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6910084" y="4619882"/>
            <a:ext cx="4467833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model to predict outcomes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166399" y="2543847"/>
            <a:ext cx="11015780" cy="784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using a machine learning algorithm to learn patterns from prepared data and then using that learned model to forecast or predict outcomes on new, unseen data.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3439580" y="8361699"/>
            <a:ext cx="2510879" cy="38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 Boost Regressor</a:t>
            </a:r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12136463" y="8361699"/>
            <a:ext cx="2571899" cy="38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 Boost Regressor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1" name="Google Shape;201;p9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9"/>
          <p:cNvSpPr/>
          <p:nvPr/>
        </p:nvSpPr>
        <p:spPr>
          <a:xfrm>
            <a:off x="10204063" y="4490401"/>
            <a:ext cx="5253860" cy="5322447"/>
          </a:xfrm>
          <a:custGeom>
            <a:rect b="b" l="l" r="r" t="t"/>
            <a:pathLst>
              <a:path extrusionOk="0" h="7003220" w="6958755">
                <a:moveTo>
                  <a:pt x="0" y="0"/>
                </a:moveTo>
                <a:lnTo>
                  <a:pt x="6958755" y="0"/>
                </a:lnTo>
                <a:lnTo>
                  <a:pt x="6958755" y="7003220"/>
                </a:lnTo>
                <a:lnTo>
                  <a:pt x="0" y="70032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9"/>
          <p:cNvSpPr/>
          <p:nvPr/>
        </p:nvSpPr>
        <p:spPr>
          <a:xfrm>
            <a:off x="3026950" y="5270475"/>
            <a:ext cx="5781253" cy="3762303"/>
          </a:xfrm>
          <a:custGeom>
            <a:rect b="b" l="l" r="r" t="t"/>
            <a:pathLst>
              <a:path extrusionOk="0" h="4560367" w="7181681">
                <a:moveTo>
                  <a:pt x="0" y="0"/>
                </a:moveTo>
                <a:lnTo>
                  <a:pt x="7181681" y="0"/>
                </a:lnTo>
                <a:lnTo>
                  <a:pt x="7181681" y="4560367"/>
                </a:lnTo>
                <a:lnTo>
                  <a:pt x="0" y="4560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9"/>
          <p:cNvSpPr txBox="1"/>
          <p:nvPr/>
        </p:nvSpPr>
        <p:spPr>
          <a:xfrm>
            <a:off x="1166399" y="1233825"/>
            <a:ext cx="12582333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Key Takeaways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1166399" y="3051600"/>
            <a:ext cx="6827267" cy="459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244" lvl="1" marL="518489" marR="0" rtl="0" algn="l">
              <a:lnSpc>
                <a:spcPct val="16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1"/>
              <a:buFont typeface="Arial"/>
              <a:buChar char="•"/>
            </a:pPr>
            <a:r>
              <a:rPr b="0" i="0" lang="en-US" sz="24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sanitization/analysis is A LOT of work</a:t>
            </a:r>
            <a:endParaRPr/>
          </a:p>
        </p:txBody>
      </p:sp>
      <p:sp>
        <p:nvSpPr>
          <p:cNvPr id="206" name="Google Shape;206;p9"/>
          <p:cNvSpPr txBox="1"/>
          <p:nvPr/>
        </p:nvSpPr>
        <p:spPr>
          <a:xfrm>
            <a:off x="1166399" y="3543764"/>
            <a:ext cx="4438873" cy="459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244" lvl="1" marL="518489" marR="0" rtl="0" algn="l">
              <a:lnSpc>
                <a:spcPct val="16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1"/>
              <a:buFont typeface="Arial"/>
              <a:buChar char="•"/>
            </a:pPr>
            <a:r>
              <a:rPr b="0" i="0" lang="en-US" sz="24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Domain knowledge is vital</a:t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1166399" y="4031366"/>
            <a:ext cx="4086597" cy="459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244" lvl="1" marL="518489" marR="0" rtl="0" algn="l">
              <a:lnSpc>
                <a:spcPct val="16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1"/>
              <a:buFont typeface="Arial"/>
              <a:buChar char="•"/>
            </a:pPr>
            <a:r>
              <a:rPr b="0" i="0" lang="en-US" sz="24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world is really noisy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9606722" y="1233823"/>
            <a:ext cx="6448518" cy="2710733"/>
          </a:xfrm>
          <a:custGeom>
            <a:rect b="b" l="l" r="r" t="t"/>
            <a:pathLst>
              <a:path extrusionOk="0" h="2011676" w="4664389">
                <a:moveTo>
                  <a:pt x="0" y="0"/>
                </a:moveTo>
                <a:lnTo>
                  <a:pt x="4664389" y="0"/>
                </a:lnTo>
                <a:lnTo>
                  <a:pt x="4664389" y="2011676"/>
                </a:lnTo>
                <a:lnTo>
                  <a:pt x="0" y="20116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-3609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