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302" r:id="rId3"/>
    <p:sldId id="327" r:id="rId4"/>
    <p:sldId id="303" r:id="rId5"/>
    <p:sldId id="328" r:id="rId6"/>
    <p:sldId id="329" r:id="rId7"/>
    <p:sldId id="358" r:id="rId8"/>
    <p:sldId id="330" r:id="rId9"/>
    <p:sldId id="360" r:id="rId10"/>
    <p:sldId id="331" r:id="rId11"/>
    <p:sldId id="332" r:id="rId12"/>
    <p:sldId id="333" r:id="rId13"/>
    <p:sldId id="337" r:id="rId14"/>
    <p:sldId id="334" r:id="rId15"/>
    <p:sldId id="335" r:id="rId16"/>
    <p:sldId id="361" r:id="rId17"/>
    <p:sldId id="336" r:id="rId18"/>
    <p:sldId id="362" r:id="rId19"/>
    <p:sldId id="338" r:id="rId20"/>
    <p:sldId id="339" r:id="rId21"/>
    <p:sldId id="341" r:id="rId22"/>
    <p:sldId id="342" r:id="rId23"/>
    <p:sldId id="343" r:id="rId24"/>
    <p:sldId id="36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5" r:id="rId36"/>
    <p:sldId id="364" r:id="rId37"/>
    <p:sldId id="354" r:id="rId38"/>
    <p:sldId id="357" r:id="rId39"/>
    <p:sldId id="356" r:id="rId4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7A98F3-D0E0-4A53-803B-1F1D7A1675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98F3-D0E0-4A53-803B-1F1D7A1675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12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267EA59C-FA49-44F0-B777-22F4781E99D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32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54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63FA-A1C0-45B8-9B88-B7AEF7636D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082EA-C2E4-4B86-9758-8C38B072B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711993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0B9737-B510-4C85-A6C8-32C6E7A226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CD835-E988-4CBF-91F3-87AAD6A5A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8F98C-5FAA-4087-8B0D-04B92A3D5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EB652-7CF0-429C-A1B9-CB48188EC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D49C5-8458-4470-8E5E-117E250EA2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7B6C1-BB55-47C2-8A4D-1708EEF4B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EA575-249E-46CD-9E42-795F5F57E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CF671-F540-442C-B867-00BF4B765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8EB89-FB0F-407A-99C8-A7C3DB563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09EAE76B-4549-407E-8F94-FCBE3D79FA2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7" name="Picture 11" descr="brutus w_typ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54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C#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/>
              <a:t>CSE 494R</a:t>
            </a:r>
          </a:p>
          <a:p>
            <a:pPr algn="ctr">
              <a:lnSpc>
                <a:spcPct val="90000"/>
              </a:lnSpc>
            </a:pPr>
            <a:r>
              <a:rPr lang="en-US" sz="2400"/>
              <a:t>(proposed course for 459 Programming in C#)</a:t>
            </a:r>
          </a:p>
          <a:p>
            <a:pPr algn="ctr">
              <a:lnSpc>
                <a:spcPct val="90000"/>
              </a:lnSpc>
            </a:pPr>
            <a:r>
              <a:rPr lang="en-US" sz="3600"/>
              <a:t>Prof. Roger Crawfis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Access elements of a container without exposing its representation</a:t>
            </a:r>
          </a:p>
          <a:p>
            <a:r>
              <a:rPr lang="en-US" dirty="0" smtClean="0"/>
              <a:t>Applicability</a:t>
            </a:r>
          </a:p>
          <a:p>
            <a:pPr lvl="1"/>
            <a:r>
              <a:rPr lang="en-US" dirty="0" smtClean="0"/>
              <a:t>Require multiple traversal algorithms over a container</a:t>
            </a:r>
          </a:p>
          <a:p>
            <a:pPr lvl="1"/>
            <a:r>
              <a:rPr lang="en-US" dirty="0" smtClean="0"/>
              <a:t>Require a uniform traversal interface over different containers</a:t>
            </a:r>
          </a:p>
          <a:p>
            <a:pPr lvl="1"/>
            <a:r>
              <a:rPr lang="en-US" dirty="0" smtClean="0"/>
              <a:t>When container classes &amp; traversal algorithm must vary independently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collections may have more than one way to iterate over them (e.g., graphs).</a:t>
            </a:r>
          </a:p>
          <a:p>
            <a:endParaRPr lang="en-US" sz="2800" dirty="0" smtClean="0"/>
          </a:p>
          <a:p>
            <a:r>
              <a:rPr lang="en-US" sz="2800" dirty="0" smtClean="0"/>
              <a:t>Solution: Separate the iteration from the class.</a:t>
            </a:r>
            <a:endParaRPr lang="en-US" dirty="0"/>
          </a:p>
        </p:txBody>
      </p:sp>
      <p:pic>
        <p:nvPicPr>
          <p:cNvPr id="25602" name="Picture 2" descr="http://www.theserverside.net/tt/articles/content/IteratorsWithC2/images/IMG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581400"/>
            <a:ext cx="5267325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 .NET use the </a:t>
            </a:r>
            <a:r>
              <a:rPr lang="en-US" dirty="0" err="1" smtClean="0"/>
              <a:t>Iterator</a:t>
            </a:r>
            <a:r>
              <a:rPr lang="en-US" dirty="0" smtClean="0"/>
              <a:t> Design Pattern, hence they do not implement </a:t>
            </a:r>
            <a:r>
              <a:rPr lang="en-US" dirty="0" err="1" smtClean="0"/>
              <a:t>IEnumerator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 they implement </a:t>
            </a:r>
            <a:r>
              <a:rPr lang="en-US" b="1" dirty="0" err="1" smtClean="0"/>
              <a:t>IEnumerable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a new instance of an </a:t>
            </a:r>
            <a:r>
              <a:rPr lang="en-US" dirty="0" err="1" smtClean="0"/>
              <a:t>IEnumerator</a:t>
            </a:r>
            <a:r>
              <a:rPr lang="en-US" dirty="0" smtClean="0"/>
              <a:t> and returns it.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IEnumerable</a:t>
            </a:r>
            <a:r>
              <a:rPr lang="en-US" dirty="0" smtClean="0"/>
              <a:t> {</a:t>
            </a:r>
          </a:p>
          <a:p>
            <a:pPr lvl="3">
              <a:buNone/>
            </a:pP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 smtClean="0"/>
              <a:t>GetEnumerator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, </a:t>
            </a:r>
            <a:r>
              <a:rPr lang="en-US" sz="1800" dirty="0" err="1" smtClean="0"/>
              <a:t>IDisposable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T Current { </a:t>
            </a:r>
            <a:r>
              <a:rPr lang="en-US" sz="1800" b="1" dirty="0" smtClean="0">
                <a:solidFill>
                  <a:srgbClr val="0070C0"/>
                </a:solidFill>
              </a:rPr>
              <a:t>get</a:t>
            </a:r>
            <a:r>
              <a:rPr lang="en-US" sz="1800" dirty="0" smtClean="0"/>
              <a:t>;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&lt;T&gt; </a:t>
            </a:r>
            <a:r>
              <a:rPr lang="en-US" sz="1800" dirty="0" err="1" smtClean="0"/>
              <a:t>GetEnumerator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how we use these interfaces first, then we will look at how we might implement them in our own collections.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MyCollection</a:t>
            </a:r>
            <a:r>
              <a:rPr lang="en-US" sz="2000" dirty="0" smtClean="0"/>
              <a:t> : </a:t>
            </a:r>
            <a:r>
              <a:rPr lang="en-US" sz="2000" b="1" dirty="0" err="1" smtClean="0"/>
              <a:t>IEnumerable</a:t>
            </a:r>
            <a:r>
              <a:rPr lang="en-US" sz="2000" dirty="0" smtClean="0"/>
              <a:t> { … }</a:t>
            </a:r>
          </a:p>
          <a:p>
            <a:pPr lvl="1">
              <a:buNone/>
            </a:pPr>
            <a:r>
              <a:rPr lang="en-US" sz="2000" dirty="0" err="1" smtClean="0"/>
              <a:t>MyCollection</a:t>
            </a:r>
            <a:r>
              <a:rPr lang="en-US" sz="2000" dirty="0" smtClean="0"/>
              <a:t> animals;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dirty="0" err="1" smtClean="0"/>
              <a:t>IEnumerator</a:t>
            </a:r>
            <a:r>
              <a:rPr lang="en-US" sz="2000" dirty="0" smtClean="0"/>
              <a:t> </a:t>
            </a:r>
            <a:r>
              <a:rPr lang="en-US" sz="2000" dirty="0" err="1" smtClean="0"/>
              <a:t>animalIterator</a:t>
            </a:r>
            <a:r>
              <a:rPr lang="en-US" sz="2000" dirty="0" smtClean="0"/>
              <a:t> = </a:t>
            </a:r>
            <a:r>
              <a:rPr lang="en-US" sz="2000" dirty="0" err="1" smtClean="0"/>
              <a:t>animals.GetEnumerator</a:t>
            </a:r>
            <a:r>
              <a:rPr lang="en-US" sz="2000" dirty="0" smtClean="0"/>
              <a:t>();</a:t>
            </a:r>
          </a:p>
          <a:p>
            <a:pPr lvl="1">
              <a:buNone/>
            </a:pPr>
            <a:r>
              <a:rPr lang="en-US" sz="2000" dirty="0" err="1" smtClean="0"/>
              <a:t>animalIterator.Reset</a:t>
            </a:r>
            <a:r>
              <a:rPr lang="en-US" sz="2000" dirty="0" smtClean="0"/>
              <a:t>(); </a:t>
            </a:r>
            <a:r>
              <a:rPr lang="en-US" sz="2000" dirty="0" smtClean="0">
                <a:solidFill>
                  <a:srgbClr val="92D050"/>
                </a:solidFill>
              </a:rPr>
              <a:t>// This is usually not needed.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animalIterator.MoveNext</a:t>
            </a:r>
            <a:r>
              <a:rPr lang="en-US" sz="2000" dirty="0" smtClean="0"/>
              <a:t>())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Animal pet = (Animal) </a:t>
            </a:r>
            <a:r>
              <a:rPr lang="en-US" sz="1800" dirty="0" err="1" smtClean="0"/>
              <a:t>animalIterator.Current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= </a:t>
            </a:r>
            <a:r>
              <a:rPr lang="en-US" sz="1800" dirty="0" err="1" smtClean="0"/>
              <a:t>animals.GetEnumerator</a:t>
            </a:r>
            <a:r>
              <a:rPr lang="en-US" sz="1800" dirty="0" smtClean="0"/>
              <a:t>();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while</a:t>
            </a:r>
            <a:r>
              <a:rPr lang="en-US" sz="1800" dirty="0" smtClean="0"/>
              <a:t> (…) { … }</a:t>
            </a:r>
          </a:p>
          <a:p>
            <a:pPr lvl="2">
              <a:buNone/>
            </a:pPr>
            <a:r>
              <a:rPr lang="en-US" sz="18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MyCollection</a:t>
            </a:r>
            <a:r>
              <a:rPr lang="en-US" sz="2000" dirty="0" smtClean="0"/>
              <a:t> : </a:t>
            </a:r>
            <a:r>
              <a:rPr lang="en-US" sz="2000" b="1" dirty="0" err="1" smtClean="0"/>
              <a:t>IEnumerable</a:t>
            </a:r>
            <a:r>
              <a:rPr lang="en-US" sz="2000" dirty="0" smtClean="0"/>
              <a:t> { … }</a:t>
            </a:r>
          </a:p>
          <a:p>
            <a:pPr lvl="1">
              <a:buNone/>
            </a:pPr>
            <a:r>
              <a:rPr lang="en-US" sz="2000" dirty="0" err="1" smtClean="0"/>
              <a:t>MyCollection</a:t>
            </a:r>
            <a:r>
              <a:rPr lang="en-US" sz="2000" dirty="0" smtClean="0"/>
              <a:t> animals;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dirty="0" err="1" smtClean="0"/>
              <a:t>IEnumerator</a:t>
            </a:r>
            <a:r>
              <a:rPr lang="en-US" sz="2000" dirty="0" smtClean="0"/>
              <a:t> </a:t>
            </a:r>
            <a:r>
              <a:rPr lang="en-US" sz="2000" dirty="0" err="1" smtClean="0"/>
              <a:t>animalIterator</a:t>
            </a:r>
            <a:r>
              <a:rPr lang="en-US" sz="2000" dirty="0" smtClean="0"/>
              <a:t> = </a:t>
            </a:r>
            <a:r>
              <a:rPr lang="en-US" sz="2000" dirty="0" err="1" smtClean="0"/>
              <a:t>animals.GetEnumerator</a:t>
            </a:r>
            <a:r>
              <a:rPr lang="en-US" sz="2000" dirty="0" smtClean="0"/>
              <a:t>();</a:t>
            </a:r>
          </a:p>
          <a:p>
            <a:pPr lvl="1">
              <a:buNone/>
            </a:pPr>
            <a:r>
              <a:rPr lang="en-US" sz="2000" dirty="0" err="1" smtClean="0"/>
              <a:t>animalIterator.Reset</a:t>
            </a:r>
            <a:r>
              <a:rPr lang="en-US" sz="2000" dirty="0" smtClean="0"/>
              <a:t>(); </a:t>
            </a:r>
            <a:r>
              <a:rPr lang="en-US" sz="2000" dirty="0" smtClean="0">
                <a:solidFill>
                  <a:srgbClr val="92D050"/>
                </a:solidFill>
              </a:rPr>
              <a:t>// This is usually not needed.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animalIterator.MoveNext</a:t>
            </a:r>
            <a:r>
              <a:rPr lang="en-US" sz="2000" dirty="0" smtClean="0"/>
              <a:t>())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Animal pet = (Animal) </a:t>
            </a:r>
            <a:r>
              <a:rPr lang="en-US" sz="1800" dirty="0" err="1" smtClean="0"/>
              <a:t>animalIterator.Current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= </a:t>
            </a:r>
            <a:r>
              <a:rPr lang="en-US" sz="1800" dirty="0" err="1" smtClean="0"/>
              <a:t>animals.GetEnumerator</a:t>
            </a:r>
            <a:r>
              <a:rPr lang="en-US" sz="1800" dirty="0" smtClean="0"/>
              <a:t>();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while</a:t>
            </a:r>
            <a:r>
              <a:rPr lang="en-US" sz="1800" dirty="0" smtClean="0"/>
              <a:t> (…) { … }</a:t>
            </a:r>
          </a:p>
          <a:p>
            <a:pPr lvl="2">
              <a:buNone/>
            </a:pPr>
            <a:r>
              <a:rPr lang="en-US" sz="18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4648200" y="3505200"/>
            <a:ext cx="1600200" cy="9144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Nested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iterators</a:t>
            </a:r>
            <a:r>
              <a:rPr lang="en-US" dirty="0" smtClean="0"/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5181600"/>
            <a:ext cx="2971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Old outdated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approach!!!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5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MyCollection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&lt;</a:t>
            </a:r>
            <a:r>
              <a:rPr lang="en-US" sz="2000" b="1" dirty="0" smtClean="0"/>
              <a:t>Animal</a:t>
            </a:r>
            <a:r>
              <a:rPr lang="en-US" sz="2000" dirty="0" smtClean="0"/>
              <a:t>&gt; { … }</a:t>
            </a:r>
          </a:p>
          <a:p>
            <a:pPr lvl="1">
              <a:buNone/>
            </a:pPr>
            <a:r>
              <a:rPr lang="en-US" sz="2000" dirty="0" err="1" smtClean="0"/>
              <a:t>MyCollection</a:t>
            </a:r>
            <a:r>
              <a:rPr lang="en-US" sz="2000" dirty="0" smtClean="0"/>
              <a:t> animals;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dirty="0" err="1" smtClean="0"/>
              <a:t>IEnumerator</a:t>
            </a:r>
            <a:r>
              <a:rPr lang="en-US" sz="2000" dirty="0" smtClean="0"/>
              <a:t>&lt;</a:t>
            </a:r>
            <a:r>
              <a:rPr lang="en-US" sz="2000" b="1" dirty="0" smtClean="0"/>
              <a:t>Animal</a:t>
            </a:r>
            <a:r>
              <a:rPr lang="en-US" sz="2000" dirty="0" smtClean="0"/>
              <a:t>&gt; </a:t>
            </a:r>
            <a:r>
              <a:rPr lang="en-US" sz="2000" dirty="0" err="1" smtClean="0"/>
              <a:t>animalIterator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					= </a:t>
            </a:r>
            <a:r>
              <a:rPr lang="en-US" sz="2000" dirty="0" err="1" smtClean="0"/>
              <a:t>animals.GetEnumerator</a:t>
            </a:r>
            <a:r>
              <a:rPr lang="en-US" sz="2000" dirty="0" smtClean="0"/>
              <a:t>();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animalIterator.MoveNext</a:t>
            </a:r>
            <a:r>
              <a:rPr lang="en-US" sz="2000" dirty="0" smtClean="0"/>
              <a:t>())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Animal pet = </a:t>
            </a:r>
            <a:r>
              <a:rPr lang="en-US" sz="1800" dirty="0" err="1" smtClean="0"/>
              <a:t>animalIterator.Current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&lt;</a:t>
            </a:r>
            <a:r>
              <a:rPr lang="en-US" sz="1800" b="1" dirty="0" smtClean="0"/>
              <a:t>Animal</a:t>
            </a:r>
            <a:r>
              <a:rPr lang="en-US" sz="1800" dirty="0" smtClean="0"/>
              <a:t>&gt;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= </a:t>
            </a:r>
            <a:r>
              <a:rPr lang="en-US" sz="1800" dirty="0" err="1" smtClean="0"/>
              <a:t>animals.GetEnumerator</a:t>
            </a:r>
            <a:r>
              <a:rPr lang="en-US" sz="1800" dirty="0" smtClean="0"/>
              <a:t>();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while</a:t>
            </a:r>
            <a:r>
              <a:rPr lang="en-US" sz="1800" dirty="0" smtClean="0"/>
              <a:t> (…) { … }</a:t>
            </a:r>
          </a:p>
          <a:p>
            <a:pPr lvl="2">
              <a:buNone/>
            </a:pPr>
            <a:r>
              <a:rPr lang="en-US" sz="18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MyCollection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&lt;</a:t>
            </a:r>
            <a:r>
              <a:rPr lang="en-US" sz="2000" b="1" dirty="0" smtClean="0"/>
              <a:t>Animal</a:t>
            </a:r>
            <a:r>
              <a:rPr lang="en-US" sz="2000" dirty="0" smtClean="0"/>
              <a:t>&gt; { … }</a:t>
            </a:r>
          </a:p>
          <a:p>
            <a:pPr lvl="1">
              <a:buNone/>
            </a:pPr>
            <a:r>
              <a:rPr lang="en-US" sz="2000" dirty="0" err="1" smtClean="0"/>
              <a:t>MyCollection</a:t>
            </a:r>
            <a:r>
              <a:rPr lang="en-US" sz="2000" dirty="0" smtClean="0"/>
              <a:t> animals;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dirty="0" err="1" smtClean="0"/>
              <a:t>IEnumerator</a:t>
            </a:r>
            <a:r>
              <a:rPr lang="en-US" sz="2000" dirty="0" smtClean="0"/>
              <a:t>&lt;</a:t>
            </a:r>
            <a:r>
              <a:rPr lang="en-US" sz="2000" b="1" dirty="0" smtClean="0"/>
              <a:t>Animal</a:t>
            </a:r>
            <a:r>
              <a:rPr lang="en-US" sz="2000" dirty="0" smtClean="0"/>
              <a:t>&gt; </a:t>
            </a:r>
            <a:r>
              <a:rPr lang="en-US" sz="2000" dirty="0" err="1" smtClean="0"/>
              <a:t>animalIterator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					= </a:t>
            </a:r>
            <a:r>
              <a:rPr lang="en-US" sz="2000" dirty="0" err="1" smtClean="0"/>
              <a:t>animals.GetEnumerator</a:t>
            </a:r>
            <a:r>
              <a:rPr lang="en-US" sz="2000" dirty="0" smtClean="0"/>
              <a:t>();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animalIterator.MoveNext</a:t>
            </a:r>
            <a:r>
              <a:rPr lang="en-US" sz="2000" dirty="0" smtClean="0"/>
              <a:t>())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Animal pet = </a:t>
            </a:r>
            <a:r>
              <a:rPr lang="en-US" sz="1800" dirty="0" err="1" smtClean="0"/>
              <a:t>animalIterator.Current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&lt;</a:t>
            </a:r>
            <a:r>
              <a:rPr lang="en-US" sz="1800" b="1" dirty="0" smtClean="0"/>
              <a:t>Animal</a:t>
            </a:r>
            <a:r>
              <a:rPr lang="en-US" sz="1800" dirty="0" smtClean="0"/>
              <a:t>&gt;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= </a:t>
            </a:r>
            <a:r>
              <a:rPr lang="en-US" sz="1800" dirty="0" err="1" smtClean="0"/>
              <a:t>animals.GetEnumerator</a:t>
            </a:r>
            <a:r>
              <a:rPr lang="en-US" sz="1800" dirty="0" smtClean="0"/>
              <a:t>();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while</a:t>
            </a:r>
            <a:r>
              <a:rPr lang="en-US" sz="1800" dirty="0" smtClean="0"/>
              <a:t> (…) { … }</a:t>
            </a:r>
          </a:p>
          <a:p>
            <a:pPr lvl="2">
              <a:buNone/>
            </a:pPr>
            <a:r>
              <a:rPr lang="en-US" sz="18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dirty="0" smtClean="0"/>
          </a:p>
        </p:txBody>
      </p:sp>
      <p:sp>
        <p:nvSpPr>
          <p:cNvPr id="4" name="Oval Callout 3"/>
          <p:cNvSpPr/>
          <p:nvPr/>
        </p:nvSpPr>
        <p:spPr bwMode="auto">
          <a:xfrm>
            <a:off x="2819400" y="3429000"/>
            <a:ext cx="2667000" cy="6858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type casting!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5181600"/>
            <a:ext cx="3581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Still an old outdated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approach!!!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5" presetClass="exit" presetSubtype="1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4" grpId="1" build="allAtOnce" animBg="1"/>
      <p:bldP spid="5" grpId="0" build="allAtOnce" animBg="1"/>
      <p:bldP spid="5" grpI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 syntax shortcut – the foreach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MyCollection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&lt;</a:t>
            </a:r>
            <a:r>
              <a:rPr lang="en-US" sz="2000" b="1" dirty="0" smtClean="0"/>
              <a:t>Animal</a:t>
            </a:r>
            <a:r>
              <a:rPr lang="en-US" sz="2000" dirty="0" smtClean="0"/>
              <a:t>&gt; { … }</a:t>
            </a:r>
          </a:p>
          <a:p>
            <a:pPr lvl="1">
              <a:buNone/>
            </a:pPr>
            <a:r>
              <a:rPr lang="en-US" sz="2000" dirty="0" err="1" smtClean="0"/>
              <a:t>MyCollection</a:t>
            </a:r>
            <a:r>
              <a:rPr lang="en-US" sz="2000" dirty="0" smtClean="0"/>
              <a:t> animals;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foreach</a:t>
            </a:r>
            <a:r>
              <a:rPr lang="en-US" sz="2000" dirty="0" smtClean="0"/>
              <a:t>(Animal pet in animals)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foreach</a:t>
            </a:r>
            <a:r>
              <a:rPr lang="en-US" sz="1800" dirty="0" smtClean="0"/>
              <a:t> (…) { … }</a:t>
            </a:r>
          </a:p>
          <a:p>
            <a:pPr lvl="2">
              <a:buNone/>
            </a:pPr>
            <a:r>
              <a:rPr lang="en-US" sz="18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r>
              <a:rPr lang="en-US" dirty="0" smtClean="0"/>
              <a:t>The foreach can be used with any </a:t>
            </a:r>
            <a:r>
              <a:rPr lang="en-US" dirty="0" err="1" smtClean="0"/>
              <a:t>IEnumerable</a:t>
            </a:r>
            <a:r>
              <a:rPr lang="en-US" dirty="0" smtClean="0"/>
              <a:t> collection!!!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Namespaces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.NET framework provides several components that aid in using collections, either those directly implemented in .NET or your own custom collections.</a:t>
            </a:r>
          </a:p>
          <a:p>
            <a:r>
              <a:rPr lang="en-US" sz="2800" dirty="0" smtClean="0"/>
              <a:t>The collection namespaces are: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962400"/>
          <a:ext cx="7848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</a:t>
                      </a:r>
                      <a:r>
                        <a:rPr lang="en-US" sz="1600" baseline="0" dirty="0" smtClean="0"/>
                        <a:t> and interfaces.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System.Collections.Specialized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Strongly typed </a:t>
                      </a: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 collection classes and interfaces.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System.Collections.ObjectModel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Proxies and base classes for custom collections.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3962400" y="4876800"/>
            <a:ext cx="4191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collections are enumerable? </a:t>
            </a:r>
          </a:p>
          <a:p>
            <a:r>
              <a:rPr lang="en-US" dirty="0" smtClean="0"/>
              <a:t>That is, support the </a:t>
            </a:r>
            <a:r>
              <a:rPr lang="en-US" dirty="0" err="1" smtClean="0"/>
              <a:t>IEnumerable</a:t>
            </a:r>
            <a:r>
              <a:rPr lang="en-US" dirty="0" smtClean="0"/>
              <a:t>  or </a:t>
            </a:r>
            <a:r>
              <a:rPr lang="en-US" dirty="0" err="1" smtClean="0"/>
              <a:t>IEnumerable</a:t>
            </a:r>
            <a:r>
              <a:rPr lang="en-US" dirty="0" smtClean="0"/>
              <a:t>&lt;T&gt; interfaces?</a:t>
            </a:r>
          </a:p>
          <a:p>
            <a:pPr lvl="1"/>
            <a:r>
              <a:rPr lang="en-US" dirty="0" err="1" smtClean="0"/>
              <a:t>System.Array</a:t>
            </a:r>
            <a:r>
              <a:rPr lang="en-US" dirty="0" smtClean="0"/>
              <a:t> – all arrays support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All .NET collections except dictionaries.</a:t>
            </a:r>
          </a:p>
          <a:p>
            <a:pPr lvl="1"/>
            <a:r>
              <a:rPr lang="en-US" dirty="0" err="1" smtClean="0"/>
              <a:t>System.String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user-defined class supporting the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readonly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/>
              <a:t>[]</a:t>
            </a:r>
            <a:r>
              <a:rPr lang="en-US" dirty="0" smtClean="0">
                <a:solidFill>
                  <a:srgbClr val="000000"/>
                </a:solidFill>
              </a:rPr>
              <a:t> vowels = </a:t>
            </a:r>
            <a:r>
              <a:rPr lang="nl-NL" dirty="0" smtClean="0"/>
              <a:t>{</a:t>
            </a:r>
            <a:r>
              <a:rPr lang="nl-NL" dirty="0" smtClean="0">
                <a:solidFill>
                  <a:srgbClr val="A31515"/>
                </a:solidFill>
              </a:rPr>
              <a:t> 'a','e‘,'i','o','u' </a:t>
            </a:r>
            <a:r>
              <a:rPr lang="nl-NL" dirty="0" smtClean="0"/>
              <a:t>}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AddCorpus</a:t>
            </a:r>
            <a:r>
              <a:rPr lang="en-US" dirty="0" smtClean="0">
                <a:solidFill>
                  <a:srgbClr val="000000"/>
                </a:solidFill>
              </a:rPr>
              <a:t>( </a:t>
            </a: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corpus )  {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 foreach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>
                <a:solidFill>
                  <a:srgbClr val="000000"/>
                </a:solidFill>
              </a:rPr>
              <a:t> letter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corpus)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          </a:t>
            </a:r>
            <a:r>
              <a:rPr lang="en-US" dirty="0" smtClean="0">
                <a:solidFill>
                  <a:srgbClr val="0000FF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>
                <a:solidFill>
                  <a:srgbClr val="000000"/>
                </a:solidFill>
              </a:rPr>
              <a:t> vowel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vowels)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               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(vowel == letter) …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IEnumerable</a:t>
            </a:r>
            <a:r>
              <a:rPr lang="en-US" dirty="0" smtClean="0"/>
              <a:t> interface provides:</a:t>
            </a:r>
          </a:p>
          <a:p>
            <a:pPr lvl="1"/>
            <a:r>
              <a:rPr lang="en-US" dirty="0" smtClean="0"/>
              <a:t>Automatic support for the foreach loop.</a:t>
            </a:r>
          </a:p>
          <a:p>
            <a:pPr lvl="1"/>
            <a:r>
              <a:rPr lang="en-US" dirty="0" smtClean="0"/>
              <a:t>Programming to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that wrap another collection: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2B91AF"/>
                </a:solidFill>
              </a:rPr>
              <a:t>Graph</a:t>
            </a:r>
            <a:r>
              <a:rPr lang="en-US" sz="1800" dirty="0" smtClean="0">
                <a:solidFill>
                  <a:srgbClr val="000000"/>
                </a:solidFill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</a:rPr>
              <a:t>IEnumerable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smtClean="0">
                <a:solidFill>
                  <a:srgbClr val="0000FF"/>
                </a:solidFill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IList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 nodes;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nodes</a:t>
            </a:r>
            <a:r>
              <a:rPr lang="en-US" sz="1800" dirty="0" err="1" smtClean="0"/>
              <a:t>.GetEnumerator</a:t>
            </a:r>
            <a:r>
              <a:rPr lang="en-US" sz="1800" dirty="0" smtClean="0"/>
              <a:t>()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err="1" smtClean="0">
                <a:solidFill>
                  <a:srgbClr val="000000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IEnumerable.GetEnumerator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} </a:t>
            </a:r>
          </a:p>
          <a:p>
            <a:pPr lvl="1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that wrap another collection: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2B91AF"/>
                </a:solidFill>
              </a:rPr>
              <a:t>Graph</a:t>
            </a:r>
            <a:r>
              <a:rPr lang="en-US" sz="1800" dirty="0" smtClean="0">
                <a:solidFill>
                  <a:srgbClr val="000000"/>
                </a:solidFill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</a:rPr>
              <a:t>IEnumerable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smtClean="0">
                <a:solidFill>
                  <a:srgbClr val="0000FF"/>
                </a:solidFill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IList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 nodes;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nodes</a:t>
            </a:r>
            <a:r>
              <a:rPr lang="en-US" sz="1800" dirty="0" err="1" smtClean="0"/>
              <a:t>.GetEnumerator</a:t>
            </a:r>
            <a:r>
              <a:rPr lang="en-US" sz="1800" dirty="0" smtClean="0"/>
              <a:t>()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</a:t>
            </a:r>
            <a:r>
              <a:rPr lang="en-US" sz="1800" dirty="0" err="1" smtClean="0">
                <a:solidFill>
                  <a:srgbClr val="000000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IEnumerable.GetEnumerator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} 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1981200" y="1524000"/>
            <a:ext cx="3352800" cy="1066800"/>
          </a:xfrm>
          <a:prstGeom prst="wedgeEllipseCallout">
            <a:avLst>
              <a:gd name="adj1" fmla="val -37310"/>
              <a:gd name="adj2" fmla="val 75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IList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from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IEnumerable</a:t>
            </a:r>
            <a:r>
              <a:rPr lang="en-US" dirty="0" smtClean="0"/>
              <a:t>&lt;T&gt; interface.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0070C0"/>
                </a:solidFill>
              </a:rPr>
              <a:t>yield return </a:t>
            </a:r>
            <a:r>
              <a:rPr lang="en-US" dirty="0" smtClean="0"/>
              <a:t>operation.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2B91AF"/>
                </a:solidFill>
              </a:rPr>
              <a:t>Graph</a:t>
            </a:r>
            <a:r>
              <a:rPr lang="en-US" sz="1800" dirty="0" smtClean="0">
                <a:solidFill>
                  <a:srgbClr val="000000"/>
                </a:solidFill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</a:rPr>
              <a:t>IEnumerable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</a:t>
            </a:r>
            <a:r>
              <a:rPr lang="en-US" sz="1800" dirty="0" smtClean="0">
                <a:solidFill>
                  <a:srgbClr val="0000FF"/>
                </a:solidFill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IList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&gt; nodes;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</a:rPr>
              <a:t>GraphNode</a:t>
            </a:r>
            <a:r>
              <a:rPr lang="en-US" sz="1800" dirty="0" smtClean="0">
                <a:solidFill>
                  <a:srgbClr val="000000"/>
                </a:solidFill>
              </a:rPr>
              <a:t> node </a:t>
            </a:r>
            <a:r>
              <a:rPr lang="en-US" sz="1800" dirty="0" smtClean="0">
                <a:solidFill>
                  <a:srgbClr val="0000FF"/>
                </a:solidFill>
              </a:rPr>
              <a:t>in</a:t>
            </a:r>
            <a:r>
              <a:rPr lang="en-US" sz="1800" dirty="0" smtClean="0">
                <a:solidFill>
                  <a:srgbClr val="000000"/>
                </a:solidFill>
              </a:rPr>
              <a:t> nodes)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yield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node.Label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</a:t>
            </a:r>
            <a:r>
              <a:rPr lang="en-US" sz="1800" dirty="0" err="1" smtClean="0">
                <a:solidFill>
                  <a:srgbClr val="000000"/>
                </a:solidFill>
              </a:rPr>
              <a:t>IEnumerator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IEnumerable.GetEnumerator</a:t>
            </a:r>
            <a:r>
              <a:rPr lang="en-US" sz="1800" dirty="0" smtClean="0">
                <a:solidFill>
                  <a:srgbClr val="000000"/>
                </a:solidFill>
              </a:rPr>
              <a:t>() 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GetEnumerator</a:t>
            </a:r>
            <a:r>
              <a:rPr lang="en-US" sz="1800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happening here?</a:t>
            </a:r>
          </a:p>
          <a:p>
            <a:r>
              <a:rPr lang="en-US" dirty="0" smtClean="0"/>
              <a:t>Are we returning strings or </a:t>
            </a:r>
            <a:r>
              <a:rPr lang="en-US" dirty="0" err="1" smtClean="0"/>
              <a:t>IEnumerators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Did we just lose the decoupling of the </a:t>
            </a:r>
            <a:r>
              <a:rPr lang="en-US" dirty="0" err="1" smtClean="0"/>
              <a:t>iterator</a:t>
            </a:r>
            <a:r>
              <a:rPr lang="en-US" dirty="0" smtClean="0"/>
              <a:t> from the class?</a:t>
            </a:r>
          </a:p>
          <a:p>
            <a:r>
              <a:rPr lang="en-US" dirty="0" smtClean="0"/>
              <a:t>Can we still have multiple concurrent </a:t>
            </a:r>
            <a:r>
              <a:rPr lang="en-US" dirty="0" err="1" smtClean="0"/>
              <a:t>iterators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better understand what the compiler is doing, let’s look at an explicit implementation.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GraphNodeEnumerator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    #region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&lt;string&gt;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Current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graph.nodes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currentIndex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].Label;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    #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endregion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    #region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IEnumerator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.Current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Current;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MoveNext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++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currentIndex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graph.nodes.Count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Reset()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currentIndex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    #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endregion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currentIndex</a:t>
            </a:r>
            <a:r>
              <a:rPr lang="en-US" sz="1600" dirty="0" smtClean="0">
                <a:solidFill>
                  <a:srgbClr val="000000"/>
                </a:solidFill>
              </a:rPr>
              <a:t> =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2B91AF"/>
                </a:solidFill>
              </a:rPr>
              <a:t>Graph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graph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</a:rPr>
              <a:t>internal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GraphNodeEnumerator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2B91AF"/>
                </a:solidFill>
              </a:rPr>
              <a:t>Graph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graph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    </a:t>
            </a:r>
            <a:r>
              <a:rPr lang="en-US" sz="1600" dirty="0" err="1" smtClean="0">
                <a:solidFill>
                  <a:srgbClr val="0000FF"/>
                </a:solidFill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</a:rPr>
              <a:t>.graph</a:t>
            </a:r>
            <a:r>
              <a:rPr lang="en-US" sz="1600" dirty="0" smtClean="0">
                <a:solidFill>
                  <a:srgbClr val="000000"/>
                </a:solidFill>
              </a:rPr>
              <a:t> = graph;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        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Scattered across these namespaces are components that:</a:t>
            </a:r>
          </a:p>
          <a:p>
            <a:pPr lvl="1"/>
            <a:r>
              <a:rPr lang="en-US" dirty="0" smtClean="0"/>
              <a:t>Provide standard </a:t>
            </a:r>
            <a:r>
              <a:rPr lang="en-US" b="1" i="1" dirty="0" smtClean="0"/>
              <a:t>interfaces</a:t>
            </a:r>
            <a:r>
              <a:rPr lang="en-US" dirty="0" smtClean="0"/>
              <a:t> for working with a broad range of collection implementations.</a:t>
            </a:r>
          </a:p>
          <a:p>
            <a:pPr lvl="1"/>
            <a:r>
              <a:rPr lang="en-US" dirty="0" smtClean="0"/>
              <a:t>Provide robust and complete </a:t>
            </a:r>
            <a:r>
              <a:rPr lang="en-US" b="1" i="1" dirty="0" smtClean="0"/>
              <a:t>concrete implementations</a:t>
            </a:r>
            <a:r>
              <a:rPr lang="en-US" dirty="0" smtClean="0"/>
              <a:t> for common data structures such as linked-lists, dynamic arrays and partial maps.</a:t>
            </a:r>
          </a:p>
          <a:p>
            <a:pPr lvl="1"/>
            <a:r>
              <a:rPr lang="en-US" dirty="0" smtClean="0"/>
              <a:t>Provide wrappers around a few of these concrete classes for user customization.</a:t>
            </a:r>
          </a:p>
          <a:p>
            <a:pPr lvl="1"/>
            <a:r>
              <a:rPr lang="en-US" dirty="0" smtClean="0"/>
              <a:t>Provide a wrapper or proxy that limits the accessibility to read-only.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this to work, the </a:t>
            </a:r>
            <a:r>
              <a:rPr lang="en-US" dirty="0" err="1" smtClean="0"/>
              <a:t>iterator</a:t>
            </a:r>
            <a:r>
              <a:rPr lang="en-US" dirty="0" smtClean="0"/>
              <a:t> needs access to the Graph’s private data. This requires a nested class.</a:t>
            </a:r>
          </a:p>
          <a:p>
            <a:r>
              <a:rPr lang="en-US" dirty="0" smtClean="0"/>
              <a:t>Note that the class can be private, we will only expose it as an instance of type </a:t>
            </a:r>
            <a:r>
              <a:rPr lang="en-US" dirty="0" err="1" smtClean="0"/>
              <a:t>IEnumerator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back to the yield return.</a:t>
            </a:r>
          </a:p>
          <a:p>
            <a:r>
              <a:rPr lang="en-US" dirty="0" smtClean="0"/>
              <a:t>Note, that most of the explicit implementation is rather boiler-plate.</a:t>
            </a:r>
          </a:p>
          <a:p>
            <a:r>
              <a:rPr lang="en-US" dirty="0" smtClean="0"/>
              <a:t>The compiler will take the statements in the </a:t>
            </a:r>
            <a:r>
              <a:rPr lang="en-US" dirty="0" err="1" smtClean="0"/>
              <a:t>GetEnumerator</a:t>
            </a:r>
            <a:r>
              <a:rPr lang="en-US" dirty="0" smtClean="0"/>
              <a:t> and embed them into a hidden nested class that it creates.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multiple yield returns.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internal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PrimaryColors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#region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&lt;Color&gt; Members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GetEnumerator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System.Drawing.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.Red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System.Drawing.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.Green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System.Drawing.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.Blue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#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endregion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       #region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Members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yield break </a:t>
            </a:r>
            <a:r>
              <a:rPr lang="en-US" dirty="0" smtClean="0"/>
              <a:t>clause allows you to exit the </a:t>
            </a:r>
            <a:r>
              <a:rPr lang="en-US" dirty="0" err="1" smtClean="0"/>
              <a:t>iterator</a:t>
            </a:r>
            <a:r>
              <a:rPr lang="en-US" dirty="0" smtClean="0"/>
              <a:t> early or unexpectedly.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Range(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min,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max)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(min &gt;= max)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min++;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have multiple </a:t>
            </a:r>
            <a:r>
              <a:rPr lang="en-US" dirty="0" err="1" smtClean="0"/>
              <a:t>iterators</a:t>
            </a:r>
            <a:r>
              <a:rPr lang="en-US" dirty="0" smtClean="0"/>
              <a:t> returned from properties, Reverse, …</a:t>
            </a:r>
          </a:p>
          <a:p>
            <a:r>
              <a:rPr lang="en-US" dirty="0" smtClean="0"/>
              <a:t>For the Graph, perhaps I do not want it to be Enumerable, but to have 2 properties, Nodes, and Edges, each of which a </a:t>
            </a:r>
            <a:r>
              <a:rPr lang="en-US" dirty="0" err="1" smtClean="0"/>
              <a:t>IEnumerable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May also want Depth-first, post-order traversal of the nodes starting from a particular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TowersOfHanoi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 A, B, C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Move(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to) { From = from; To = to;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scratch)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(n == 1)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(from, to);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(n - 1, from, scratch, to))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(from, to);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(n - 1, scratch, to, from))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}</a:t>
            </a:r>
          </a:p>
          <a:p>
            <a:pPr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2672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TowersOfHanoi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 A, B, C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Move(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to) { From = from; To = to;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from,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to,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Peg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scratch)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(n == 1)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(from, to);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(n - 1, from, scratch, to))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(from, to);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   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200" dirty="0" smtClean="0">
                <a:solidFill>
                  <a:srgbClr val="2B91A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GenerateMoves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(n - 1, scratch, to, from))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yield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   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 }</a:t>
            </a:r>
          </a:p>
          <a:p>
            <a:pPr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4114800" y="30480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10800000" flipV="1">
            <a:off x="3352800" y="4267200"/>
            <a:ext cx="2057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86400" y="42672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5873146" cy="138499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CC33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Main()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   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(Move m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ToweresOfHanoi.GenerateMoves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(4,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Peg.A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Peg.B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Peg.C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   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       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Console.WriteLine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+mn-lt"/>
              </a:rPr>
              <a:t>"From {0} to {1}"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m.From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m.To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   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   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2362200"/>
            <a:ext cx="1526123" cy="3816429"/>
          </a:xfrm>
          <a:prstGeom prst="rect">
            <a:avLst/>
          </a:prstGeom>
          <a:solidFill>
            <a:schemeClr val="accent1"/>
          </a:solidFill>
          <a:ln w="190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    </a:t>
            </a:r>
            <a:r>
              <a:rPr lang="en-US" sz="1600" dirty="0" smtClean="0"/>
              <a:t>From A to C</a:t>
            </a:r>
            <a:br>
              <a:rPr lang="en-US" sz="1600" dirty="0" smtClean="0"/>
            </a:br>
            <a:r>
              <a:rPr lang="en-US" sz="1600" dirty="0" smtClean="0"/>
              <a:t>    From A to B</a:t>
            </a:r>
            <a:br>
              <a:rPr lang="en-US" sz="1600" dirty="0" smtClean="0"/>
            </a:br>
            <a:r>
              <a:rPr lang="en-US" sz="1600" dirty="0" smtClean="0"/>
              <a:t>    From C to B</a:t>
            </a:r>
            <a:br>
              <a:rPr lang="en-US" sz="1600" dirty="0" smtClean="0"/>
            </a:br>
            <a:r>
              <a:rPr lang="en-US" sz="1600" dirty="0" smtClean="0"/>
              <a:t>    From A to C</a:t>
            </a:r>
            <a:br>
              <a:rPr lang="en-US" sz="1600" dirty="0" smtClean="0"/>
            </a:br>
            <a:r>
              <a:rPr lang="en-US" sz="1600" dirty="0" smtClean="0"/>
              <a:t>    From B to A</a:t>
            </a:r>
            <a:br>
              <a:rPr lang="en-US" sz="1600" dirty="0" smtClean="0"/>
            </a:br>
            <a:r>
              <a:rPr lang="en-US" sz="1600" dirty="0" smtClean="0"/>
              <a:t>    From B to C</a:t>
            </a:r>
            <a:br>
              <a:rPr lang="en-US" sz="1600" dirty="0" smtClean="0"/>
            </a:br>
            <a:r>
              <a:rPr lang="en-US" sz="1600" dirty="0" smtClean="0"/>
              <a:t>    From A to C</a:t>
            </a:r>
            <a:br>
              <a:rPr lang="en-US" sz="1600" dirty="0" smtClean="0"/>
            </a:br>
            <a:r>
              <a:rPr lang="en-US" sz="1600" dirty="0" smtClean="0"/>
              <a:t>    From A to B</a:t>
            </a:r>
            <a:br>
              <a:rPr lang="en-US" sz="1600" dirty="0" smtClean="0"/>
            </a:br>
            <a:r>
              <a:rPr lang="en-US" sz="1600" dirty="0" smtClean="0"/>
              <a:t>    From C to B</a:t>
            </a:r>
            <a:br>
              <a:rPr lang="en-US" sz="1600" dirty="0" smtClean="0"/>
            </a:br>
            <a:r>
              <a:rPr lang="en-US" sz="1600" dirty="0" smtClean="0"/>
              <a:t>    From C to A</a:t>
            </a:r>
            <a:br>
              <a:rPr lang="en-US" sz="1600" dirty="0" smtClean="0"/>
            </a:br>
            <a:r>
              <a:rPr lang="en-US" sz="1600" dirty="0" smtClean="0"/>
              <a:t>    From B to A</a:t>
            </a:r>
            <a:br>
              <a:rPr lang="en-US" sz="1600" dirty="0" smtClean="0"/>
            </a:br>
            <a:r>
              <a:rPr lang="en-US" sz="1600" dirty="0" smtClean="0"/>
              <a:t>    From C to B</a:t>
            </a:r>
            <a:br>
              <a:rPr lang="en-US" sz="1600" dirty="0" smtClean="0"/>
            </a:br>
            <a:r>
              <a:rPr lang="en-US" sz="1600" dirty="0" smtClean="0"/>
              <a:t>    From A to C</a:t>
            </a:r>
            <a:br>
              <a:rPr lang="en-US" sz="1600" dirty="0" smtClean="0"/>
            </a:br>
            <a:r>
              <a:rPr lang="en-US" sz="1600" dirty="0" smtClean="0"/>
              <a:t>    From A to B</a:t>
            </a:r>
            <a:br>
              <a:rPr lang="en-US" sz="1600" dirty="0" smtClean="0"/>
            </a:br>
            <a:r>
              <a:rPr lang="en-US" sz="1600" dirty="0" smtClean="0"/>
              <a:t>    From C to B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1" y="4800600"/>
            <a:ext cx="3809999" cy="646331"/>
          </a:xfrm>
          <a:prstGeom prst="rect">
            <a:avLst/>
          </a:prstGeom>
          <a:solidFill>
            <a:schemeClr val="accent1"/>
          </a:solidFill>
          <a:ln w="19050">
            <a:solidFill>
              <a:srgbClr val="CC33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with almost all recursion, cute, but not very efficient!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collections having a key/value pair, such as the Dictionary classes we will discuss later a separate interface is built </a:t>
            </a:r>
            <a:r>
              <a:rPr lang="en-US" sz="2800" dirty="0" err="1" smtClean="0"/>
              <a:t>ontop</a:t>
            </a:r>
            <a:r>
              <a:rPr lang="en-US" sz="2800" dirty="0" smtClean="0"/>
              <a:t> of the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interfaces:</a:t>
            </a:r>
          </a:p>
          <a:p>
            <a:pPr lvl="1"/>
            <a:r>
              <a:rPr lang="en-US" sz="2000" dirty="0" err="1" smtClean="0"/>
              <a:t>IDictionaryEnumerator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IEnumerator</a:t>
            </a:r>
            <a:endParaRPr lang="en-US" sz="2000" dirty="0" smtClean="0"/>
          </a:p>
          <a:p>
            <a:pPr lvl="1"/>
            <a:r>
              <a:rPr lang="en-US" sz="2000" dirty="0" err="1" smtClean="0"/>
              <a:t>IDictionaryEnumerator</a:t>
            </a:r>
            <a:r>
              <a:rPr lang="en-US" sz="2000" dirty="0" smtClean="0"/>
              <a:t>&lt;</a:t>
            </a:r>
            <a:r>
              <a:rPr lang="en-US" sz="2000" dirty="0" err="1" smtClean="0"/>
              <a:t>KeyValuePair</a:t>
            </a:r>
            <a:r>
              <a:rPr lang="en-US" sz="2000" dirty="0" smtClean="0"/>
              <a:t>&lt;</a:t>
            </a:r>
            <a:r>
              <a:rPr lang="en-US" sz="2000" dirty="0" err="1" smtClean="0"/>
              <a:t>TKey,TValue</a:t>
            </a:r>
            <a:r>
              <a:rPr lang="en-US" sz="2000" dirty="0" smtClean="0"/>
              <a:t>&gt;&gt; :</a:t>
            </a:r>
            <a:br>
              <a:rPr lang="en-US" sz="2000" dirty="0" smtClean="0"/>
            </a:br>
            <a:r>
              <a:rPr lang="en-US" sz="2000" dirty="0" smtClean="0"/>
              <a:t>		    </a:t>
            </a:r>
            <a:r>
              <a:rPr lang="en-US" sz="2000" dirty="0" err="1" smtClean="0"/>
              <a:t>IEnumerator</a:t>
            </a:r>
            <a:r>
              <a:rPr lang="en-US" sz="2000" dirty="0" smtClean="0"/>
              <a:t>&lt;</a:t>
            </a:r>
            <a:r>
              <a:rPr lang="en-US" sz="2000" dirty="0" err="1" smtClean="0"/>
              <a:t>KeyValuePair</a:t>
            </a:r>
            <a:r>
              <a:rPr lang="en-US" sz="2000" dirty="0" smtClean="0"/>
              <a:t>&lt;</a:t>
            </a:r>
            <a:r>
              <a:rPr lang="en-US" sz="2000" dirty="0" err="1" smtClean="0"/>
              <a:t>TKey,TValue</a:t>
            </a:r>
            <a:r>
              <a:rPr lang="en-US" sz="2000" dirty="0" smtClean="0"/>
              <a:t>&gt;&gt;</a:t>
            </a:r>
          </a:p>
          <a:p>
            <a:r>
              <a:rPr lang="en-US" sz="2800" dirty="0" smtClean="0"/>
              <a:t>These interfaces replace the Current property with an Entry property, a Key property and a Value property.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VowelHistogram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smtClean="0">
                <a:solidFill>
                  <a:srgbClr val="0000FF"/>
                </a:solidFill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readonly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</a:rPr>
              <a:t> vowels = </a:t>
            </a:r>
            <a:r>
              <a:rPr lang="en-US" sz="1800" dirty="0" smtClean="0">
                <a:solidFill>
                  <a:srgbClr val="A31515"/>
                </a:solidFill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</a:rPr>
              <a:t>aeiou</a:t>
            </a:r>
            <a:r>
              <a:rPr lang="en-US" sz="1800" dirty="0" smtClean="0">
                <a:solidFill>
                  <a:srgbClr val="A31515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  </a:t>
            </a:r>
            <a:r>
              <a:rPr lang="en-US" sz="1800" dirty="0" smtClean="0">
                <a:solidFill>
                  <a:srgbClr val="0000FF"/>
                </a:solidFill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IDictionary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char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</a:rPr>
              <a:t>VowelCounts</a:t>
            </a:r>
            <a:r>
              <a:rPr lang="en-US" sz="1800" dirty="0" smtClean="0">
                <a:solidFill>
                  <a:srgbClr val="000000"/>
                </a:solidFill>
              </a:rPr>
              <a:t>    { </a:t>
            </a:r>
            <a:r>
              <a:rPr lang="en-US" sz="1800" dirty="0" smtClean="0">
                <a:solidFill>
                  <a:srgbClr val="0000FF"/>
                </a:solidFill>
              </a:rPr>
              <a:t>get</a:t>
            </a:r>
            <a:r>
              <a:rPr lang="en-US" sz="1800" dirty="0" smtClean="0">
                <a:solidFill>
                  <a:srgbClr val="000000"/>
                </a:solidFill>
              </a:rPr>
              <a:t> { </a:t>
            </a:r>
            <a:r>
              <a:rPr lang="en-US" sz="1800" dirty="0" smtClean="0">
                <a:solidFill>
                  <a:srgbClr val="0000FF"/>
                </a:solidFill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vowelCounts</a:t>
            </a:r>
            <a:r>
              <a:rPr lang="en-US" sz="1800" dirty="0" smtClean="0">
                <a:solidFill>
                  <a:srgbClr val="000000"/>
                </a:solidFill>
              </a:rPr>
              <a:t>; }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  </a:t>
            </a:r>
            <a:r>
              <a:rPr lang="en-US" sz="1800" dirty="0" smtClean="0">
                <a:solidFill>
                  <a:srgbClr val="0000FF"/>
                </a:solidFill>
              </a:rPr>
              <a:t>void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AddCorpus</a:t>
            </a:r>
            <a:r>
              <a:rPr lang="en-US" sz="1800" dirty="0" smtClean="0">
                <a:solidFill>
                  <a:srgbClr val="000000"/>
                </a:solidFill>
              </a:rPr>
              <a:t>( </a:t>
            </a:r>
            <a:r>
              <a:rPr lang="en-US" sz="1800" dirty="0" smtClean="0">
                <a:solidFill>
                  <a:srgbClr val="0000FF"/>
                </a:solidFill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</a:rPr>
              <a:t> corpus 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</a:t>
            </a:r>
            <a:r>
              <a:rPr lang="en-US" sz="1800" dirty="0" smtClean="0">
                <a:solidFill>
                  <a:srgbClr val="0000FF"/>
                </a:solidFill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</a:rPr>
              <a:t> (</a:t>
            </a:r>
            <a:r>
              <a:rPr lang="en-US" sz="1800" dirty="0" smtClean="0">
                <a:solidFill>
                  <a:srgbClr val="0000FF"/>
                </a:solidFill>
              </a:rPr>
              <a:t>char</a:t>
            </a:r>
            <a:r>
              <a:rPr lang="en-US" sz="1800" dirty="0" smtClean="0">
                <a:solidFill>
                  <a:srgbClr val="000000"/>
                </a:solidFill>
              </a:rPr>
              <a:t> letter </a:t>
            </a:r>
            <a:r>
              <a:rPr lang="en-US" sz="1800" dirty="0" smtClean="0">
                <a:solidFill>
                  <a:srgbClr val="0000FF"/>
                </a:solidFill>
              </a:rPr>
              <a:t>in</a:t>
            </a:r>
            <a:r>
              <a:rPr lang="en-US" sz="1800" dirty="0" smtClean="0">
                <a:solidFill>
                  <a:srgbClr val="000000"/>
                </a:solidFill>
              </a:rPr>
              <a:t> corpus)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</a:rPr>
              <a:t> (</a:t>
            </a:r>
            <a:r>
              <a:rPr lang="en-US" sz="1800" dirty="0" smtClean="0">
                <a:solidFill>
                  <a:srgbClr val="0000FF"/>
                </a:solidFill>
              </a:rPr>
              <a:t>char</a:t>
            </a:r>
            <a:r>
              <a:rPr lang="en-US" sz="1800" dirty="0" smtClean="0">
                <a:solidFill>
                  <a:srgbClr val="000000"/>
                </a:solidFill>
              </a:rPr>
              <a:t> vowel </a:t>
            </a:r>
            <a:r>
              <a:rPr lang="en-US" sz="1800" dirty="0" smtClean="0">
                <a:solidFill>
                  <a:srgbClr val="0000FF"/>
                </a:solidFill>
              </a:rPr>
              <a:t>in</a:t>
            </a:r>
            <a:r>
              <a:rPr lang="en-US" sz="1800" dirty="0" smtClean="0">
                <a:solidFill>
                  <a:srgbClr val="000000"/>
                </a:solidFill>
              </a:rPr>
              <a:t> vowels)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    </a:t>
            </a:r>
            <a:r>
              <a:rPr lang="en-US" sz="1800" dirty="0" smtClean="0">
                <a:solidFill>
                  <a:srgbClr val="0000FF"/>
                </a:solidFill>
              </a:rPr>
              <a:t>if</a:t>
            </a:r>
            <a:r>
              <a:rPr lang="en-US" sz="1800" dirty="0" smtClean="0">
                <a:solidFill>
                  <a:srgbClr val="000000"/>
                </a:solidFill>
              </a:rPr>
              <a:t> (vowel == letter)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                </a:t>
            </a:r>
            <a:r>
              <a:rPr lang="en-US" sz="1800" dirty="0" err="1" smtClean="0">
                <a:solidFill>
                  <a:srgbClr val="000000"/>
                </a:solidFill>
              </a:rPr>
              <a:t>vowelCounts</a:t>
            </a:r>
            <a:r>
              <a:rPr lang="en-US" sz="1800" dirty="0" smtClean="0">
                <a:solidFill>
                  <a:srgbClr val="000000"/>
                </a:solidFill>
              </a:rPr>
              <a:t>[vowel] += 1;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smtClean="0">
                <a:solidFill>
                  <a:srgbClr val="0000FF"/>
                </a:solidFill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</a:rPr>
              <a:t>IDictionary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char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</a:rPr>
              <a:t>vowelCounts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 smtClean="0">
                <a:solidFill>
                  <a:srgbClr val="0000FF"/>
                </a:solidFill>
              </a:rPr>
              <a:t>new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2B91AF"/>
                </a:solidFill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char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&gt;(5);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  <a:endParaRPr lang="en-US" sz="18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C#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/>
              <a:t>CSE 494R</a:t>
            </a:r>
          </a:p>
          <a:p>
            <a:pPr algn="ctr">
              <a:lnSpc>
                <a:spcPct val="90000"/>
              </a:lnSpc>
            </a:pPr>
            <a:r>
              <a:rPr lang="en-US" sz="2400"/>
              <a:t>(proposed course for 459 Programming in C#)</a:t>
            </a:r>
          </a:p>
          <a:p>
            <a:pPr algn="ctr">
              <a:lnSpc>
                <a:spcPct val="90000"/>
              </a:lnSpc>
            </a:pPr>
            <a:r>
              <a:rPr lang="en-US" sz="3600"/>
              <a:t>Prof. Roger Crawfis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vs. non-Generic</a:t>
            </a: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Generic collection interfaces and classes provide strong type safety and should almost always be preferred over the non-generic collections introduced in C# 1.0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Many of the generic interfaces are derived from the non-generic interfaces, so we will cover both.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collection can provide various degrees of functionality.</a:t>
            </a:r>
          </a:p>
          <a:p>
            <a:r>
              <a:rPr lang="en-US" dirty="0" smtClean="0"/>
              <a:t>At a minimum it needs to provide some mechanism to list or </a:t>
            </a:r>
            <a:r>
              <a:rPr lang="en-US" b="1" i="1" dirty="0" smtClean="0"/>
              <a:t>enumerate</a:t>
            </a:r>
            <a:r>
              <a:rPr lang="en-US" dirty="0" smtClean="0"/>
              <a:t> its members.</a:t>
            </a:r>
          </a:p>
          <a:p>
            <a:r>
              <a:rPr lang="en-US" dirty="0" smtClean="0"/>
              <a:t>Other useful, but non-essential functionality might include adding and removing items, clearing the collection, indexing into the collection,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construct of any enumerator: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MoveNext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Current { </a:t>
            </a:r>
            <a:r>
              <a:rPr lang="en-US" b="1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Reset();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construct of any enumerator: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MoveNext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Current { </a:t>
            </a:r>
            <a:r>
              <a:rPr lang="en-US" b="1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Reset();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Line Callout 3 4"/>
          <p:cNvSpPr/>
          <p:nvPr/>
        </p:nvSpPr>
        <p:spPr bwMode="auto">
          <a:xfrm>
            <a:off x="4343400" y="3962400"/>
            <a:ext cx="2971800" cy="762000"/>
          </a:xfrm>
          <a:prstGeom prst="borderCallout3">
            <a:avLst>
              <a:gd name="adj1" fmla="val 47083"/>
              <a:gd name="adj2" fmla="val -961"/>
              <a:gd name="adj3" fmla="val 25000"/>
              <a:gd name="adj4" fmla="val -21154"/>
              <a:gd name="adj5" fmla="val 4583"/>
              <a:gd name="adj6" fmla="val -66347"/>
              <a:gd name="adj7" fmla="val 5046"/>
              <a:gd name="adj8" fmla="val -73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one of the beauties of type unification.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4191000" y="2590800"/>
            <a:ext cx="3657600" cy="990600"/>
          </a:xfrm>
          <a:prstGeom prst="wedgeEllipseCallout">
            <a:avLst>
              <a:gd name="adj1" fmla="val -60156"/>
              <a:gd name="adj2" fmla="val 190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Question and an action</a:t>
            </a:r>
          </a:p>
          <a:p>
            <a:r>
              <a:rPr lang="en-US" dirty="0" smtClean="0"/>
              <a:t>Called before Current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3200400" y="914400"/>
            <a:ext cx="2667000" cy="11430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 interfaces in .NET have an initial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letter of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Enumerator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 enumerator is quite easy: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MyCollection</a:t>
            </a:r>
            <a:r>
              <a:rPr lang="en-US" dirty="0" smtClean="0"/>
              <a:t> : </a:t>
            </a:r>
            <a:r>
              <a:rPr lang="en-US" dirty="0" err="1" smtClean="0"/>
              <a:t>IEnumerator</a:t>
            </a:r>
            <a:r>
              <a:rPr lang="en-US" dirty="0" smtClean="0"/>
              <a:t> { … }</a:t>
            </a:r>
          </a:p>
          <a:p>
            <a:pPr lvl="1">
              <a:buNone/>
            </a:pPr>
            <a:r>
              <a:rPr lang="en-US" dirty="0" err="1" smtClean="0"/>
              <a:t>MyCollection</a:t>
            </a:r>
            <a:r>
              <a:rPr lang="en-US" dirty="0" smtClean="0"/>
              <a:t> animals;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animals.Reset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animals.MoveNext</a:t>
            </a:r>
            <a:r>
              <a:rPr lang="en-US" dirty="0" smtClean="0"/>
              <a:t>())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Animal pet = (Animal) </a:t>
            </a:r>
            <a:r>
              <a:rPr lang="en-US" dirty="0" err="1" smtClean="0"/>
              <a:t>animals.Current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will see shortly, the foreach statement provides a much cleaner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Enumerator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 enumerator is quite easy: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MyCollection</a:t>
            </a:r>
            <a:r>
              <a:rPr lang="en-US" dirty="0" smtClean="0"/>
              <a:t> : </a:t>
            </a:r>
            <a:r>
              <a:rPr lang="en-US" dirty="0" err="1" smtClean="0"/>
              <a:t>IEnumerator</a:t>
            </a:r>
            <a:r>
              <a:rPr lang="en-US" dirty="0" smtClean="0"/>
              <a:t> { … }</a:t>
            </a:r>
          </a:p>
          <a:p>
            <a:pPr lvl="1">
              <a:buNone/>
            </a:pPr>
            <a:r>
              <a:rPr lang="en-US" dirty="0" err="1" smtClean="0"/>
              <a:t>MyCollection</a:t>
            </a:r>
            <a:r>
              <a:rPr lang="en-US" dirty="0" smtClean="0"/>
              <a:t> animals;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animals.Reset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animals.MoveNext</a:t>
            </a:r>
            <a:r>
              <a:rPr lang="en-US" dirty="0" smtClean="0"/>
              <a:t>())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Animal pet = (Animal) </a:t>
            </a:r>
            <a:r>
              <a:rPr lang="en-US" dirty="0" err="1" smtClean="0"/>
              <a:t>animals.Current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4495800" y="3733800"/>
            <a:ext cx="3733800" cy="914400"/>
          </a:xfrm>
          <a:prstGeom prst="wedgeEllipseCallout">
            <a:avLst>
              <a:gd name="adj1" fmla="val -52730"/>
              <a:gd name="adj2" fmla="val 604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Non-generic requires a type conversion.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will see shortly, the foreach statement provides a much cleaner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/>
    </p:bldLst>
  </p:timing>
</p:sld>
</file>

<file path=ppt/theme/theme1.xml><?xml version="1.0" encoding="utf-8"?>
<a:theme xmlns:a="http://schemas.openxmlformats.org/drawingml/2006/main" name="CSE459_CSharp_04_Inheritance">
  <a:themeElements>
    <a:clrScheme name="OSU_Brutus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OSU_Brut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SU_Brutus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Brutus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Brutus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Brutus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CSE459_CSharp_04_Inheritance</Template>
  <TotalTime>883</TotalTime>
  <Words>1276</Words>
  <Application>Microsoft Office PowerPoint</Application>
  <PresentationFormat>On-screen Show (4:3)</PresentationFormat>
  <Paragraphs>407</Paragraphs>
  <Slides>39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CSE459_CSharp_04_Inheritance</vt:lpstr>
      <vt:lpstr>Programming in C#  Collections</vt:lpstr>
      <vt:lpstr>Collection Namespaces</vt:lpstr>
      <vt:lpstr>Flavors of Collections</vt:lpstr>
      <vt:lpstr>Generic vs. non-Generic</vt:lpstr>
      <vt:lpstr>What is a Collection?</vt:lpstr>
      <vt:lpstr>Enumeration</vt:lpstr>
      <vt:lpstr>Enumeration</vt:lpstr>
      <vt:lpstr>Bad Enumerator Design</vt:lpstr>
      <vt:lpstr>Bad Enumerator Design</vt:lpstr>
      <vt:lpstr>Iterator Design Pattern</vt:lpstr>
      <vt:lpstr>Iterator Design Pattern</vt:lpstr>
      <vt:lpstr>IEnumerable</vt:lpstr>
      <vt:lpstr>Generic Interfaces</vt:lpstr>
      <vt:lpstr>Enumerating Collections</vt:lpstr>
      <vt:lpstr>Enumerating Collections</vt:lpstr>
      <vt:lpstr>Enumerating Collections</vt:lpstr>
      <vt:lpstr>Enumerating Collections</vt:lpstr>
      <vt:lpstr>Enumerating Collections</vt:lpstr>
      <vt:lpstr>Enumerating Collections</vt:lpstr>
      <vt:lpstr>Enumerable Collections</vt:lpstr>
      <vt:lpstr>Enumerable Collections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Implementing Iterators</vt:lpstr>
      <vt:lpstr>Enumerable Collections</vt:lpstr>
      <vt:lpstr>Programming in C#  Collections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C#  Collections</dc:title>
  <dc:creator>Computer Science &amp; Engineering</dc:creator>
  <cp:lastModifiedBy>Roger Crawfis</cp:lastModifiedBy>
  <cp:revision>66</cp:revision>
  <dcterms:created xsi:type="dcterms:W3CDTF">2008-01-18T13:54:09Z</dcterms:created>
  <dcterms:modified xsi:type="dcterms:W3CDTF">2009-02-02T13:01:00Z</dcterms:modified>
</cp:coreProperties>
</file>