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4430dfd3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94430dfd36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4430dfd3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94430dfd36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4430dfd3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94430dfd36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4430dfd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94430dfd36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4430dfd3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94430dfd36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4430dfd3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94430dfd3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4430dfd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94430dfd36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4430dfd3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94430dfd36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4430dfd3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94430dfd36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4430dfd3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94430dfd36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585b9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8f585b932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4430dfd3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4430dfd36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4430dfd3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4430dfd36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4430dfd3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94430dfd36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4430dfd3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94430dfd36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4430dfd3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4430dfd36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4430dfd3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94430dfd36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4430dfd3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94430dfd36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4430dfd3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94430dfd36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4430dfd3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94430dfd36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4430dfd3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94430dfd36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4430dfd3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94430dfd3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4430dfd3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94430dfd36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66b467f3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866b467f34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66b467f3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866b467f34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4430dfd3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94430dfd3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4430dfd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94430dfd3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4430dfd3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94430dfd3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4430dfd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94430dfd36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4430dfd3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94430dfd3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4430dfd3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94430dfd36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64475" y="1485825"/>
            <a:ext cx="5863500" cy="1542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4000"/>
              <a:t>DIFFERENT DIMENSIONS OF GIVING</a:t>
            </a:r>
            <a:endParaRPr sz="4000"/>
          </a:p>
        </p:txBody>
      </p:sp>
      <p:sp>
        <p:nvSpPr>
          <p:cNvPr id="55" name="Google Shape;55;p13"/>
          <p:cNvSpPr txBox="1"/>
          <p:nvPr>
            <p:ph idx="1" type="subTitle"/>
          </p:nvPr>
        </p:nvSpPr>
        <p:spPr>
          <a:xfrm>
            <a:off x="1160375" y="3027825"/>
            <a:ext cx="7519200" cy="1376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4900">
                <a:solidFill>
                  <a:srgbClr val="FFFFFF"/>
                </a:solidFill>
                <a:highlight>
                  <a:srgbClr val="FF0000"/>
                </a:highlight>
              </a:rPr>
              <a:t>TEXT:</a:t>
            </a:r>
            <a:r>
              <a:rPr lang="en" sz="4900"/>
              <a:t> </a:t>
            </a:r>
            <a:r>
              <a:rPr lang="en" sz="3000">
                <a:solidFill>
                  <a:srgbClr val="FFFFFF"/>
                </a:solidFill>
              </a:rPr>
              <a:t>Text: Jer. 33:11, Psalm 95:2, John 6:11,</a:t>
            </a:r>
            <a:endParaRPr sz="3000">
              <a:solidFill>
                <a:srgbClr val="FFFFFF"/>
              </a:solidFill>
            </a:endParaRPr>
          </a:p>
        </p:txBody>
      </p:sp>
      <p:pic>
        <p:nvPicPr>
          <p:cNvPr id="56" name="Google Shape;56;p13"/>
          <p:cNvPicPr preferRelativeResize="0"/>
          <p:nvPr/>
        </p:nvPicPr>
        <p:blipFill rotWithShape="1">
          <a:blip r:embed="rId3">
            <a:alphaModFix/>
          </a:blip>
          <a:srcRect b="0" l="0" r="0" t="0"/>
          <a:stretch/>
        </p:blipFill>
        <p:spPr>
          <a:xfrm>
            <a:off x="7310425" y="47650"/>
            <a:ext cx="1738325" cy="130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ctrTitle"/>
          </p:nvPr>
        </p:nvSpPr>
        <p:spPr>
          <a:xfrm>
            <a:off x="291750" y="910825"/>
            <a:ext cx="8560500" cy="35685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3b.</a:t>
            </a:r>
            <a:r>
              <a:rPr lang="en" sz="3300">
                <a:solidFill>
                  <a:srgbClr val="FFFFFF"/>
                </a:solidFill>
              </a:rPr>
              <a:t> </a:t>
            </a:r>
            <a:r>
              <a:rPr lang="en" sz="3300">
                <a:solidFill>
                  <a:srgbClr val="FFFFFF"/>
                </a:solidFill>
              </a:rPr>
              <a:t>Service to God brings fragrance of long life, good health, presence of God, feelable, palpable (Mark 16:15-20, Exodus 23:2027). Take others along in service to God. Exodus 10:7-10. Don't be weary (Gal. 6:9)</a:t>
            </a:r>
            <a:endParaRPr sz="3300">
              <a:solidFill>
                <a:srgbClr val="FFFFFF"/>
              </a:solidFill>
            </a:endParaRPr>
          </a:p>
        </p:txBody>
      </p:sp>
      <p:pic>
        <p:nvPicPr>
          <p:cNvPr id="126" name="Google Shape;126;p22"/>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27" name="Google Shape;127;p22"/>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28" name="Google Shape;128;p22"/>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ctrTitle"/>
          </p:nvPr>
        </p:nvSpPr>
        <p:spPr>
          <a:xfrm>
            <a:off x="291750" y="1291200"/>
            <a:ext cx="8560500" cy="25611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4</a:t>
            </a:r>
            <a:r>
              <a:rPr lang="en" sz="3300">
                <a:solidFill>
                  <a:srgbClr val="FFFFFF"/>
                </a:solidFill>
                <a:highlight>
                  <a:srgbClr val="FF0000"/>
                </a:highlight>
              </a:rPr>
              <a:t>.</a:t>
            </a:r>
            <a:r>
              <a:rPr lang="en" sz="3300">
                <a:solidFill>
                  <a:srgbClr val="FFFFFF"/>
                </a:solidFill>
              </a:rPr>
              <a:t> </a:t>
            </a:r>
            <a:r>
              <a:rPr lang="en" sz="3300">
                <a:solidFill>
                  <a:srgbClr val="FFFFFF"/>
                </a:solidFill>
              </a:rPr>
              <a:t>Giving your prayers. Ezekiel 22:30. God seeks for intercessors to bear the burdens of people, villages, clans. cities, countries, territories, continents, etc.</a:t>
            </a:r>
            <a:endParaRPr sz="3300">
              <a:solidFill>
                <a:srgbClr val="FFFFFF"/>
              </a:solidFill>
            </a:endParaRPr>
          </a:p>
        </p:txBody>
      </p:sp>
      <p:pic>
        <p:nvPicPr>
          <p:cNvPr id="134" name="Google Shape;134;p23"/>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35" name="Google Shape;135;p23"/>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36" name="Google Shape;136;p23"/>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ctrTitle"/>
          </p:nvPr>
        </p:nvSpPr>
        <p:spPr>
          <a:xfrm>
            <a:off x="291750" y="1291200"/>
            <a:ext cx="8560500" cy="25611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4a.</a:t>
            </a:r>
            <a:r>
              <a:rPr lang="en" sz="3300">
                <a:solidFill>
                  <a:srgbClr val="FFFFFF"/>
                </a:solidFill>
              </a:rPr>
              <a:t> </a:t>
            </a:r>
            <a:r>
              <a:rPr lang="en" sz="3300">
                <a:solidFill>
                  <a:srgbClr val="FFFFFF"/>
                </a:solidFill>
              </a:rPr>
              <a:t>Some prayers like praying for souls to be won, to be discipled are prayers that touches the heart of God (Matt. 9:37-38, Give, Go, Grow)</a:t>
            </a:r>
            <a:endParaRPr sz="3300">
              <a:solidFill>
                <a:srgbClr val="FFFFFF"/>
              </a:solidFill>
            </a:endParaRPr>
          </a:p>
        </p:txBody>
      </p:sp>
      <p:pic>
        <p:nvPicPr>
          <p:cNvPr id="142" name="Google Shape;142;p24"/>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43" name="Google Shape;143;p24"/>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44" name="Google Shape;144;p24"/>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ctrTitle"/>
          </p:nvPr>
        </p:nvSpPr>
        <p:spPr>
          <a:xfrm>
            <a:off x="216725" y="1227375"/>
            <a:ext cx="8560500" cy="31035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4b.</a:t>
            </a:r>
            <a:r>
              <a:rPr lang="en" sz="3300">
                <a:solidFill>
                  <a:srgbClr val="FFFFFF"/>
                </a:solidFill>
              </a:rPr>
              <a:t> </a:t>
            </a:r>
            <a:r>
              <a:rPr lang="en" sz="3300">
                <a:solidFill>
                  <a:srgbClr val="FFFFFF"/>
                </a:solidFill>
              </a:rPr>
              <a:t>You give prayers to your MOG. Revival to be the nations, cities, etc through his ministry. Let him be all that God has made him to be. Pray for him to have a full proof of his ministry, protection, preservation from conspiracies.</a:t>
            </a:r>
            <a:endParaRPr sz="3300">
              <a:solidFill>
                <a:srgbClr val="FFFFFF"/>
              </a:solidFill>
            </a:endParaRPr>
          </a:p>
        </p:txBody>
      </p:sp>
      <p:pic>
        <p:nvPicPr>
          <p:cNvPr id="150" name="Google Shape;150;p25"/>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51" name="Google Shape;151;p25"/>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52" name="Google Shape;152;p25"/>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ctrTitle"/>
          </p:nvPr>
        </p:nvSpPr>
        <p:spPr>
          <a:xfrm>
            <a:off x="216725" y="1227375"/>
            <a:ext cx="8560500" cy="31035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5</a:t>
            </a:r>
            <a:r>
              <a:rPr lang="en" sz="3300">
                <a:solidFill>
                  <a:srgbClr val="FFFFFF"/>
                </a:solidFill>
                <a:highlight>
                  <a:srgbClr val="FF0000"/>
                </a:highlight>
              </a:rPr>
              <a:t>.</a:t>
            </a:r>
            <a:r>
              <a:rPr lang="en" sz="3300">
                <a:solidFill>
                  <a:srgbClr val="FFFFFF"/>
                </a:solidFill>
              </a:rPr>
              <a:t> </a:t>
            </a:r>
            <a:r>
              <a:rPr lang="en" sz="3300">
                <a:solidFill>
                  <a:srgbClr val="FFFFFF"/>
                </a:solidFill>
              </a:rPr>
              <a:t>Giving sacrificially (your sacrifice) Ps. 126:1-end, Ps. 20:1-4, 1 Kings 3:3, John 3:16. Sacrifice is an extra-ordinary action performed for an extraordinary results, most times for urgent drastic need for Divine intervention.</a:t>
            </a:r>
            <a:endParaRPr sz="3300">
              <a:solidFill>
                <a:srgbClr val="FFFFFF"/>
              </a:solidFill>
            </a:endParaRPr>
          </a:p>
        </p:txBody>
      </p:sp>
      <p:pic>
        <p:nvPicPr>
          <p:cNvPr id="158" name="Google Shape;158;p26"/>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59" name="Google Shape;159;p26"/>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60" name="Google Shape;160;p26"/>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ctrTitle"/>
          </p:nvPr>
        </p:nvSpPr>
        <p:spPr>
          <a:xfrm>
            <a:off x="216725" y="1227375"/>
            <a:ext cx="8560500" cy="31035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5a.</a:t>
            </a:r>
            <a:r>
              <a:rPr lang="en" sz="3300">
                <a:solidFill>
                  <a:srgbClr val="FFFFFF"/>
                </a:solidFill>
              </a:rPr>
              <a:t> </a:t>
            </a:r>
            <a:r>
              <a:rPr lang="en" sz="3300">
                <a:solidFill>
                  <a:srgbClr val="FFFFFF"/>
                </a:solidFill>
              </a:rPr>
              <a:t>There are Dimensions of giving sacrificially. Eg. Sacrificial praise that is praising. God in the face of pains, sorrow, injustice, etc. It is an exuberant declaration of faith. Ps. 27:6, Acts 16:25-26.</a:t>
            </a:r>
            <a:endParaRPr sz="3300">
              <a:solidFill>
                <a:srgbClr val="FFFFFF"/>
              </a:solidFill>
            </a:endParaRPr>
          </a:p>
        </p:txBody>
      </p:sp>
      <p:pic>
        <p:nvPicPr>
          <p:cNvPr id="166" name="Google Shape;166;p27"/>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67" name="Google Shape;167;p27"/>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68" name="Google Shape;168;p27"/>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ctrTitle"/>
          </p:nvPr>
        </p:nvSpPr>
        <p:spPr>
          <a:xfrm>
            <a:off x="166700" y="1457325"/>
            <a:ext cx="8560500" cy="19305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5ai.</a:t>
            </a:r>
            <a:r>
              <a:rPr lang="en" sz="3300">
                <a:solidFill>
                  <a:srgbClr val="FFFFFF"/>
                </a:solidFill>
              </a:rPr>
              <a:t> </a:t>
            </a:r>
            <a:r>
              <a:rPr lang="en" sz="3300">
                <a:solidFill>
                  <a:srgbClr val="FFFFFF"/>
                </a:solidFill>
              </a:rPr>
              <a:t>Another dimension of sacrificial praise is in the sudden battles that arise without warning. (2 Chron. 20:21-23)</a:t>
            </a:r>
            <a:endParaRPr sz="3300">
              <a:solidFill>
                <a:srgbClr val="FFFFFF"/>
              </a:solidFill>
            </a:endParaRPr>
          </a:p>
        </p:txBody>
      </p:sp>
      <p:pic>
        <p:nvPicPr>
          <p:cNvPr id="174" name="Google Shape;174;p28"/>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75" name="Google Shape;175;p28"/>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76" name="Google Shape;176;p28"/>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ctrTitle"/>
          </p:nvPr>
        </p:nvSpPr>
        <p:spPr>
          <a:xfrm>
            <a:off x="166700" y="1200150"/>
            <a:ext cx="8560500" cy="21876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5aii.</a:t>
            </a:r>
            <a:r>
              <a:rPr lang="en" sz="3300">
                <a:solidFill>
                  <a:srgbClr val="FFFFFF"/>
                </a:solidFill>
              </a:rPr>
              <a:t> Praise in the face of solid conspiracies, gang-up, contentions, etc when you don't even have the strength to fight 2 Chron. 20:12</a:t>
            </a:r>
            <a:endParaRPr sz="3300">
              <a:solidFill>
                <a:srgbClr val="FFFFFF"/>
              </a:solidFill>
            </a:endParaRPr>
          </a:p>
        </p:txBody>
      </p:sp>
      <p:pic>
        <p:nvPicPr>
          <p:cNvPr id="182" name="Google Shape;182;p29"/>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83" name="Google Shape;183;p29"/>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84" name="Google Shape;184;p29"/>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ctrTitle"/>
          </p:nvPr>
        </p:nvSpPr>
        <p:spPr>
          <a:xfrm>
            <a:off x="166700" y="1200150"/>
            <a:ext cx="8560500" cy="21876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5aiii.</a:t>
            </a:r>
            <a:r>
              <a:rPr lang="en" sz="3300">
                <a:solidFill>
                  <a:srgbClr val="FFFFFF"/>
                </a:solidFill>
              </a:rPr>
              <a:t> </a:t>
            </a:r>
            <a:r>
              <a:rPr lang="en" sz="3300">
                <a:solidFill>
                  <a:srgbClr val="FFFFFF"/>
                </a:solidFill>
              </a:rPr>
              <a:t>Praise in scarcity - John 6:11-12, Ps. 67:5-7,</a:t>
            </a:r>
            <a:endParaRPr sz="3300">
              <a:solidFill>
                <a:srgbClr val="FFFFFF"/>
              </a:solidFill>
            </a:endParaRPr>
          </a:p>
        </p:txBody>
      </p:sp>
      <p:pic>
        <p:nvPicPr>
          <p:cNvPr id="190" name="Google Shape;190;p30"/>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91" name="Google Shape;191;p30"/>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92" name="Google Shape;192;p30"/>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ctrTitle"/>
          </p:nvPr>
        </p:nvSpPr>
        <p:spPr>
          <a:xfrm>
            <a:off x="166700" y="1200150"/>
            <a:ext cx="8560500" cy="21876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5b.</a:t>
            </a:r>
            <a:r>
              <a:rPr lang="en" sz="3300">
                <a:solidFill>
                  <a:srgbClr val="FFFFFF"/>
                </a:solidFill>
              </a:rPr>
              <a:t> </a:t>
            </a:r>
            <a:r>
              <a:rPr lang="en" sz="3300">
                <a:solidFill>
                  <a:srgbClr val="FFFFFF"/>
                </a:solidFill>
              </a:rPr>
              <a:t>Sacrifice brings instant results sometimes that even the unbelievers will be sharing your testimonies (Ps. 126:2b KJV)</a:t>
            </a:r>
            <a:endParaRPr sz="3300">
              <a:solidFill>
                <a:srgbClr val="FFFFFF"/>
              </a:solidFill>
            </a:endParaRPr>
          </a:p>
        </p:txBody>
      </p:sp>
      <p:pic>
        <p:nvPicPr>
          <p:cNvPr id="198" name="Google Shape;198;p31"/>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99" name="Google Shape;199;p31"/>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00" name="Google Shape;200;p31"/>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412050" y="1916121"/>
            <a:ext cx="8560500" cy="22293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1.</a:t>
            </a:r>
            <a:r>
              <a:rPr lang="en" sz="3300">
                <a:solidFill>
                  <a:srgbClr val="FFFFFF"/>
                </a:solidFill>
              </a:rPr>
              <a:t> Thanksgiving - Coming to God in praise worship. Thanksgiving prayers is the duty of all men (Ps. 95:1-7)</a:t>
            </a:r>
            <a:endParaRPr sz="3300">
              <a:solidFill>
                <a:srgbClr val="FFFFFF"/>
              </a:solidFill>
            </a:endParaRPr>
          </a:p>
        </p:txBody>
      </p:sp>
      <p:pic>
        <p:nvPicPr>
          <p:cNvPr id="62" name="Google Shape;62;p14"/>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63" name="Google Shape;63;p14"/>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64" name="Google Shape;64;p14"/>
          <p:cNvSpPr txBox="1"/>
          <p:nvPr>
            <p:ph type="ctrTitle"/>
          </p:nvPr>
        </p:nvSpPr>
        <p:spPr>
          <a:xfrm>
            <a:off x="-73775" y="797725"/>
            <a:ext cx="8018700" cy="1118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ctrTitle"/>
          </p:nvPr>
        </p:nvSpPr>
        <p:spPr>
          <a:xfrm>
            <a:off x="220275" y="1232300"/>
            <a:ext cx="8560500" cy="27801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6</a:t>
            </a:r>
            <a:r>
              <a:rPr lang="en" sz="3300">
                <a:solidFill>
                  <a:srgbClr val="FFFFFF"/>
                </a:solidFill>
                <a:highlight>
                  <a:srgbClr val="FF0000"/>
                </a:highlight>
              </a:rPr>
              <a:t>.</a:t>
            </a:r>
            <a:r>
              <a:rPr lang="en" sz="3300">
                <a:solidFill>
                  <a:srgbClr val="FFFFFF"/>
                </a:solidFill>
              </a:rPr>
              <a:t> </a:t>
            </a:r>
            <a:r>
              <a:rPr lang="en" sz="3300">
                <a:solidFill>
                  <a:srgbClr val="FFFFFF"/>
                </a:solidFill>
              </a:rPr>
              <a:t>Giving your WORD, LOVE, smile, etc. Words are seeds. Job 6:25, 33:3, Prov. 8:8, 12:18, Prov. 4:20-22. Right words at the right time are like soothing balm. Words inspire the right words.</a:t>
            </a:r>
            <a:endParaRPr sz="3300">
              <a:solidFill>
                <a:srgbClr val="FFFFFF"/>
              </a:solidFill>
            </a:endParaRPr>
          </a:p>
        </p:txBody>
      </p:sp>
      <p:pic>
        <p:nvPicPr>
          <p:cNvPr id="206" name="Google Shape;206;p32"/>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207" name="Google Shape;207;p32"/>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08" name="Google Shape;208;p32"/>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ctrTitle"/>
          </p:nvPr>
        </p:nvSpPr>
        <p:spPr>
          <a:xfrm>
            <a:off x="230975" y="1605000"/>
            <a:ext cx="8560500" cy="19335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6a.</a:t>
            </a:r>
            <a:r>
              <a:rPr lang="en" sz="3300">
                <a:solidFill>
                  <a:srgbClr val="FFFFFF"/>
                </a:solidFill>
              </a:rPr>
              <a:t> </a:t>
            </a:r>
            <a:r>
              <a:rPr lang="en" sz="3300">
                <a:solidFill>
                  <a:srgbClr val="FFFFFF"/>
                </a:solidFill>
              </a:rPr>
              <a:t>Even a smile can go a long way in giving strength, hope to a hopeless situation/person.</a:t>
            </a:r>
            <a:endParaRPr sz="3300">
              <a:solidFill>
                <a:srgbClr val="FFFFFF"/>
              </a:solidFill>
            </a:endParaRPr>
          </a:p>
        </p:txBody>
      </p:sp>
      <p:pic>
        <p:nvPicPr>
          <p:cNvPr id="214" name="Google Shape;214;p33"/>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215" name="Google Shape;215;p33"/>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16" name="Google Shape;216;p33"/>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ctrTitle"/>
          </p:nvPr>
        </p:nvSpPr>
        <p:spPr>
          <a:xfrm>
            <a:off x="230975" y="1605000"/>
            <a:ext cx="8560500" cy="19335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6b.</a:t>
            </a:r>
            <a:r>
              <a:rPr lang="en" sz="3300">
                <a:solidFill>
                  <a:srgbClr val="FFFFFF"/>
                </a:solidFill>
              </a:rPr>
              <a:t> </a:t>
            </a:r>
            <a:r>
              <a:rPr lang="en" sz="3300">
                <a:solidFill>
                  <a:srgbClr val="FFFFFF"/>
                </a:solidFill>
              </a:rPr>
              <a:t>Right words can make/get someone prepared to go to hell. If its said in a right manner.</a:t>
            </a:r>
            <a:endParaRPr sz="3300">
              <a:solidFill>
                <a:srgbClr val="FFFFFF"/>
              </a:solidFill>
            </a:endParaRPr>
          </a:p>
        </p:txBody>
      </p:sp>
      <p:pic>
        <p:nvPicPr>
          <p:cNvPr id="222" name="Google Shape;222;p34"/>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223" name="Google Shape;223;p34"/>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24" name="Google Shape;224;p34"/>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ctrTitle"/>
          </p:nvPr>
        </p:nvSpPr>
        <p:spPr>
          <a:xfrm>
            <a:off x="230975" y="1605000"/>
            <a:ext cx="8560500" cy="19335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7</a:t>
            </a:r>
            <a:r>
              <a:rPr lang="en" sz="3300">
                <a:solidFill>
                  <a:srgbClr val="FFFFFF"/>
                </a:solidFill>
                <a:highlight>
                  <a:srgbClr val="FF0000"/>
                </a:highlight>
              </a:rPr>
              <a:t>.</a:t>
            </a:r>
            <a:r>
              <a:rPr lang="en" sz="3300">
                <a:solidFill>
                  <a:srgbClr val="FFFFFF"/>
                </a:solidFill>
              </a:rPr>
              <a:t> </a:t>
            </a:r>
            <a:r>
              <a:rPr lang="en" sz="3300">
                <a:solidFill>
                  <a:srgbClr val="FFFFFF"/>
                </a:solidFill>
              </a:rPr>
              <a:t>Giving your tithes, worship offering, priestly offerings parental offerings, etc.</a:t>
            </a:r>
            <a:endParaRPr sz="3300">
              <a:solidFill>
                <a:srgbClr val="FFFFFF"/>
              </a:solidFill>
            </a:endParaRPr>
          </a:p>
        </p:txBody>
      </p:sp>
      <p:pic>
        <p:nvPicPr>
          <p:cNvPr id="230" name="Google Shape;230;p35"/>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231" name="Google Shape;231;p35"/>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32" name="Google Shape;232;p35"/>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291750" y="1186688"/>
            <a:ext cx="8560500" cy="31770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7a.</a:t>
            </a:r>
            <a:r>
              <a:rPr lang="en" sz="3300">
                <a:solidFill>
                  <a:srgbClr val="FFFFFF"/>
                </a:solidFill>
              </a:rPr>
              <a:t> </a:t>
            </a:r>
            <a:r>
              <a:rPr lang="en" sz="3300">
                <a:solidFill>
                  <a:srgbClr val="FFFFFF"/>
                </a:solidFill>
              </a:rPr>
              <a:t>Tithe is simply 10% of all your increase to God if you don't tithe. Life becomes tight. Malachi 3:8. Giving starts with tithing. You tithe, your company or business also tithes. Tithing is an inescapable covenant obligation (Lev. 27:30)</a:t>
            </a:r>
            <a:endParaRPr sz="3300">
              <a:solidFill>
                <a:srgbClr val="FFFFFF"/>
              </a:solidFill>
            </a:endParaRPr>
          </a:p>
        </p:txBody>
      </p:sp>
      <p:pic>
        <p:nvPicPr>
          <p:cNvPr id="238" name="Google Shape;238;p36"/>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239" name="Google Shape;239;p36"/>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40" name="Google Shape;240;p36"/>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ctrTitle"/>
          </p:nvPr>
        </p:nvSpPr>
        <p:spPr>
          <a:xfrm>
            <a:off x="291750" y="1186688"/>
            <a:ext cx="8560500" cy="31770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7b.</a:t>
            </a:r>
            <a:r>
              <a:rPr lang="en" sz="3300">
                <a:solidFill>
                  <a:srgbClr val="FFFFFF"/>
                </a:solidFill>
              </a:rPr>
              <a:t> </a:t>
            </a:r>
            <a:r>
              <a:rPr lang="en" sz="3300">
                <a:solidFill>
                  <a:srgbClr val="FFFFFF"/>
                </a:solidFill>
              </a:rPr>
              <a:t>Offering. Never allow offering time to see your hand empty. If you don't give an offering, you may end up suffering. No seed, no harvest. Gen. 8:20-22, Prov. 11:24-25, Deut. 16:16-17,</a:t>
            </a:r>
            <a:endParaRPr sz="3300">
              <a:solidFill>
                <a:srgbClr val="FFFFFF"/>
              </a:solidFill>
            </a:endParaRPr>
          </a:p>
        </p:txBody>
      </p:sp>
      <p:pic>
        <p:nvPicPr>
          <p:cNvPr id="246" name="Google Shape;246;p37"/>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247" name="Google Shape;247;p37"/>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48" name="Google Shape;248;p37"/>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ctrTitle"/>
          </p:nvPr>
        </p:nvSpPr>
        <p:spPr>
          <a:xfrm>
            <a:off x="291750" y="1186688"/>
            <a:ext cx="8560500" cy="31770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7c.</a:t>
            </a:r>
            <a:r>
              <a:rPr lang="en" sz="3300">
                <a:solidFill>
                  <a:srgbClr val="FFFFFF"/>
                </a:solidFill>
              </a:rPr>
              <a:t> </a:t>
            </a:r>
            <a:r>
              <a:rPr lang="en" sz="3300">
                <a:solidFill>
                  <a:srgbClr val="FFFFFF"/>
                </a:solidFill>
              </a:rPr>
              <a:t>Project offering/seed (Haggai 1:3-14). Any project in the House of God must concern you than your house. That was David, Solomon, secrets for their generational wealth and relevance.</a:t>
            </a:r>
            <a:endParaRPr sz="3300">
              <a:solidFill>
                <a:srgbClr val="FFFFFF"/>
              </a:solidFill>
            </a:endParaRPr>
          </a:p>
        </p:txBody>
      </p:sp>
      <p:pic>
        <p:nvPicPr>
          <p:cNvPr id="254" name="Google Shape;254;p38"/>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255" name="Google Shape;255;p38"/>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56" name="Google Shape;256;p38"/>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34625" y="1595395"/>
            <a:ext cx="8560500" cy="19527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7ci.</a:t>
            </a:r>
            <a:r>
              <a:rPr lang="en" sz="3300">
                <a:solidFill>
                  <a:srgbClr val="FFFFFF"/>
                </a:solidFill>
              </a:rPr>
              <a:t> </a:t>
            </a:r>
            <a:r>
              <a:rPr lang="en" sz="3300">
                <a:solidFill>
                  <a:srgbClr val="FFFFFF"/>
                </a:solidFill>
              </a:rPr>
              <a:t>God prospers us so that we can promote His Kingdom (Mark 10:29-30, Zech. 1:17)</a:t>
            </a:r>
            <a:endParaRPr sz="3300">
              <a:solidFill>
                <a:srgbClr val="FFFFFF"/>
              </a:solidFill>
            </a:endParaRPr>
          </a:p>
        </p:txBody>
      </p:sp>
      <p:pic>
        <p:nvPicPr>
          <p:cNvPr id="262" name="Google Shape;262;p39"/>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263" name="Google Shape;263;p39"/>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64" name="Google Shape;264;p39"/>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ctrTitle"/>
          </p:nvPr>
        </p:nvSpPr>
        <p:spPr>
          <a:xfrm>
            <a:off x="291750" y="1572102"/>
            <a:ext cx="8560500" cy="26928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7cii.</a:t>
            </a:r>
            <a:r>
              <a:rPr lang="en" sz="3300">
                <a:solidFill>
                  <a:srgbClr val="FFFFFF"/>
                </a:solidFill>
              </a:rPr>
              <a:t> </a:t>
            </a:r>
            <a:r>
              <a:rPr lang="en" sz="3300">
                <a:solidFill>
                  <a:srgbClr val="FFFFFF"/>
                </a:solidFill>
              </a:rPr>
              <a:t>The first time God blessed mankind after Adam was to build His sanctuary. The wealth transfer from Egypt was for the building of sanctuary for God (Exodus 3:21-22, 12:36, Exodus 25:1-2)</a:t>
            </a:r>
            <a:endParaRPr sz="3300">
              <a:solidFill>
                <a:srgbClr val="FFFFFF"/>
              </a:solidFill>
            </a:endParaRPr>
          </a:p>
        </p:txBody>
      </p:sp>
      <p:pic>
        <p:nvPicPr>
          <p:cNvPr id="270" name="Google Shape;270;p40"/>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271" name="Google Shape;271;p40"/>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72" name="Google Shape;272;p40"/>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ctrTitle"/>
          </p:nvPr>
        </p:nvSpPr>
        <p:spPr>
          <a:xfrm>
            <a:off x="291750" y="1572102"/>
            <a:ext cx="8560500" cy="26928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7d.</a:t>
            </a:r>
            <a:r>
              <a:rPr lang="en" sz="3300">
                <a:solidFill>
                  <a:srgbClr val="FFFFFF"/>
                </a:solidFill>
              </a:rPr>
              <a:t> </a:t>
            </a:r>
            <a:r>
              <a:rPr lang="en" sz="3300">
                <a:solidFill>
                  <a:srgbClr val="FFFFFF"/>
                </a:solidFill>
              </a:rPr>
              <a:t>Prophet offering (Hosea 12:13, 2 Chron. 20:20, Prophets are agents of Godly prosperity. They are God's agents of change to mankind. They are agents of prosperity (Matt. 10:4, Acts 3:22)</a:t>
            </a:r>
            <a:endParaRPr sz="3300">
              <a:solidFill>
                <a:srgbClr val="FFFFFF"/>
              </a:solidFill>
            </a:endParaRPr>
          </a:p>
        </p:txBody>
      </p:sp>
      <p:pic>
        <p:nvPicPr>
          <p:cNvPr id="278" name="Google Shape;278;p41"/>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279" name="Google Shape;279;p41"/>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80" name="Google Shape;280;p41"/>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507300" y="1916126"/>
            <a:ext cx="8560500" cy="28704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1a.</a:t>
            </a:r>
            <a:r>
              <a:rPr lang="en" sz="3300">
                <a:solidFill>
                  <a:srgbClr val="FFFFFF"/>
                </a:solidFill>
              </a:rPr>
              <a:t> </a:t>
            </a:r>
            <a:r>
              <a:rPr lang="en" sz="3300">
                <a:solidFill>
                  <a:srgbClr val="FFFFFF"/>
                </a:solidFill>
              </a:rPr>
              <a:t>If you are multiplication minded, always give thanks to God for all the Blessings already provided. Each time you pray on your meal or anything God has provided - try to put emphasis on thankfulness, giving thanks. (John 6:11)</a:t>
            </a:r>
            <a:endParaRPr sz="3300">
              <a:solidFill>
                <a:srgbClr val="FFFFFF"/>
              </a:solidFill>
            </a:endParaRPr>
          </a:p>
        </p:txBody>
      </p:sp>
      <p:pic>
        <p:nvPicPr>
          <p:cNvPr id="70" name="Google Shape;70;p15"/>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71" name="Google Shape;71;p15"/>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72" name="Google Shape;72;p15"/>
          <p:cNvSpPr txBox="1"/>
          <p:nvPr>
            <p:ph type="ctrTitle"/>
          </p:nvPr>
        </p:nvSpPr>
        <p:spPr>
          <a:xfrm>
            <a:off x="-73775" y="675075"/>
            <a:ext cx="8018700" cy="887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ctrTitle"/>
          </p:nvPr>
        </p:nvSpPr>
        <p:spPr>
          <a:xfrm>
            <a:off x="291750" y="1572102"/>
            <a:ext cx="8560500" cy="26928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7di.</a:t>
            </a:r>
            <a:r>
              <a:rPr lang="en" sz="3300">
                <a:solidFill>
                  <a:srgbClr val="FFFFFF"/>
                </a:solidFill>
              </a:rPr>
              <a:t> </a:t>
            </a:r>
            <a:r>
              <a:rPr lang="en" sz="3300">
                <a:solidFill>
                  <a:srgbClr val="FFFFFF"/>
                </a:solidFill>
              </a:rPr>
              <a:t>Always return to bless the MOG after you have received your blessing (Luke 8:1-3, Phil. 4:15-19). Giving to a MOG provokes the release of blessings to your life and destiny.</a:t>
            </a:r>
            <a:endParaRPr sz="3300">
              <a:solidFill>
                <a:srgbClr val="FFFFFF"/>
              </a:solidFill>
            </a:endParaRPr>
          </a:p>
        </p:txBody>
      </p:sp>
      <p:pic>
        <p:nvPicPr>
          <p:cNvPr id="286" name="Google Shape;286;p42"/>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287" name="Google Shape;287;p42"/>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88" name="Google Shape;288;p42"/>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3"/>
          <p:cNvPicPr preferRelativeResize="0"/>
          <p:nvPr/>
        </p:nvPicPr>
        <p:blipFill rotWithShape="1">
          <a:blip r:embed="rId3">
            <a:alphaModFix/>
          </a:blip>
          <a:srcRect b="0" l="0" r="0" t="0"/>
          <a:stretch/>
        </p:blipFill>
        <p:spPr>
          <a:xfrm>
            <a:off x="7805700" y="71425"/>
            <a:ext cx="1262099" cy="946550"/>
          </a:xfrm>
          <a:prstGeom prst="rect">
            <a:avLst/>
          </a:prstGeom>
          <a:noFill/>
          <a:ln>
            <a:noFill/>
          </a:ln>
        </p:spPr>
      </p:pic>
      <p:sp>
        <p:nvSpPr>
          <p:cNvPr id="294" name="Google Shape;294;p43"/>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COMMON MISTAKES IN PRAYER</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295" name="Google Shape;295;p43"/>
          <p:cNvSpPr txBox="1"/>
          <p:nvPr>
            <p:ph type="ctrTitle"/>
          </p:nvPr>
        </p:nvSpPr>
        <p:spPr>
          <a:xfrm>
            <a:off x="1039400" y="1585925"/>
            <a:ext cx="6675600" cy="138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6200">
                <a:solidFill>
                  <a:srgbClr val="FF0000"/>
                </a:solidFill>
              </a:rPr>
              <a:t>TESTIMONIES</a:t>
            </a:r>
            <a:endParaRPr sz="6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4"/>
          <p:cNvPicPr preferRelativeResize="0"/>
          <p:nvPr/>
        </p:nvPicPr>
        <p:blipFill rotWithShape="1">
          <a:blip r:embed="rId3">
            <a:alphaModFix/>
          </a:blip>
          <a:srcRect b="0" l="0" r="0" t="0"/>
          <a:stretch/>
        </p:blipFill>
        <p:spPr>
          <a:xfrm>
            <a:off x="7805700" y="71425"/>
            <a:ext cx="1262099" cy="946550"/>
          </a:xfrm>
          <a:prstGeom prst="rect">
            <a:avLst/>
          </a:prstGeom>
          <a:noFill/>
          <a:ln>
            <a:noFill/>
          </a:ln>
        </p:spPr>
      </p:pic>
      <p:sp>
        <p:nvSpPr>
          <p:cNvPr id="301" name="Google Shape;301;p44"/>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COMMON MISTAKES IN PRAYER</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302" name="Google Shape;302;p44"/>
          <p:cNvSpPr txBox="1"/>
          <p:nvPr>
            <p:ph type="ctrTitle"/>
          </p:nvPr>
        </p:nvSpPr>
        <p:spPr>
          <a:xfrm>
            <a:off x="1039400" y="1585925"/>
            <a:ext cx="7211700" cy="138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6200">
                <a:solidFill>
                  <a:srgbClr val="FF0000"/>
                </a:solidFill>
              </a:rPr>
              <a:t>OFFERING/TITHE</a:t>
            </a:r>
            <a:endParaRPr sz="6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507300" y="1134025"/>
            <a:ext cx="8560500" cy="36525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1b.</a:t>
            </a:r>
            <a:r>
              <a:rPr lang="en" sz="3300">
                <a:solidFill>
                  <a:srgbClr val="FFFFFF"/>
                </a:solidFill>
              </a:rPr>
              <a:t> </a:t>
            </a:r>
            <a:r>
              <a:rPr lang="en" sz="3300">
                <a:solidFill>
                  <a:srgbClr val="FFFFFF"/>
                </a:solidFill>
              </a:rPr>
              <a:t>It is a Divine principle to avoid waste. God always follows the principle of creating everythin for a purpose and of using everything for a purpose and using everything according to the creative purpose (John 6:12). An example of abortion of a child formed in a womb.</a:t>
            </a:r>
            <a:endParaRPr sz="3300">
              <a:solidFill>
                <a:srgbClr val="FFFFFF"/>
              </a:solidFill>
            </a:endParaRPr>
          </a:p>
        </p:txBody>
      </p:sp>
      <p:pic>
        <p:nvPicPr>
          <p:cNvPr id="78" name="Google Shape;78;p16"/>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79" name="Google Shape;79;p16"/>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80" name="Google Shape;80;p16"/>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507300" y="1134025"/>
            <a:ext cx="8560500" cy="36525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2</a:t>
            </a:r>
            <a:r>
              <a:rPr lang="en" sz="3300">
                <a:solidFill>
                  <a:srgbClr val="FFFFFF"/>
                </a:solidFill>
                <a:highlight>
                  <a:srgbClr val="FF0000"/>
                </a:highlight>
              </a:rPr>
              <a:t>.</a:t>
            </a:r>
            <a:r>
              <a:rPr lang="en" sz="3300">
                <a:solidFill>
                  <a:srgbClr val="FFFFFF"/>
                </a:solidFill>
              </a:rPr>
              <a:t> </a:t>
            </a:r>
            <a:r>
              <a:rPr lang="en" sz="3300">
                <a:solidFill>
                  <a:srgbClr val="FFFFFF"/>
                </a:solidFill>
              </a:rPr>
              <a:t>Giving of testimony is a proof, evidence, witness, proclamation of personal experience (Rev. 12:11). The weapon of the Blood and the testimonies declaration of our abiding faith in the finished work of the cross.</a:t>
            </a:r>
            <a:endParaRPr sz="3300">
              <a:solidFill>
                <a:srgbClr val="FFFFFF"/>
              </a:solidFill>
            </a:endParaRPr>
          </a:p>
        </p:txBody>
      </p:sp>
      <p:pic>
        <p:nvPicPr>
          <p:cNvPr id="86" name="Google Shape;86;p17"/>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87" name="Google Shape;87;p17"/>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88" name="Google Shape;88;p17"/>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291750" y="1300050"/>
            <a:ext cx="8560500" cy="12717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2a.</a:t>
            </a:r>
            <a:r>
              <a:rPr lang="en" sz="3300">
                <a:solidFill>
                  <a:srgbClr val="FFFFFF"/>
                </a:solidFill>
              </a:rPr>
              <a:t> </a:t>
            </a:r>
            <a:r>
              <a:rPr lang="en" sz="3300">
                <a:solidFill>
                  <a:srgbClr val="FFFFFF"/>
                </a:solidFill>
              </a:rPr>
              <a:t>Testimonies strengthen our faith and the faith of others that need a build-up.</a:t>
            </a:r>
            <a:endParaRPr sz="3300">
              <a:solidFill>
                <a:srgbClr val="FFFFFF"/>
              </a:solidFill>
            </a:endParaRPr>
          </a:p>
        </p:txBody>
      </p:sp>
      <p:pic>
        <p:nvPicPr>
          <p:cNvPr id="94" name="Google Shape;94;p18"/>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95" name="Google Shape;95;p18"/>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96" name="Google Shape;96;p18"/>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ctrTitle"/>
          </p:nvPr>
        </p:nvSpPr>
        <p:spPr>
          <a:xfrm>
            <a:off x="291750" y="1300050"/>
            <a:ext cx="8560500" cy="12717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2b.</a:t>
            </a:r>
            <a:r>
              <a:rPr lang="en" sz="3300">
                <a:solidFill>
                  <a:srgbClr val="FFFFFF"/>
                </a:solidFill>
              </a:rPr>
              <a:t> </a:t>
            </a:r>
            <a:r>
              <a:rPr lang="en" sz="3300">
                <a:solidFill>
                  <a:srgbClr val="FFFFFF"/>
                </a:solidFill>
              </a:rPr>
              <a:t>Testimonies have the capacity to multiply. It stirs up faith in others for the Holy Spirit to cause a reproduction.</a:t>
            </a:r>
            <a:endParaRPr sz="3300">
              <a:solidFill>
                <a:srgbClr val="FFFFFF"/>
              </a:solidFill>
            </a:endParaRPr>
          </a:p>
        </p:txBody>
      </p:sp>
      <p:pic>
        <p:nvPicPr>
          <p:cNvPr id="102" name="Google Shape;102;p19"/>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03" name="Google Shape;103;p19"/>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04" name="Google Shape;104;p19"/>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ctrTitle"/>
          </p:nvPr>
        </p:nvSpPr>
        <p:spPr>
          <a:xfrm>
            <a:off x="291750" y="1369775"/>
            <a:ext cx="8560500" cy="32166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3</a:t>
            </a:r>
            <a:r>
              <a:rPr lang="en" sz="3300">
                <a:solidFill>
                  <a:srgbClr val="FFFFFF"/>
                </a:solidFill>
                <a:highlight>
                  <a:srgbClr val="FF0000"/>
                </a:highlight>
              </a:rPr>
              <a:t>.</a:t>
            </a:r>
            <a:r>
              <a:rPr lang="en" sz="3300">
                <a:solidFill>
                  <a:srgbClr val="FFFFFF"/>
                </a:solidFill>
              </a:rPr>
              <a:t> </a:t>
            </a:r>
            <a:r>
              <a:rPr lang="en" sz="3300">
                <a:solidFill>
                  <a:srgbClr val="FFFFFF"/>
                </a:solidFill>
              </a:rPr>
              <a:t>Giving of our time, service, resources, sacrificially giving is the highest form of worship (Luke 7:37). Your sacrifice will cost you everything, especially when it is done in love and also knowledge and understanding. True worship comes from the heart. It is the true sacrifice.</a:t>
            </a:r>
            <a:endParaRPr sz="3300">
              <a:solidFill>
                <a:srgbClr val="FFFFFF"/>
              </a:solidFill>
            </a:endParaRPr>
          </a:p>
        </p:txBody>
      </p:sp>
      <p:pic>
        <p:nvPicPr>
          <p:cNvPr id="110" name="Google Shape;110;p20"/>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11" name="Google Shape;111;p20"/>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12" name="Google Shape;112;p20"/>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291750" y="910825"/>
            <a:ext cx="8560500" cy="3568500"/>
          </a:xfrm>
          <a:prstGeom prst="rect">
            <a:avLst/>
          </a:prstGeom>
          <a:noFill/>
          <a:ln>
            <a:noFill/>
          </a:ln>
        </p:spPr>
        <p:txBody>
          <a:bodyPr anchorCtr="0" anchor="b" bIns="91425" lIns="91425" spcFirstLastPara="1" rIns="91425" wrap="square" tIns="91425">
            <a:noAutofit/>
          </a:bodyPr>
          <a:lstStyle/>
          <a:p>
            <a:pPr indent="-228600" lvl="0" marL="285750" rtl="0" algn="l">
              <a:lnSpc>
                <a:spcPct val="100000"/>
              </a:lnSpc>
              <a:spcBef>
                <a:spcPts val="0"/>
              </a:spcBef>
              <a:spcAft>
                <a:spcPts val="0"/>
              </a:spcAft>
              <a:buNone/>
            </a:pPr>
            <a:r>
              <a:rPr lang="en" sz="3300">
                <a:solidFill>
                  <a:srgbClr val="FFFFFF"/>
                </a:solidFill>
                <a:highlight>
                  <a:srgbClr val="FF0000"/>
                </a:highlight>
              </a:rPr>
              <a:t>3a.</a:t>
            </a:r>
            <a:r>
              <a:rPr lang="en" sz="3300">
                <a:solidFill>
                  <a:srgbClr val="FFFFFF"/>
                </a:solidFill>
              </a:rPr>
              <a:t> </a:t>
            </a:r>
            <a:r>
              <a:rPr lang="en" sz="3300">
                <a:solidFill>
                  <a:srgbClr val="FFFFFF"/>
                </a:solidFill>
              </a:rPr>
              <a:t>When the jar of fragrance is broken for Jesus the aroma fills a person beyond the room. The aroma of fragrance will change someone's smell. His nature will change your nature. Fragrance of favour will envelope job, relationship, manage, finances, etc.</a:t>
            </a:r>
            <a:endParaRPr sz="3300">
              <a:solidFill>
                <a:srgbClr val="FFFFFF"/>
              </a:solidFill>
            </a:endParaRPr>
          </a:p>
        </p:txBody>
      </p:sp>
      <p:pic>
        <p:nvPicPr>
          <p:cNvPr id="118" name="Google Shape;118;p21"/>
          <p:cNvPicPr preferRelativeResize="0"/>
          <p:nvPr/>
        </p:nvPicPr>
        <p:blipFill rotWithShape="1">
          <a:blip r:embed="rId3">
            <a:alphaModFix/>
          </a:blip>
          <a:srcRect b="0" l="0" r="0" t="0"/>
          <a:stretch/>
        </p:blipFill>
        <p:spPr>
          <a:xfrm>
            <a:off x="7650975" y="71425"/>
            <a:ext cx="1416825" cy="1062592"/>
          </a:xfrm>
          <a:prstGeom prst="rect">
            <a:avLst/>
          </a:prstGeom>
          <a:noFill/>
          <a:ln>
            <a:noFill/>
          </a:ln>
        </p:spPr>
      </p:pic>
      <p:sp>
        <p:nvSpPr>
          <p:cNvPr id="119" name="Google Shape;119;p21"/>
          <p:cNvSpPr txBox="1"/>
          <p:nvPr/>
        </p:nvSpPr>
        <p:spPr>
          <a:xfrm>
            <a:off x="166700" y="4702975"/>
            <a:ext cx="5667300" cy="2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TOPIC: </a:t>
            </a:r>
            <a:r>
              <a:rPr lang="en" sz="1100">
                <a:solidFill>
                  <a:schemeClr val="dk1"/>
                </a:solidFill>
              </a:rPr>
              <a:t>DIFFERENT DIMENSIONS OF GIVING</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sp>
        <p:nvSpPr>
          <p:cNvPr id="120" name="Google Shape;120;p21"/>
          <p:cNvSpPr txBox="1"/>
          <p:nvPr>
            <p:ph type="ctrTitle"/>
          </p:nvPr>
        </p:nvSpPr>
        <p:spPr>
          <a:xfrm>
            <a:off x="-84475" y="192875"/>
            <a:ext cx="8018700" cy="6624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lang="en" sz="2800">
                <a:solidFill>
                  <a:srgbClr val="FFFFFF"/>
                </a:solidFill>
                <a:highlight>
                  <a:srgbClr val="FF0000"/>
                </a:highlight>
              </a:rPr>
              <a:t>DIFFERENT DIMENSIONS OF GIVING</a:t>
            </a:r>
            <a:endParaRPr sz="2800">
              <a:solidFill>
                <a:srgbClr val="FFFFFF"/>
              </a:solidFill>
              <a:highlight>
                <a:srgbClr val="FF00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