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f585b932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8f585b932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f585b932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8f585b932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f585b932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8f585b932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f585b932a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8f585b932a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f585b932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8f585b932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f585b932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8f585b932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f585b932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8f585b932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f585b932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8f585b932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f585b932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8f585b932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f585b932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8f585b932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f585b932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8f585b932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f585b932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8f585b932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f585b932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8f585b932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f585b932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8f585b932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f585b932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8f585b932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f585b932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8f585b932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f585b932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8f585b932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f585b932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8f585b932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f585b932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8f585b932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f585b932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8f585b932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f585b932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8f585b932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f585b932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8f585b932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f585b932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8f585b932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f585b932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8f585b932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f585b932a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8f585b932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f585b932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8f585b932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f585b932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8f585b932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f585b932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8f585b932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f585b932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8f585b932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f585b932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8f585b932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f585b93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8f585b93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f585b932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8f585b932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f585b932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8f585b932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f585b932a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8f585b932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f585b932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8f585b932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f585b932a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8f585b932a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f585b932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8f585b932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6b467f3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866b467f3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6b467f3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866b467f3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f585b93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8f585b93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f585b932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8f585b932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f585b932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8f585b932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f585b932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8f585b932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f585b932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8f585b93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64475" y="1485825"/>
            <a:ext cx="5863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NEW DIRECTION - GO FORWARD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160375" y="3162250"/>
            <a:ext cx="75192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900">
                <a:solidFill>
                  <a:srgbClr val="FFFFFF"/>
                </a:solidFill>
                <a:highlight>
                  <a:srgbClr val="FF0000"/>
                </a:highlight>
              </a:rPr>
              <a:t>TEXT:</a:t>
            </a:r>
            <a:r>
              <a:rPr lang="en" sz="4900"/>
              <a:t> </a:t>
            </a:r>
            <a:r>
              <a:rPr lang="en" sz="3500">
                <a:solidFill>
                  <a:srgbClr val="FFFFFF"/>
                </a:solidFill>
              </a:rPr>
              <a:t>Isaiah 43:18-19, Prov. 3:5-7</a:t>
            </a:r>
            <a:endParaRPr b="1" sz="3500">
              <a:solidFill>
                <a:srgbClr val="FFFF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0425" y="47650"/>
            <a:ext cx="1738325" cy="13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507300" y="2211275"/>
            <a:ext cx="85605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2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By the inward witness of the Spirit. (Rom. 8:14,16)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/>
          <p:nvPr>
            <p:ph type="ctrTitle"/>
          </p:nvPr>
        </p:nvSpPr>
        <p:spPr>
          <a:xfrm>
            <a:off x="307225" y="1076250"/>
            <a:ext cx="83082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SOME COMMON AVENUES OF DIVINE GUIDANCE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507300" y="1982400"/>
            <a:ext cx="8560500" cy="21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3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Through the voice of the Spirit, inward or outward dimensions. (Acts 10:19-20, 1Kings 19:12). Example of outward voice as 1 Sam. 3:9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 txBox="1"/>
          <p:nvPr>
            <p:ph type="ctrTitle"/>
          </p:nvPr>
        </p:nvSpPr>
        <p:spPr>
          <a:xfrm>
            <a:off x="307225" y="1076250"/>
            <a:ext cx="83082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SOME COMMON AVENUES OF DIVINE GUIDANCE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ctrTitle"/>
          </p:nvPr>
        </p:nvSpPr>
        <p:spPr>
          <a:xfrm>
            <a:off x="464425" y="1303900"/>
            <a:ext cx="8560500" cy="32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4a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Through Dreams, visions, trances (transient visions). Job 33:14-18, Joel 2:28-29, Dan. 2:19).</a:t>
            </a:r>
            <a:endParaRPr sz="3300">
              <a:solidFill>
                <a:srgbClr val="FFFFFF"/>
              </a:solidFill>
            </a:endParaRPr>
          </a:p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</a:rPr>
              <a:t>These are apparitions i.e supernatural happenings in the natural realm perceptive to the natural eyes.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4"/>
          <p:cNvSpPr txBox="1"/>
          <p:nvPr>
            <p:ph type="ctrTitle"/>
          </p:nvPr>
        </p:nvSpPr>
        <p:spPr>
          <a:xfrm>
            <a:off x="-46375" y="561875"/>
            <a:ext cx="80403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SOME COMMON AVENUES OF DIVINE GUIDANCE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ctrTitle"/>
          </p:nvPr>
        </p:nvSpPr>
        <p:spPr>
          <a:xfrm>
            <a:off x="464425" y="1303900"/>
            <a:ext cx="8560500" cy="32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4b.</a:t>
            </a:r>
            <a:r>
              <a:rPr lang="en" sz="3300">
                <a:solidFill>
                  <a:srgbClr val="FFFFFF"/>
                </a:solidFill>
              </a:rPr>
              <a:t> NOTE: Dreams &amp; visions are not always easy to understand. God uses the mystery of symbolism in dreams &amp; visions to capture our imaginations. And also to stir our hearts to noble pursuit of wisdom and understanding.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 txBox="1"/>
          <p:nvPr>
            <p:ph type="ctrTitle"/>
          </p:nvPr>
        </p:nvSpPr>
        <p:spPr>
          <a:xfrm>
            <a:off x="-46375" y="561875"/>
            <a:ext cx="80403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SOME COMMON AVENUES OF DIVINE GUIDANCE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ctrTitle"/>
          </p:nvPr>
        </p:nvSpPr>
        <p:spPr>
          <a:xfrm>
            <a:off x="432300" y="1401877"/>
            <a:ext cx="8560500" cy="33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  <a:highlight>
                  <a:srgbClr val="FF0000"/>
                </a:highlight>
              </a:rPr>
              <a:t>4c.</a:t>
            </a:r>
            <a:r>
              <a:rPr lang="en" sz="3100">
                <a:solidFill>
                  <a:srgbClr val="FFFFFF"/>
                </a:solidFill>
              </a:rPr>
              <a:t> Solomon in Prov. 25:2 said it is the Glory of God to conceal a matter, but the Glory of Kings is to search out a matter Ps. 78:1-2. NOTE: The interpretation of dreams and visions belongs to God Gen. 40:8, Dan. 2:47. But if we ask, seek, and knock and the Door will be opened Matt. 7:7</a:t>
            </a:r>
            <a:endParaRPr sz="3100">
              <a:solidFill>
                <a:srgbClr val="FFFFFF"/>
              </a:solidFill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6"/>
          <p:cNvSpPr txBox="1"/>
          <p:nvPr>
            <p:ph type="ctrTitle"/>
          </p:nvPr>
        </p:nvSpPr>
        <p:spPr>
          <a:xfrm>
            <a:off x="-46375" y="561875"/>
            <a:ext cx="80403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SOME COMMON AVENUES OF DIVINE GUIDANCE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ctrTitle"/>
          </p:nvPr>
        </p:nvSpPr>
        <p:spPr>
          <a:xfrm>
            <a:off x="507300" y="2111000"/>
            <a:ext cx="8560500" cy="21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5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Experiential knowledge, a knowing - its an imbibed nature, attributes or knowledge of God as derived from direct experience of His Presence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 txBox="1"/>
          <p:nvPr>
            <p:ph type="ctrTitle"/>
          </p:nvPr>
        </p:nvSpPr>
        <p:spPr>
          <a:xfrm>
            <a:off x="307225" y="1076250"/>
            <a:ext cx="83082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SOME COMMON AVENUES OF DIVINE GUIDANCE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ctrTitle"/>
          </p:nvPr>
        </p:nvSpPr>
        <p:spPr>
          <a:xfrm>
            <a:off x="507300" y="2111000"/>
            <a:ext cx="8560500" cy="21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6a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Panoramic vision - A vision in motion like a movie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 txBox="1"/>
          <p:nvPr>
            <p:ph type="ctrTitle"/>
          </p:nvPr>
        </p:nvSpPr>
        <p:spPr>
          <a:xfrm>
            <a:off x="307225" y="1076250"/>
            <a:ext cx="83082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SOME COMMON AVENUES OF DIVINE GUIDANCE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ctrTitle"/>
          </p:nvPr>
        </p:nvSpPr>
        <p:spPr>
          <a:xfrm>
            <a:off x="507300" y="2475325"/>
            <a:ext cx="85605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6b.</a:t>
            </a:r>
            <a:r>
              <a:rPr lang="en" sz="3300">
                <a:solidFill>
                  <a:srgbClr val="FFFFFF"/>
                </a:solidFill>
              </a:rPr>
              <a:t> Pictorial vision - A vision of pictures without motion.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9"/>
          <p:cNvSpPr txBox="1"/>
          <p:nvPr>
            <p:ph type="ctrTitle"/>
          </p:nvPr>
        </p:nvSpPr>
        <p:spPr>
          <a:xfrm>
            <a:off x="307225" y="1076250"/>
            <a:ext cx="83082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SOME COMMON AVENUES OF DIVINE GUIDANCE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ctrTitle"/>
          </p:nvPr>
        </p:nvSpPr>
        <p:spPr>
          <a:xfrm>
            <a:off x="507300" y="2475325"/>
            <a:ext cx="85605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6c.</a:t>
            </a:r>
            <a:r>
              <a:rPr lang="en" sz="3300">
                <a:solidFill>
                  <a:srgbClr val="FFFFFF"/>
                </a:solidFill>
              </a:rPr>
              <a:t> Divine sight - An open vision where natural </a:t>
            </a:r>
            <a:r>
              <a:rPr lang="en" sz="3300">
                <a:solidFill>
                  <a:srgbClr val="FFFFFF"/>
                </a:solidFill>
              </a:rPr>
              <a:t>surroundings</a:t>
            </a:r>
            <a:r>
              <a:rPr lang="en" sz="3300">
                <a:solidFill>
                  <a:srgbClr val="FFFFFF"/>
                </a:solidFill>
              </a:rPr>
              <a:t> blend into the scene, but you can’t descode if it is real or spiritual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0"/>
          <p:cNvSpPr txBox="1"/>
          <p:nvPr>
            <p:ph type="ctrTitle"/>
          </p:nvPr>
        </p:nvSpPr>
        <p:spPr>
          <a:xfrm>
            <a:off x="307225" y="1076250"/>
            <a:ext cx="83082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SOME COMMON AVENUES OF DIVINE GUIDANCE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ctrTitle"/>
          </p:nvPr>
        </p:nvSpPr>
        <p:spPr>
          <a:xfrm>
            <a:off x="507300" y="1916258"/>
            <a:ext cx="8560500" cy="26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6d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Various or other means that God deems fit, etc like Extra Biblical experience i.e experience without Bible precedence or any example justifying subsequent similar cases Hosea 12:10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1"/>
          <p:cNvSpPr txBox="1"/>
          <p:nvPr>
            <p:ph type="ctrTitle"/>
          </p:nvPr>
        </p:nvSpPr>
        <p:spPr>
          <a:xfrm>
            <a:off x="307225" y="1076250"/>
            <a:ext cx="83082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SOME COMMON AVENUES OF DIVINE GUIDANCE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583500" y="996525"/>
            <a:ext cx="85605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0000"/>
                </a:solidFill>
              </a:rPr>
              <a:t>Objective</a:t>
            </a:r>
            <a:endParaRPr sz="3300">
              <a:solidFill>
                <a:srgbClr val="FF0000"/>
              </a:solidFill>
            </a:endParaRPr>
          </a:p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00"/>
              <a:buAutoNum type="alphaUcPeriod"/>
            </a:pPr>
            <a:r>
              <a:t/>
            </a:r>
            <a:endParaRPr sz="33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COMMON MISTAKES IN PRAYER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ctrTitle"/>
          </p:nvPr>
        </p:nvSpPr>
        <p:spPr>
          <a:xfrm>
            <a:off x="432275" y="1983252"/>
            <a:ext cx="8560500" cy="18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7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Preordained situations and circumstances. (Prov. 24:30-34, Jer. 18:1-6)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205" name="Google Shape;2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2"/>
          <p:cNvSpPr txBox="1"/>
          <p:nvPr>
            <p:ph type="ctrTitle"/>
          </p:nvPr>
        </p:nvSpPr>
        <p:spPr>
          <a:xfrm>
            <a:off x="307225" y="1076250"/>
            <a:ext cx="83082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SOME COMMON AVENUES OF DIVINE GUIDANCE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ctrTitle"/>
          </p:nvPr>
        </p:nvSpPr>
        <p:spPr>
          <a:xfrm>
            <a:off x="432275" y="1983252"/>
            <a:ext cx="8560500" cy="18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8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Through prophetic </a:t>
            </a:r>
            <a:r>
              <a:rPr lang="en" sz="3300">
                <a:solidFill>
                  <a:srgbClr val="FFFFFF"/>
                </a:solidFill>
              </a:rPr>
              <a:t>utterances</a:t>
            </a:r>
            <a:r>
              <a:rPr lang="en" sz="3300">
                <a:solidFill>
                  <a:srgbClr val="FFFFFF"/>
                </a:solidFill>
              </a:rPr>
              <a:t> and confirmations (Hosea 12:10 i.e there must be some confirmations in your spirit man)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3"/>
          <p:cNvSpPr txBox="1"/>
          <p:nvPr>
            <p:ph type="ctrTitle"/>
          </p:nvPr>
        </p:nvSpPr>
        <p:spPr>
          <a:xfrm>
            <a:off x="307225" y="1076250"/>
            <a:ext cx="83082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SOME COMMON AVENUES OF DIVINE GUIDANCE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ctrTitle"/>
          </p:nvPr>
        </p:nvSpPr>
        <p:spPr>
          <a:xfrm>
            <a:off x="659700" y="2468000"/>
            <a:ext cx="81177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a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The devil has copied or is still trying to copy whatever God is doing.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221" name="Google Shape;22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4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4"/>
          <p:cNvSpPr txBox="1"/>
          <p:nvPr>
            <p:ph type="ctrTitle"/>
          </p:nvPr>
        </p:nvSpPr>
        <p:spPr>
          <a:xfrm>
            <a:off x="307225" y="1076250"/>
            <a:ext cx="83082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HOWEVER BE CAREFUL OF STRANGE VOICES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224" name="Google Shape;224;p34"/>
          <p:cNvSpPr txBox="1"/>
          <p:nvPr>
            <p:ph type="ctrTitle"/>
          </p:nvPr>
        </p:nvSpPr>
        <p:spPr>
          <a:xfrm>
            <a:off x="633525" y="1930825"/>
            <a:ext cx="5770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</a:rPr>
              <a:t>Because:</a:t>
            </a:r>
            <a:endParaRPr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ctrTitle"/>
          </p:nvPr>
        </p:nvSpPr>
        <p:spPr>
          <a:xfrm>
            <a:off x="659700" y="2468000"/>
            <a:ext cx="81177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b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The voice you listen to all the time may mar or make your life now or in eternity.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5"/>
          <p:cNvSpPr txBox="1"/>
          <p:nvPr>
            <p:ph type="ctrTitle"/>
          </p:nvPr>
        </p:nvSpPr>
        <p:spPr>
          <a:xfrm>
            <a:off x="307225" y="1076250"/>
            <a:ext cx="83082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HOWEVER BE CAREFUL OF STRANGE VOICES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233" name="Google Shape;233;p35"/>
          <p:cNvSpPr txBox="1"/>
          <p:nvPr>
            <p:ph type="ctrTitle"/>
          </p:nvPr>
        </p:nvSpPr>
        <p:spPr>
          <a:xfrm>
            <a:off x="633525" y="1930825"/>
            <a:ext cx="5770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</a:rPr>
              <a:t>Because:</a:t>
            </a:r>
            <a:endParaRPr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659700" y="2468000"/>
            <a:ext cx="81177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c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Different voices come with different impact (1 Corinth.14:10)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239" name="Google Shape;23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>
            <p:ph type="ctrTitle"/>
          </p:nvPr>
        </p:nvSpPr>
        <p:spPr>
          <a:xfrm>
            <a:off x="307225" y="1076250"/>
            <a:ext cx="83082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HOWEVER BE CAREFUL OF STRANGE VOICES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242" name="Google Shape;242;p36"/>
          <p:cNvSpPr txBox="1"/>
          <p:nvPr>
            <p:ph type="ctrTitle"/>
          </p:nvPr>
        </p:nvSpPr>
        <p:spPr>
          <a:xfrm>
            <a:off x="633525" y="1930825"/>
            <a:ext cx="5770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</a:rPr>
              <a:t>Because:</a:t>
            </a:r>
            <a:endParaRPr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ctrTitle"/>
          </p:nvPr>
        </p:nvSpPr>
        <p:spPr>
          <a:xfrm>
            <a:off x="659700" y="2468000"/>
            <a:ext cx="81177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d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Who you give your ears to affect your mindset, your thought pattern.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248" name="Google Shape;24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7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7"/>
          <p:cNvSpPr txBox="1"/>
          <p:nvPr>
            <p:ph type="ctrTitle"/>
          </p:nvPr>
        </p:nvSpPr>
        <p:spPr>
          <a:xfrm>
            <a:off x="307225" y="1076250"/>
            <a:ext cx="83082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HOWEVER BE CAREFUL OF STRANGE VOICES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251" name="Google Shape;251;p37"/>
          <p:cNvSpPr txBox="1"/>
          <p:nvPr>
            <p:ph type="ctrTitle"/>
          </p:nvPr>
        </p:nvSpPr>
        <p:spPr>
          <a:xfrm>
            <a:off x="633525" y="1930825"/>
            <a:ext cx="5770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</a:rPr>
              <a:t>Because:</a:t>
            </a:r>
            <a:endParaRPr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ctrTitle"/>
          </p:nvPr>
        </p:nvSpPr>
        <p:spPr>
          <a:xfrm>
            <a:off x="659700" y="2468000"/>
            <a:ext cx="81177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e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It also affects your choices and decisions.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257" name="Google Shape;25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8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8"/>
          <p:cNvSpPr txBox="1"/>
          <p:nvPr>
            <p:ph type="ctrTitle"/>
          </p:nvPr>
        </p:nvSpPr>
        <p:spPr>
          <a:xfrm>
            <a:off x="307225" y="1076250"/>
            <a:ext cx="83082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HOWEVER BE CAREFUL OF STRANGE VOICES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260" name="Google Shape;260;p38"/>
          <p:cNvSpPr txBox="1"/>
          <p:nvPr>
            <p:ph type="ctrTitle"/>
          </p:nvPr>
        </p:nvSpPr>
        <p:spPr>
          <a:xfrm>
            <a:off x="633525" y="1930825"/>
            <a:ext cx="5770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</a:rPr>
              <a:t>Because:</a:t>
            </a:r>
            <a:endParaRPr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ctrTitle"/>
          </p:nvPr>
        </p:nvSpPr>
        <p:spPr>
          <a:xfrm>
            <a:off x="633525" y="2650825"/>
            <a:ext cx="81177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e.</a:t>
            </a:r>
            <a:r>
              <a:rPr lang="en" sz="3300">
                <a:solidFill>
                  <a:srgbClr val="FFFFFF"/>
                </a:solidFill>
              </a:rPr>
              <a:t> It affects your emotions and feelings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266" name="Google Shape;26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9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9"/>
          <p:cNvSpPr txBox="1"/>
          <p:nvPr>
            <p:ph type="ctrTitle"/>
          </p:nvPr>
        </p:nvSpPr>
        <p:spPr>
          <a:xfrm>
            <a:off x="307225" y="1076250"/>
            <a:ext cx="83082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HOWEVER BE CAREFUL OF STRANGE VOICES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269" name="Google Shape;269;p39"/>
          <p:cNvSpPr txBox="1"/>
          <p:nvPr>
            <p:ph type="ctrTitle"/>
          </p:nvPr>
        </p:nvSpPr>
        <p:spPr>
          <a:xfrm>
            <a:off x="633525" y="1930825"/>
            <a:ext cx="5770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</a:rPr>
              <a:t>Because:</a:t>
            </a:r>
            <a:endParaRPr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ctrTitle"/>
          </p:nvPr>
        </p:nvSpPr>
        <p:spPr>
          <a:xfrm>
            <a:off x="665650" y="2640125"/>
            <a:ext cx="81177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1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Place value for the information God is making. Be in expectation (Hab. 2:1-3, Ps.25:12-14, 1Corin. 2:9-10)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275" name="Google Shape;27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0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0"/>
          <p:cNvSpPr txBox="1"/>
          <p:nvPr>
            <p:ph type="ctrTitle"/>
          </p:nvPr>
        </p:nvSpPr>
        <p:spPr>
          <a:xfrm>
            <a:off x="1496650" y="947675"/>
            <a:ext cx="5093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HOW CAN YOU BE LED?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ctrTitle"/>
          </p:nvPr>
        </p:nvSpPr>
        <p:spPr>
          <a:xfrm>
            <a:off x="654925" y="2014525"/>
            <a:ext cx="81177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2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Delight in God’s will (Luke 22:42)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283" name="Google Shape;2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1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1"/>
          <p:cNvSpPr txBox="1"/>
          <p:nvPr>
            <p:ph type="ctrTitle"/>
          </p:nvPr>
        </p:nvSpPr>
        <p:spPr>
          <a:xfrm>
            <a:off x="1496650" y="947675"/>
            <a:ext cx="5093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HOW CAN YOU BE LED?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507300" y="2003825"/>
            <a:ext cx="85605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AutoNum type="arabicPeriod"/>
            </a:pPr>
            <a:r>
              <a:rPr lang="en" sz="3300">
                <a:solidFill>
                  <a:srgbClr val="FFFFFF"/>
                </a:solidFill>
              </a:rPr>
              <a:t>Divine direction most times are gotten by those that place high value for God’s leading Ps. 23:1-2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type="ctrTitle"/>
          </p:nvPr>
        </p:nvSpPr>
        <p:spPr>
          <a:xfrm>
            <a:off x="307225" y="1076250"/>
            <a:ext cx="80187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THINGS TO NOTE</a:t>
            </a:r>
            <a:endParaRPr sz="33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ctrTitle"/>
          </p:nvPr>
        </p:nvSpPr>
        <p:spPr>
          <a:xfrm>
            <a:off x="353625" y="2003825"/>
            <a:ext cx="8594100" cy="161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3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Willingness to accept and follow His leading. (Rom. 8:14, Ps.23:1-2, Ps. 25:	9) with attitude of meekness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291" name="Google Shape;2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2"/>
          <p:cNvSpPr txBox="1"/>
          <p:nvPr>
            <p:ph type="ctrTitle"/>
          </p:nvPr>
        </p:nvSpPr>
        <p:spPr>
          <a:xfrm>
            <a:off x="1496650" y="947675"/>
            <a:ext cx="5093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HOW CAN YOU BE LED?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>
            <p:ph type="ctrTitle"/>
          </p:nvPr>
        </p:nvSpPr>
        <p:spPr>
          <a:xfrm>
            <a:off x="396500" y="1972050"/>
            <a:ext cx="85941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4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Existence in enquiry mode (Jer. 6:16, Matt. 7:7)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299" name="Google Shape;29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3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3"/>
          <p:cNvSpPr txBox="1"/>
          <p:nvPr>
            <p:ph type="ctrTitle"/>
          </p:nvPr>
        </p:nvSpPr>
        <p:spPr>
          <a:xfrm>
            <a:off x="1496650" y="947675"/>
            <a:ext cx="5093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HOW CAN YOU BE LED?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ctrTitle"/>
          </p:nvPr>
        </p:nvSpPr>
        <p:spPr>
          <a:xfrm>
            <a:off x="396500" y="1972050"/>
            <a:ext cx="85941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5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Existence in Joy and </a:t>
            </a:r>
            <a:r>
              <a:rPr lang="en" sz="3300">
                <a:solidFill>
                  <a:srgbClr val="FFFFFF"/>
                </a:solidFill>
              </a:rPr>
              <a:t>excitement</a:t>
            </a:r>
            <a:r>
              <a:rPr lang="en" sz="3300">
                <a:solidFill>
                  <a:srgbClr val="FFFFFF"/>
                </a:solidFill>
              </a:rPr>
              <a:t> always (Acts 13:2, Isaiah 30:29-31, Ps. 89:15)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307" name="Google Shape;30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4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4"/>
          <p:cNvSpPr txBox="1"/>
          <p:nvPr>
            <p:ph type="ctrTitle"/>
          </p:nvPr>
        </p:nvSpPr>
        <p:spPr>
          <a:xfrm>
            <a:off x="1496650" y="947675"/>
            <a:ext cx="5093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HOW CAN YOU BE LED?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type="ctrTitle"/>
          </p:nvPr>
        </p:nvSpPr>
        <p:spPr>
          <a:xfrm>
            <a:off x="396500" y="1972050"/>
            <a:ext cx="85941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6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Tune your mind into hearing and listening mode permanently (Ps. 85:8, Hab. 2:1-3)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315" name="Google Shape;31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5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5"/>
          <p:cNvSpPr txBox="1"/>
          <p:nvPr>
            <p:ph type="ctrTitle"/>
          </p:nvPr>
        </p:nvSpPr>
        <p:spPr>
          <a:xfrm>
            <a:off x="1496650" y="947675"/>
            <a:ext cx="5093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HOW CAN YOU BE LED?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ctrTitle"/>
          </p:nvPr>
        </p:nvSpPr>
        <p:spPr>
          <a:xfrm>
            <a:off x="353625" y="1843100"/>
            <a:ext cx="85941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7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Patience is very very important when expecting Divine guidance. Don’t assume. (Ps. 49:10, Isaiah 28:15)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323" name="Google Shape;32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6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6"/>
          <p:cNvSpPr txBox="1"/>
          <p:nvPr>
            <p:ph type="ctrTitle"/>
          </p:nvPr>
        </p:nvSpPr>
        <p:spPr>
          <a:xfrm>
            <a:off x="1496650" y="947675"/>
            <a:ext cx="5093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HOW CAN YOU BE LED?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ctrTitle"/>
          </p:nvPr>
        </p:nvSpPr>
        <p:spPr>
          <a:xfrm>
            <a:off x="353625" y="1874688"/>
            <a:ext cx="8594100" cy="13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8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Pay attention to your preacher (1Sam. 3:9, Isaiah 30:20-21)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331" name="Google Shape;33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7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7"/>
          <p:cNvSpPr txBox="1"/>
          <p:nvPr>
            <p:ph type="ctrTitle"/>
          </p:nvPr>
        </p:nvSpPr>
        <p:spPr>
          <a:xfrm>
            <a:off x="1496650" y="947675"/>
            <a:ext cx="5093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HOW CAN YOU BE LED?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/>
          <p:nvPr>
            <p:ph type="ctrTitle"/>
          </p:nvPr>
        </p:nvSpPr>
        <p:spPr>
          <a:xfrm>
            <a:off x="332200" y="1864529"/>
            <a:ext cx="8594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9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The WORD of God is the final Authority in revelation. Stay with the Reading, study meditation, etc of the Word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339" name="Google Shape;33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8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8"/>
          <p:cNvSpPr txBox="1"/>
          <p:nvPr>
            <p:ph type="ctrTitle"/>
          </p:nvPr>
        </p:nvSpPr>
        <p:spPr>
          <a:xfrm>
            <a:off x="1496650" y="947675"/>
            <a:ext cx="5093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HOW CAN YOU BE LED?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>
            <p:ph type="ctrTitle"/>
          </p:nvPr>
        </p:nvSpPr>
        <p:spPr>
          <a:xfrm>
            <a:off x="332200" y="1864529"/>
            <a:ext cx="8594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10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Be sensitive to tiny details. Pay careful attention to the parts of the information and the whole also. Job 33:14, Mark 8:17-18)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347" name="Google Shape;34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9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9"/>
          <p:cNvSpPr txBox="1"/>
          <p:nvPr>
            <p:ph type="ctrTitle"/>
          </p:nvPr>
        </p:nvSpPr>
        <p:spPr>
          <a:xfrm>
            <a:off x="1496650" y="947675"/>
            <a:ext cx="5093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HOW CAN YOU BE LED?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type="ctrTitle"/>
          </p:nvPr>
        </p:nvSpPr>
        <p:spPr>
          <a:xfrm>
            <a:off x="473700" y="1993098"/>
            <a:ext cx="85941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11.</a:t>
            </a:r>
            <a:r>
              <a:rPr lang="en" sz="3300">
                <a:solidFill>
                  <a:srgbClr val="FFFFFF"/>
                </a:solidFill>
              </a:rPr>
              <a:t> Be obedient to previous and present instructions and subsequent ones on your NOTEBOOK especially the commanded instructions. It must not be joked with or delayed.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355" name="Google Shape;35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0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0"/>
          <p:cNvSpPr txBox="1"/>
          <p:nvPr>
            <p:ph type="ctrTitle"/>
          </p:nvPr>
        </p:nvSpPr>
        <p:spPr>
          <a:xfrm>
            <a:off x="1496650" y="947675"/>
            <a:ext cx="5093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HOW CAN YOU BE LED?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type="ctrTitle"/>
          </p:nvPr>
        </p:nvSpPr>
        <p:spPr>
          <a:xfrm>
            <a:off x="366525" y="1972199"/>
            <a:ext cx="85941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1.</a:t>
            </a:r>
            <a:r>
              <a:rPr lang="en" sz="3300">
                <a:solidFill>
                  <a:srgbClr val="FFFFFF"/>
                </a:solidFill>
              </a:rPr>
              <a:t> Be a God lover, a God chaser and keep His commandments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363" name="Google Shape;36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1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1"/>
          <p:cNvSpPr txBox="1"/>
          <p:nvPr>
            <p:ph type="ctrTitle"/>
          </p:nvPr>
        </p:nvSpPr>
        <p:spPr>
          <a:xfrm>
            <a:off x="1496650" y="947675"/>
            <a:ext cx="5093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PRACTICAL ACTION STEPS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507300" y="2003825"/>
            <a:ext cx="85605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2.</a:t>
            </a:r>
            <a:r>
              <a:rPr lang="en" sz="3300">
                <a:solidFill>
                  <a:srgbClr val="FFFFFF"/>
                </a:solidFill>
              </a:rPr>
              <a:t> Assumptions are dangerous and it may lead to frustration and destruction.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>
            <p:ph type="ctrTitle"/>
          </p:nvPr>
        </p:nvSpPr>
        <p:spPr>
          <a:xfrm>
            <a:off x="307225" y="1076250"/>
            <a:ext cx="80187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THINGS TO NOTE</a:t>
            </a:r>
            <a:endParaRPr sz="33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"/>
          <p:cNvSpPr txBox="1"/>
          <p:nvPr>
            <p:ph type="ctrTitle"/>
          </p:nvPr>
        </p:nvSpPr>
        <p:spPr>
          <a:xfrm>
            <a:off x="366525" y="1972199"/>
            <a:ext cx="85941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2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Let go of bitterness, malice, grumblings and arrogance.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371" name="Google Shape;37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2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52"/>
          <p:cNvSpPr txBox="1"/>
          <p:nvPr>
            <p:ph type="ctrTitle"/>
          </p:nvPr>
        </p:nvSpPr>
        <p:spPr>
          <a:xfrm>
            <a:off x="1496650" y="947675"/>
            <a:ext cx="5093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PRACTICAL ACTION STEPS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type="ctrTitle"/>
          </p:nvPr>
        </p:nvSpPr>
        <p:spPr>
          <a:xfrm>
            <a:off x="366525" y="1972199"/>
            <a:ext cx="85941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3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Pride, arrogance, envy or competitive jealousy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379" name="Google Shape;37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3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3"/>
          <p:cNvSpPr txBox="1"/>
          <p:nvPr>
            <p:ph type="ctrTitle"/>
          </p:nvPr>
        </p:nvSpPr>
        <p:spPr>
          <a:xfrm>
            <a:off x="1496650" y="947675"/>
            <a:ext cx="5093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PRACTICAL ACTION STEPS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>
            <p:ph type="ctrTitle"/>
          </p:nvPr>
        </p:nvSpPr>
        <p:spPr>
          <a:xfrm>
            <a:off x="366525" y="1972199"/>
            <a:ext cx="85941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4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Lies and exaggeration, elasticized, loquacious, lousyness should be avoided.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387" name="Google Shape;38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4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4"/>
          <p:cNvSpPr txBox="1"/>
          <p:nvPr>
            <p:ph type="ctrTitle"/>
          </p:nvPr>
        </p:nvSpPr>
        <p:spPr>
          <a:xfrm>
            <a:off x="1496650" y="947675"/>
            <a:ext cx="5093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PRACTICAL ACTION STEPS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5"/>
          <p:cNvSpPr txBox="1"/>
          <p:nvPr>
            <p:ph type="ctrTitle"/>
          </p:nvPr>
        </p:nvSpPr>
        <p:spPr>
          <a:xfrm>
            <a:off x="366525" y="1972199"/>
            <a:ext cx="85941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5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Talkativeness (Radio station), lousy lifestyle should be avoided totally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395" name="Google Shape;39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5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5"/>
          <p:cNvSpPr txBox="1"/>
          <p:nvPr>
            <p:ph type="ctrTitle"/>
          </p:nvPr>
        </p:nvSpPr>
        <p:spPr>
          <a:xfrm>
            <a:off x="1496650" y="947675"/>
            <a:ext cx="5093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PRACTICAL ACTION STEPS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 txBox="1"/>
          <p:nvPr>
            <p:ph type="ctrTitle"/>
          </p:nvPr>
        </p:nvSpPr>
        <p:spPr>
          <a:xfrm>
            <a:off x="366525" y="1972199"/>
            <a:ext cx="85941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6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Greed and love of money, addictions, etc.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403" name="Google Shape;40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6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6"/>
          <p:cNvSpPr txBox="1"/>
          <p:nvPr>
            <p:ph type="ctrTitle"/>
          </p:nvPr>
        </p:nvSpPr>
        <p:spPr>
          <a:xfrm>
            <a:off x="1496650" y="947675"/>
            <a:ext cx="5093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PRACTICAL ACTION STEPS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7"/>
          <p:cNvSpPr txBox="1"/>
          <p:nvPr>
            <p:ph type="ctrTitle"/>
          </p:nvPr>
        </p:nvSpPr>
        <p:spPr>
          <a:xfrm>
            <a:off x="366525" y="1972199"/>
            <a:ext cx="85941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7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The vice of avarice vanity, worldliness, vainglorious achievements.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411" name="Google Shape;41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7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7"/>
          <p:cNvSpPr txBox="1"/>
          <p:nvPr>
            <p:ph type="ctrTitle"/>
          </p:nvPr>
        </p:nvSpPr>
        <p:spPr>
          <a:xfrm>
            <a:off x="1496650" y="947675"/>
            <a:ext cx="5093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PRACTICAL ACTION STEPS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5700" y="71425"/>
            <a:ext cx="1262099" cy="9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8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COMMON MISTAKES IN PRAYER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8"/>
          <p:cNvSpPr txBox="1"/>
          <p:nvPr>
            <p:ph type="ctrTitle"/>
          </p:nvPr>
        </p:nvSpPr>
        <p:spPr>
          <a:xfrm>
            <a:off x="1039400" y="1585925"/>
            <a:ext cx="66756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200">
                <a:solidFill>
                  <a:srgbClr val="FF0000"/>
                </a:solidFill>
              </a:rPr>
              <a:t>TESTIMONIES</a:t>
            </a:r>
            <a:endParaRPr sz="6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5700" y="71425"/>
            <a:ext cx="1262099" cy="9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9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COMMON MISTAKES IN PRAYER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9"/>
          <p:cNvSpPr txBox="1"/>
          <p:nvPr>
            <p:ph type="ctrTitle"/>
          </p:nvPr>
        </p:nvSpPr>
        <p:spPr>
          <a:xfrm>
            <a:off x="1039400" y="1585925"/>
            <a:ext cx="72117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200">
                <a:solidFill>
                  <a:srgbClr val="FF0000"/>
                </a:solidFill>
              </a:rPr>
              <a:t>OFFERING/TITHE</a:t>
            </a:r>
            <a:endParaRPr sz="6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507300" y="2211275"/>
            <a:ext cx="85605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1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Divine guidance can reveal enemy strategies and operations for frustration. (2 Chronicles 20:16)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>
            <p:ph type="ctrTitle"/>
          </p:nvPr>
        </p:nvSpPr>
        <p:spPr>
          <a:xfrm>
            <a:off x="307225" y="1076250"/>
            <a:ext cx="83082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SOME BENEFITS OF GOD’S LEADING</a:t>
            </a:r>
            <a:endParaRPr sz="33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507300" y="2211275"/>
            <a:ext cx="85605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2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Divine guidance reveal all the action steps necessary to gain total victory over enemy forces (2 Chronicles 20:16-21)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>
            <p:ph type="ctrTitle"/>
          </p:nvPr>
        </p:nvSpPr>
        <p:spPr>
          <a:xfrm>
            <a:off x="307225" y="1076250"/>
            <a:ext cx="83082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SOME BENEFITS OF GOD’S LEADING</a:t>
            </a:r>
            <a:endParaRPr sz="33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ctrTitle"/>
          </p:nvPr>
        </p:nvSpPr>
        <p:spPr>
          <a:xfrm>
            <a:off x="507300" y="2211275"/>
            <a:ext cx="85605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3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Divine guidance imparts conviction and confidence necessary for victory over the enemies/situation. (Acts 27:22-25, 34-44)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>
            <p:ph type="ctrTitle"/>
          </p:nvPr>
        </p:nvSpPr>
        <p:spPr>
          <a:xfrm>
            <a:off x="307225" y="1076250"/>
            <a:ext cx="83082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SOME BENEFITS OF GOD’S LEADING</a:t>
            </a:r>
            <a:endParaRPr sz="33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ctrTitle"/>
          </p:nvPr>
        </p:nvSpPr>
        <p:spPr>
          <a:xfrm>
            <a:off x="507300" y="2211275"/>
            <a:ext cx="85605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4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Divine guidance always comes with Anointing to power you or the situation to victory. (Ps. 29:4)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>
            <p:ph type="ctrTitle"/>
          </p:nvPr>
        </p:nvSpPr>
        <p:spPr>
          <a:xfrm>
            <a:off x="307225" y="1076250"/>
            <a:ext cx="83082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SOME BENEFITS OF GOD’S LEADING</a:t>
            </a:r>
            <a:endParaRPr sz="33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507300" y="2211275"/>
            <a:ext cx="85605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1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Through the Word. (Heb. 1:1-3, Ps. 29:3, 1 Sam. 3:21, Ezek. 2:1-2)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>
            <p:ph type="ctrTitle"/>
          </p:nvPr>
        </p:nvSpPr>
        <p:spPr>
          <a:xfrm>
            <a:off x="307225" y="1076250"/>
            <a:ext cx="83082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FF0000"/>
                </a:highlight>
              </a:rPr>
              <a:t>SOME COMMON AVENUES OF DIVINE GUIDANCE</a:t>
            </a:r>
            <a:endParaRPr sz="2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