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375" r:id="rId2"/>
    <p:sldId id="496" r:id="rId3"/>
    <p:sldId id="533" r:id="rId4"/>
    <p:sldId id="663" r:id="rId5"/>
    <p:sldId id="664" r:id="rId6"/>
    <p:sldId id="678" r:id="rId7"/>
    <p:sldId id="665" r:id="rId8"/>
    <p:sldId id="666" r:id="rId9"/>
    <p:sldId id="667" r:id="rId10"/>
    <p:sldId id="668" r:id="rId11"/>
    <p:sldId id="669" r:id="rId12"/>
    <p:sldId id="679" r:id="rId13"/>
    <p:sldId id="673" r:id="rId14"/>
    <p:sldId id="680" r:id="rId15"/>
    <p:sldId id="308" r:id="rId16"/>
    <p:sldId id="493" r:id="rId17"/>
    <p:sldId id="304" r:id="rId18"/>
    <p:sldId id="361" r:id="rId19"/>
    <p:sldId id="571" r:id="rId20"/>
    <p:sldId id="567" r:id="rId21"/>
    <p:sldId id="288" r:id="rId22"/>
    <p:sldId id="681" r:id="rId23"/>
    <p:sldId id="373" r:id="rId24"/>
    <p:sldId id="561"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2430CE6-357A-45FD-B661-E8BF7A0D175D}">
          <p14:sldIdLst>
            <p14:sldId id="375"/>
            <p14:sldId id="496"/>
            <p14:sldId id="533"/>
            <p14:sldId id="663"/>
            <p14:sldId id="664"/>
            <p14:sldId id="678"/>
            <p14:sldId id="665"/>
            <p14:sldId id="666"/>
            <p14:sldId id="667"/>
            <p14:sldId id="668"/>
            <p14:sldId id="669"/>
            <p14:sldId id="679"/>
            <p14:sldId id="673"/>
            <p14:sldId id="680"/>
          </p14:sldIdLst>
        </p14:section>
        <p14:section name="Channels of the Blessing" id="{56485207-816D-415E-99A3-A6329B973E95}">
          <p14:sldIdLst>
            <p14:sldId id="308"/>
            <p14:sldId id="493"/>
            <p14:sldId id="304"/>
            <p14:sldId id="361"/>
            <p14:sldId id="571"/>
            <p14:sldId id="567"/>
            <p14:sldId id="288"/>
            <p14:sldId id="681"/>
            <p14:sldId id="373"/>
            <p14:sldId id="5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590" y="6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80363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7239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1040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4395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43954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589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5892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66b467f3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g866b467f34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66b467f3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g866b467f34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69391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66b467f3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866b467f34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66b467f3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866b467f34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02494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66b467f3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866b467f34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885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00143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66b467f3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866b467f34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21345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66b467f3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866b467f34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1243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66b467f3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866b467f34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78491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66b467f3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866b467f34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43896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66b467f3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866b467f34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4816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547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1877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0897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1877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749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0224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545e314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9b545e314d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4129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1600"/>
              </a:spcBef>
              <a:spcAft>
                <a:spcPts val="0"/>
              </a:spcAft>
              <a:buClr>
                <a:schemeClr val="dk1"/>
              </a:buClr>
              <a:buSzPts val="1400"/>
              <a:buChar char="○"/>
              <a:defRPr>
                <a:solidFill>
                  <a:schemeClr val="dk1"/>
                </a:solidFill>
              </a:defRPr>
            </a:lvl2pPr>
            <a:lvl3pPr marL="1371600" lvl="2" indent="-317500" algn="l">
              <a:lnSpc>
                <a:spcPct val="115000"/>
              </a:lnSpc>
              <a:spcBef>
                <a:spcPts val="1600"/>
              </a:spcBef>
              <a:spcAft>
                <a:spcPts val="0"/>
              </a:spcAft>
              <a:buClr>
                <a:schemeClr val="dk1"/>
              </a:buClr>
              <a:buSzPts val="1400"/>
              <a:buChar char="■"/>
              <a:defRPr>
                <a:solidFill>
                  <a:schemeClr val="dk1"/>
                </a:solidFill>
              </a:defRPr>
            </a:lvl3pPr>
            <a:lvl4pPr marL="1828800" lvl="3" indent="-317500" algn="l">
              <a:lnSpc>
                <a:spcPct val="115000"/>
              </a:lnSpc>
              <a:spcBef>
                <a:spcPts val="1600"/>
              </a:spcBef>
              <a:spcAft>
                <a:spcPts val="0"/>
              </a:spcAft>
              <a:buClr>
                <a:schemeClr val="dk1"/>
              </a:buClr>
              <a:buSzPts val="1400"/>
              <a:buChar char="●"/>
              <a:defRPr>
                <a:solidFill>
                  <a:schemeClr val="dk1"/>
                </a:solidFill>
              </a:defRPr>
            </a:lvl4pPr>
            <a:lvl5pPr marL="2286000" lvl="4" indent="-317500" algn="l">
              <a:lnSpc>
                <a:spcPct val="115000"/>
              </a:lnSpc>
              <a:spcBef>
                <a:spcPts val="1600"/>
              </a:spcBef>
              <a:spcAft>
                <a:spcPts val="0"/>
              </a:spcAft>
              <a:buClr>
                <a:schemeClr val="dk1"/>
              </a:buClr>
              <a:buSzPts val="1400"/>
              <a:buChar char="○"/>
              <a:defRPr>
                <a:solidFill>
                  <a:schemeClr val="dk1"/>
                </a:solidFill>
              </a:defRPr>
            </a:lvl5pPr>
            <a:lvl6pPr marL="2743200" lvl="5" indent="-317500" algn="l">
              <a:lnSpc>
                <a:spcPct val="115000"/>
              </a:lnSpc>
              <a:spcBef>
                <a:spcPts val="1600"/>
              </a:spcBef>
              <a:spcAft>
                <a:spcPts val="0"/>
              </a:spcAft>
              <a:buClr>
                <a:schemeClr val="dk1"/>
              </a:buClr>
              <a:buSzPts val="1400"/>
              <a:buChar char="■"/>
              <a:defRPr>
                <a:solidFill>
                  <a:schemeClr val="dk1"/>
                </a:solidFill>
              </a:defRPr>
            </a:lvl6pPr>
            <a:lvl7pPr marL="3200400" lvl="6" indent="-317500" algn="l">
              <a:lnSpc>
                <a:spcPct val="115000"/>
              </a:lnSpc>
              <a:spcBef>
                <a:spcPts val="1600"/>
              </a:spcBef>
              <a:spcAft>
                <a:spcPts val="0"/>
              </a:spcAft>
              <a:buClr>
                <a:schemeClr val="dk1"/>
              </a:buClr>
              <a:buSzPts val="1400"/>
              <a:buChar char="●"/>
              <a:defRPr>
                <a:solidFill>
                  <a:schemeClr val="dk1"/>
                </a:solidFill>
              </a:defRPr>
            </a:lvl7pPr>
            <a:lvl8pPr marL="3657600" lvl="7" indent="-317500" algn="l">
              <a:lnSpc>
                <a:spcPct val="115000"/>
              </a:lnSpc>
              <a:spcBef>
                <a:spcPts val="1600"/>
              </a:spcBef>
              <a:spcAft>
                <a:spcPts val="0"/>
              </a:spcAft>
              <a:buClr>
                <a:schemeClr val="dk1"/>
              </a:buClr>
              <a:buSzPts val="1400"/>
              <a:buChar char="○"/>
              <a:defRPr>
                <a:solidFill>
                  <a:schemeClr val="dk1"/>
                </a:solidFill>
              </a:defRPr>
            </a:lvl8pPr>
            <a:lvl9pPr marL="4114800" lvl="8" indent="-317500" algn="l">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20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
        <p:nvSpPr>
          <p:cNvPr id="208" name="Google Shape;208;p32"/>
          <p:cNvSpPr txBox="1">
            <a:spLocks noGrp="1"/>
          </p:cNvSpPr>
          <p:nvPr>
            <p:ph type="ctrTitle"/>
          </p:nvPr>
        </p:nvSpPr>
        <p:spPr>
          <a:xfrm>
            <a:off x="554476" y="1986256"/>
            <a:ext cx="6630239" cy="633036"/>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r>
              <a:rPr lang="en-US" sz="3200" dirty="0">
                <a:solidFill>
                  <a:srgbClr val="FFFFFF"/>
                </a:solidFill>
                <a:highlight>
                  <a:srgbClr val="FF0000"/>
                </a:highlight>
              </a:rPr>
              <a:t>PRAISE AND INCREASE IN FAVOUR</a:t>
            </a:r>
            <a:endParaRPr sz="3200" dirty="0">
              <a:solidFill>
                <a:srgbClr val="FFFFFF"/>
              </a:solidFill>
              <a:highlight>
                <a:srgbClr val="FF0000"/>
              </a:highlight>
            </a:endParaRPr>
          </a:p>
        </p:txBody>
      </p:sp>
      <p:sp>
        <p:nvSpPr>
          <p:cNvPr id="209" name="Google Shape;209;p32"/>
          <p:cNvSpPr txBox="1"/>
          <p:nvPr/>
        </p:nvSpPr>
        <p:spPr>
          <a:xfrm>
            <a:off x="1386781" y="2619292"/>
            <a:ext cx="6465000" cy="548450"/>
          </a:xfrm>
          <a:prstGeom prst="rect">
            <a:avLst/>
          </a:prstGeom>
          <a:noFill/>
          <a:ln>
            <a:noFill/>
          </a:ln>
        </p:spPr>
        <p:txBody>
          <a:bodyPr spcFirstLastPara="1" wrap="square" lIns="91425" tIns="91425" rIns="91425" bIns="91425" anchor="b" anchorCtr="0">
            <a:noAutofit/>
          </a:bodyPr>
          <a:lstStyle/>
          <a:p>
            <a:r>
              <a:rPr lang="en-US" sz="1700" dirty="0">
                <a:solidFill>
                  <a:srgbClr val="FFFFFF"/>
                </a:solidFill>
                <a:highlight>
                  <a:srgbClr val="FF0000"/>
                </a:highlight>
              </a:rPr>
              <a:t>TEXT</a:t>
            </a:r>
            <a:r>
              <a:rPr lang="en" sz="1700" dirty="0">
                <a:solidFill>
                  <a:srgbClr val="FFFFFF"/>
                </a:solidFill>
                <a:highlight>
                  <a:srgbClr val="FF0000"/>
                </a:highlight>
              </a:rPr>
              <a:t>:</a:t>
            </a:r>
            <a:r>
              <a:rPr lang="en" sz="1700" dirty="0">
                <a:solidFill>
                  <a:srgbClr val="FFFFFF"/>
                </a:solidFill>
              </a:rPr>
              <a:t> </a:t>
            </a:r>
            <a:r>
              <a:rPr lang="en-US" sz="1800" dirty="0">
                <a:solidFill>
                  <a:schemeClr val="tx1"/>
                </a:solidFill>
              </a:rPr>
              <a:t>LUKE 2 V 52, PSALM 96 V 1 - END</a:t>
            </a:r>
          </a:p>
        </p:txBody>
      </p:sp>
    </p:spTree>
    <p:extLst>
      <p:ext uri="{BB962C8B-B14F-4D97-AF65-F5344CB8AC3E}">
        <p14:creationId xmlns:p14="http://schemas.microsoft.com/office/powerpoint/2010/main" val="330819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1864563"/>
            <a:ext cx="8560500" cy="1981405"/>
          </a:xfrm>
          <a:prstGeom prst="rect">
            <a:avLst/>
          </a:prstGeom>
          <a:noFill/>
          <a:ln>
            <a:noFill/>
          </a:ln>
        </p:spPr>
        <p:txBody>
          <a:bodyPr spcFirstLastPara="1" wrap="square" lIns="91425" tIns="91425" rIns="91425" bIns="91425" anchor="b" anchorCtr="0">
            <a:noAutofit/>
          </a:bodyPr>
          <a:lstStyle/>
          <a:p>
            <a:pPr algn="l"/>
            <a:r>
              <a:rPr lang="en-US" sz="2800" dirty="0">
                <a:solidFill>
                  <a:srgbClr val="FFFFFF"/>
                </a:solidFill>
                <a:highlight>
                  <a:srgbClr val="FF0000"/>
                </a:highlight>
              </a:rPr>
              <a:t>4a.</a:t>
            </a:r>
            <a:r>
              <a:rPr lang="en-US" sz="2800" dirty="0">
                <a:solidFill>
                  <a:srgbClr val="FFFFFF"/>
                </a:solidFill>
              </a:rPr>
              <a:t> </a:t>
            </a:r>
            <a:r>
              <a:rPr lang="en-US" sz="2800" dirty="0"/>
              <a:t>Note that murmuring, depression, complains </a:t>
            </a:r>
            <a:r>
              <a:rPr lang="en-US" sz="2800" dirty="0" err="1"/>
              <a:t>etc</a:t>
            </a:r>
            <a:r>
              <a:rPr lang="en-US" sz="2800" dirty="0"/>
              <a:t> destroys the Key of </a:t>
            </a:r>
            <a:r>
              <a:rPr lang="en-US" sz="2800" dirty="0" err="1"/>
              <a:t>favour</a:t>
            </a:r>
            <a:r>
              <a:rPr lang="en-US" sz="2800" dirty="0"/>
              <a:t>. </a:t>
            </a:r>
            <a:br>
              <a:rPr lang="en-US" sz="2800" dirty="0"/>
            </a:br>
            <a:r>
              <a:rPr lang="en-US" sz="2800" dirty="0">
                <a:solidFill>
                  <a:srgbClr val="FF0000"/>
                </a:solidFill>
              </a:rPr>
              <a:t>John 11 v 41</a:t>
            </a:r>
            <a:r>
              <a:rPr lang="en-US" sz="2800" dirty="0"/>
              <a:t>. Thanksgiving open the door of death to life for Lazarus.</a:t>
            </a: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554474" y="1064072"/>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dirty="0">
                <a:solidFill>
                  <a:srgbClr val="FFFFFF"/>
                </a:solidFill>
                <a:highlight>
                  <a:srgbClr val="FF0000"/>
                </a:highlight>
              </a:rPr>
              <a:t>PRAISE AND INCREASE IN FAVOUR</a:t>
            </a: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1615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840441"/>
            <a:ext cx="8560500" cy="4303059"/>
          </a:xfrm>
          <a:prstGeom prst="rect">
            <a:avLst/>
          </a:prstGeom>
          <a:noFill/>
          <a:ln>
            <a:noFill/>
          </a:ln>
        </p:spPr>
        <p:txBody>
          <a:bodyPr spcFirstLastPara="1" wrap="square" lIns="91425" tIns="91425" rIns="91425" bIns="91425" anchor="b" anchorCtr="0">
            <a:noAutofit/>
          </a:bodyPr>
          <a:lstStyle/>
          <a:p>
            <a:pPr algn="l"/>
            <a:r>
              <a:rPr lang="en-US" sz="2800" dirty="0">
                <a:solidFill>
                  <a:srgbClr val="FFFFFF"/>
                </a:solidFill>
                <a:highlight>
                  <a:srgbClr val="FF0000"/>
                </a:highlight>
              </a:rPr>
              <a:t>5.</a:t>
            </a:r>
            <a:r>
              <a:rPr lang="en-US" sz="2800" dirty="0">
                <a:solidFill>
                  <a:srgbClr val="FFFFFF"/>
                </a:solidFill>
              </a:rPr>
              <a:t> There are infinite Di</a:t>
            </a:r>
            <a:r>
              <a:rPr lang="en-US" sz="2800" dirty="0"/>
              <a:t>vine opportunities / interventions for the praise worshipper. When you do to God what He cannot do for Himself, He will do for you what you cannot do for yourself. </a:t>
            </a:r>
            <a:r>
              <a:rPr lang="en-US" sz="2800" dirty="0">
                <a:solidFill>
                  <a:srgbClr val="FF0000"/>
                </a:solidFill>
              </a:rPr>
              <a:t>Isaiah 43 v 21</a:t>
            </a:r>
            <a:r>
              <a:rPr lang="en-US" sz="2800" dirty="0"/>
              <a:t>. When you give God pleasure with your praise He will set you apart, you become God’s </a:t>
            </a:r>
            <a:r>
              <a:rPr lang="en-US" sz="2800" dirty="0" err="1"/>
              <a:t>favourites</a:t>
            </a:r>
            <a:r>
              <a:rPr lang="en-US" sz="2800" dirty="0"/>
              <a:t>.</a:t>
            </a:r>
            <a:br>
              <a:rPr lang="en-US" sz="2800" dirty="0"/>
            </a:br>
            <a:r>
              <a:rPr lang="en-US" sz="2800" dirty="0">
                <a:solidFill>
                  <a:srgbClr val="FFFF00"/>
                </a:solidFill>
              </a:rPr>
              <a:t>Paul</a:t>
            </a:r>
            <a:r>
              <a:rPr lang="en-US" sz="2800" dirty="0"/>
              <a:t> was a mobile praise worshipper and was a record breaker in history of the Gospel.  </a:t>
            </a:r>
            <a:br>
              <a:rPr lang="en-US" sz="2800" dirty="0"/>
            </a:br>
            <a:r>
              <a:rPr lang="en-US" sz="2800" dirty="0">
                <a:solidFill>
                  <a:srgbClr val="FF0000"/>
                </a:solidFill>
              </a:rPr>
              <a:t>Phil 4 v4, </a:t>
            </a:r>
            <a:r>
              <a:rPr lang="en-US" sz="2800" dirty="0" err="1">
                <a:solidFill>
                  <a:srgbClr val="FF0000"/>
                </a:solidFill>
              </a:rPr>
              <a:t>Eph</a:t>
            </a:r>
            <a:r>
              <a:rPr lang="en-US" sz="2800" dirty="0">
                <a:solidFill>
                  <a:srgbClr val="FF0000"/>
                </a:solidFill>
              </a:rPr>
              <a:t> 5 v 20, 1 </a:t>
            </a:r>
            <a:r>
              <a:rPr lang="en-US" sz="2800" dirty="0" err="1">
                <a:solidFill>
                  <a:srgbClr val="FF0000"/>
                </a:solidFill>
              </a:rPr>
              <a:t>Thess</a:t>
            </a:r>
            <a:r>
              <a:rPr lang="en-US" sz="2800" dirty="0">
                <a:solidFill>
                  <a:srgbClr val="FF0000"/>
                </a:solidFill>
              </a:rPr>
              <a:t> 5 v 18</a:t>
            </a:r>
            <a:br>
              <a:rPr lang="en-US" sz="2800" dirty="0"/>
            </a:br>
            <a:endParaRPr lang="en-US" sz="2800" dirty="0"/>
          </a:p>
        </p:txBody>
      </p:sp>
      <p:pic>
        <p:nvPicPr>
          <p:cNvPr id="206" name="Google Shape;206;p32"/>
          <p:cNvPicPr preferRelativeResize="0"/>
          <p:nvPr/>
        </p:nvPicPr>
        <p:blipFill rotWithShape="1">
          <a:blip r:embed="rId3">
            <a:alphaModFix/>
          </a:blip>
          <a:srcRect/>
          <a:stretch/>
        </p:blipFill>
        <p:spPr>
          <a:xfrm>
            <a:off x="7889132" y="71425"/>
            <a:ext cx="1178668" cy="619239"/>
          </a:xfrm>
          <a:prstGeom prst="rect">
            <a:avLst/>
          </a:prstGeom>
          <a:noFill/>
          <a:ln>
            <a:noFill/>
          </a:ln>
        </p:spPr>
      </p:pic>
      <p:sp>
        <p:nvSpPr>
          <p:cNvPr id="6" name="Google Shape;208;p32"/>
          <p:cNvSpPr txBox="1">
            <a:spLocks/>
          </p:cNvSpPr>
          <p:nvPr/>
        </p:nvSpPr>
        <p:spPr>
          <a:xfrm>
            <a:off x="408558" y="285809"/>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dirty="0">
                <a:solidFill>
                  <a:srgbClr val="FFFFFF"/>
                </a:solidFill>
                <a:highlight>
                  <a:srgbClr val="FF0000"/>
                </a:highlight>
              </a:rPr>
              <a:t>PRAISE AND INCREASE IN FAVOUR</a:t>
            </a: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6167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240695" y="1001806"/>
            <a:ext cx="8560500" cy="3684062"/>
          </a:xfrm>
          <a:prstGeom prst="rect">
            <a:avLst/>
          </a:prstGeom>
          <a:noFill/>
          <a:ln>
            <a:noFill/>
          </a:ln>
        </p:spPr>
        <p:txBody>
          <a:bodyPr spcFirstLastPara="1" wrap="square" lIns="91425" tIns="91425" rIns="91425" bIns="91425" anchor="b" anchorCtr="0">
            <a:noAutofit/>
          </a:bodyPr>
          <a:lstStyle/>
          <a:p>
            <a:pPr algn="l"/>
            <a:r>
              <a:rPr lang="en-US" sz="2800" dirty="0">
                <a:solidFill>
                  <a:srgbClr val="FFFFFF"/>
                </a:solidFill>
                <a:highlight>
                  <a:srgbClr val="FF0000"/>
                </a:highlight>
              </a:rPr>
              <a:t>5a.</a:t>
            </a:r>
            <a:r>
              <a:rPr lang="en-US" sz="2800" dirty="0">
                <a:solidFill>
                  <a:srgbClr val="FFFFFF"/>
                </a:solidFill>
              </a:rPr>
              <a:t> </a:t>
            </a:r>
            <a:r>
              <a:rPr lang="en-US" sz="2800" dirty="0"/>
              <a:t>Praise multiplies, increases your </a:t>
            </a:r>
            <a:r>
              <a:rPr lang="en-US" sz="2800" dirty="0" err="1"/>
              <a:t>favour</a:t>
            </a:r>
            <a:r>
              <a:rPr lang="en-US" sz="2800" dirty="0"/>
              <a:t>.</a:t>
            </a:r>
            <a:br>
              <a:rPr lang="en-US" sz="2800" dirty="0"/>
            </a:br>
            <a:br>
              <a:rPr lang="en-US" sz="2800" dirty="0"/>
            </a:br>
            <a:r>
              <a:rPr lang="en-US" sz="2800" dirty="0">
                <a:solidFill>
                  <a:srgbClr val="FFFFFF"/>
                </a:solidFill>
                <a:highlight>
                  <a:srgbClr val="FF0000"/>
                </a:highlight>
              </a:rPr>
              <a:t>5b.</a:t>
            </a:r>
            <a:r>
              <a:rPr lang="en-US" sz="2800" dirty="0">
                <a:solidFill>
                  <a:srgbClr val="FFFFFF"/>
                </a:solidFill>
              </a:rPr>
              <a:t> </a:t>
            </a:r>
            <a:r>
              <a:rPr lang="en-US" sz="2800" dirty="0"/>
              <a:t>Praise places a garment  in your life to cover your shame, your nakedness. </a:t>
            </a:r>
            <a:r>
              <a:rPr lang="en-US" sz="2800" dirty="0">
                <a:solidFill>
                  <a:srgbClr val="FF0000"/>
                </a:solidFill>
              </a:rPr>
              <a:t>Isaiah 61 v 3</a:t>
            </a:r>
            <a:br>
              <a:rPr lang="en-US" sz="2800" dirty="0">
                <a:solidFill>
                  <a:srgbClr val="FF0000"/>
                </a:solidFill>
              </a:rPr>
            </a:br>
            <a:br>
              <a:rPr lang="en-US" sz="2800" dirty="0"/>
            </a:br>
            <a:r>
              <a:rPr lang="en-US" sz="2800" dirty="0">
                <a:solidFill>
                  <a:srgbClr val="FF0000"/>
                </a:solidFill>
              </a:rPr>
              <a:t>Ps 33 v 1, Ps 32 v 11</a:t>
            </a:r>
            <a:r>
              <a:rPr lang="en-US" sz="2800" dirty="0"/>
              <a:t>. Praise puts a spiritual dress on you and makes you beautiful.</a:t>
            </a:r>
            <a:br>
              <a:rPr lang="en-US" sz="2800" dirty="0"/>
            </a:br>
            <a:endParaRPr lang="en-US" sz="2800" dirty="0"/>
          </a:p>
        </p:txBody>
      </p:sp>
      <p:pic>
        <p:nvPicPr>
          <p:cNvPr id="206" name="Google Shape;206;p32"/>
          <p:cNvPicPr preferRelativeResize="0"/>
          <p:nvPr/>
        </p:nvPicPr>
        <p:blipFill rotWithShape="1">
          <a:blip r:embed="rId3">
            <a:alphaModFix/>
          </a:blip>
          <a:srcRect/>
          <a:stretch/>
        </p:blipFill>
        <p:spPr>
          <a:xfrm>
            <a:off x="7889132" y="71425"/>
            <a:ext cx="1178668" cy="619239"/>
          </a:xfrm>
          <a:prstGeom prst="rect">
            <a:avLst/>
          </a:prstGeom>
          <a:noFill/>
          <a:ln>
            <a:noFill/>
          </a:ln>
        </p:spPr>
      </p:pic>
      <p:sp>
        <p:nvSpPr>
          <p:cNvPr id="6" name="Google Shape;208;p32"/>
          <p:cNvSpPr txBox="1">
            <a:spLocks/>
          </p:cNvSpPr>
          <p:nvPr/>
        </p:nvSpPr>
        <p:spPr>
          <a:xfrm>
            <a:off x="408558" y="285809"/>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dirty="0">
                <a:solidFill>
                  <a:srgbClr val="FFFFFF"/>
                </a:solidFill>
                <a:highlight>
                  <a:srgbClr val="FF0000"/>
                </a:highlight>
              </a:rPr>
              <a:t>PRAISE AND INCREASE IN FAVOUR</a:t>
            </a: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4184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69424" y="1096613"/>
            <a:ext cx="8560500" cy="3694801"/>
          </a:xfrm>
          <a:prstGeom prst="rect">
            <a:avLst/>
          </a:prstGeom>
          <a:noFill/>
          <a:ln>
            <a:noFill/>
          </a:ln>
        </p:spPr>
        <p:txBody>
          <a:bodyPr spcFirstLastPara="1" wrap="square" lIns="91425" tIns="91425" rIns="91425" bIns="91425" anchor="b" anchorCtr="0">
            <a:noAutofit/>
          </a:bodyPr>
          <a:lstStyle/>
          <a:p>
            <a:pPr lvl="0" algn="l"/>
            <a:r>
              <a:rPr lang="en-US" sz="2800" dirty="0">
                <a:solidFill>
                  <a:srgbClr val="FFFFFF"/>
                </a:solidFill>
                <a:highlight>
                  <a:srgbClr val="FF0000"/>
                </a:highlight>
              </a:rPr>
              <a:t>a.</a:t>
            </a:r>
            <a:r>
              <a:rPr lang="en-US" sz="2800" dirty="0">
                <a:solidFill>
                  <a:srgbClr val="FFFFFF"/>
                </a:solidFill>
              </a:rPr>
              <a:t> </a:t>
            </a:r>
            <a:r>
              <a:rPr lang="en-US" sz="2800" dirty="0"/>
              <a:t>For </a:t>
            </a:r>
            <a:r>
              <a:rPr lang="en-US" sz="2800" dirty="0" err="1"/>
              <a:t>favour</a:t>
            </a:r>
            <a:r>
              <a:rPr lang="en-US" sz="2800" dirty="0"/>
              <a:t> to INCREASE – increase your praise and worship. </a:t>
            </a:r>
            <a:br>
              <a:rPr lang="en-US" sz="2800" dirty="0"/>
            </a:br>
            <a:r>
              <a:rPr lang="en-US" sz="2800" dirty="0">
                <a:solidFill>
                  <a:srgbClr val="FF0000"/>
                </a:solidFill>
              </a:rPr>
              <a:t>Luke 2 v 52, 1samuel 2 v 26, </a:t>
            </a:r>
            <a:r>
              <a:rPr lang="en-US" sz="2800" dirty="0" err="1">
                <a:solidFill>
                  <a:srgbClr val="FF0000"/>
                </a:solidFill>
              </a:rPr>
              <a:t>prov</a:t>
            </a:r>
            <a:r>
              <a:rPr lang="en-US" sz="2800" dirty="0">
                <a:solidFill>
                  <a:srgbClr val="FF0000"/>
                </a:solidFill>
              </a:rPr>
              <a:t> 3 v 4 – 6</a:t>
            </a:r>
            <a:br>
              <a:rPr lang="en-US" sz="2800" dirty="0">
                <a:solidFill>
                  <a:srgbClr val="FF0000"/>
                </a:solidFill>
              </a:rPr>
            </a:br>
            <a:br>
              <a:rPr lang="en-US" sz="2800" dirty="0">
                <a:solidFill>
                  <a:srgbClr val="FF0000"/>
                </a:solidFill>
              </a:rPr>
            </a:br>
            <a:r>
              <a:rPr lang="en-US" sz="2800" dirty="0">
                <a:solidFill>
                  <a:srgbClr val="FFFFFF"/>
                </a:solidFill>
                <a:highlight>
                  <a:srgbClr val="FF0000"/>
                </a:highlight>
              </a:rPr>
              <a:t>b.</a:t>
            </a:r>
            <a:r>
              <a:rPr lang="en-US" sz="2800" dirty="0">
                <a:solidFill>
                  <a:srgbClr val="FFFFFF"/>
                </a:solidFill>
              </a:rPr>
              <a:t> </a:t>
            </a:r>
            <a:r>
              <a:rPr lang="en-US" sz="2800" dirty="0"/>
              <a:t>Increase your service to God.</a:t>
            </a:r>
            <a:br>
              <a:rPr lang="en-US" sz="2800" dirty="0"/>
            </a:br>
            <a:r>
              <a:rPr lang="en-US" sz="2800" dirty="0">
                <a:solidFill>
                  <a:srgbClr val="FFFF00"/>
                </a:solidFill>
              </a:rPr>
              <a:t> Joseph, Daniel, David, Nehemiah </a:t>
            </a:r>
            <a:r>
              <a:rPr lang="en-US" sz="2800" dirty="0"/>
              <a:t>all increased in </a:t>
            </a:r>
            <a:r>
              <a:rPr lang="en-US" sz="2800" dirty="0" err="1"/>
              <a:t>favour</a:t>
            </a:r>
            <a:r>
              <a:rPr lang="en-US" sz="2800" dirty="0"/>
              <a:t> with God and man because of their service to God.</a:t>
            </a:r>
            <a:endParaRPr lang="en-US" sz="2800" dirty="0">
              <a:solidFill>
                <a:srgbClr val="FF0000"/>
              </a:solidFill>
            </a:endParaRP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2" name="TextBox 1">
            <a:extLst>
              <a:ext uri="{FF2B5EF4-FFF2-40B4-BE49-F238E27FC236}">
                <a16:creationId xmlns:a16="http://schemas.microsoft.com/office/drawing/2014/main" id="{3E70E128-A44C-4B01-8BA6-8DA18F100C7F}"/>
              </a:ext>
            </a:extLst>
          </p:cNvPr>
          <p:cNvSpPr txBox="1"/>
          <p:nvPr/>
        </p:nvSpPr>
        <p:spPr>
          <a:xfrm>
            <a:off x="69424" y="604210"/>
            <a:ext cx="7073153" cy="461665"/>
          </a:xfrm>
          <a:prstGeom prst="rect">
            <a:avLst/>
          </a:prstGeom>
          <a:noFill/>
        </p:spPr>
        <p:txBody>
          <a:bodyPr wrap="square" rtlCol="0">
            <a:spAutoFit/>
          </a:bodyPr>
          <a:lstStyle/>
          <a:p>
            <a:r>
              <a:rPr lang="en-US" sz="2400" dirty="0">
                <a:solidFill>
                  <a:srgbClr val="FFFFFF"/>
                </a:solidFill>
                <a:highlight>
                  <a:srgbClr val="FF0000"/>
                </a:highlight>
              </a:rPr>
              <a:t>KEY</a:t>
            </a:r>
            <a:endParaRPr lang="en-NG" sz="2400" dirty="0"/>
          </a:p>
        </p:txBody>
      </p:sp>
      <p:sp>
        <p:nvSpPr>
          <p:cNvPr id="6"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7949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69424" y="3376988"/>
            <a:ext cx="8560500" cy="1179456"/>
          </a:xfrm>
          <a:prstGeom prst="rect">
            <a:avLst/>
          </a:prstGeom>
          <a:noFill/>
          <a:ln>
            <a:noFill/>
          </a:ln>
        </p:spPr>
        <p:txBody>
          <a:bodyPr spcFirstLastPara="1" wrap="square" lIns="91425" tIns="91425" rIns="91425" bIns="91425" anchor="b" anchorCtr="0">
            <a:noAutofit/>
          </a:bodyPr>
          <a:lstStyle/>
          <a:p>
            <a:pPr lvl="0" algn="l"/>
            <a:r>
              <a:rPr lang="en-US" sz="2000" dirty="0">
                <a:solidFill>
                  <a:srgbClr val="FFFFFF"/>
                </a:solidFill>
                <a:highlight>
                  <a:srgbClr val="FF0000"/>
                </a:highlight>
              </a:rPr>
              <a:t>1.</a:t>
            </a:r>
            <a:r>
              <a:rPr lang="en-US" sz="2000" dirty="0">
                <a:solidFill>
                  <a:srgbClr val="FFFFFF"/>
                </a:solidFill>
              </a:rPr>
              <a:t>Be a lover of God. When your God first mentality is high giving/showing gratitude to God continually will be effortless. If you love God, be lost in God. </a:t>
            </a:r>
            <a:br>
              <a:rPr lang="en-US" sz="2000" dirty="0">
                <a:solidFill>
                  <a:srgbClr val="FFFFFF"/>
                </a:solidFill>
              </a:rPr>
            </a:br>
            <a:r>
              <a:rPr lang="en-US" sz="2000" dirty="0">
                <a:solidFill>
                  <a:srgbClr val="FF0000"/>
                </a:solidFill>
              </a:rPr>
              <a:t>Matt 6 v 33, 1 John 4 v 16</a:t>
            </a:r>
            <a:br>
              <a:rPr lang="en-US" sz="2000" dirty="0">
                <a:solidFill>
                  <a:srgbClr val="FFFFFF"/>
                </a:solidFill>
              </a:rPr>
            </a:br>
            <a:r>
              <a:rPr lang="en-US" sz="2000" dirty="0">
                <a:solidFill>
                  <a:srgbClr val="FFFFFF"/>
                </a:solidFill>
                <a:highlight>
                  <a:srgbClr val="FF0000"/>
                </a:highlight>
              </a:rPr>
              <a:t>2</a:t>
            </a:r>
            <a:r>
              <a:rPr lang="en-US" sz="2000" dirty="0">
                <a:solidFill>
                  <a:srgbClr val="FFFFFF"/>
                </a:solidFill>
              </a:rPr>
              <a:t>. Avoid unforgiveness, Malice, Bitterness. Don’t </a:t>
            </a:r>
            <a:r>
              <a:rPr lang="en-US" sz="2000" dirty="0" err="1">
                <a:solidFill>
                  <a:srgbClr val="FFFFFF"/>
                </a:solidFill>
              </a:rPr>
              <a:t>harbour</a:t>
            </a:r>
            <a:r>
              <a:rPr lang="en-US" sz="2000" dirty="0">
                <a:solidFill>
                  <a:srgbClr val="FFFFFF"/>
                </a:solidFill>
              </a:rPr>
              <a:t> hatred in your heart/mind against anyone. Cut off all roots of bitterness, animosities against everyone. </a:t>
            </a:r>
            <a:r>
              <a:rPr lang="en-US" sz="2000" dirty="0" err="1">
                <a:solidFill>
                  <a:srgbClr val="FF0000"/>
                </a:solidFill>
              </a:rPr>
              <a:t>Eph</a:t>
            </a:r>
            <a:r>
              <a:rPr lang="en-US" sz="2000" dirty="0">
                <a:solidFill>
                  <a:srgbClr val="FF0000"/>
                </a:solidFill>
              </a:rPr>
              <a:t> 4 v 31, 1 </a:t>
            </a:r>
            <a:r>
              <a:rPr lang="en-US" sz="2000" dirty="0" err="1">
                <a:solidFill>
                  <a:srgbClr val="FF0000"/>
                </a:solidFill>
              </a:rPr>
              <a:t>Cor</a:t>
            </a:r>
            <a:r>
              <a:rPr lang="en-US" sz="2000" dirty="0">
                <a:solidFill>
                  <a:srgbClr val="FF0000"/>
                </a:solidFill>
              </a:rPr>
              <a:t> 5 v 8, Col 3 v 8. Titus 3 v 3</a:t>
            </a:r>
            <a:br>
              <a:rPr lang="en-US" sz="2000" dirty="0">
                <a:solidFill>
                  <a:srgbClr val="FF0000"/>
                </a:solidFill>
              </a:rPr>
            </a:br>
            <a:r>
              <a:rPr lang="en-US" sz="2000" dirty="0">
                <a:solidFill>
                  <a:srgbClr val="FFFFFF"/>
                </a:solidFill>
                <a:highlight>
                  <a:srgbClr val="FF0000"/>
                </a:highlight>
              </a:rPr>
              <a:t>3</a:t>
            </a:r>
            <a:r>
              <a:rPr lang="en-US" sz="2000" dirty="0">
                <a:solidFill>
                  <a:srgbClr val="FFFFFF"/>
                </a:solidFill>
              </a:rPr>
              <a:t>. Avoid Deception. Repent from deceit and every form of manipulation you have ever yielded to and also brought on others. </a:t>
            </a:r>
            <a:r>
              <a:rPr lang="en-US" sz="2000" dirty="0">
                <a:solidFill>
                  <a:srgbClr val="FFFF00"/>
                </a:solidFill>
              </a:rPr>
              <a:t>Deception</a:t>
            </a:r>
            <a:r>
              <a:rPr lang="en-US" sz="2000" dirty="0">
                <a:solidFill>
                  <a:srgbClr val="FFFFFF"/>
                </a:solidFill>
              </a:rPr>
              <a:t> refers to the act of causing someone to accept as true or valid what is false or invalid thereby misleading the person. </a:t>
            </a:r>
            <a:r>
              <a:rPr lang="en-US" sz="2000" dirty="0">
                <a:solidFill>
                  <a:srgbClr val="FF0000"/>
                </a:solidFill>
              </a:rPr>
              <a:t>Ps 54 v 4 -5</a:t>
            </a: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2" name="TextBox 1">
            <a:extLst>
              <a:ext uri="{FF2B5EF4-FFF2-40B4-BE49-F238E27FC236}">
                <a16:creationId xmlns:a16="http://schemas.microsoft.com/office/drawing/2014/main" id="{3E70E128-A44C-4B01-8BA6-8DA18F100C7F}"/>
              </a:ext>
            </a:extLst>
          </p:cNvPr>
          <p:cNvSpPr txBox="1"/>
          <p:nvPr/>
        </p:nvSpPr>
        <p:spPr>
          <a:xfrm>
            <a:off x="69424" y="604210"/>
            <a:ext cx="7073153" cy="461665"/>
          </a:xfrm>
          <a:prstGeom prst="rect">
            <a:avLst/>
          </a:prstGeom>
          <a:noFill/>
        </p:spPr>
        <p:txBody>
          <a:bodyPr wrap="square" rtlCol="0">
            <a:spAutoFit/>
          </a:bodyPr>
          <a:lstStyle/>
          <a:p>
            <a:r>
              <a:rPr lang="en-US" sz="2400" dirty="0">
                <a:solidFill>
                  <a:srgbClr val="FFFFFF"/>
                </a:solidFill>
                <a:highlight>
                  <a:srgbClr val="FF0000"/>
                </a:highlight>
              </a:rPr>
              <a:t>COUNSEL</a:t>
            </a:r>
            <a:endParaRPr lang="en-NG" sz="2400" dirty="0"/>
          </a:p>
        </p:txBody>
      </p:sp>
      <p:sp>
        <p:nvSpPr>
          <p:cNvPr id="6"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2177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65"/>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478" name="Google Shape;478;p65"/>
          <p:cNvSpPr txBox="1">
            <a:spLocks noGrp="1"/>
          </p:cNvSpPr>
          <p:nvPr>
            <p:ph type="ctrTitle"/>
          </p:nvPr>
        </p:nvSpPr>
        <p:spPr>
          <a:xfrm>
            <a:off x="1039400" y="1585925"/>
            <a:ext cx="6675600" cy="13824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r>
              <a:rPr lang="en" sz="6200">
                <a:solidFill>
                  <a:srgbClr val="FF0000"/>
                </a:solidFill>
              </a:rPr>
              <a:t>TESTIMONIES</a:t>
            </a:r>
            <a:endParaRPr sz="6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65"/>
          <p:cNvPicPr preferRelativeResize="0"/>
          <p:nvPr/>
        </p:nvPicPr>
        <p:blipFill rotWithShape="1">
          <a:blip r:embed="rId3">
            <a:alphaModFix/>
          </a:blip>
          <a:srcRect/>
          <a:stretch/>
        </p:blipFill>
        <p:spPr>
          <a:xfrm>
            <a:off x="8108576" y="71425"/>
            <a:ext cx="959223" cy="614375"/>
          </a:xfrm>
          <a:prstGeom prst="rect">
            <a:avLst/>
          </a:prstGeom>
          <a:noFill/>
          <a:ln>
            <a:noFill/>
          </a:ln>
        </p:spPr>
      </p:pic>
      <p:sp>
        <p:nvSpPr>
          <p:cNvPr id="7" name="Google Shape;263;p39">
            <a:extLst>
              <a:ext uri="{FF2B5EF4-FFF2-40B4-BE49-F238E27FC236}">
                <a16:creationId xmlns:a16="http://schemas.microsoft.com/office/drawing/2014/main" id="{5748D129-3C4E-4171-B6EB-EE57962281B4}"/>
              </a:ext>
            </a:extLst>
          </p:cNvPr>
          <p:cNvSpPr txBox="1">
            <a:spLocks/>
          </p:cNvSpPr>
          <p:nvPr/>
        </p:nvSpPr>
        <p:spPr>
          <a:xfrm>
            <a:off x="911681" y="365440"/>
            <a:ext cx="5921739" cy="4455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3000">
                <a:solidFill>
                  <a:srgbClr val="FF0000"/>
                </a:solidFill>
              </a:rPr>
              <a:t>LOCATIONS</a:t>
            </a:r>
            <a:endParaRPr lang="en-US" sz="3000" dirty="0"/>
          </a:p>
        </p:txBody>
      </p:sp>
      <p:sp>
        <p:nvSpPr>
          <p:cNvPr id="8" name="Google Shape;260;p39">
            <a:extLst>
              <a:ext uri="{FF2B5EF4-FFF2-40B4-BE49-F238E27FC236}">
                <a16:creationId xmlns:a16="http://schemas.microsoft.com/office/drawing/2014/main" id="{AE71F82F-BF14-4AE5-BB3C-CD156B475C09}"/>
              </a:ext>
            </a:extLst>
          </p:cNvPr>
          <p:cNvSpPr txBox="1">
            <a:spLocks noGrp="1"/>
          </p:cNvSpPr>
          <p:nvPr>
            <p:ph type="ctrTitle"/>
          </p:nvPr>
        </p:nvSpPr>
        <p:spPr>
          <a:xfrm>
            <a:off x="444150" y="685801"/>
            <a:ext cx="8560500" cy="42446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2200" b="1" dirty="0">
                <a:solidFill>
                  <a:srgbClr val="FFFFFF"/>
                </a:solidFill>
                <a:highlight>
                  <a:srgbClr val="FF0000"/>
                </a:highlight>
              </a:rPr>
              <a:t>MARARABA</a:t>
            </a:r>
            <a:r>
              <a:rPr lang="en-US" sz="2200" b="1" dirty="0">
                <a:solidFill>
                  <a:srgbClr val="FFFFFF"/>
                </a:solidFill>
              </a:rPr>
              <a:t>: </a:t>
            </a:r>
            <a:r>
              <a:rPr lang="en-US" sz="2200" dirty="0">
                <a:solidFill>
                  <a:srgbClr val="FFFFFF"/>
                </a:solidFill>
              </a:rPr>
              <a:t>3 ABACHA ROAD JUVACY HOTEL (</a:t>
            </a:r>
            <a:r>
              <a:rPr lang="en-US" sz="2200" dirty="0">
                <a:solidFill>
                  <a:srgbClr val="FFFFFF"/>
                </a:solidFill>
                <a:highlight>
                  <a:srgbClr val="FF0000"/>
                </a:highlight>
              </a:rPr>
              <a:t>Time:</a:t>
            </a:r>
            <a:r>
              <a:rPr lang="en-US" sz="2200" dirty="0">
                <a:solidFill>
                  <a:srgbClr val="FFFFFF"/>
                </a:solidFill>
              </a:rPr>
              <a:t> 3PM every Friday)</a:t>
            </a:r>
            <a:br>
              <a:rPr lang="en-US" sz="2200" dirty="0">
                <a:solidFill>
                  <a:srgbClr val="FFFFFF"/>
                </a:solidFill>
              </a:rPr>
            </a:br>
            <a:r>
              <a:rPr lang="en-US" sz="2200" b="1" dirty="0">
                <a:solidFill>
                  <a:srgbClr val="FFFFFF"/>
                </a:solidFill>
                <a:highlight>
                  <a:srgbClr val="FF0000"/>
                </a:highlight>
              </a:rPr>
              <a:t>KADUNA: </a:t>
            </a:r>
            <a:r>
              <a:rPr lang="en-US" sz="2200" dirty="0">
                <a:solidFill>
                  <a:srgbClr val="FFFFFF"/>
                </a:solidFill>
              </a:rPr>
              <a:t>Police Chapel Kaduna Police Headquarters Independent Way (</a:t>
            </a:r>
            <a:r>
              <a:rPr lang="en-US" sz="2200" dirty="0">
                <a:solidFill>
                  <a:srgbClr val="FFFFFF"/>
                </a:solidFill>
                <a:highlight>
                  <a:srgbClr val="FF0000"/>
                </a:highlight>
              </a:rPr>
              <a:t>Time: </a:t>
            </a:r>
            <a:r>
              <a:rPr lang="en-US" sz="2200" dirty="0">
                <a:solidFill>
                  <a:srgbClr val="FFFFFF"/>
                </a:solidFill>
              </a:rPr>
              <a:t>2PM Sundays)</a:t>
            </a:r>
            <a:br>
              <a:rPr lang="en-US" sz="2200" dirty="0">
                <a:solidFill>
                  <a:srgbClr val="FFFFFF"/>
                </a:solidFill>
              </a:rPr>
            </a:br>
            <a:r>
              <a:rPr lang="en-US" sz="2200" b="1" dirty="0">
                <a:solidFill>
                  <a:srgbClr val="FFFFFF"/>
                </a:solidFill>
                <a:highlight>
                  <a:srgbClr val="FF0000"/>
                </a:highlight>
              </a:rPr>
              <a:t>ABUJA</a:t>
            </a:r>
            <a:r>
              <a:rPr lang="en-US" sz="2200" dirty="0">
                <a:solidFill>
                  <a:srgbClr val="FFFFFF"/>
                </a:solidFill>
                <a:highlight>
                  <a:srgbClr val="FF0000"/>
                </a:highlight>
              </a:rPr>
              <a:t>: </a:t>
            </a:r>
            <a:r>
              <a:rPr lang="en-US" sz="2200" dirty="0">
                <a:solidFill>
                  <a:srgbClr val="FFFFFF"/>
                </a:solidFill>
              </a:rPr>
              <a:t> No. 19 Agadez Crescent, </a:t>
            </a:r>
            <a:r>
              <a:rPr lang="en-US" sz="2200" dirty="0" err="1">
                <a:solidFill>
                  <a:srgbClr val="FFFFFF"/>
                </a:solidFill>
              </a:rPr>
              <a:t>Wuse</a:t>
            </a:r>
            <a:r>
              <a:rPr lang="en-US" sz="2200" dirty="0">
                <a:solidFill>
                  <a:srgbClr val="FFFFFF"/>
                </a:solidFill>
              </a:rPr>
              <a:t> 2, Off Aminu Kano, Christian Community School., by ECOWAS Court </a:t>
            </a:r>
            <a:r>
              <a:rPr lang="en-US" sz="2200" dirty="0" err="1">
                <a:solidFill>
                  <a:srgbClr val="FFFFFF"/>
                </a:solidFill>
              </a:rPr>
              <a:t>Wuse</a:t>
            </a:r>
            <a:r>
              <a:rPr lang="en-US" sz="2200" dirty="0">
                <a:solidFill>
                  <a:srgbClr val="FFFFFF"/>
                </a:solidFill>
              </a:rPr>
              <a:t> 2. </a:t>
            </a:r>
            <a:r>
              <a:rPr lang="en-US" sz="2200" dirty="0">
                <a:solidFill>
                  <a:srgbClr val="FFFFFF"/>
                </a:solidFill>
                <a:highlight>
                  <a:srgbClr val="FF0000"/>
                </a:highlight>
              </a:rPr>
              <a:t>Time: </a:t>
            </a:r>
            <a:r>
              <a:rPr lang="en-US" sz="2200" dirty="0">
                <a:solidFill>
                  <a:srgbClr val="FFFFFF"/>
                </a:solidFill>
              </a:rPr>
              <a:t>5:30pm (Friday) &amp; 2:00pm (Saturday)</a:t>
            </a:r>
            <a:br>
              <a:rPr lang="en-US" sz="2200" dirty="0">
                <a:solidFill>
                  <a:srgbClr val="FFFFFF"/>
                </a:solidFill>
              </a:rPr>
            </a:br>
            <a:r>
              <a:rPr lang="en-US" sz="2200" b="1" dirty="0">
                <a:solidFill>
                  <a:srgbClr val="FFFFFF"/>
                </a:solidFill>
                <a:highlight>
                  <a:srgbClr val="FF0000"/>
                </a:highlight>
              </a:rPr>
              <a:t>Rivers</a:t>
            </a:r>
            <a:r>
              <a:rPr lang="en-US" sz="2200" dirty="0">
                <a:solidFill>
                  <a:srgbClr val="FFFFFF"/>
                </a:solidFill>
                <a:highlight>
                  <a:srgbClr val="FF0000"/>
                </a:highlight>
              </a:rPr>
              <a:t>: </a:t>
            </a:r>
            <a:r>
              <a:rPr lang="en-US" sz="2200" dirty="0">
                <a:solidFill>
                  <a:srgbClr val="FFFFFF"/>
                </a:solidFill>
              </a:rPr>
              <a:t>Retreat Home Opp. Genesis </a:t>
            </a:r>
            <a:r>
              <a:rPr lang="en-US" sz="2200" dirty="0" err="1">
                <a:solidFill>
                  <a:srgbClr val="FFFFFF"/>
                </a:solidFill>
              </a:rPr>
              <a:t>Rumuogba</a:t>
            </a:r>
            <a:r>
              <a:rPr lang="en-US" sz="2200" dirty="0">
                <a:solidFill>
                  <a:srgbClr val="FFFFFF"/>
                </a:solidFill>
              </a:rPr>
              <a:t> Port Harcourt. (Once monthly)</a:t>
            </a:r>
            <a:br>
              <a:rPr lang="en-US" sz="2200" dirty="0">
                <a:solidFill>
                  <a:srgbClr val="FFFFFF"/>
                </a:solidFill>
              </a:rPr>
            </a:br>
            <a:r>
              <a:rPr lang="en-US" sz="2200" b="1" dirty="0">
                <a:solidFill>
                  <a:srgbClr val="FFFFFF"/>
                </a:solidFill>
                <a:highlight>
                  <a:srgbClr val="FF0000"/>
                </a:highlight>
              </a:rPr>
              <a:t>Call: </a:t>
            </a:r>
            <a:r>
              <a:rPr lang="en-US" sz="2200" dirty="0">
                <a:solidFill>
                  <a:srgbClr val="FFFFFF"/>
                </a:solidFill>
                <a:highlight>
                  <a:srgbClr val="FF0000"/>
                </a:highlight>
              </a:rPr>
              <a:t>08184663333</a:t>
            </a:r>
            <a:endParaRPr sz="2200" b="1" dirty="0">
              <a:solidFill>
                <a:srgbClr val="FFFFFF"/>
              </a:solidFill>
              <a:highlight>
                <a:srgbClr val="FF0000"/>
              </a:highlight>
            </a:endParaRPr>
          </a:p>
        </p:txBody>
      </p:sp>
    </p:spTree>
    <p:extLst>
      <p:ext uri="{BB962C8B-B14F-4D97-AF65-F5344CB8AC3E}">
        <p14:creationId xmlns:p14="http://schemas.microsoft.com/office/powerpoint/2010/main" val="244011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1"/>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277" name="Google Shape;277;p41"/>
          <p:cNvSpPr txBox="1">
            <a:spLocks noGrp="1"/>
          </p:cNvSpPr>
          <p:nvPr>
            <p:ph type="ctrTitle"/>
          </p:nvPr>
        </p:nvSpPr>
        <p:spPr>
          <a:xfrm>
            <a:off x="647788" y="152105"/>
            <a:ext cx="7211700" cy="13824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r>
              <a:rPr lang="en" sz="6200" dirty="0">
                <a:solidFill>
                  <a:srgbClr val="FF0000"/>
                </a:solidFill>
              </a:rPr>
              <a:t>OFFERING/TITHE</a:t>
            </a:r>
            <a:endParaRPr sz="6200" dirty="0"/>
          </a:p>
        </p:txBody>
      </p:sp>
      <p:sp>
        <p:nvSpPr>
          <p:cNvPr id="5" name="Google Shape;277;p41">
            <a:extLst>
              <a:ext uri="{FF2B5EF4-FFF2-40B4-BE49-F238E27FC236}">
                <a16:creationId xmlns:a16="http://schemas.microsoft.com/office/drawing/2014/main" id="{F458ED2D-2F38-4A64-986D-C51EFBDE450D}"/>
              </a:ext>
            </a:extLst>
          </p:cNvPr>
          <p:cNvSpPr txBox="1">
            <a:spLocks/>
          </p:cNvSpPr>
          <p:nvPr/>
        </p:nvSpPr>
        <p:spPr>
          <a:xfrm>
            <a:off x="505003" y="2619917"/>
            <a:ext cx="7211700" cy="25235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lvl="4" algn="l"/>
            <a:r>
              <a:rPr lang="en-US" sz="2400" b="1" dirty="0">
                <a:solidFill>
                  <a:schemeClr val="tx1"/>
                </a:solidFill>
              </a:rPr>
              <a:t>Account Name: </a:t>
            </a:r>
            <a:r>
              <a:rPr lang="en-US" sz="2400" dirty="0">
                <a:solidFill>
                  <a:schemeClr val="tx1"/>
                </a:solidFill>
              </a:rPr>
              <a:t>Power &amp; Glory Generation Ministry</a:t>
            </a:r>
          </a:p>
          <a:p>
            <a:pPr marL="457200" algn="l"/>
            <a:r>
              <a:rPr lang="en-US" sz="2400" b="1" dirty="0">
                <a:solidFill>
                  <a:schemeClr val="tx1"/>
                </a:solidFill>
              </a:rPr>
              <a:t>Account Number(NAIRA): </a:t>
            </a:r>
            <a:r>
              <a:rPr lang="en-US" sz="2400" dirty="0">
                <a:solidFill>
                  <a:schemeClr val="tx1"/>
                </a:solidFill>
                <a:highlight>
                  <a:srgbClr val="FF0000"/>
                </a:highlight>
              </a:rPr>
              <a:t>1016362294</a:t>
            </a:r>
          </a:p>
          <a:p>
            <a:pPr marL="457200" algn="l"/>
            <a:endParaRPr lang="en-US" sz="2400" dirty="0">
              <a:solidFill>
                <a:schemeClr val="tx1"/>
              </a:solidFill>
              <a:highlight>
                <a:srgbClr val="FF0000"/>
              </a:highlight>
            </a:endParaRPr>
          </a:p>
          <a:p>
            <a:pPr marL="457200" algn="l"/>
            <a:endParaRPr lang="en-US" sz="2400" dirty="0">
              <a:solidFill>
                <a:schemeClr val="tx1"/>
              </a:solidFill>
              <a:highlight>
                <a:srgbClr val="FF0000"/>
              </a:highlight>
            </a:endParaRPr>
          </a:p>
          <a:p>
            <a:pPr marL="457200" algn="l"/>
            <a:endParaRPr lang="en-US" sz="2400" dirty="0">
              <a:solidFill>
                <a:schemeClr val="tx1"/>
              </a:solidFill>
              <a:highlight>
                <a:srgbClr val="FF0000"/>
              </a:highlight>
            </a:endParaRPr>
          </a:p>
          <a:p>
            <a:pPr marL="457200" algn="l"/>
            <a:r>
              <a:rPr lang="en-US" sz="2400" b="1" dirty="0">
                <a:solidFill>
                  <a:schemeClr val="tx1"/>
                </a:solidFill>
                <a:highlight>
                  <a:srgbClr val="FF0000"/>
                </a:highlight>
              </a:rPr>
              <a:t>Account Name: </a:t>
            </a:r>
            <a:r>
              <a:rPr lang="en-US" sz="2400" dirty="0">
                <a:solidFill>
                  <a:schemeClr val="tx1"/>
                </a:solidFill>
                <a:highlight>
                  <a:srgbClr val="FF0000"/>
                </a:highlight>
              </a:rPr>
              <a:t>Power &amp; Glory Generation Ministry</a:t>
            </a:r>
          </a:p>
          <a:p>
            <a:pPr marL="457200" algn="l"/>
            <a:r>
              <a:rPr lang="en-US" sz="2400" b="1" dirty="0">
                <a:solidFill>
                  <a:schemeClr val="tx1"/>
                </a:solidFill>
              </a:rPr>
              <a:t>Account Number(DOLLAR): </a:t>
            </a:r>
            <a:r>
              <a:rPr lang="en-US" sz="2400" dirty="0">
                <a:solidFill>
                  <a:schemeClr val="tx1"/>
                </a:solidFill>
                <a:highlight>
                  <a:srgbClr val="FF0000"/>
                </a:highlight>
              </a:rPr>
              <a:t>5071091270</a:t>
            </a:r>
          </a:p>
          <a:p>
            <a:pPr marL="457200" algn="l"/>
            <a:r>
              <a:rPr lang="en-US" sz="2400" b="1" dirty="0">
                <a:solidFill>
                  <a:schemeClr val="tx1"/>
                </a:solidFill>
              </a:rPr>
              <a:t>Zenith Bank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1"/>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277" name="Google Shape;277;p41"/>
          <p:cNvSpPr txBox="1">
            <a:spLocks noGrp="1"/>
          </p:cNvSpPr>
          <p:nvPr>
            <p:ph type="ctrTitle"/>
          </p:nvPr>
        </p:nvSpPr>
        <p:spPr>
          <a:xfrm>
            <a:off x="594000" y="1996012"/>
            <a:ext cx="7211700" cy="13824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r>
              <a:rPr lang="en-US" sz="6200" dirty="0">
                <a:solidFill>
                  <a:srgbClr val="FF0000"/>
                </a:solidFill>
              </a:rPr>
              <a:t>JESUS IS LORD</a:t>
            </a:r>
            <a:endParaRPr sz="6200" dirty="0"/>
          </a:p>
        </p:txBody>
      </p:sp>
    </p:spTree>
    <p:extLst>
      <p:ext uri="{BB962C8B-B14F-4D97-AF65-F5344CB8AC3E}">
        <p14:creationId xmlns:p14="http://schemas.microsoft.com/office/powerpoint/2010/main" val="294949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3"/>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295" name="Google Shape;295;p43"/>
          <p:cNvSpPr txBox="1">
            <a:spLocks noGrp="1"/>
          </p:cNvSpPr>
          <p:nvPr>
            <p:ph type="ctrTitle"/>
          </p:nvPr>
        </p:nvSpPr>
        <p:spPr>
          <a:xfrm>
            <a:off x="541062" y="1247215"/>
            <a:ext cx="8183259" cy="2801236"/>
          </a:xfrm>
          <a:prstGeom prst="rect">
            <a:avLst/>
          </a:prstGeom>
          <a:noFill/>
          <a:ln>
            <a:noFill/>
          </a:ln>
        </p:spPr>
        <p:txBody>
          <a:bodyPr spcFirstLastPara="1" wrap="square" lIns="91425" tIns="91425" rIns="91425" bIns="91425" anchor="b" anchorCtr="0">
            <a:noAutofit/>
          </a:bodyPr>
          <a:lstStyle/>
          <a:p>
            <a:pPr marL="457200" algn="l"/>
            <a:r>
              <a:rPr lang="en-US" sz="3600" dirty="0"/>
              <a:t>Numbers 6:24-26</a:t>
            </a:r>
            <a:br>
              <a:rPr lang="en-US" sz="3600" dirty="0"/>
            </a:br>
            <a:r>
              <a:rPr lang="en-US" sz="3600" dirty="0"/>
              <a:t>“</a:t>
            </a:r>
            <a:r>
              <a:rPr lang="en-US" sz="2400" i="1" dirty="0">
                <a:highlight>
                  <a:srgbClr val="FF0000"/>
                </a:highlight>
              </a:rPr>
              <a:t>The Lord bless you and keep you. The Lord make His face to shine upon you and be gracious to you. The Lord lift up His countenance upon you and give </a:t>
            </a:r>
            <a:r>
              <a:rPr lang="en-US" sz="2400" i="1">
                <a:highlight>
                  <a:srgbClr val="FF0000"/>
                </a:highlight>
              </a:rPr>
              <a:t>you peace”.</a:t>
            </a:r>
            <a:endParaRPr sz="2400" i="1" dirty="0">
              <a:highlight>
                <a:srgbClr val="FF0000"/>
              </a:highlight>
            </a:endParaRPr>
          </a:p>
        </p:txBody>
      </p:sp>
      <p:sp>
        <p:nvSpPr>
          <p:cNvPr id="4" name="TextBox 3">
            <a:extLst>
              <a:ext uri="{FF2B5EF4-FFF2-40B4-BE49-F238E27FC236}">
                <a16:creationId xmlns:a16="http://schemas.microsoft.com/office/drawing/2014/main" id="{4A5DB6BE-4142-47E0-8ECD-6DFF936E730D}"/>
              </a:ext>
            </a:extLst>
          </p:cNvPr>
          <p:cNvSpPr txBox="1"/>
          <p:nvPr/>
        </p:nvSpPr>
        <p:spPr>
          <a:xfrm>
            <a:off x="1750142" y="540774"/>
            <a:ext cx="5161935" cy="523220"/>
          </a:xfrm>
          <a:prstGeom prst="rect">
            <a:avLst/>
          </a:prstGeom>
          <a:noFill/>
        </p:spPr>
        <p:txBody>
          <a:bodyPr wrap="square" rtlCol="0">
            <a:spAutoFit/>
          </a:bodyPr>
          <a:lstStyle/>
          <a:p>
            <a:r>
              <a:rPr lang="en-US" sz="2800" dirty="0">
                <a:solidFill>
                  <a:schemeClr val="tx1"/>
                </a:solidFill>
                <a:highlight>
                  <a:srgbClr val="FF0000"/>
                </a:highlight>
              </a:rPr>
              <a:t>CLOSING SCRIPTURE</a:t>
            </a:r>
          </a:p>
        </p:txBody>
      </p:sp>
    </p:spTree>
    <p:extLst>
      <p:ext uri="{BB962C8B-B14F-4D97-AF65-F5344CB8AC3E}">
        <p14:creationId xmlns:p14="http://schemas.microsoft.com/office/powerpoint/2010/main" val="324166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699" y="1361872"/>
            <a:ext cx="8560500" cy="1413410"/>
          </a:xfrm>
          <a:prstGeom prst="rect">
            <a:avLst/>
          </a:prstGeom>
          <a:noFill/>
          <a:ln>
            <a:noFill/>
          </a:ln>
        </p:spPr>
        <p:txBody>
          <a:bodyPr spcFirstLastPara="1" wrap="square" lIns="91425" tIns="91425" rIns="91425" bIns="91425" anchor="b" anchorCtr="0">
            <a:noAutofit/>
          </a:bodyPr>
          <a:lstStyle/>
          <a:p>
            <a:pPr marL="285750" lvl="0" indent="-228600" algn="l"/>
            <a:r>
              <a:rPr lang="en-US" sz="2400" dirty="0">
                <a:solidFill>
                  <a:srgbClr val="FFFFFF"/>
                </a:solidFill>
                <a:highlight>
                  <a:srgbClr val="FF0000"/>
                </a:highlight>
              </a:rPr>
              <a:t>NOTE</a:t>
            </a:r>
            <a:br>
              <a:rPr lang="en-US" sz="2400" dirty="0">
                <a:solidFill>
                  <a:srgbClr val="FFFFFF"/>
                </a:solidFill>
              </a:rPr>
            </a:br>
            <a:br>
              <a:rPr lang="en-US" sz="2400" dirty="0">
                <a:solidFill>
                  <a:srgbClr val="FFFFFF"/>
                </a:solidFill>
              </a:rPr>
            </a:br>
            <a:r>
              <a:rPr lang="en-US" sz="2400" dirty="0">
                <a:solidFill>
                  <a:srgbClr val="FFFFFF"/>
                </a:solidFill>
                <a:highlight>
                  <a:srgbClr val="FF0000"/>
                </a:highlight>
              </a:rPr>
              <a:t>-</a:t>
            </a:r>
            <a:r>
              <a:rPr lang="en-US" sz="2400" dirty="0">
                <a:solidFill>
                  <a:srgbClr val="FFFFFF"/>
                </a:solidFill>
              </a:rPr>
              <a:t> </a:t>
            </a:r>
            <a:r>
              <a:rPr lang="en-US" sz="2400" dirty="0"/>
              <a:t>When you practice what is written, you become a mobile epistle.</a:t>
            </a:r>
            <a:endParaRPr sz="2400" dirty="0">
              <a:solidFill>
                <a:srgbClr val="FFFFFF"/>
              </a:solidFill>
            </a:endParaRP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5"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8737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3"/>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295" name="Google Shape;295;p43"/>
          <p:cNvSpPr txBox="1">
            <a:spLocks noGrp="1"/>
          </p:cNvSpPr>
          <p:nvPr>
            <p:ph type="ctrTitle"/>
          </p:nvPr>
        </p:nvSpPr>
        <p:spPr>
          <a:xfrm>
            <a:off x="547785" y="1077433"/>
            <a:ext cx="8183259" cy="4295553"/>
          </a:xfrm>
          <a:prstGeom prst="rect">
            <a:avLst/>
          </a:prstGeom>
          <a:noFill/>
          <a:ln>
            <a:noFill/>
          </a:ln>
        </p:spPr>
        <p:txBody>
          <a:bodyPr spcFirstLastPara="1" wrap="square" lIns="91425" tIns="91425" rIns="91425" bIns="91425" anchor="b" anchorCtr="0">
            <a:noAutofit/>
          </a:bodyPr>
          <a:lstStyle/>
          <a:p>
            <a:pPr marL="457200" algn="l"/>
            <a:r>
              <a:rPr lang="en-US" sz="3600" dirty="0"/>
              <a:t>Give to the poor and needy in Kaduna in cash and in kind</a:t>
            </a:r>
            <a:br>
              <a:rPr lang="en-US" sz="3600" dirty="0"/>
            </a:br>
            <a:r>
              <a:rPr lang="en-US" sz="3600" dirty="0"/>
              <a:t>You can give cloth, food items, shoe, beverages,  toiletries, as your heart leads. </a:t>
            </a:r>
            <a:r>
              <a:rPr lang="en-US" sz="3600" dirty="0">
                <a:solidFill>
                  <a:srgbClr val="FF0000"/>
                </a:solidFill>
              </a:rPr>
              <a:t>Ps 41:1 Prov 19:17 Ps 112:9</a:t>
            </a:r>
            <a:br>
              <a:rPr lang="en-US" sz="3600" dirty="0">
                <a:solidFill>
                  <a:srgbClr val="FF0000"/>
                </a:solidFill>
              </a:rPr>
            </a:br>
            <a:br>
              <a:rPr lang="en-US" sz="4000" dirty="0"/>
            </a:br>
            <a:endParaRPr sz="4000" dirty="0"/>
          </a:p>
        </p:txBody>
      </p:sp>
      <p:sp>
        <p:nvSpPr>
          <p:cNvPr id="4" name="TextBox 3">
            <a:extLst>
              <a:ext uri="{FF2B5EF4-FFF2-40B4-BE49-F238E27FC236}">
                <a16:creationId xmlns:a16="http://schemas.microsoft.com/office/drawing/2014/main" id="{4A5DB6BE-4142-47E0-8ECD-6DFF936E730D}"/>
              </a:ext>
            </a:extLst>
          </p:cNvPr>
          <p:cNvSpPr txBox="1"/>
          <p:nvPr/>
        </p:nvSpPr>
        <p:spPr>
          <a:xfrm>
            <a:off x="1750142" y="540774"/>
            <a:ext cx="5161935" cy="707886"/>
          </a:xfrm>
          <a:prstGeom prst="rect">
            <a:avLst/>
          </a:prstGeom>
          <a:noFill/>
        </p:spPr>
        <p:txBody>
          <a:bodyPr wrap="square" rtlCol="0">
            <a:spAutoFit/>
          </a:bodyPr>
          <a:lstStyle/>
          <a:p>
            <a:r>
              <a:rPr lang="en-US" sz="4000" dirty="0">
                <a:solidFill>
                  <a:schemeClr val="tx1"/>
                </a:solidFill>
                <a:highlight>
                  <a:srgbClr val="FF0000"/>
                </a:highlight>
              </a:rPr>
              <a:t>GIVING</a:t>
            </a:r>
          </a:p>
        </p:txBody>
      </p:sp>
    </p:spTree>
    <p:extLst>
      <p:ext uri="{BB962C8B-B14F-4D97-AF65-F5344CB8AC3E}">
        <p14:creationId xmlns:p14="http://schemas.microsoft.com/office/powerpoint/2010/main" val="97344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4"/>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301" name="Google Shape;301;p44"/>
          <p:cNvSpPr txBox="1"/>
          <p:nvPr/>
        </p:nvSpPr>
        <p:spPr>
          <a:xfrm>
            <a:off x="166700" y="4702975"/>
            <a:ext cx="56673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
              <a:buFont typeface="Arial"/>
              <a:buNone/>
            </a:pPr>
            <a:endParaRPr sz="100" b="0" i="0" u="none" strike="noStrike" cap="none" dirty="0">
              <a:solidFill>
                <a:srgbClr val="000000"/>
              </a:solidFill>
              <a:latin typeface="Arial"/>
              <a:ea typeface="Arial"/>
              <a:cs typeface="Arial"/>
              <a:sym typeface="Arial"/>
            </a:endParaRPr>
          </a:p>
        </p:txBody>
      </p:sp>
      <p:sp>
        <p:nvSpPr>
          <p:cNvPr id="302" name="Google Shape;302;p44"/>
          <p:cNvSpPr txBox="1">
            <a:spLocks noGrp="1"/>
          </p:cNvSpPr>
          <p:nvPr>
            <p:ph type="ctrTitle"/>
          </p:nvPr>
        </p:nvSpPr>
        <p:spPr>
          <a:xfrm>
            <a:off x="383458" y="2061425"/>
            <a:ext cx="7720158" cy="13824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r>
              <a:rPr lang="en-US" sz="4000" b="1" dirty="0">
                <a:solidFill>
                  <a:srgbClr val="FF0000"/>
                </a:solidFill>
              </a:rPr>
              <a:t>KINDLY PUT YOUR PHONE ON SILENCE. THANK YOU</a:t>
            </a:r>
            <a:endParaRPr sz="4000" b="1" dirty="0"/>
          </a:p>
        </p:txBody>
      </p:sp>
      <p:sp>
        <p:nvSpPr>
          <p:cNvPr id="2" name="TextBox 1">
            <a:extLst>
              <a:ext uri="{FF2B5EF4-FFF2-40B4-BE49-F238E27FC236}">
                <a16:creationId xmlns:a16="http://schemas.microsoft.com/office/drawing/2014/main" id="{E04FB53C-7EAA-4585-9C94-E997ADD89F2B}"/>
              </a:ext>
            </a:extLst>
          </p:cNvPr>
          <p:cNvSpPr txBox="1"/>
          <p:nvPr/>
        </p:nvSpPr>
        <p:spPr>
          <a:xfrm>
            <a:off x="1750142" y="540774"/>
            <a:ext cx="5161935" cy="707886"/>
          </a:xfrm>
          <a:prstGeom prst="rect">
            <a:avLst/>
          </a:prstGeom>
          <a:noFill/>
        </p:spPr>
        <p:txBody>
          <a:bodyPr wrap="square" rtlCol="0">
            <a:spAutoFit/>
          </a:bodyPr>
          <a:lstStyle/>
          <a:p>
            <a:r>
              <a:rPr lang="en-US" sz="4000" dirty="0">
                <a:solidFill>
                  <a:schemeClr val="tx1"/>
                </a:solidFill>
                <a:highlight>
                  <a:srgbClr val="FF0000"/>
                </a:highlight>
              </a:rPr>
              <a:t>NOTICE:</a:t>
            </a:r>
          </a:p>
        </p:txBody>
      </p:sp>
    </p:spTree>
    <p:extLst>
      <p:ext uri="{BB962C8B-B14F-4D97-AF65-F5344CB8AC3E}">
        <p14:creationId xmlns:p14="http://schemas.microsoft.com/office/powerpoint/2010/main" val="142434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4"/>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301" name="Google Shape;301;p44"/>
          <p:cNvSpPr txBox="1"/>
          <p:nvPr/>
        </p:nvSpPr>
        <p:spPr>
          <a:xfrm>
            <a:off x="166700" y="4702975"/>
            <a:ext cx="56673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
              <a:buFont typeface="Arial"/>
              <a:buNone/>
            </a:pPr>
            <a:endParaRPr sz="100" b="0" i="0" u="none" strike="noStrike" cap="none" dirty="0">
              <a:solidFill>
                <a:srgbClr val="000000"/>
              </a:solidFill>
              <a:latin typeface="Arial"/>
              <a:ea typeface="Arial"/>
              <a:cs typeface="Arial"/>
              <a:sym typeface="Arial"/>
            </a:endParaRPr>
          </a:p>
        </p:txBody>
      </p:sp>
      <p:sp>
        <p:nvSpPr>
          <p:cNvPr id="302" name="Google Shape;302;p44"/>
          <p:cNvSpPr txBox="1">
            <a:spLocks noGrp="1"/>
          </p:cNvSpPr>
          <p:nvPr>
            <p:ph type="ctrTitle"/>
          </p:nvPr>
        </p:nvSpPr>
        <p:spPr>
          <a:xfrm>
            <a:off x="383458" y="2061425"/>
            <a:ext cx="7720158" cy="13824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r>
              <a:rPr lang="en-US" sz="4000" b="1" dirty="0">
                <a:solidFill>
                  <a:srgbClr val="FF0000"/>
                </a:solidFill>
              </a:rPr>
              <a:t>20</a:t>
            </a:r>
            <a:r>
              <a:rPr lang="en-US" sz="4000" b="1" baseline="30000" dirty="0">
                <a:solidFill>
                  <a:srgbClr val="FF0000"/>
                </a:solidFill>
              </a:rPr>
              <a:t>th</a:t>
            </a:r>
            <a:r>
              <a:rPr lang="en-US" sz="4000" b="1" dirty="0">
                <a:solidFill>
                  <a:srgbClr val="FF0000"/>
                </a:solidFill>
              </a:rPr>
              <a:t> – 30</a:t>
            </a:r>
            <a:r>
              <a:rPr lang="en-US" sz="4000" b="1" baseline="30000" dirty="0">
                <a:solidFill>
                  <a:srgbClr val="FF0000"/>
                </a:solidFill>
              </a:rPr>
              <a:t>th</a:t>
            </a:r>
            <a:r>
              <a:rPr lang="en-US" sz="4000" b="1" dirty="0">
                <a:solidFill>
                  <a:srgbClr val="FF0000"/>
                </a:solidFill>
              </a:rPr>
              <a:t> April (</a:t>
            </a:r>
            <a:r>
              <a:rPr lang="en-US" sz="4000" b="1" dirty="0" err="1">
                <a:solidFill>
                  <a:srgbClr val="FF0000"/>
                </a:solidFill>
              </a:rPr>
              <a:t>Vengence</a:t>
            </a:r>
            <a:r>
              <a:rPr lang="en-US" sz="4000" b="1" dirty="0">
                <a:solidFill>
                  <a:srgbClr val="FF0000"/>
                </a:solidFill>
              </a:rPr>
              <a:t> prayer)</a:t>
            </a:r>
            <a:endParaRPr sz="4000" b="1" dirty="0"/>
          </a:p>
        </p:txBody>
      </p:sp>
      <p:sp>
        <p:nvSpPr>
          <p:cNvPr id="2" name="TextBox 1">
            <a:extLst>
              <a:ext uri="{FF2B5EF4-FFF2-40B4-BE49-F238E27FC236}">
                <a16:creationId xmlns:a16="http://schemas.microsoft.com/office/drawing/2014/main" id="{E04FB53C-7EAA-4585-9C94-E997ADD89F2B}"/>
              </a:ext>
            </a:extLst>
          </p:cNvPr>
          <p:cNvSpPr txBox="1"/>
          <p:nvPr/>
        </p:nvSpPr>
        <p:spPr>
          <a:xfrm>
            <a:off x="1750142" y="540774"/>
            <a:ext cx="5161935" cy="707886"/>
          </a:xfrm>
          <a:prstGeom prst="rect">
            <a:avLst/>
          </a:prstGeom>
          <a:noFill/>
        </p:spPr>
        <p:txBody>
          <a:bodyPr wrap="square" rtlCol="0">
            <a:spAutoFit/>
          </a:bodyPr>
          <a:lstStyle/>
          <a:p>
            <a:r>
              <a:rPr lang="en-US" sz="4000" dirty="0">
                <a:solidFill>
                  <a:schemeClr val="tx1"/>
                </a:solidFill>
                <a:highlight>
                  <a:srgbClr val="FF0000"/>
                </a:highlight>
              </a:rPr>
              <a:t>SCHEDULE</a:t>
            </a:r>
          </a:p>
        </p:txBody>
      </p:sp>
    </p:spTree>
    <p:extLst>
      <p:ext uri="{BB962C8B-B14F-4D97-AF65-F5344CB8AC3E}">
        <p14:creationId xmlns:p14="http://schemas.microsoft.com/office/powerpoint/2010/main" val="11226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4"/>
          <p:cNvPicPr preferRelativeResize="0"/>
          <p:nvPr/>
        </p:nvPicPr>
        <p:blipFill rotWithShape="1">
          <a:blip r:embed="rId3">
            <a:alphaModFix/>
          </a:blip>
          <a:srcRect/>
          <a:stretch/>
        </p:blipFill>
        <p:spPr>
          <a:xfrm>
            <a:off x="7805700" y="71425"/>
            <a:ext cx="1262099" cy="946550"/>
          </a:xfrm>
          <a:prstGeom prst="rect">
            <a:avLst/>
          </a:prstGeom>
          <a:noFill/>
          <a:ln>
            <a:noFill/>
          </a:ln>
        </p:spPr>
      </p:pic>
      <p:sp>
        <p:nvSpPr>
          <p:cNvPr id="301" name="Google Shape;301;p44"/>
          <p:cNvSpPr txBox="1"/>
          <p:nvPr/>
        </p:nvSpPr>
        <p:spPr>
          <a:xfrm>
            <a:off x="166700" y="4702975"/>
            <a:ext cx="56673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
              <a:buFont typeface="Arial"/>
              <a:buNone/>
            </a:pPr>
            <a:endParaRPr sz="100" b="0" i="0" u="none" strike="noStrike" cap="none" dirty="0">
              <a:solidFill>
                <a:srgbClr val="000000"/>
              </a:solidFill>
              <a:latin typeface="Arial"/>
              <a:ea typeface="Arial"/>
              <a:cs typeface="Arial"/>
              <a:sym typeface="Arial"/>
            </a:endParaRPr>
          </a:p>
        </p:txBody>
      </p:sp>
      <p:sp>
        <p:nvSpPr>
          <p:cNvPr id="302" name="Google Shape;302;p44"/>
          <p:cNvSpPr txBox="1">
            <a:spLocks noGrp="1"/>
          </p:cNvSpPr>
          <p:nvPr>
            <p:ph type="ctrTitle"/>
          </p:nvPr>
        </p:nvSpPr>
        <p:spPr>
          <a:xfrm>
            <a:off x="525224" y="928577"/>
            <a:ext cx="7720158" cy="3662167"/>
          </a:xfrm>
          <a:prstGeom prst="rect">
            <a:avLst/>
          </a:prstGeom>
          <a:noFill/>
          <a:ln>
            <a:noFill/>
          </a:ln>
        </p:spPr>
        <p:txBody>
          <a:bodyPr spcFirstLastPara="1" wrap="square" lIns="91425" tIns="91425" rIns="91425" bIns="91425" anchor="b" anchorCtr="0">
            <a:noAutofit/>
          </a:bodyPr>
          <a:lstStyle/>
          <a:p>
            <a:pPr marL="457200" lvl="0" algn="l"/>
            <a:r>
              <a:rPr lang="en-US" sz="3600" b="1" dirty="0">
                <a:solidFill>
                  <a:srgbClr val="C00000"/>
                </a:solidFill>
              </a:rPr>
              <a:t>POLICE CHAPEL KADUNA POLICE HEADQUARTERS INDEPENDENT WAY</a:t>
            </a:r>
            <a:r>
              <a:rPr lang="en-US" sz="4000" b="1" dirty="0">
                <a:solidFill>
                  <a:srgbClr val="FF0000"/>
                </a:solidFill>
              </a:rPr>
              <a:t>, </a:t>
            </a:r>
            <a:r>
              <a:rPr lang="en-US" sz="4000" b="1" dirty="0">
                <a:solidFill>
                  <a:schemeClr val="tx1"/>
                </a:solidFill>
              </a:rPr>
              <a:t>KADUNA</a:t>
            </a:r>
            <a:br>
              <a:rPr lang="en-US" sz="4000" b="1" dirty="0">
                <a:solidFill>
                  <a:srgbClr val="FF0000"/>
                </a:solidFill>
              </a:rPr>
            </a:br>
            <a:r>
              <a:rPr lang="en-US" sz="4000" b="1" dirty="0">
                <a:solidFill>
                  <a:schemeClr val="tx1"/>
                </a:solidFill>
              </a:rPr>
              <a:t>TIME</a:t>
            </a:r>
            <a:r>
              <a:rPr lang="en-US" sz="4000" b="1" dirty="0">
                <a:solidFill>
                  <a:srgbClr val="FF0000"/>
                </a:solidFill>
              </a:rPr>
              <a:t>: 1:00PM</a:t>
            </a:r>
            <a:br>
              <a:rPr lang="en-US" sz="4000" b="1" dirty="0">
                <a:solidFill>
                  <a:srgbClr val="FF0000"/>
                </a:solidFill>
              </a:rPr>
            </a:br>
            <a:r>
              <a:rPr lang="en-US" sz="4000" b="1" dirty="0">
                <a:solidFill>
                  <a:schemeClr val="tx1"/>
                </a:solidFill>
              </a:rPr>
              <a:t>DATE</a:t>
            </a:r>
            <a:r>
              <a:rPr lang="en-US" sz="4000" b="1" dirty="0">
                <a:solidFill>
                  <a:srgbClr val="FF0000"/>
                </a:solidFill>
              </a:rPr>
              <a:t>: 15</a:t>
            </a:r>
            <a:r>
              <a:rPr lang="en-US" sz="4000" b="1" baseline="30000" dirty="0">
                <a:solidFill>
                  <a:srgbClr val="FF0000"/>
                </a:solidFill>
              </a:rPr>
              <a:t>TH</a:t>
            </a:r>
            <a:r>
              <a:rPr lang="en-US" sz="4000" b="1" dirty="0">
                <a:solidFill>
                  <a:srgbClr val="FF0000"/>
                </a:solidFill>
              </a:rPr>
              <a:t> NOVEMBER, 2020</a:t>
            </a:r>
            <a:endParaRPr sz="4000" b="1" dirty="0"/>
          </a:p>
        </p:txBody>
      </p:sp>
      <p:sp>
        <p:nvSpPr>
          <p:cNvPr id="2" name="TextBox 1">
            <a:extLst>
              <a:ext uri="{FF2B5EF4-FFF2-40B4-BE49-F238E27FC236}">
                <a16:creationId xmlns:a16="http://schemas.microsoft.com/office/drawing/2014/main" id="{E04FB53C-7EAA-4585-9C94-E997ADD89F2B}"/>
              </a:ext>
            </a:extLst>
          </p:cNvPr>
          <p:cNvSpPr txBox="1"/>
          <p:nvPr/>
        </p:nvSpPr>
        <p:spPr>
          <a:xfrm>
            <a:off x="369281" y="71425"/>
            <a:ext cx="7229453" cy="523220"/>
          </a:xfrm>
          <a:prstGeom prst="rect">
            <a:avLst/>
          </a:prstGeom>
          <a:noFill/>
        </p:spPr>
        <p:txBody>
          <a:bodyPr wrap="square" rtlCol="0">
            <a:spAutoFit/>
          </a:bodyPr>
          <a:lstStyle/>
          <a:p>
            <a:pPr algn="ctr"/>
            <a:r>
              <a:rPr lang="en-US" sz="2800" u="sng" dirty="0">
                <a:solidFill>
                  <a:schemeClr val="tx1"/>
                </a:solidFill>
                <a:highlight>
                  <a:srgbClr val="FF0000"/>
                </a:highlight>
              </a:rPr>
              <a:t>PAGG OUTREACH CRUSADE</a:t>
            </a:r>
          </a:p>
        </p:txBody>
      </p:sp>
    </p:spTree>
    <p:extLst>
      <p:ext uri="{BB962C8B-B14F-4D97-AF65-F5344CB8AC3E}">
        <p14:creationId xmlns:p14="http://schemas.microsoft.com/office/powerpoint/2010/main" val="227205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44"/>
          <p:cNvSpPr txBox="1"/>
          <p:nvPr/>
        </p:nvSpPr>
        <p:spPr>
          <a:xfrm>
            <a:off x="166700" y="4702975"/>
            <a:ext cx="5667300" cy="2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
              <a:buFont typeface="Arial"/>
              <a:buNone/>
            </a:pPr>
            <a:endParaRPr sz="1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2393B30-BA35-4722-9C6B-E32E26092055}"/>
              </a:ext>
            </a:extLst>
          </p:cNvPr>
          <p:cNvPicPr>
            <a:picLocks noChangeAspect="1"/>
          </p:cNvPicPr>
          <p:nvPr/>
        </p:nvPicPr>
        <p:blipFill>
          <a:blip r:embed="rId3"/>
          <a:stretch>
            <a:fillRect/>
          </a:stretch>
        </p:blipFill>
        <p:spPr>
          <a:xfrm>
            <a:off x="242047" y="-21006"/>
            <a:ext cx="7553420" cy="5164506"/>
          </a:xfrm>
          <a:prstGeom prst="rect">
            <a:avLst/>
          </a:prstGeom>
        </p:spPr>
      </p:pic>
    </p:spTree>
    <p:extLst>
      <p:ext uri="{BB962C8B-B14F-4D97-AF65-F5344CB8AC3E}">
        <p14:creationId xmlns:p14="http://schemas.microsoft.com/office/powerpoint/2010/main" val="139312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302559" y="1177990"/>
            <a:ext cx="8560500" cy="3184541"/>
          </a:xfrm>
          <a:prstGeom prst="rect">
            <a:avLst/>
          </a:prstGeom>
          <a:noFill/>
          <a:ln>
            <a:noFill/>
          </a:ln>
        </p:spPr>
        <p:txBody>
          <a:bodyPr spcFirstLastPara="1" wrap="square" lIns="91425" tIns="91425" rIns="91425" bIns="91425" anchor="b" anchorCtr="0">
            <a:noAutofit/>
          </a:bodyPr>
          <a:lstStyle/>
          <a:p>
            <a:pPr lvl="0" algn="l"/>
            <a:r>
              <a:rPr lang="en-US" sz="2800" dirty="0">
                <a:solidFill>
                  <a:srgbClr val="FFFFFF"/>
                </a:solidFill>
                <a:highlight>
                  <a:srgbClr val="FF0000"/>
                </a:highlight>
              </a:rPr>
              <a:t>1.</a:t>
            </a:r>
            <a:r>
              <a:rPr lang="en-US" sz="2800" dirty="0">
                <a:solidFill>
                  <a:srgbClr val="FFFFFF"/>
                </a:solidFill>
              </a:rPr>
              <a:t> </a:t>
            </a:r>
            <a:r>
              <a:rPr lang="en-US" sz="2800" dirty="0"/>
              <a:t>Praise makes </a:t>
            </a:r>
            <a:r>
              <a:rPr lang="en-US" sz="2800" dirty="0" err="1"/>
              <a:t>favour</a:t>
            </a:r>
            <a:r>
              <a:rPr lang="en-US" sz="2800" dirty="0"/>
              <a:t> inevitable. You can’t praise God and be stranded. </a:t>
            </a:r>
            <a:r>
              <a:rPr lang="en-US" sz="2800" dirty="0">
                <a:solidFill>
                  <a:srgbClr val="FFFF00"/>
                </a:solidFill>
              </a:rPr>
              <a:t>Mary</a:t>
            </a:r>
            <a:r>
              <a:rPr lang="en-US" sz="2800" dirty="0"/>
              <a:t> was </a:t>
            </a:r>
            <a:r>
              <a:rPr lang="en-US" sz="2800" dirty="0" err="1"/>
              <a:t>favour</a:t>
            </a:r>
            <a:r>
              <a:rPr lang="en-US" sz="2800" dirty="0"/>
              <a:t> personified </a:t>
            </a:r>
            <a:r>
              <a:rPr lang="en-US" sz="2800" dirty="0">
                <a:solidFill>
                  <a:srgbClr val="FF0000"/>
                </a:solidFill>
              </a:rPr>
              <a:t>Luke 1 v 46</a:t>
            </a:r>
            <a:r>
              <a:rPr lang="en-US" sz="2800" dirty="0"/>
              <a:t>. Praise attracts the Presence of God and the Presence of God is the fragrance of </a:t>
            </a:r>
            <a:r>
              <a:rPr lang="en-US" sz="2800" dirty="0" err="1"/>
              <a:t>favour</a:t>
            </a:r>
            <a:r>
              <a:rPr lang="en-US" sz="2800" dirty="0"/>
              <a:t>. </a:t>
            </a:r>
            <a:br>
              <a:rPr lang="en-US" sz="2800" dirty="0"/>
            </a:br>
            <a:r>
              <a:rPr lang="en-US" sz="2800" dirty="0">
                <a:solidFill>
                  <a:srgbClr val="FF0000"/>
                </a:solidFill>
              </a:rPr>
              <a:t>Gen. 39 v 2 - 4, 23. Ps. 22 v 3</a:t>
            </a:r>
            <a:r>
              <a:rPr lang="en-US" sz="2800" dirty="0"/>
              <a:t>.</a:t>
            </a:r>
            <a:br>
              <a:rPr lang="en-US" sz="2800" dirty="0"/>
            </a:br>
            <a:r>
              <a:rPr lang="en-US" sz="2800" dirty="0">
                <a:solidFill>
                  <a:srgbClr val="FFFF00"/>
                </a:solidFill>
              </a:rPr>
              <a:t>Joseph</a:t>
            </a:r>
            <a:r>
              <a:rPr lang="en-US" sz="2800" dirty="0"/>
              <a:t> was always carrying high level of excitement, a distributor of joy even in prison. </a:t>
            </a:r>
            <a:r>
              <a:rPr lang="en-US" sz="2800" dirty="0">
                <a:solidFill>
                  <a:srgbClr val="FF0000"/>
                </a:solidFill>
              </a:rPr>
              <a:t>Gen 40 v 6 – 7</a:t>
            </a: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36088" y="115398"/>
            <a:ext cx="8018700" cy="9746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a:solidFill>
                  <a:srgbClr val="FFFFFF"/>
                </a:solidFill>
                <a:highlight>
                  <a:srgbClr val="FF0000"/>
                </a:highlight>
              </a:rPr>
              <a:t>PRAISE AND INCREASE IN FAVOUR</a:t>
            </a:r>
            <a:endParaRPr lang="en-US" sz="2400" dirty="0">
              <a:solidFill>
                <a:srgbClr val="FFFFFF"/>
              </a:solidFill>
              <a:highlight>
                <a:srgbClr val="FF0000"/>
              </a:highlight>
            </a:endParaRP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3901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1527528"/>
            <a:ext cx="8560500" cy="2894637"/>
          </a:xfrm>
          <a:prstGeom prst="rect">
            <a:avLst/>
          </a:prstGeom>
          <a:noFill/>
          <a:ln>
            <a:noFill/>
          </a:ln>
        </p:spPr>
        <p:txBody>
          <a:bodyPr spcFirstLastPara="1" wrap="square" lIns="91425" tIns="91425" rIns="91425" bIns="91425" anchor="b" anchorCtr="0">
            <a:noAutofit/>
          </a:bodyPr>
          <a:lstStyle/>
          <a:p>
            <a:r>
              <a:rPr lang="en-US" sz="2800" dirty="0">
                <a:solidFill>
                  <a:srgbClr val="FFFFFF"/>
                </a:solidFill>
                <a:highlight>
                  <a:srgbClr val="FF0000"/>
                </a:highlight>
              </a:rPr>
              <a:t>1a</a:t>
            </a:r>
            <a:r>
              <a:rPr lang="en-US" sz="2800" dirty="0">
                <a:solidFill>
                  <a:srgbClr val="FFFFFF"/>
                </a:solidFill>
              </a:rPr>
              <a:t> </a:t>
            </a:r>
            <a:r>
              <a:rPr lang="en-US" sz="2800" dirty="0"/>
              <a:t>We praise God for who He Is.  </a:t>
            </a:r>
            <a:r>
              <a:rPr lang="en-US" sz="2800" dirty="0">
                <a:solidFill>
                  <a:srgbClr val="FF0000"/>
                </a:solidFill>
              </a:rPr>
              <a:t>Isaiah 43 v 21</a:t>
            </a:r>
            <a:br>
              <a:rPr lang="en-US" sz="2800" dirty="0">
                <a:solidFill>
                  <a:srgbClr val="FF0000"/>
                </a:solidFill>
              </a:rPr>
            </a:br>
            <a:br>
              <a:rPr lang="en-US" sz="2800" dirty="0"/>
            </a:br>
            <a:r>
              <a:rPr lang="en-US" sz="2800" dirty="0"/>
              <a:t>   </a:t>
            </a:r>
            <a:r>
              <a:rPr lang="en-US" sz="2800" dirty="0">
                <a:solidFill>
                  <a:srgbClr val="FFFFFF"/>
                </a:solidFill>
                <a:highlight>
                  <a:srgbClr val="FF0000"/>
                </a:highlight>
              </a:rPr>
              <a:t>1b.</a:t>
            </a:r>
            <a:r>
              <a:rPr lang="en-US" sz="2800" dirty="0">
                <a:solidFill>
                  <a:srgbClr val="FFFFFF"/>
                </a:solidFill>
              </a:rPr>
              <a:t> </a:t>
            </a:r>
            <a:r>
              <a:rPr lang="en-US" sz="2800" dirty="0"/>
              <a:t>We praise God for all He has done, what He is doing and what He will always do.</a:t>
            </a:r>
            <a:br>
              <a:rPr lang="en-US" sz="2800" dirty="0"/>
            </a:br>
            <a:br>
              <a:rPr lang="en-US" sz="2800" dirty="0"/>
            </a:br>
            <a:br>
              <a:rPr lang="en-US" sz="2800" dirty="0"/>
            </a:br>
            <a:endParaRPr lang="en-US" sz="2800" dirty="0"/>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301556" y="500981"/>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a:solidFill>
                  <a:srgbClr val="FFFFFF"/>
                </a:solidFill>
                <a:highlight>
                  <a:srgbClr val="FF0000"/>
                </a:highlight>
              </a:rPr>
              <a:t>PRAISE AND INCREASE IN FAVOUR</a:t>
            </a:r>
            <a:endParaRPr lang="en-US" sz="2400" dirty="0">
              <a:solidFill>
                <a:srgbClr val="FFFFFF"/>
              </a:solidFill>
              <a:highlight>
                <a:srgbClr val="FF0000"/>
              </a:highlight>
            </a:endParaRP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294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2178996"/>
            <a:ext cx="8560500" cy="1776242"/>
          </a:xfrm>
          <a:prstGeom prst="rect">
            <a:avLst/>
          </a:prstGeom>
          <a:noFill/>
          <a:ln>
            <a:noFill/>
          </a:ln>
        </p:spPr>
        <p:txBody>
          <a:bodyPr spcFirstLastPara="1" wrap="square" lIns="91425" tIns="91425" rIns="91425" bIns="91425" anchor="b" anchorCtr="0">
            <a:noAutofit/>
          </a:bodyPr>
          <a:lstStyle/>
          <a:p>
            <a:pPr lvl="0" algn="l"/>
            <a:r>
              <a:rPr lang="en-US" sz="2800" dirty="0">
                <a:solidFill>
                  <a:srgbClr val="FFFFFF"/>
                </a:solidFill>
                <a:highlight>
                  <a:srgbClr val="FF0000"/>
                </a:highlight>
              </a:rPr>
              <a:t>2.</a:t>
            </a:r>
            <a:r>
              <a:rPr lang="en-US" sz="2800" dirty="0">
                <a:solidFill>
                  <a:srgbClr val="FFFFFF"/>
                </a:solidFill>
              </a:rPr>
              <a:t> </a:t>
            </a:r>
            <a:r>
              <a:rPr lang="en-US" sz="2800" dirty="0"/>
              <a:t>Praise pathway is the </a:t>
            </a:r>
            <a:r>
              <a:rPr lang="en-US" sz="2800" dirty="0" err="1"/>
              <a:t>favour</a:t>
            </a:r>
            <a:r>
              <a:rPr lang="en-US" sz="2800" dirty="0"/>
              <a:t> pathway. Dis-</a:t>
            </a:r>
            <a:r>
              <a:rPr lang="en-US" sz="2800" dirty="0" err="1"/>
              <a:t>favour</a:t>
            </a:r>
            <a:r>
              <a:rPr lang="en-US" sz="2800" dirty="0"/>
              <a:t> can’t come your way if you decide to increase your praise. </a:t>
            </a:r>
            <a:br>
              <a:rPr lang="en-US" sz="2800" dirty="0"/>
            </a:br>
            <a:br>
              <a:rPr lang="en-US" sz="2800" dirty="0"/>
            </a:br>
            <a:r>
              <a:rPr lang="en-US" sz="2800" dirty="0" err="1"/>
              <a:t>E.g</a:t>
            </a:r>
            <a:r>
              <a:rPr lang="en-US" sz="2800" dirty="0"/>
              <a:t> </a:t>
            </a:r>
            <a:r>
              <a:rPr lang="en-US" sz="2800" dirty="0">
                <a:solidFill>
                  <a:srgbClr val="FFFF00"/>
                </a:solidFill>
              </a:rPr>
              <a:t>David</a:t>
            </a:r>
            <a:r>
              <a:rPr lang="en-US" sz="2800" dirty="0"/>
              <a:t>. </a:t>
            </a:r>
            <a:r>
              <a:rPr lang="en-US" sz="2800" dirty="0">
                <a:solidFill>
                  <a:srgbClr val="FF0000"/>
                </a:solidFill>
              </a:rPr>
              <a:t>Ps. 119 v 164</a:t>
            </a: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554475" y="738564"/>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a:solidFill>
                  <a:srgbClr val="FFFFFF"/>
                </a:solidFill>
                <a:highlight>
                  <a:srgbClr val="FF0000"/>
                </a:highlight>
              </a:rPr>
              <a:t>PRAISE AND INCREASE IN FAVOUR</a:t>
            </a:r>
            <a:endParaRPr lang="en-US" sz="2400" dirty="0">
              <a:solidFill>
                <a:srgbClr val="FFFFFF"/>
              </a:solidFill>
              <a:highlight>
                <a:srgbClr val="FF0000"/>
              </a:highlight>
            </a:endParaRP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5856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2130644"/>
            <a:ext cx="8560500" cy="1896608"/>
          </a:xfrm>
          <a:prstGeom prst="rect">
            <a:avLst/>
          </a:prstGeom>
          <a:noFill/>
          <a:ln>
            <a:noFill/>
          </a:ln>
        </p:spPr>
        <p:txBody>
          <a:bodyPr spcFirstLastPara="1" wrap="square" lIns="91425" tIns="91425" rIns="91425" bIns="91425" anchor="b" anchorCtr="0">
            <a:noAutofit/>
          </a:bodyPr>
          <a:lstStyle/>
          <a:p>
            <a:pPr algn="l"/>
            <a:r>
              <a:rPr lang="en-US" sz="2800" dirty="0">
                <a:solidFill>
                  <a:srgbClr val="FFFFFF"/>
                </a:solidFill>
                <a:highlight>
                  <a:srgbClr val="FF0000"/>
                </a:highlight>
              </a:rPr>
              <a:t>2a</a:t>
            </a:r>
            <a:r>
              <a:rPr lang="en-US" sz="2800" dirty="0">
                <a:solidFill>
                  <a:srgbClr val="FFFFFF"/>
                </a:solidFill>
              </a:rPr>
              <a:t> </a:t>
            </a:r>
            <a:r>
              <a:rPr lang="en-US" sz="2800" dirty="0"/>
              <a:t>Praise breaks down walls of limitation and grants access to inheritance. </a:t>
            </a:r>
            <a:r>
              <a:rPr lang="en-US" sz="2800" dirty="0">
                <a:solidFill>
                  <a:srgbClr val="FF0000"/>
                </a:solidFill>
              </a:rPr>
              <a:t>Joshua 6 v 20, Psalm 44 v 3</a:t>
            </a:r>
            <a:br>
              <a:rPr lang="en-US" sz="2800" dirty="0">
                <a:solidFill>
                  <a:srgbClr val="FF0000"/>
                </a:solidFill>
              </a:rPr>
            </a:br>
            <a:r>
              <a:rPr lang="en-US" sz="2800" dirty="0"/>
              <a:t>   </a:t>
            </a:r>
            <a:r>
              <a:rPr lang="en-US" sz="2800" dirty="0">
                <a:solidFill>
                  <a:srgbClr val="FFFFFF"/>
                </a:solidFill>
              </a:rPr>
              <a:t> </a:t>
            </a:r>
            <a:br>
              <a:rPr lang="en-US" sz="2800" dirty="0"/>
            </a:br>
            <a:br>
              <a:rPr lang="en-US" sz="2800" dirty="0"/>
            </a:br>
            <a:br>
              <a:rPr lang="en-US" sz="2800" dirty="0"/>
            </a:br>
            <a:endParaRPr lang="en-US" sz="2800" dirty="0"/>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301556" y="500981"/>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a:solidFill>
                  <a:srgbClr val="FFFFFF"/>
                </a:solidFill>
                <a:highlight>
                  <a:srgbClr val="FF0000"/>
                </a:highlight>
              </a:rPr>
              <a:t>PRAISE AND INCREASE IN FAVOUR</a:t>
            </a:r>
            <a:endParaRPr lang="en-US" sz="2400" dirty="0">
              <a:solidFill>
                <a:srgbClr val="FFFFFF"/>
              </a:solidFill>
              <a:highlight>
                <a:srgbClr val="FF0000"/>
              </a:highlight>
            </a:endParaRP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6235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1408449"/>
            <a:ext cx="8560500" cy="3039836"/>
          </a:xfrm>
          <a:prstGeom prst="rect">
            <a:avLst/>
          </a:prstGeom>
          <a:noFill/>
          <a:ln>
            <a:noFill/>
          </a:ln>
        </p:spPr>
        <p:txBody>
          <a:bodyPr spcFirstLastPara="1" wrap="square" lIns="91425" tIns="91425" rIns="91425" bIns="91425" anchor="b" anchorCtr="0">
            <a:noAutofit/>
          </a:bodyPr>
          <a:lstStyle/>
          <a:p>
            <a:pPr lvl="0" algn="l"/>
            <a:r>
              <a:rPr lang="en-US" sz="2800" dirty="0">
                <a:solidFill>
                  <a:srgbClr val="FFFFFF"/>
                </a:solidFill>
                <a:highlight>
                  <a:srgbClr val="FF0000"/>
                </a:highlight>
              </a:rPr>
              <a:t>3.</a:t>
            </a:r>
            <a:r>
              <a:rPr lang="en-US" sz="2800" dirty="0">
                <a:solidFill>
                  <a:srgbClr val="FFFFFF"/>
                </a:solidFill>
              </a:rPr>
              <a:t> </a:t>
            </a:r>
            <a:r>
              <a:rPr lang="en-US" sz="2800" dirty="0"/>
              <a:t>The major weapon of </a:t>
            </a:r>
            <a:r>
              <a:rPr lang="en-US" sz="2800" dirty="0" err="1"/>
              <a:t>favour</a:t>
            </a:r>
            <a:r>
              <a:rPr lang="en-US" sz="2800" dirty="0"/>
              <a:t> is </a:t>
            </a:r>
            <a:r>
              <a:rPr lang="en-US" sz="2800" b="1" dirty="0">
                <a:solidFill>
                  <a:srgbClr val="FFFF00"/>
                </a:solidFill>
              </a:rPr>
              <a:t>PRAISE</a:t>
            </a:r>
            <a:r>
              <a:rPr lang="en-US" sz="2800" dirty="0"/>
              <a:t>. When your praise is attacked by evil forces, you will never see anything good that God has done, instead you will be programmed to magnify all the things that the devil is doing. </a:t>
            </a:r>
            <a:br>
              <a:rPr lang="en-US" sz="2800" dirty="0"/>
            </a:br>
            <a:r>
              <a:rPr lang="en-US" sz="2800" dirty="0">
                <a:solidFill>
                  <a:srgbClr val="FFFF00"/>
                </a:solidFill>
              </a:rPr>
              <a:t>Solomon</a:t>
            </a:r>
            <a:r>
              <a:rPr lang="en-US" sz="2800" dirty="0"/>
              <a:t>. </a:t>
            </a:r>
            <a:r>
              <a:rPr lang="en-US" sz="2800" dirty="0">
                <a:solidFill>
                  <a:srgbClr val="FF0000"/>
                </a:solidFill>
              </a:rPr>
              <a:t>1 Kings 4 v 32</a:t>
            </a:r>
            <a:r>
              <a:rPr lang="en-US" sz="2800" dirty="0"/>
              <a:t>. After writing Proverbs, he still wrote songs of Solomon.</a:t>
            </a: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554475" y="738564"/>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dirty="0">
                <a:solidFill>
                  <a:srgbClr val="FFFFFF"/>
                </a:solidFill>
                <a:highlight>
                  <a:srgbClr val="FF0000"/>
                </a:highlight>
              </a:rPr>
              <a:t>PRAISE AND INCREASE IN FAVOUR</a:t>
            </a: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2053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291750" y="1526242"/>
            <a:ext cx="8560500" cy="2334606"/>
          </a:xfrm>
          <a:prstGeom prst="rect">
            <a:avLst/>
          </a:prstGeom>
          <a:noFill/>
          <a:ln>
            <a:noFill/>
          </a:ln>
        </p:spPr>
        <p:txBody>
          <a:bodyPr spcFirstLastPara="1" wrap="square" lIns="91425" tIns="91425" rIns="91425" bIns="91425" anchor="b" anchorCtr="0">
            <a:noAutofit/>
          </a:bodyPr>
          <a:lstStyle/>
          <a:p>
            <a:pPr marL="285750" lvl="0" indent="-228600" algn="l"/>
            <a:r>
              <a:rPr lang="en-US" sz="2800" dirty="0">
                <a:solidFill>
                  <a:srgbClr val="FFFFFF"/>
                </a:solidFill>
                <a:highlight>
                  <a:srgbClr val="FF0000"/>
                </a:highlight>
              </a:rPr>
              <a:t>3a.</a:t>
            </a:r>
            <a:r>
              <a:rPr lang="en-US" sz="2800" dirty="0">
                <a:solidFill>
                  <a:srgbClr val="FFFFFF"/>
                </a:solidFill>
              </a:rPr>
              <a:t> </a:t>
            </a:r>
            <a:r>
              <a:rPr lang="en-US" sz="2800" dirty="0"/>
              <a:t>Praise attracts, magnetizes supplies. </a:t>
            </a:r>
            <a:br>
              <a:rPr lang="en-US" sz="2800" dirty="0"/>
            </a:br>
            <a:r>
              <a:rPr lang="en-US" sz="2800" dirty="0">
                <a:solidFill>
                  <a:srgbClr val="FF0000"/>
                </a:solidFill>
              </a:rPr>
              <a:t>Ps 67 v 5 - 6</a:t>
            </a:r>
            <a:r>
              <a:rPr lang="en-US" sz="2800" dirty="0"/>
              <a:t>. </a:t>
            </a:r>
            <a:br>
              <a:rPr lang="en-US" sz="2800" dirty="0"/>
            </a:br>
            <a:br>
              <a:rPr lang="en-US" sz="2800" dirty="0"/>
            </a:br>
            <a:r>
              <a:rPr lang="en-US" sz="2800" dirty="0"/>
              <a:t>Praise worshippers  also brings increase in </a:t>
            </a:r>
            <a:r>
              <a:rPr lang="en-US" sz="2800" dirty="0" err="1"/>
              <a:t>favour</a:t>
            </a:r>
            <a:r>
              <a:rPr lang="en-US" sz="2800" dirty="0"/>
              <a:t>. </a:t>
            </a:r>
            <a:r>
              <a:rPr lang="en-US" sz="2800" dirty="0">
                <a:solidFill>
                  <a:srgbClr val="FF0000"/>
                </a:solidFill>
              </a:rPr>
              <a:t>Ps 2 v 47</a:t>
            </a:r>
            <a:r>
              <a:rPr lang="en-US" sz="2800" dirty="0">
                <a:solidFill>
                  <a:srgbClr val="FFFFFF"/>
                </a:solidFill>
              </a:rPr>
              <a:t>.</a:t>
            </a:r>
            <a:endParaRPr sz="2800" dirty="0">
              <a:solidFill>
                <a:srgbClr val="FFFFFF"/>
              </a:solidFill>
            </a:endParaRP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7" name="Google Shape;208;p32"/>
          <p:cNvSpPr txBox="1">
            <a:spLocks/>
          </p:cNvSpPr>
          <p:nvPr/>
        </p:nvSpPr>
        <p:spPr>
          <a:xfrm>
            <a:off x="554475" y="738564"/>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dirty="0">
                <a:solidFill>
                  <a:srgbClr val="FFFFFF"/>
                </a:solidFill>
                <a:highlight>
                  <a:srgbClr val="FF0000"/>
                </a:highlight>
              </a:rPr>
              <a:t>PRAISE AND INCREASE IN FAVOUR</a:t>
            </a:r>
          </a:p>
        </p:txBody>
      </p:sp>
      <p:sp>
        <p:nvSpPr>
          <p:cNvPr id="8"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3348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166700" y="1848255"/>
            <a:ext cx="8560500" cy="1535936"/>
          </a:xfrm>
          <a:prstGeom prst="rect">
            <a:avLst/>
          </a:prstGeom>
          <a:noFill/>
          <a:ln>
            <a:noFill/>
          </a:ln>
        </p:spPr>
        <p:txBody>
          <a:bodyPr spcFirstLastPara="1" wrap="square" lIns="91425" tIns="91425" rIns="91425" bIns="91425" anchor="b" anchorCtr="0">
            <a:noAutofit/>
          </a:bodyPr>
          <a:lstStyle/>
          <a:p>
            <a:pPr lvl="0" algn="l"/>
            <a:r>
              <a:rPr lang="en-US" sz="2800" dirty="0">
                <a:solidFill>
                  <a:srgbClr val="FFFFFF"/>
                </a:solidFill>
                <a:highlight>
                  <a:srgbClr val="FF0000"/>
                </a:highlight>
              </a:rPr>
              <a:t>4.</a:t>
            </a:r>
            <a:r>
              <a:rPr lang="en-US" sz="2800" dirty="0">
                <a:solidFill>
                  <a:srgbClr val="FFFFFF"/>
                </a:solidFill>
              </a:rPr>
              <a:t> </a:t>
            </a:r>
            <a:r>
              <a:rPr lang="en-US" sz="2800" dirty="0"/>
              <a:t>Praise is the major </a:t>
            </a:r>
            <a:r>
              <a:rPr lang="en-US" sz="2800" dirty="0">
                <a:solidFill>
                  <a:srgbClr val="FFFF00"/>
                </a:solidFill>
              </a:rPr>
              <a:t>KEY</a:t>
            </a:r>
            <a:r>
              <a:rPr lang="en-US" sz="2800" dirty="0"/>
              <a:t> that opens the door of </a:t>
            </a:r>
            <a:r>
              <a:rPr lang="en-US" sz="2800" dirty="0" err="1">
                <a:solidFill>
                  <a:srgbClr val="FFFF00"/>
                </a:solidFill>
              </a:rPr>
              <a:t>favour</a:t>
            </a:r>
            <a:r>
              <a:rPr lang="en-US" sz="2800" dirty="0"/>
              <a:t>. Fasting and prayers may not be necessary if you know the key and deploy it effectively.</a:t>
            </a:r>
          </a:p>
        </p:txBody>
      </p:sp>
      <p:pic>
        <p:nvPicPr>
          <p:cNvPr id="206" name="Google Shape;206;p32"/>
          <p:cNvPicPr preferRelativeResize="0"/>
          <p:nvPr/>
        </p:nvPicPr>
        <p:blipFill rotWithShape="1">
          <a:blip r:embed="rId3">
            <a:alphaModFix/>
          </a:blip>
          <a:srcRect/>
          <a:stretch/>
        </p:blipFill>
        <p:spPr>
          <a:xfrm>
            <a:off x="7650975" y="71425"/>
            <a:ext cx="1416825" cy="1062592"/>
          </a:xfrm>
          <a:prstGeom prst="rect">
            <a:avLst/>
          </a:prstGeom>
          <a:noFill/>
          <a:ln>
            <a:noFill/>
          </a:ln>
        </p:spPr>
      </p:pic>
      <p:sp>
        <p:nvSpPr>
          <p:cNvPr id="6" name="Google Shape;208;p32"/>
          <p:cNvSpPr txBox="1">
            <a:spLocks/>
          </p:cNvSpPr>
          <p:nvPr/>
        </p:nvSpPr>
        <p:spPr>
          <a:xfrm>
            <a:off x="554474" y="1064072"/>
            <a:ext cx="6630239" cy="6330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a:r>
              <a:rPr lang="en-US" sz="2400" dirty="0">
                <a:solidFill>
                  <a:srgbClr val="FFFFFF"/>
                </a:solidFill>
                <a:highlight>
                  <a:srgbClr val="FF0000"/>
                </a:highlight>
              </a:rPr>
              <a:t>PRAISE AND INCREASE IN FAVOUR</a:t>
            </a:r>
          </a:p>
        </p:txBody>
      </p:sp>
      <p:sp>
        <p:nvSpPr>
          <p:cNvPr id="7" name="Google Shape;207;p32"/>
          <p:cNvSpPr txBox="1"/>
          <p:nvPr/>
        </p:nvSpPr>
        <p:spPr>
          <a:xfrm>
            <a:off x="166700" y="4685868"/>
            <a:ext cx="7807406" cy="285900"/>
          </a:xfrm>
          <a:prstGeom prst="rect">
            <a:avLst/>
          </a:prstGeom>
          <a:noFill/>
          <a:ln>
            <a:noFill/>
          </a:ln>
        </p:spPr>
        <p:txBody>
          <a:bodyPr spcFirstLastPara="1" wrap="square" lIns="91425" tIns="91425" rIns="91425" bIns="91425" anchor="t" anchorCtr="0">
            <a:noAutofit/>
          </a:bodyPr>
          <a:lstStyle/>
          <a:p>
            <a:pPr lvl="0">
              <a:buSzPts val="1100"/>
            </a:pPr>
            <a:r>
              <a:rPr lang="en" sz="1100" b="0" i="0" u="none" strike="noStrike" cap="none" dirty="0">
                <a:solidFill>
                  <a:schemeClr val="dk1"/>
                </a:solidFill>
                <a:latin typeface="Arial"/>
                <a:ea typeface="Arial"/>
                <a:cs typeface="Arial"/>
                <a:sym typeface="Arial"/>
              </a:rPr>
              <a:t>TOPIC: </a:t>
            </a:r>
            <a:r>
              <a:rPr lang="en-US" sz="1100" dirty="0">
                <a:solidFill>
                  <a:srgbClr val="FFFFFF"/>
                </a:solidFill>
                <a:highlight>
                  <a:srgbClr val="FF0000"/>
                </a:highlight>
              </a:rPr>
              <a:t>PRAISE AND INCREASE IN FAVOUR</a:t>
            </a:r>
            <a:endParaRPr sz="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8015234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8162</TotalTime>
  <Words>590</Words>
  <Application>Microsoft Office PowerPoint</Application>
  <PresentationFormat>On-screen Show (16:9)</PresentationFormat>
  <Paragraphs>64</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Dark</vt:lpstr>
      <vt:lpstr>PRAISE AND INCREASE IN FAVOUR</vt:lpstr>
      <vt:lpstr>NOTE  - When you practice what is written, you become a mobile epistle.</vt:lpstr>
      <vt:lpstr>1. Praise makes favour inevitable. You can’t praise God and be stranded. Mary was favour personified Luke 1 v 46. Praise attracts the Presence of God and the Presence of God is the fragrance of favour.  Gen. 39 v 2 - 4, 23. Ps. 22 v 3. Joseph was always carrying high level of excitement, a distributor of joy even in prison. Gen 40 v 6 – 7</vt:lpstr>
      <vt:lpstr>1a We praise God for who He Is.  Isaiah 43 v 21     1b. We praise God for all He has done, what He is doing and what He will always do.   </vt:lpstr>
      <vt:lpstr>2. Praise pathway is the favour pathway. Dis-favour can’t come your way if you decide to increase your praise.   E.g David. Ps. 119 v 164</vt:lpstr>
      <vt:lpstr>2a Praise breaks down walls of limitation and grants access to inheritance. Joshua 6 v 20, Psalm 44 v 3        </vt:lpstr>
      <vt:lpstr>3. The major weapon of favour is PRAISE. When your praise is attacked by evil forces, you will never see anything good that God has done, instead you will be programmed to magnify all the things that the devil is doing.  Solomon. 1 Kings 4 v 32. After writing Proverbs, he still wrote songs of Solomon.</vt:lpstr>
      <vt:lpstr>3a. Praise attracts, magnetizes supplies.  Ps 67 v 5 - 6.   Praise worshippers  also brings increase in favour. Ps 2 v 47.</vt:lpstr>
      <vt:lpstr>4. Praise is the major KEY that opens the door of favour. Fasting and prayers may not be necessary if you know the key and deploy it effectively.</vt:lpstr>
      <vt:lpstr>4a. Note that murmuring, depression, complains etc destroys the Key of favour.  John 11 v 41. Thanksgiving open the door of death to life for Lazarus.</vt:lpstr>
      <vt:lpstr>5. There are infinite Divine opportunities / interventions for the praise worshipper. When you do to God what He cannot do for Himself, He will do for you what you cannot do for yourself. Isaiah 43 v 21. When you give God pleasure with your praise He will set you apart, you become God’s favourites. Paul was a mobile praise worshipper and was a record breaker in history of the Gospel.   Phil 4 v4, Eph 5 v 20, 1 Thess 5 v 18 </vt:lpstr>
      <vt:lpstr>5a. Praise multiplies, increases your favour.  5b. Praise places a garment  in your life to cover your shame, your nakedness. Isaiah 61 v 3  Ps 33 v 1, Ps 32 v 11. Praise puts a spiritual dress on you and makes you beautiful. </vt:lpstr>
      <vt:lpstr>a. For favour to INCREASE – increase your praise and worship.  Luke 2 v 52, 1samuel 2 v 26, prov 3 v 4 – 6  b. Increase your service to God.  Joseph, Daniel, David, Nehemiah all increased in favour with God and man because of their service to God.</vt:lpstr>
      <vt:lpstr>1.Be a lover of God. When your God first mentality is high giving/showing gratitude to God continually will be effortless. If you love God, be lost in God.  Matt 6 v 33, 1 John 4 v 16 2. Avoid unforgiveness, Malice, Bitterness. Don’t harbour hatred in your heart/mind against anyone. Cut off all roots of bitterness, animosities against everyone. Eph 4 v 31, 1 Cor 5 v 8, Col 3 v 8. Titus 3 v 3 3. Avoid Deception. Repent from deceit and every form of manipulation you have ever yielded to and also brought on others. Deception refers to the act of causing someone to accept as true or valid what is false or invalid thereby misleading the person. Ps 54 v 4 -5</vt:lpstr>
      <vt:lpstr>TESTIMONIES</vt:lpstr>
      <vt:lpstr>MARARABA: 3 ABACHA ROAD JUVACY HOTEL (Time: 3PM every Friday) KADUNA: Police Chapel Kaduna Police Headquarters Independent Way (Time: 2PM Sundays) ABUJA:  No. 19 Agadez Crescent, Wuse 2, Off Aminu Kano, Christian Community School., by ECOWAS Court Wuse 2. Time: 5:30pm (Friday) &amp; 2:00pm (Saturday) Rivers: Retreat Home Opp. Genesis Rumuogba Port Harcourt. (Once monthly) Call: 08184663333</vt:lpstr>
      <vt:lpstr>OFFERING/TITHE</vt:lpstr>
      <vt:lpstr>JESUS IS LORD</vt:lpstr>
      <vt:lpstr>Numbers 6:24-26 “The Lord bless you and keep you. The Lord make His face to shine upon you and be gracious to you. The Lord lift up His countenance upon you and give you peace”.</vt:lpstr>
      <vt:lpstr>Give to the poor and needy in Kaduna in cash and in kind You can give cloth, food items, shoe, beverages,  toiletries, as your heart leads. Ps 41:1 Prov 19:17 Ps 112:9  </vt:lpstr>
      <vt:lpstr>KINDLY PUT YOUR PHONE ON SILENCE. THANK YOU</vt:lpstr>
      <vt:lpstr>20th – 30th April (Vengence prayer)</vt:lpstr>
      <vt:lpstr>POLICE CHAPEL KADUNA POLICE HEADQUARTERS INDEPENDENT WAY, KADUNA TIME: 1:00PM DATE: 15TH NOVEMBER, 2020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Mantle is the anointing that covers a ministry, man and woman of God. The mantle may come in different dimensions, operations, but it is all by the Spirit and Power of God.</dc:title>
  <dc:creator>connexxion Group</dc:creator>
  <cp:lastModifiedBy>Jose Isaac</cp:lastModifiedBy>
  <cp:revision>214</cp:revision>
  <dcterms:modified xsi:type="dcterms:W3CDTF">2021-04-09T18:39:04Z</dcterms:modified>
</cp:coreProperties>
</file>