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media/image9.jpg" ContentType="image/png"/>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30" r:id="rId2"/>
  </p:sldMasterIdLst>
  <p:notesMasterIdLst>
    <p:notesMasterId r:id="rId26"/>
  </p:notesMasterIdLst>
  <p:sldIdLst>
    <p:sldId id="272" r:id="rId3"/>
    <p:sldId id="256" r:id="rId4"/>
    <p:sldId id="274" r:id="rId5"/>
    <p:sldId id="257" r:id="rId6"/>
    <p:sldId id="258" r:id="rId7"/>
    <p:sldId id="277" r:id="rId8"/>
    <p:sldId id="260" r:id="rId9"/>
    <p:sldId id="278" r:id="rId10"/>
    <p:sldId id="279" r:id="rId11"/>
    <p:sldId id="276" r:id="rId12"/>
    <p:sldId id="280" r:id="rId13"/>
    <p:sldId id="281" r:id="rId14"/>
    <p:sldId id="282" r:id="rId15"/>
    <p:sldId id="283" r:id="rId16"/>
    <p:sldId id="286" r:id="rId17"/>
    <p:sldId id="284" r:id="rId18"/>
    <p:sldId id="285" r:id="rId19"/>
    <p:sldId id="287" r:id="rId20"/>
    <p:sldId id="288" r:id="rId21"/>
    <p:sldId id="289" r:id="rId22"/>
    <p:sldId id="292" r:id="rId23"/>
    <p:sldId id="291" r:id="rId24"/>
    <p:sldId id="290"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296C"/>
    <a:srgbClr val="FF6600"/>
    <a:srgbClr val="159892"/>
    <a:srgbClr val="E6E6E6"/>
    <a:srgbClr val="2E79BD"/>
    <a:srgbClr val="3B4652"/>
    <a:srgbClr val="4A525D"/>
    <a:srgbClr val="025D89"/>
    <a:srgbClr val="9EB4B6"/>
    <a:srgbClr val="C2E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979" autoAdjust="0"/>
  </p:normalViewPr>
  <p:slideViewPr>
    <p:cSldViewPr snapToGrid="0">
      <p:cViewPr varScale="1">
        <p:scale>
          <a:sx n="61" d="100"/>
          <a:sy n="61"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159D8-707D-4433-8571-2A47E62735EC}" type="datetimeFigureOut">
              <a:rPr lang="en-IE" smtClean="0"/>
              <a:t>13/10/2020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37EE8-5625-49A3-8CAC-BACAE3B8101F}" type="slidenum">
              <a:rPr lang="en-IE" smtClean="0"/>
              <a:t>‹#›</a:t>
            </a:fld>
            <a:endParaRPr lang="en-IE"/>
          </a:p>
        </p:txBody>
      </p:sp>
    </p:spTree>
    <p:extLst>
      <p:ext uri="{BB962C8B-B14F-4D97-AF65-F5344CB8AC3E}">
        <p14:creationId xmlns:p14="http://schemas.microsoft.com/office/powerpoint/2010/main" val="2954210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I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DDB898-394D-406C-A65F-AEB0516956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310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IE" dirty="0" smtClean="0"/>
              <a:t>Make learning an adventure</a:t>
            </a:r>
            <a:endParaRPr lang="en-IE" dirty="0"/>
          </a:p>
        </p:txBody>
      </p:sp>
      <p:sp>
        <p:nvSpPr>
          <p:cNvPr id="4" name="Slide Number Placeholder 3"/>
          <p:cNvSpPr>
            <a:spLocks noGrp="1"/>
          </p:cNvSpPr>
          <p:nvPr>
            <p:ph type="sldNum" sz="quarter" idx="10"/>
          </p:nvPr>
        </p:nvSpPr>
        <p:spPr/>
        <p:txBody>
          <a:bodyPr/>
          <a:lstStyle/>
          <a:p>
            <a:fld id="{8BDDB898-394D-406C-A65F-AEB051695695}" type="slidenum">
              <a:rPr lang="en-US" smtClean="0"/>
              <a:pPr/>
              <a:t>3</a:t>
            </a:fld>
            <a:endParaRPr lang="en-US" dirty="0"/>
          </a:p>
        </p:txBody>
      </p:sp>
    </p:spTree>
    <p:extLst>
      <p:ext uri="{BB962C8B-B14F-4D97-AF65-F5344CB8AC3E}">
        <p14:creationId xmlns:p14="http://schemas.microsoft.com/office/powerpoint/2010/main" val="247756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637EE8-5625-49A3-8CAC-BACAE3B8101F}" type="slidenum">
              <a:rPr lang="en-IE" smtClean="0"/>
              <a:t>16</a:t>
            </a:fld>
            <a:endParaRPr lang="en-IE"/>
          </a:p>
        </p:txBody>
      </p:sp>
    </p:spTree>
    <p:extLst>
      <p:ext uri="{BB962C8B-B14F-4D97-AF65-F5344CB8AC3E}">
        <p14:creationId xmlns:p14="http://schemas.microsoft.com/office/powerpoint/2010/main" val="107360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637EE8-5625-49A3-8CAC-BACAE3B8101F}" type="slidenum">
              <a:rPr lang="en-IE" smtClean="0"/>
              <a:t>18</a:t>
            </a:fld>
            <a:endParaRPr lang="en-IE"/>
          </a:p>
        </p:txBody>
      </p:sp>
    </p:spTree>
    <p:extLst>
      <p:ext uri="{BB962C8B-B14F-4D97-AF65-F5344CB8AC3E}">
        <p14:creationId xmlns:p14="http://schemas.microsoft.com/office/powerpoint/2010/main" val="1417955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637EE8-5625-49A3-8CAC-BACAE3B8101F}" type="slidenum">
              <a:rPr lang="en-IE" smtClean="0"/>
              <a:t>20</a:t>
            </a:fld>
            <a:endParaRPr lang="en-IE"/>
          </a:p>
        </p:txBody>
      </p:sp>
    </p:spTree>
    <p:extLst>
      <p:ext uri="{BB962C8B-B14F-4D97-AF65-F5344CB8AC3E}">
        <p14:creationId xmlns:p14="http://schemas.microsoft.com/office/powerpoint/2010/main" val="271771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IE" dirty="0" smtClean="0"/>
              <a:t>Make learning an adventure</a:t>
            </a:r>
            <a:endParaRPr lang="en-IE" dirty="0"/>
          </a:p>
        </p:txBody>
      </p:sp>
      <p:sp>
        <p:nvSpPr>
          <p:cNvPr id="4" name="Slide Number Placeholder 3"/>
          <p:cNvSpPr>
            <a:spLocks noGrp="1"/>
          </p:cNvSpPr>
          <p:nvPr>
            <p:ph type="sldNum" sz="quarter" idx="10"/>
          </p:nvPr>
        </p:nvSpPr>
        <p:spPr/>
        <p:txBody>
          <a:bodyPr/>
          <a:lstStyle/>
          <a:p>
            <a:fld id="{8BDDB898-394D-406C-A65F-AEB051695695}" type="slidenum">
              <a:rPr lang="en-US" smtClean="0"/>
              <a:pPr/>
              <a:t>22</a:t>
            </a:fld>
            <a:endParaRPr lang="en-US" dirty="0"/>
          </a:p>
        </p:txBody>
      </p:sp>
    </p:spTree>
    <p:extLst>
      <p:ext uri="{BB962C8B-B14F-4D97-AF65-F5344CB8AC3E}">
        <p14:creationId xmlns:p14="http://schemas.microsoft.com/office/powerpoint/2010/main" val="363811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8AEDD9C0-546B-43FF-B23D-457437214322}" type="datetimeFigureOut">
              <a:rPr lang="en-IE" smtClean="0"/>
              <a:t>13/10/2020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4746091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AEDD9C0-546B-43FF-B23D-457437214322}" type="datetimeFigureOut">
              <a:rPr lang="en-IE" smtClean="0"/>
              <a:t>13/10/2020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50727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AEDD9C0-546B-43FF-B23D-457437214322}" type="datetimeFigureOut">
              <a:rPr lang="en-IE" smtClean="0"/>
              <a:t>13/10/2020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90924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914400"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945247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53525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482783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220305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35735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7"/>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7"/>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8687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5171453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914400"/>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411877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AEDD9C0-546B-43FF-B23D-457437214322}" type="datetimeFigureOut">
              <a:rPr lang="en-IE" smtClean="0"/>
              <a:t>13/10/2020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4036519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6"/>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2275424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3973962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2599233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658037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3" y="2870637"/>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250424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DD9C0-546B-43FF-B23D-457437214322}" type="datetimeFigureOut">
              <a:rPr lang="en-IE" smtClean="0"/>
              <a:t>13/10/2020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98381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8AEDD9C0-546B-43FF-B23D-457437214322}" type="datetimeFigureOut">
              <a:rPr lang="en-IE" smtClean="0"/>
              <a:t>13/10/2020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93229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8AEDD9C0-546B-43FF-B23D-457437214322}" type="datetimeFigureOut">
              <a:rPr lang="en-IE" smtClean="0"/>
              <a:t>13/10/2020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256206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8AEDD9C0-546B-43FF-B23D-457437214322}" type="datetimeFigureOut">
              <a:rPr lang="en-IE" smtClean="0"/>
              <a:t>13/10/2020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93584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DD9C0-546B-43FF-B23D-457437214322}" type="datetimeFigureOut">
              <a:rPr lang="en-IE" smtClean="0"/>
              <a:t>13/10/2020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24033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DD9C0-546B-43FF-B23D-457437214322}" type="datetimeFigureOut">
              <a:rPr lang="en-IE" smtClean="0"/>
              <a:t>13/10/2020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256805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DD9C0-546B-43FF-B23D-457437214322}" type="datetimeFigureOut">
              <a:rPr lang="en-IE" smtClean="0"/>
              <a:t>13/10/2020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4CBE7A6-D30F-4C38-AB32-950829AF8295}" type="slidenum">
              <a:rPr lang="en-IE" smtClean="0"/>
              <a:t>‹#›</a:t>
            </a:fld>
            <a:endParaRPr lang="en-IE"/>
          </a:p>
        </p:txBody>
      </p:sp>
    </p:spTree>
    <p:extLst>
      <p:ext uri="{BB962C8B-B14F-4D97-AF65-F5344CB8AC3E}">
        <p14:creationId xmlns:p14="http://schemas.microsoft.com/office/powerpoint/2010/main" val="11945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DD9C0-546B-43FF-B23D-457437214322}" type="datetimeFigureOut">
              <a:rPr lang="en-IE" smtClean="0"/>
              <a:t>13/10/2020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BE7A6-D30F-4C38-AB32-950829AF8295}" type="slidenum">
              <a:rPr lang="en-IE" smtClean="0"/>
              <a:t>‹#›</a:t>
            </a:fld>
            <a:endParaRPr lang="en-IE"/>
          </a:p>
        </p:txBody>
      </p:sp>
    </p:spTree>
    <p:extLst>
      <p:ext uri="{BB962C8B-B14F-4D97-AF65-F5344CB8AC3E}">
        <p14:creationId xmlns:p14="http://schemas.microsoft.com/office/powerpoint/2010/main" val="547328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0" cy="4987739"/>
          </a:xfrm>
          <a:prstGeom prst="rect">
            <a:avLst/>
          </a:prstGeom>
        </p:spPr>
        <p:txBody>
          <a:bodyPr vert="horz" lIns="121899" tIns="60949" rIns="121899" bIns="6094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pPr defTabSz="914400"/>
            <a:fld id="{6165CABF-D6D1-41BF-AE56-F5F8233A0BC5}" type="datetimeFigureOut">
              <a:rPr lang="en-US" smtClean="0">
                <a:solidFill>
                  <a:prstClr val="black">
                    <a:tint val="75000"/>
                  </a:prstClr>
                </a:solidFill>
              </a:rPr>
              <a:pPr defTabSz="914400"/>
              <a:t>10/13/2020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1" y="6356355"/>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pPr defTabSz="914400"/>
            <a:fld id="{DEC90E6D-7B2E-4EC5-B9F8-35F4AE9AC514}"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239405803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rgbClr val="ECECEC"/>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hyperlink" Target="https://www.onlinemictes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143094"/>
            <a:ext cx="7010400" cy="5714907"/>
          </a:xfrm>
          <a:prstGeom prst="rect">
            <a:avLst/>
          </a:prstGeom>
        </p:spPr>
      </p:pic>
      <p:sp>
        <p:nvSpPr>
          <p:cNvPr id="3" name="TextBox 2"/>
          <p:cNvSpPr txBox="1"/>
          <p:nvPr/>
        </p:nvSpPr>
        <p:spPr>
          <a:xfrm>
            <a:off x="2925690" y="3124293"/>
            <a:ext cx="6142111" cy="2062103"/>
          </a:xfrm>
          <a:prstGeom prst="rect">
            <a:avLst/>
          </a:prstGeom>
          <a:noFill/>
        </p:spPr>
        <p:txBody>
          <a:bodyPr wrap="square" rtlCol="0">
            <a:spAutoFit/>
          </a:bodyPr>
          <a:lstStyle/>
          <a:p>
            <a:pPr defTabSz="914400"/>
            <a:r>
              <a:rPr lang="en-IE" sz="2000" b="1" dirty="0">
                <a:solidFill>
                  <a:prstClr val="black"/>
                </a:solidFill>
                <a:latin typeface="Calibri"/>
              </a:rPr>
              <a:t>Please ensure your microphone is </a:t>
            </a:r>
            <a:r>
              <a:rPr lang="en-IE" sz="2000" b="1" u="sng" dirty="0">
                <a:solidFill>
                  <a:prstClr val="black"/>
                </a:solidFill>
                <a:latin typeface="Calibri"/>
              </a:rPr>
              <a:t>muted but working</a:t>
            </a:r>
            <a:r>
              <a:rPr lang="en-IE" sz="2000" b="1" dirty="0">
                <a:solidFill>
                  <a:prstClr val="black"/>
                </a:solidFill>
                <a:latin typeface="Calibri"/>
              </a:rPr>
              <a:t> at the start of class. Video is Optional.</a:t>
            </a:r>
          </a:p>
          <a:p>
            <a:pPr defTabSz="914400"/>
            <a:endParaRPr lang="en-IE" sz="2000" b="1" dirty="0">
              <a:solidFill>
                <a:prstClr val="black"/>
              </a:solidFill>
              <a:latin typeface="Calibri"/>
            </a:endParaRPr>
          </a:p>
          <a:p>
            <a:pPr defTabSz="914400"/>
            <a:r>
              <a:rPr lang="en-IE" sz="2000" dirty="0">
                <a:solidFill>
                  <a:prstClr val="black"/>
                </a:solidFill>
                <a:latin typeface="Calibri"/>
              </a:rPr>
              <a:t>To test your microphone, do a test before you get started by using: </a:t>
            </a:r>
            <a:r>
              <a:rPr lang="en-IE" sz="2000" dirty="0">
                <a:solidFill>
                  <a:prstClr val="black"/>
                </a:solidFill>
                <a:latin typeface="Calibri"/>
                <a:hlinkClick r:id="rId4"/>
              </a:rPr>
              <a:t>https://www.onlinemictest.com/</a:t>
            </a:r>
            <a:endParaRPr lang="en-IE" sz="2000" dirty="0">
              <a:solidFill>
                <a:prstClr val="black"/>
              </a:solidFill>
              <a:latin typeface="Calibri"/>
            </a:endParaRPr>
          </a:p>
          <a:p>
            <a:pPr defTabSz="914400"/>
            <a:endParaRPr lang="en-IE" sz="1200" dirty="0">
              <a:solidFill>
                <a:prstClr val="black"/>
              </a:solidFill>
              <a:latin typeface="Calibri"/>
            </a:endParaRPr>
          </a:p>
          <a:p>
            <a:pPr defTabSz="914400"/>
            <a:endParaRPr lang="en-IE" sz="1600" dirty="0">
              <a:solidFill>
                <a:prstClr val="black"/>
              </a:solidFill>
              <a:latin typeface="Calibri"/>
            </a:endParaRPr>
          </a:p>
        </p:txBody>
      </p:sp>
      <p:grpSp>
        <p:nvGrpSpPr>
          <p:cNvPr id="5" name="Group 4"/>
          <p:cNvGrpSpPr/>
          <p:nvPr/>
        </p:nvGrpSpPr>
        <p:grpSpPr>
          <a:xfrm>
            <a:off x="4572001" y="1575799"/>
            <a:ext cx="3017911" cy="1455619"/>
            <a:chOff x="1295400" y="1439980"/>
            <a:chExt cx="3017911" cy="1455619"/>
          </a:xfrm>
        </p:grpSpPr>
        <p:pic>
          <p:nvPicPr>
            <p:cNvPr id="19" name="Picture 8" descr="http://www.clker.com/cliparts/U/q/U/v/j/9/speech-bubble-blue-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39980"/>
              <a:ext cx="2814684" cy="1455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1619071"/>
              <a:ext cx="2941711" cy="1200329"/>
            </a:xfrm>
            <a:prstGeom prst="rect">
              <a:avLst/>
            </a:prstGeom>
            <a:noFill/>
          </p:spPr>
          <p:txBody>
            <a:bodyPr wrap="square" rtlCol="0">
              <a:spAutoFit/>
            </a:bodyPr>
            <a:lstStyle/>
            <a:p>
              <a:pPr algn="ctr" defTabSz="914400"/>
              <a:r>
                <a:rPr lang="en-GB" b="1" dirty="0">
                  <a:solidFill>
                    <a:prstClr val="black"/>
                  </a:solidFill>
                  <a:latin typeface="Calibri"/>
                </a:rPr>
                <a:t>Problem Solving &amp; Programming </a:t>
              </a:r>
            </a:p>
            <a:p>
              <a:pPr algn="ctr" defTabSz="914400"/>
              <a:r>
                <a:rPr lang="en-GB" b="1" dirty="0">
                  <a:solidFill>
                    <a:prstClr val="black"/>
                  </a:solidFill>
                  <a:latin typeface="Calibri"/>
                </a:rPr>
                <a:t>Concepts</a:t>
              </a:r>
            </a:p>
            <a:p>
              <a:pPr algn="ctr" defTabSz="914400"/>
              <a:r>
                <a:rPr lang="en-GB" b="1" dirty="0">
                  <a:solidFill>
                    <a:prstClr val="black"/>
                  </a:solidFill>
                  <a:latin typeface="Calibri"/>
                </a:rPr>
                <a:t>Week </a:t>
              </a:r>
              <a:r>
                <a:rPr lang="en-GB" b="1" dirty="0" smtClean="0">
                  <a:solidFill>
                    <a:prstClr val="black"/>
                  </a:solidFill>
                  <a:latin typeface="Calibri"/>
                </a:rPr>
                <a:t>3 </a:t>
              </a:r>
              <a:r>
                <a:rPr lang="en-GB" b="1" dirty="0">
                  <a:solidFill>
                    <a:prstClr val="black"/>
                  </a:solidFill>
                  <a:latin typeface="Calibri"/>
                </a:rPr>
                <a:t>- Class</a:t>
              </a:r>
              <a:endParaRPr lang="en-IE" b="1" dirty="0">
                <a:solidFill>
                  <a:prstClr val="black"/>
                </a:solidFill>
                <a:latin typeface="Calibri"/>
              </a:endParaRPr>
            </a:p>
          </p:txBody>
        </p:sp>
      </p:grpSp>
      <p:sp>
        <p:nvSpPr>
          <p:cNvPr id="12" name="Rectangle 11"/>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b="1" dirty="0" smtClean="0"/>
              <a:t>Class starts </a:t>
            </a:r>
            <a:r>
              <a:rPr lang="en-IE" sz="4000" b="1" smtClean="0"/>
              <a:t>@ 11am </a:t>
            </a:r>
            <a:r>
              <a:rPr lang="en-IE" sz="4000" b="1" dirty="0" smtClean="0"/>
              <a:t>sharp</a:t>
            </a:r>
            <a:endParaRPr lang="en-IE" sz="4000" b="1" dirty="0"/>
          </a:p>
        </p:txBody>
      </p:sp>
      <p:sp>
        <p:nvSpPr>
          <p:cNvPr id="14" name="Parallelogram 13"/>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lowchart: Manual Input 15"/>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06345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3246" y="3634524"/>
            <a:ext cx="2844800" cy="1384300"/>
            <a:chOff x="518390" y="1408412"/>
            <a:chExt cx="2844800" cy="1384300"/>
          </a:xfrm>
        </p:grpSpPr>
        <p:cxnSp>
          <p:nvCxnSpPr>
            <p:cNvPr id="4" name="Straight Arrow Connector 3"/>
            <p:cNvCxnSpPr/>
            <p:nvPr/>
          </p:nvCxnSpPr>
          <p:spPr>
            <a:xfrm>
              <a:off x="645390" y="1408412"/>
              <a:ext cx="0" cy="952500"/>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937490" y="1408412"/>
              <a:ext cx="0" cy="95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8390" y="2564112"/>
              <a:ext cx="622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18390" y="2780012"/>
              <a:ext cx="596900" cy="12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1547090" y="1483705"/>
              <a:ext cx="1816100" cy="1309007"/>
            </a:xfrm>
            <a:prstGeom prst="wedgeRoundRectCallout">
              <a:avLst>
                <a:gd name="adj1" fmla="val -77422"/>
                <a:gd name="adj2" fmla="val -15981"/>
                <a:gd name="adj3" fmla="val 16667"/>
              </a:avLst>
            </a:prstGeom>
            <a:solidFill>
              <a:srgbClr val="F2F2F2"/>
            </a:solidFill>
            <a:ln>
              <a:solidFill>
                <a:srgbClr val="ED7D3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smtClean="0"/>
                <a:t>Flow lines are used to connect blocks by exiting from one and entering another</a:t>
              </a:r>
              <a:endParaRPr lang="en-IE" sz="1600" dirty="0"/>
            </a:p>
          </p:txBody>
        </p:sp>
      </p:grpSp>
      <p:grpSp>
        <p:nvGrpSpPr>
          <p:cNvPr id="12" name="Group 11"/>
          <p:cNvGrpSpPr/>
          <p:nvPr/>
        </p:nvGrpSpPr>
        <p:grpSpPr>
          <a:xfrm>
            <a:off x="3347321" y="3595517"/>
            <a:ext cx="4165339" cy="1791607"/>
            <a:chOff x="3241446" y="2931368"/>
            <a:chExt cx="4165339" cy="1791607"/>
          </a:xfrm>
        </p:grpSpPr>
        <p:sp>
          <p:nvSpPr>
            <p:cNvPr id="16" name="Parallelogram 15"/>
            <p:cNvSpPr/>
            <p:nvPr/>
          </p:nvSpPr>
          <p:spPr>
            <a:xfrm>
              <a:off x="3241446" y="3325975"/>
              <a:ext cx="1765300" cy="914400"/>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7" name="Rounded Rectangular Callout 16"/>
            <p:cNvSpPr/>
            <p:nvPr/>
          </p:nvSpPr>
          <p:spPr>
            <a:xfrm>
              <a:off x="5273185" y="2931368"/>
              <a:ext cx="2133600" cy="1791607"/>
            </a:xfrm>
            <a:prstGeom prst="wedgeRoundRectCallout">
              <a:avLst>
                <a:gd name="adj1" fmla="val -63128"/>
                <a:gd name="adj2" fmla="val 18118"/>
                <a:gd name="adj3" fmla="val 16667"/>
              </a:avLst>
            </a:prstGeom>
            <a:solidFill>
              <a:srgbClr val="F2F2F2"/>
            </a:solidFill>
            <a:ln>
              <a:solidFill>
                <a:srgbClr val="ED7D3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smtClean="0"/>
                <a:t>The </a:t>
              </a:r>
              <a:r>
                <a:rPr lang="en-IE" sz="1600" b="1" dirty="0" smtClean="0"/>
                <a:t>parallelogram</a:t>
              </a:r>
              <a:r>
                <a:rPr lang="en-IE" sz="1600" dirty="0" smtClean="0"/>
                <a:t> indicates input to and output from the computer memory.  An I/O block has one entrance and one exit only</a:t>
              </a:r>
              <a:endParaRPr lang="en-IE" sz="1600" dirty="0"/>
            </a:p>
          </p:txBody>
        </p:sp>
      </p:grpSp>
      <p:sp>
        <p:nvSpPr>
          <p:cNvPr id="28" name="Rectangle 27"/>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Other Flowchart Tools</a:t>
            </a:r>
            <a:endParaRPr lang="en-IE" sz="4000" b="1" dirty="0"/>
          </a:p>
        </p:txBody>
      </p:sp>
      <p:sp>
        <p:nvSpPr>
          <p:cNvPr id="30" name="Parallelogram 29"/>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6" name="Straight Connector 35"/>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Flowchart: Manual Input 36"/>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8" name="Group 37"/>
          <p:cNvGrpSpPr/>
          <p:nvPr/>
        </p:nvGrpSpPr>
        <p:grpSpPr>
          <a:xfrm>
            <a:off x="10505377" y="199355"/>
            <a:ext cx="1264023" cy="1069042"/>
            <a:chOff x="4240952" y="3930814"/>
            <a:chExt cx="1264023" cy="1069042"/>
          </a:xfrm>
        </p:grpSpPr>
        <p:grpSp>
          <p:nvGrpSpPr>
            <p:cNvPr id="39" name="Group 38"/>
            <p:cNvGrpSpPr/>
            <p:nvPr/>
          </p:nvGrpSpPr>
          <p:grpSpPr>
            <a:xfrm>
              <a:off x="4240952" y="3930814"/>
              <a:ext cx="1264023" cy="1069042"/>
              <a:chOff x="5661211" y="1176617"/>
              <a:chExt cx="1264023" cy="1069042"/>
            </a:xfrm>
          </p:grpSpPr>
          <p:grpSp>
            <p:nvGrpSpPr>
              <p:cNvPr id="41" name="Group 40"/>
              <p:cNvGrpSpPr/>
              <p:nvPr/>
            </p:nvGrpSpPr>
            <p:grpSpPr>
              <a:xfrm>
                <a:off x="5661211" y="1176617"/>
                <a:ext cx="1264023" cy="1069042"/>
                <a:chOff x="5661211" y="1176617"/>
                <a:chExt cx="1264023" cy="1069042"/>
              </a:xfrm>
            </p:grpSpPr>
            <p:sp>
              <p:nvSpPr>
                <p:cNvPr id="43" name="Oval 42"/>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2" name="Oval 41"/>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40" name="Picture 20" descr="http://classteaching.files.wordpress.com/2013/10/reading4.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Connector 2"/>
          <p:cNvCxnSpPr/>
          <p:nvPr/>
        </p:nvCxnSpPr>
        <p:spPr>
          <a:xfrm>
            <a:off x="0" y="3407344"/>
            <a:ext cx="12192000" cy="0"/>
          </a:xfrm>
          <a:prstGeom prst="line">
            <a:avLst/>
          </a:prstGeom>
          <a:ln w="5715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0" y="5572749"/>
            <a:ext cx="12192000" cy="0"/>
          </a:xfrm>
          <a:prstGeom prst="line">
            <a:avLst/>
          </a:prstGeom>
          <a:ln w="57150">
            <a:solidFill>
              <a:srgbClr val="ED7D31"/>
            </a:solidFill>
          </a:ln>
        </p:spPr>
        <p:style>
          <a:lnRef idx="1">
            <a:schemeClr val="accent1"/>
          </a:lnRef>
          <a:fillRef idx="0">
            <a:schemeClr val="accent1"/>
          </a:fillRef>
          <a:effectRef idx="0">
            <a:schemeClr val="accent1"/>
          </a:effectRef>
          <a:fontRef idx="minor">
            <a:schemeClr val="tx1"/>
          </a:fontRef>
        </p:style>
      </p:cxnSp>
      <p:sp>
        <p:nvSpPr>
          <p:cNvPr id="46" name="Hexagon 45"/>
          <p:cNvSpPr/>
          <p:nvPr/>
        </p:nvSpPr>
        <p:spPr>
          <a:xfrm>
            <a:off x="7926336" y="4063800"/>
            <a:ext cx="1581150" cy="88899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400" dirty="0">
              <a:ln w="0"/>
              <a:solidFill>
                <a:schemeClr val="tx1"/>
              </a:solidFill>
              <a:effectLst>
                <a:outerShdw blurRad="38100" dist="19050" dir="2700000" algn="tl" rotWithShape="0">
                  <a:schemeClr val="dk1">
                    <a:alpha val="40000"/>
                  </a:schemeClr>
                </a:outerShdw>
              </a:effectLst>
            </a:endParaRPr>
          </a:p>
        </p:txBody>
      </p:sp>
      <p:sp>
        <p:nvSpPr>
          <p:cNvPr id="47" name="Rounded Rectangular Callout 46"/>
          <p:cNvSpPr/>
          <p:nvPr/>
        </p:nvSpPr>
        <p:spPr>
          <a:xfrm>
            <a:off x="9926259" y="3875824"/>
            <a:ext cx="2133600" cy="1511300"/>
          </a:xfrm>
          <a:prstGeom prst="wedgeRoundRectCallout">
            <a:avLst>
              <a:gd name="adj1" fmla="val -58617"/>
              <a:gd name="adj2" fmla="val -24861"/>
              <a:gd name="adj3" fmla="val 16667"/>
            </a:avLst>
          </a:prstGeom>
          <a:solidFill>
            <a:srgbClr val="F2F2F2"/>
          </a:solidFill>
          <a:ln>
            <a:solidFill>
              <a:srgbClr val="ED7D3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The </a:t>
            </a:r>
            <a:r>
              <a:rPr lang="en-IE" sz="1600" b="1" dirty="0"/>
              <a:t>Ellipse</a:t>
            </a:r>
            <a:r>
              <a:rPr lang="en-IE" sz="1600" dirty="0"/>
              <a:t> </a:t>
            </a:r>
            <a:r>
              <a:rPr lang="en-IE" sz="1600" dirty="0" smtClean="0"/>
              <a:t>Indicates </a:t>
            </a:r>
            <a:r>
              <a:rPr lang="en-IE" sz="1600" dirty="0"/>
              <a:t>a </a:t>
            </a:r>
            <a:r>
              <a:rPr lang="en-IE" sz="1600" dirty="0" smtClean="0"/>
              <a:t>loop. For example, do you want to play the game again? </a:t>
            </a:r>
            <a:endParaRPr lang="en-IE" sz="1600" dirty="0"/>
          </a:p>
        </p:txBody>
      </p:sp>
      <p:sp>
        <p:nvSpPr>
          <p:cNvPr id="48" name="TextBox 47"/>
          <p:cNvSpPr txBox="1"/>
          <p:nvPr/>
        </p:nvSpPr>
        <p:spPr>
          <a:xfrm>
            <a:off x="681928" y="1439734"/>
            <a:ext cx="4430693" cy="1785104"/>
          </a:xfrm>
          <a:prstGeom prst="rect">
            <a:avLst/>
          </a:prstGeom>
          <a:noFill/>
          <a:ln>
            <a:solidFill>
              <a:srgbClr val="ED7D31"/>
            </a:solidFill>
          </a:ln>
        </p:spPr>
        <p:txBody>
          <a:bodyPr wrap="square" rtlCol="0">
            <a:spAutoFit/>
          </a:bodyPr>
          <a:lstStyle/>
          <a:p>
            <a:r>
              <a:rPr lang="en-IE" sz="2200" dirty="0"/>
              <a:t>A flowchart always starts at the top of the page and flows down.  If you need more than one page, start another column on the same page or go on to another page</a:t>
            </a:r>
            <a:r>
              <a:rPr lang="en-IE" sz="2200" dirty="0" smtClean="0"/>
              <a:t>.</a:t>
            </a:r>
            <a:endParaRPr lang="en-IE" sz="2200" dirty="0"/>
          </a:p>
        </p:txBody>
      </p:sp>
      <p:sp>
        <p:nvSpPr>
          <p:cNvPr id="13" name="Rectangle 12"/>
          <p:cNvSpPr/>
          <p:nvPr/>
        </p:nvSpPr>
        <p:spPr>
          <a:xfrm>
            <a:off x="6096000" y="1445304"/>
            <a:ext cx="4050856" cy="1785104"/>
          </a:xfrm>
          <a:prstGeom prst="rect">
            <a:avLst/>
          </a:prstGeom>
          <a:ln>
            <a:solidFill>
              <a:srgbClr val="ED7D31"/>
            </a:solidFill>
          </a:ln>
        </p:spPr>
        <p:txBody>
          <a:bodyPr wrap="square">
            <a:spAutoFit/>
          </a:bodyPr>
          <a:lstStyle/>
          <a:p>
            <a:r>
              <a:rPr lang="en-IE" sz="2200" dirty="0"/>
              <a:t>If there is something you need to remember, you can write a note beside a block. This makes the flowchart an annotated block</a:t>
            </a:r>
            <a:r>
              <a:rPr lang="en-IE" sz="2200" dirty="0" smtClean="0"/>
              <a:t>.</a:t>
            </a:r>
          </a:p>
          <a:p>
            <a:endParaRPr lang="en-IE" sz="2200" dirty="0"/>
          </a:p>
        </p:txBody>
      </p:sp>
      <p:pic>
        <p:nvPicPr>
          <p:cNvPr id="20" name="Picture 1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1398" y="2012719"/>
            <a:ext cx="525996" cy="525996"/>
          </a:xfrm>
          <a:prstGeom prst="rect">
            <a:avLst/>
          </a:prstGeom>
        </p:spPr>
      </p:pic>
    </p:spTree>
    <p:extLst>
      <p:ext uri="{BB962C8B-B14F-4D97-AF65-F5344CB8AC3E}">
        <p14:creationId xmlns:p14="http://schemas.microsoft.com/office/powerpoint/2010/main" val="316014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2:Crossing the Road</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9" name="Oval 8"/>
          <p:cNvSpPr/>
          <p:nvPr/>
        </p:nvSpPr>
        <p:spPr>
          <a:xfrm>
            <a:off x="3732995"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818185" y="1578016"/>
            <a:ext cx="5000320" cy="2239462"/>
            <a:chOff x="4129238" y="1732546"/>
            <a:chExt cx="5000320" cy="2239462"/>
          </a:xfrm>
        </p:grpSpPr>
        <p:sp>
          <p:nvSpPr>
            <p:cNvPr id="17" name="Rectangle 16"/>
            <p:cNvSpPr/>
            <p:nvPr/>
          </p:nvSpPr>
          <p:spPr>
            <a:xfrm>
              <a:off x="4336785" y="2217682"/>
              <a:ext cx="4585225" cy="1754326"/>
            </a:xfrm>
            <a:prstGeom prst="rect">
              <a:avLst/>
            </a:prstGeom>
            <a:ln w="28575">
              <a:solidFill>
                <a:srgbClr val="5B9BD5"/>
              </a:solidFill>
            </a:ln>
          </p:spPr>
          <p:txBody>
            <a:bodyPr wrap="square">
              <a:spAutoFit/>
            </a:bodyPr>
            <a:lstStyle/>
            <a:p>
              <a:r>
                <a:rPr lang="en-US" dirty="0">
                  <a:solidFill>
                    <a:srgbClr val="5B9BD5"/>
                  </a:solidFill>
                  <a:latin typeface="Times New Roman" panose="02020603050405020304" pitchFamily="18" charset="0"/>
                </a:rPr>
                <a:t>The flow chart on the right is meant to show the </a:t>
              </a:r>
              <a:r>
                <a:rPr lang="en-US" dirty="0" smtClean="0">
                  <a:solidFill>
                    <a:srgbClr val="5B9BD5"/>
                  </a:solidFill>
                  <a:latin typeface="Times New Roman" panose="02020603050405020304" pitchFamily="18" charset="0"/>
                </a:rPr>
                <a:t>steps for </a:t>
              </a:r>
              <a:r>
                <a:rPr lang="en-US" dirty="0">
                  <a:solidFill>
                    <a:srgbClr val="5B9BD5"/>
                  </a:solidFill>
                  <a:latin typeface="Times New Roman" panose="02020603050405020304" pitchFamily="18" charset="0"/>
                </a:rPr>
                <a:t>safely crossing the road. There is a decision box </a:t>
              </a:r>
              <a:r>
                <a:rPr lang="en-US" dirty="0" smtClean="0">
                  <a:solidFill>
                    <a:srgbClr val="5B9BD5"/>
                  </a:solidFill>
                  <a:latin typeface="Times New Roman" panose="02020603050405020304" pitchFamily="18" charset="0"/>
                </a:rPr>
                <a:t>in this </a:t>
              </a:r>
              <a:r>
                <a:rPr lang="en-US" dirty="0">
                  <a:solidFill>
                    <a:srgbClr val="5B9BD5"/>
                  </a:solidFill>
                  <a:latin typeface="Times New Roman" panose="02020603050405020304" pitchFamily="18" charset="0"/>
                </a:rPr>
                <a:t>flow chart</a:t>
              </a:r>
              <a:r>
                <a:rPr lang="en-US" dirty="0" smtClean="0">
                  <a:solidFill>
                    <a:srgbClr val="5B9BD5"/>
                  </a:solidFill>
                  <a:latin typeface="Times New Roman" panose="02020603050405020304" pitchFamily="18" charset="0"/>
                </a:rPr>
                <a:t>. Place </a:t>
              </a:r>
              <a:r>
                <a:rPr lang="en-US" dirty="0">
                  <a:solidFill>
                    <a:srgbClr val="5B9BD5"/>
                  </a:solidFill>
                  <a:latin typeface="Times New Roman" panose="02020603050405020304" pitchFamily="18" charset="0"/>
                </a:rPr>
                <a:t>the instructions </a:t>
              </a:r>
              <a:r>
                <a:rPr lang="en-US" dirty="0" smtClean="0">
                  <a:solidFill>
                    <a:srgbClr val="5B9BD5"/>
                  </a:solidFill>
                  <a:latin typeface="Times New Roman" panose="02020603050405020304" pitchFamily="18" charset="0"/>
                </a:rPr>
                <a:t>on the left </a:t>
              </a:r>
              <a:r>
                <a:rPr lang="en-US" dirty="0">
                  <a:solidFill>
                    <a:srgbClr val="5B9BD5"/>
                  </a:solidFill>
                  <a:latin typeface="Times New Roman" panose="02020603050405020304" pitchFamily="18" charset="0"/>
                </a:rPr>
                <a:t>in the flow </a:t>
              </a:r>
              <a:r>
                <a:rPr lang="en-US" dirty="0" smtClean="0">
                  <a:solidFill>
                    <a:srgbClr val="5B9BD5"/>
                  </a:solidFill>
                  <a:latin typeface="Times New Roman" panose="02020603050405020304" pitchFamily="18" charset="0"/>
                </a:rPr>
                <a:t>chart by redrawing the Flowchart in your </a:t>
              </a:r>
              <a:r>
                <a:rPr lang="en-US" b="1" dirty="0" smtClean="0">
                  <a:solidFill>
                    <a:srgbClr val="5B9BD5"/>
                  </a:solidFill>
                  <a:latin typeface="Times New Roman" panose="02020603050405020304" pitchFamily="18" charset="0"/>
                </a:rPr>
                <a:t>Teams notebook.</a:t>
              </a:r>
              <a:endParaRPr lang="en-US" b="0" i="0" dirty="0">
                <a:solidFill>
                  <a:srgbClr val="5B9BD5"/>
                </a:solidFill>
                <a:effectLst/>
                <a:latin typeface="Times New Roman" panose="02020603050405020304" pitchFamily="18" charset="0"/>
              </a:endParaRPr>
            </a:p>
          </p:txBody>
        </p:sp>
        <p:sp>
          <p:nvSpPr>
            <p:cNvPr id="20" name="Rectangle 19"/>
            <p:cNvSpPr/>
            <p:nvPr/>
          </p:nvSpPr>
          <p:spPr>
            <a:xfrm>
              <a:off x="4129238" y="1732546"/>
              <a:ext cx="5000320" cy="48625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INSTRUCTIONS</a:t>
              </a:r>
              <a:endParaRPr lang="en-IE" sz="2800" dirty="0"/>
            </a:p>
          </p:txBody>
        </p:sp>
      </p:grpSp>
      <p:grpSp>
        <p:nvGrpSpPr>
          <p:cNvPr id="26" name="Group 25"/>
          <p:cNvGrpSpPr/>
          <p:nvPr/>
        </p:nvGrpSpPr>
        <p:grpSpPr>
          <a:xfrm>
            <a:off x="5581198" y="3940693"/>
            <a:ext cx="1209675" cy="1209675"/>
            <a:chOff x="5744828" y="4758840"/>
            <a:chExt cx="1209675" cy="1209675"/>
          </a:xfrm>
        </p:grpSpPr>
        <p:pic>
          <p:nvPicPr>
            <p:cNvPr id="24" name="Picture 2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44828" y="4758840"/>
              <a:ext cx="1209675" cy="1209675"/>
            </a:xfrm>
            <a:prstGeom prst="rect">
              <a:avLst/>
            </a:prstGeom>
          </p:spPr>
        </p:pic>
        <p:sp>
          <p:nvSpPr>
            <p:cNvPr id="25" name="TextBox 24"/>
            <p:cNvSpPr txBox="1"/>
            <p:nvPr/>
          </p:nvSpPr>
          <p:spPr>
            <a:xfrm>
              <a:off x="5966387" y="5079011"/>
              <a:ext cx="766555" cy="430887"/>
            </a:xfrm>
            <a:prstGeom prst="rect">
              <a:avLst/>
            </a:prstGeom>
            <a:noFill/>
          </p:spPr>
          <p:txBody>
            <a:bodyPr wrap="none" rtlCol="0">
              <a:spAutoFit/>
            </a:bodyPr>
            <a:lstStyle/>
            <a:p>
              <a:pPr algn="ctr"/>
              <a:r>
                <a:rPr lang="en-GB" sz="1100" b="1" dirty="0" smtClean="0">
                  <a:solidFill>
                    <a:srgbClr val="159892"/>
                  </a:solidFill>
                </a:rPr>
                <a:t>Teams</a:t>
              </a:r>
            </a:p>
            <a:p>
              <a:pPr algn="ctr"/>
              <a:r>
                <a:rPr lang="en-GB" sz="1100" b="1" dirty="0" smtClean="0">
                  <a:solidFill>
                    <a:srgbClr val="159892"/>
                  </a:solidFill>
                </a:rPr>
                <a:t>Notebook</a:t>
              </a:r>
              <a:endParaRPr lang="en-IE" sz="1100" b="1" dirty="0">
                <a:solidFill>
                  <a:srgbClr val="159892"/>
                </a:solidFill>
              </a:endParaRPr>
            </a:p>
          </p:txBody>
        </p:sp>
      </p:grpSp>
      <p:pic>
        <p:nvPicPr>
          <p:cNvPr id="2" name="Picture 1"/>
          <p:cNvPicPr>
            <a:picLocks noChangeAspect="1"/>
          </p:cNvPicPr>
          <p:nvPr/>
        </p:nvPicPr>
        <p:blipFill rotWithShape="1">
          <a:blip r:embed="rId4">
            <a:clrChange>
              <a:clrFrom>
                <a:srgbClr val="FFFFFF"/>
              </a:clrFrom>
              <a:clrTo>
                <a:srgbClr val="FFFFFF">
                  <a:alpha val="0"/>
                </a:srgbClr>
              </a:clrTo>
            </a:clrChange>
            <a:duotone>
              <a:prstClr val="black"/>
              <a:schemeClr val="accent3">
                <a:tint val="45000"/>
                <a:satMod val="400000"/>
              </a:schemeClr>
            </a:duotone>
          </a:blip>
          <a:srcRect l="26849" t="3809" r="30611" b="17696"/>
          <a:stretch/>
        </p:blipFill>
        <p:spPr>
          <a:xfrm>
            <a:off x="9505167" y="1173755"/>
            <a:ext cx="2122152" cy="4363890"/>
          </a:xfrm>
          <a:prstGeom prst="rect">
            <a:avLst/>
          </a:prstGeom>
        </p:spPr>
      </p:pic>
      <p:pic>
        <p:nvPicPr>
          <p:cNvPr id="3" name="Picture 2"/>
          <p:cNvPicPr>
            <a:picLocks noChangeAspect="1"/>
          </p:cNvPicPr>
          <p:nvPr/>
        </p:nvPicPr>
        <p:blipFill rotWithShape="1">
          <a:blip r:embed="rId5">
            <a:clrChange>
              <a:clrFrom>
                <a:srgbClr val="FFFFFF"/>
              </a:clrFrom>
              <a:clrTo>
                <a:srgbClr val="FFFFFF">
                  <a:alpha val="0"/>
                </a:srgbClr>
              </a:clrTo>
            </a:clrChange>
            <a:duotone>
              <a:prstClr val="black"/>
              <a:schemeClr val="accent3">
                <a:tint val="45000"/>
                <a:satMod val="400000"/>
              </a:schemeClr>
            </a:duotone>
          </a:blip>
          <a:srcRect l="29454" t="3115" r="33042" b="25336"/>
          <a:stretch/>
        </p:blipFill>
        <p:spPr>
          <a:xfrm>
            <a:off x="1092832" y="1389105"/>
            <a:ext cx="2079056" cy="3734601"/>
          </a:xfrm>
          <a:prstGeom prst="rect">
            <a:avLst/>
          </a:prstGeom>
        </p:spPr>
      </p:pic>
      <p:cxnSp>
        <p:nvCxnSpPr>
          <p:cNvPr id="29" name="Straight Connector 28"/>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94687" y="6005452"/>
            <a:ext cx="340337" cy="369332"/>
            <a:chOff x="-1778651" y="6224333"/>
            <a:chExt cx="340337" cy="369332"/>
          </a:xfrm>
        </p:grpSpPr>
        <p:sp>
          <p:nvSpPr>
            <p:cNvPr id="31" name="Oval 3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2" name="TextBox 3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3" name="TextBox 32"/>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34" name="TextBox 33"/>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35" name="Group 34"/>
          <p:cNvGrpSpPr/>
          <p:nvPr/>
        </p:nvGrpSpPr>
        <p:grpSpPr>
          <a:xfrm>
            <a:off x="1798270" y="6009304"/>
            <a:ext cx="340337" cy="369332"/>
            <a:chOff x="-1778651" y="6224333"/>
            <a:chExt cx="340337" cy="369332"/>
          </a:xfrm>
        </p:grpSpPr>
        <p:sp>
          <p:nvSpPr>
            <p:cNvPr id="36" name="Oval 3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7" name="TextBox 36"/>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38" name="Group 37"/>
          <p:cNvGrpSpPr/>
          <p:nvPr/>
        </p:nvGrpSpPr>
        <p:grpSpPr>
          <a:xfrm>
            <a:off x="3065184" y="6020991"/>
            <a:ext cx="340337" cy="369332"/>
            <a:chOff x="-1778651" y="6224333"/>
            <a:chExt cx="340337" cy="369332"/>
          </a:xfrm>
        </p:grpSpPr>
        <p:sp>
          <p:nvSpPr>
            <p:cNvPr id="39" name="Oval 3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0" name="TextBox 3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1" name="TextBox 40"/>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42" name="Group 41"/>
          <p:cNvGrpSpPr/>
          <p:nvPr/>
        </p:nvGrpSpPr>
        <p:grpSpPr>
          <a:xfrm>
            <a:off x="4326676" y="6019800"/>
            <a:ext cx="340337" cy="369332"/>
            <a:chOff x="-1778651" y="6224333"/>
            <a:chExt cx="340337" cy="369332"/>
          </a:xfrm>
        </p:grpSpPr>
        <p:sp>
          <p:nvSpPr>
            <p:cNvPr id="43" name="Oval 42"/>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4" name="TextBox 43"/>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5" name="TextBox 44"/>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46" name="Group 45"/>
          <p:cNvGrpSpPr/>
          <p:nvPr/>
        </p:nvGrpSpPr>
        <p:grpSpPr>
          <a:xfrm>
            <a:off x="5706273" y="6019800"/>
            <a:ext cx="340337" cy="369332"/>
            <a:chOff x="-1778651" y="6224333"/>
            <a:chExt cx="340337" cy="369332"/>
          </a:xfrm>
        </p:grpSpPr>
        <p:sp>
          <p:nvSpPr>
            <p:cNvPr id="47" name="Oval 4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8" name="TextBox 47"/>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9" name="TextBox 48"/>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50" name="Group 49"/>
          <p:cNvGrpSpPr/>
          <p:nvPr/>
        </p:nvGrpSpPr>
        <p:grpSpPr>
          <a:xfrm>
            <a:off x="6958138" y="6026794"/>
            <a:ext cx="340337" cy="369332"/>
            <a:chOff x="-1778651" y="6224333"/>
            <a:chExt cx="340337" cy="369332"/>
          </a:xfrm>
        </p:grpSpPr>
        <p:sp>
          <p:nvSpPr>
            <p:cNvPr id="51" name="Oval 5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2" name="TextBox 5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3" name="TextBox 52"/>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54" name="TextBox 53"/>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55" name="Group 54"/>
          <p:cNvGrpSpPr/>
          <p:nvPr/>
        </p:nvGrpSpPr>
        <p:grpSpPr>
          <a:xfrm>
            <a:off x="9102887" y="6019800"/>
            <a:ext cx="340337" cy="369332"/>
            <a:chOff x="-1778651" y="6224333"/>
            <a:chExt cx="340337" cy="369332"/>
          </a:xfrm>
        </p:grpSpPr>
        <p:sp>
          <p:nvSpPr>
            <p:cNvPr id="56" name="Oval 5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7" name="TextBox 5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8" name="TextBox 57"/>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59" name="Group 58"/>
          <p:cNvGrpSpPr/>
          <p:nvPr/>
        </p:nvGrpSpPr>
        <p:grpSpPr>
          <a:xfrm>
            <a:off x="10192591" y="6002744"/>
            <a:ext cx="340337" cy="369332"/>
            <a:chOff x="-1778651" y="6224333"/>
            <a:chExt cx="340337" cy="369332"/>
          </a:xfrm>
        </p:grpSpPr>
        <p:sp>
          <p:nvSpPr>
            <p:cNvPr id="60" name="Oval 5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1" name="TextBox 6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2" name="TextBox 61"/>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63" name="Group 62"/>
          <p:cNvGrpSpPr/>
          <p:nvPr/>
        </p:nvGrpSpPr>
        <p:grpSpPr>
          <a:xfrm>
            <a:off x="11250447" y="6001325"/>
            <a:ext cx="340337" cy="369332"/>
            <a:chOff x="-1778651" y="6224333"/>
            <a:chExt cx="340337" cy="369332"/>
          </a:xfrm>
        </p:grpSpPr>
        <p:sp>
          <p:nvSpPr>
            <p:cNvPr id="64" name="Oval 6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5" name="TextBox 6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6" name="TextBox 65"/>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67" name="Group 66"/>
          <p:cNvGrpSpPr/>
          <p:nvPr/>
        </p:nvGrpSpPr>
        <p:grpSpPr>
          <a:xfrm>
            <a:off x="8011429" y="6016954"/>
            <a:ext cx="340337" cy="369332"/>
            <a:chOff x="-1778651" y="6224333"/>
            <a:chExt cx="340337" cy="369332"/>
          </a:xfrm>
        </p:grpSpPr>
        <p:sp>
          <p:nvSpPr>
            <p:cNvPr id="68" name="Oval 67"/>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9" name="TextBox 68"/>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70" name="Group 69"/>
          <p:cNvGrpSpPr/>
          <p:nvPr/>
        </p:nvGrpSpPr>
        <p:grpSpPr>
          <a:xfrm>
            <a:off x="387651" y="5998991"/>
            <a:ext cx="365806" cy="369332"/>
            <a:chOff x="560326" y="5852428"/>
            <a:chExt cx="365806" cy="369332"/>
          </a:xfrm>
        </p:grpSpPr>
        <p:sp>
          <p:nvSpPr>
            <p:cNvPr id="71" name="Oval 70"/>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2" name="TextBox 71"/>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3" name="Group 72"/>
          <p:cNvGrpSpPr/>
          <p:nvPr/>
        </p:nvGrpSpPr>
        <p:grpSpPr>
          <a:xfrm>
            <a:off x="1801794" y="6008178"/>
            <a:ext cx="365806" cy="369332"/>
            <a:chOff x="560326" y="5852428"/>
            <a:chExt cx="365806" cy="369332"/>
          </a:xfrm>
        </p:grpSpPr>
        <p:sp>
          <p:nvSpPr>
            <p:cNvPr id="74" name="Oval 73"/>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5" name="TextBox 74"/>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6" name="Group 75"/>
          <p:cNvGrpSpPr/>
          <p:nvPr/>
        </p:nvGrpSpPr>
        <p:grpSpPr>
          <a:xfrm>
            <a:off x="3060700" y="6013720"/>
            <a:ext cx="365806" cy="369332"/>
            <a:chOff x="560326" y="5852428"/>
            <a:chExt cx="365806" cy="369332"/>
          </a:xfrm>
        </p:grpSpPr>
        <p:sp>
          <p:nvSpPr>
            <p:cNvPr id="77" name="Oval 76"/>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8" name="TextBox 77"/>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9" name="Group 78"/>
          <p:cNvGrpSpPr/>
          <p:nvPr/>
        </p:nvGrpSpPr>
        <p:grpSpPr>
          <a:xfrm>
            <a:off x="4328633" y="6013720"/>
            <a:ext cx="365806" cy="369332"/>
            <a:chOff x="560326" y="5852428"/>
            <a:chExt cx="365806" cy="369332"/>
          </a:xfrm>
        </p:grpSpPr>
        <p:sp>
          <p:nvSpPr>
            <p:cNvPr id="80" name="Oval 7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1" name="TextBox 8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83" name="TextBox 82"/>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3762164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4" name="Picture 3"/>
          <p:cNvPicPr>
            <a:picLocks noChangeAspect="1"/>
          </p:cNvPicPr>
          <p:nvPr/>
        </p:nvPicPr>
        <p:blipFill rotWithShape="1">
          <a:blip r:embed="rId2">
            <a:clrChange>
              <a:clrFrom>
                <a:srgbClr val="FFFFFF"/>
              </a:clrFrom>
              <a:clrTo>
                <a:srgbClr val="FFFFFF">
                  <a:alpha val="0"/>
                </a:srgbClr>
              </a:clrTo>
            </a:clrChange>
            <a:duotone>
              <a:prstClr val="black"/>
              <a:schemeClr val="accent3">
                <a:tint val="45000"/>
                <a:satMod val="400000"/>
              </a:schemeClr>
            </a:duotone>
          </a:blip>
          <a:srcRect l="28760" t="1917" r="28528" b="18179"/>
          <a:stretch/>
        </p:blipFill>
        <p:spPr>
          <a:xfrm>
            <a:off x="5371691" y="1183907"/>
            <a:ext cx="2169506" cy="4531094"/>
          </a:xfrm>
          <a:prstGeom prst="rect">
            <a:avLst/>
          </a:prstGeom>
        </p:spPr>
      </p:pic>
      <p:sp>
        <p:nvSpPr>
          <p:cNvPr id="5" name="Rectangle 4"/>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Rectangle 6"/>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2: Answer</a:t>
            </a:r>
            <a:endParaRPr lang="en-US" sz="3200" b="1" dirty="0">
              <a:solidFill>
                <a:schemeClr val="bg1"/>
              </a:solidFill>
            </a:endParaRPr>
          </a:p>
        </p:txBody>
      </p:sp>
      <p:sp>
        <p:nvSpPr>
          <p:cNvPr id="9" name="Oval 8"/>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10" name="Oval 9"/>
          <p:cNvSpPr/>
          <p:nvPr/>
        </p:nvSpPr>
        <p:spPr>
          <a:xfrm>
            <a:off x="4512733" y="387438"/>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1" name="Group 10"/>
          <p:cNvGrpSpPr/>
          <p:nvPr/>
        </p:nvGrpSpPr>
        <p:grpSpPr>
          <a:xfrm>
            <a:off x="278616" y="21006"/>
            <a:ext cx="1264023" cy="1069042"/>
            <a:chOff x="611560" y="3933056"/>
            <a:chExt cx="1264023" cy="1069042"/>
          </a:xfrm>
        </p:grpSpPr>
        <p:grpSp>
          <p:nvGrpSpPr>
            <p:cNvPr id="12" name="Group 11"/>
            <p:cNvGrpSpPr/>
            <p:nvPr/>
          </p:nvGrpSpPr>
          <p:grpSpPr>
            <a:xfrm>
              <a:off x="611560" y="3933056"/>
              <a:ext cx="1264023" cy="1069042"/>
              <a:chOff x="5661211" y="1176617"/>
              <a:chExt cx="1264023" cy="1069042"/>
            </a:xfrm>
          </p:grpSpPr>
          <p:grpSp>
            <p:nvGrpSpPr>
              <p:cNvPr id="14" name="Group 13"/>
              <p:cNvGrpSpPr/>
              <p:nvPr/>
            </p:nvGrpSpPr>
            <p:grpSpPr>
              <a:xfrm>
                <a:off x="5661211" y="1176617"/>
                <a:ext cx="1264023" cy="1069042"/>
                <a:chOff x="5661211" y="1176617"/>
                <a:chExt cx="1264023" cy="1069042"/>
              </a:xfrm>
            </p:grpSpPr>
            <p:sp>
              <p:nvSpPr>
                <p:cNvPr id="16" name="Oval 15"/>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Oval 16"/>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5" name="Oval 14"/>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3" name="Picture 2" descr="https://encrypted-tbn3.gstatic.com/images?q=tbn:ANd9GcQ-FnZj99AKRfhuFaxtlPc6WmqpReAnYidFOPL4QSz8iuw5_Js8xA"/>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 name="Straight Connector 17"/>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394687" y="6005452"/>
            <a:ext cx="340337" cy="369332"/>
            <a:chOff x="-1778651" y="6224333"/>
            <a:chExt cx="340337" cy="369332"/>
          </a:xfrm>
        </p:grpSpPr>
        <p:sp>
          <p:nvSpPr>
            <p:cNvPr id="20" name="Oval 1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1" name="TextBox 2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2" name="TextBox 21"/>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23" name="TextBox 22"/>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24" name="Group 23"/>
          <p:cNvGrpSpPr/>
          <p:nvPr/>
        </p:nvGrpSpPr>
        <p:grpSpPr>
          <a:xfrm>
            <a:off x="1798270" y="6009304"/>
            <a:ext cx="340337" cy="369332"/>
            <a:chOff x="-1778651" y="6224333"/>
            <a:chExt cx="340337" cy="369332"/>
          </a:xfrm>
        </p:grpSpPr>
        <p:sp>
          <p:nvSpPr>
            <p:cNvPr id="25" name="Oval 2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6" name="TextBox 25"/>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27" name="Group 26"/>
          <p:cNvGrpSpPr/>
          <p:nvPr/>
        </p:nvGrpSpPr>
        <p:grpSpPr>
          <a:xfrm>
            <a:off x="3065184" y="6020991"/>
            <a:ext cx="340337" cy="369332"/>
            <a:chOff x="-1778651" y="6224333"/>
            <a:chExt cx="340337" cy="369332"/>
          </a:xfrm>
        </p:grpSpPr>
        <p:sp>
          <p:nvSpPr>
            <p:cNvPr id="28" name="Oval 2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9" name="TextBox 2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0" name="TextBox 29"/>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31" name="Group 30"/>
          <p:cNvGrpSpPr/>
          <p:nvPr/>
        </p:nvGrpSpPr>
        <p:grpSpPr>
          <a:xfrm>
            <a:off x="4326676" y="6019800"/>
            <a:ext cx="340337" cy="369332"/>
            <a:chOff x="-1778651" y="6224333"/>
            <a:chExt cx="340337" cy="369332"/>
          </a:xfrm>
        </p:grpSpPr>
        <p:sp>
          <p:nvSpPr>
            <p:cNvPr id="32" name="Oval 3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3" name="TextBox 3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4" name="TextBox 33"/>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35" name="Group 34"/>
          <p:cNvGrpSpPr/>
          <p:nvPr/>
        </p:nvGrpSpPr>
        <p:grpSpPr>
          <a:xfrm>
            <a:off x="5706273" y="6019800"/>
            <a:ext cx="340337" cy="369332"/>
            <a:chOff x="-1778651" y="6224333"/>
            <a:chExt cx="340337" cy="369332"/>
          </a:xfrm>
        </p:grpSpPr>
        <p:sp>
          <p:nvSpPr>
            <p:cNvPr id="36" name="Oval 3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7" name="TextBox 3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8" name="TextBox 37"/>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39" name="Group 38"/>
          <p:cNvGrpSpPr/>
          <p:nvPr/>
        </p:nvGrpSpPr>
        <p:grpSpPr>
          <a:xfrm>
            <a:off x="6958138" y="6026794"/>
            <a:ext cx="340337" cy="369332"/>
            <a:chOff x="-1778651" y="6224333"/>
            <a:chExt cx="340337" cy="369332"/>
          </a:xfrm>
        </p:grpSpPr>
        <p:sp>
          <p:nvSpPr>
            <p:cNvPr id="40" name="Oval 3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1" name="TextBox 4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2" name="TextBox 41"/>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43" name="TextBox 42"/>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44" name="Group 43"/>
          <p:cNvGrpSpPr/>
          <p:nvPr/>
        </p:nvGrpSpPr>
        <p:grpSpPr>
          <a:xfrm>
            <a:off x="9102887" y="6019800"/>
            <a:ext cx="340337" cy="369332"/>
            <a:chOff x="-1778651" y="6224333"/>
            <a:chExt cx="340337" cy="369332"/>
          </a:xfrm>
        </p:grpSpPr>
        <p:sp>
          <p:nvSpPr>
            <p:cNvPr id="45" name="Oval 4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6" name="TextBox 4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7" name="TextBox 46"/>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48" name="Group 47"/>
          <p:cNvGrpSpPr/>
          <p:nvPr/>
        </p:nvGrpSpPr>
        <p:grpSpPr>
          <a:xfrm>
            <a:off x="10192591" y="6002744"/>
            <a:ext cx="340337" cy="369332"/>
            <a:chOff x="-1778651" y="6224333"/>
            <a:chExt cx="340337" cy="369332"/>
          </a:xfrm>
        </p:grpSpPr>
        <p:sp>
          <p:nvSpPr>
            <p:cNvPr id="49" name="Oval 4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0" name="TextBox 4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1" name="TextBox 50"/>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52" name="Group 51"/>
          <p:cNvGrpSpPr/>
          <p:nvPr/>
        </p:nvGrpSpPr>
        <p:grpSpPr>
          <a:xfrm>
            <a:off x="11250447" y="6001325"/>
            <a:ext cx="340337" cy="369332"/>
            <a:chOff x="-1778651" y="6224333"/>
            <a:chExt cx="340337" cy="369332"/>
          </a:xfrm>
        </p:grpSpPr>
        <p:sp>
          <p:nvSpPr>
            <p:cNvPr id="53" name="Oval 52"/>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4" name="TextBox 53"/>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5" name="TextBox 54"/>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56" name="Group 55"/>
          <p:cNvGrpSpPr/>
          <p:nvPr/>
        </p:nvGrpSpPr>
        <p:grpSpPr>
          <a:xfrm>
            <a:off x="8011429" y="6016954"/>
            <a:ext cx="340337" cy="369332"/>
            <a:chOff x="-1778651" y="6224333"/>
            <a:chExt cx="340337" cy="369332"/>
          </a:xfrm>
        </p:grpSpPr>
        <p:sp>
          <p:nvSpPr>
            <p:cNvPr id="57" name="Oval 56"/>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8" name="TextBox 57"/>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59" name="Group 58"/>
          <p:cNvGrpSpPr/>
          <p:nvPr/>
        </p:nvGrpSpPr>
        <p:grpSpPr>
          <a:xfrm>
            <a:off x="387651" y="5998991"/>
            <a:ext cx="365806" cy="369332"/>
            <a:chOff x="560326" y="5852428"/>
            <a:chExt cx="365806" cy="369332"/>
          </a:xfrm>
        </p:grpSpPr>
        <p:sp>
          <p:nvSpPr>
            <p:cNvPr id="60" name="Oval 5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1" name="TextBox 6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2" name="Group 61"/>
          <p:cNvGrpSpPr/>
          <p:nvPr/>
        </p:nvGrpSpPr>
        <p:grpSpPr>
          <a:xfrm>
            <a:off x="1801794" y="6008178"/>
            <a:ext cx="365806" cy="369332"/>
            <a:chOff x="560326" y="5852428"/>
            <a:chExt cx="365806" cy="369332"/>
          </a:xfrm>
        </p:grpSpPr>
        <p:sp>
          <p:nvSpPr>
            <p:cNvPr id="63" name="Oval 62"/>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4" name="TextBox 63"/>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5" name="Group 64"/>
          <p:cNvGrpSpPr/>
          <p:nvPr/>
        </p:nvGrpSpPr>
        <p:grpSpPr>
          <a:xfrm>
            <a:off x="3060700" y="6013720"/>
            <a:ext cx="365806" cy="369332"/>
            <a:chOff x="560326" y="5852428"/>
            <a:chExt cx="365806" cy="369332"/>
          </a:xfrm>
        </p:grpSpPr>
        <p:sp>
          <p:nvSpPr>
            <p:cNvPr id="66" name="Oval 65"/>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7" name="TextBox 66"/>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8" name="Group 67"/>
          <p:cNvGrpSpPr/>
          <p:nvPr/>
        </p:nvGrpSpPr>
        <p:grpSpPr>
          <a:xfrm>
            <a:off x="4318000" y="6013720"/>
            <a:ext cx="365806" cy="369332"/>
            <a:chOff x="560326" y="5852428"/>
            <a:chExt cx="365806" cy="369332"/>
          </a:xfrm>
        </p:grpSpPr>
        <p:sp>
          <p:nvSpPr>
            <p:cNvPr id="69" name="Oval 6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0" name="TextBox 6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5" name="Group 74"/>
          <p:cNvGrpSpPr/>
          <p:nvPr/>
        </p:nvGrpSpPr>
        <p:grpSpPr>
          <a:xfrm>
            <a:off x="5704625" y="6019800"/>
            <a:ext cx="365806" cy="369332"/>
            <a:chOff x="560326" y="5852428"/>
            <a:chExt cx="365806" cy="369332"/>
          </a:xfrm>
        </p:grpSpPr>
        <p:sp>
          <p:nvSpPr>
            <p:cNvPr id="76" name="Oval 75"/>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7" name="TextBox 76"/>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Tree>
    <p:extLst>
      <p:ext uri="{BB962C8B-B14F-4D97-AF65-F5344CB8AC3E}">
        <p14:creationId xmlns:p14="http://schemas.microsoft.com/office/powerpoint/2010/main" val="2566412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a:t>
            </a:r>
            <a:r>
              <a:rPr lang="en-US" sz="3200" b="1" dirty="0">
                <a:solidFill>
                  <a:schemeClr val="bg1"/>
                </a:solidFill>
              </a:rPr>
              <a:t>3</a:t>
            </a:r>
            <a:r>
              <a:rPr lang="en-US" sz="3200" b="1" dirty="0" smtClean="0">
                <a:solidFill>
                  <a:schemeClr val="bg1"/>
                </a:solidFill>
              </a:rPr>
              <a:t>: Snakes and Ladders</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9" name="Oval 8"/>
          <p:cNvSpPr/>
          <p:nvPr/>
        </p:nvSpPr>
        <p:spPr>
          <a:xfrm>
            <a:off x="3559739"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519796" y="1578016"/>
            <a:ext cx="5000320" cy="2239462"/>
            <a:chOff x="4129238" y="1732546"/>
            <a:chExt cx="5000320" cy="2239462"/>
          </a:xfrm>
        </p:grpSpPr>
        <p:sp>
          <p:nvSpPr>
            <p:cNvPr id="17" name="Rectangle 16"/>
            <p:cNvSpPr/>
            <p:nvPr/>
          </p:nvSpPr>
          <p:spPr>
            <a:xfrm>
              <a:off x="4336785" y="2217682"/>
              <a:ext cx="4585225" cy="1754326"/>
            </a:xfrm>
            <a:prstGeom prst="rect">
              <a:avLst/>
            </a:prstGeom>
            <a:ln w="28575">
              <a:solidFill>
                <a:srgbClr val="5B9BD5"/>
              </a:solidFill>
            </a:ln>
          </p:spPr>
          <p:txBody>
            <a:bodyPr wrap="square">
              <a:spAutoFit/>
            </a:bodyPr>
            <a:lstStyle/>
            <a:p>
              <a:r>
                <a:rPr lang="en-US" dirty="0">
                  <a:solidFill>
                    <a:srgbClr val="5B9BD5"/>
                  </a:solidFill>
                  <a:latin typeface="Times New Roman" panose="02020603050405020304" pitchFamily="18" charset="0"/>
                </a:rPr>
                <a:t>The flow chart on the right is meant to show the </a:t>
              </a:r>
              <a:r>
                <a:rPr lang="en-US" dirty="0" smtClean="0">
                  <a:solidFill>
                    <a:srgbClr val="5B9BD5"/>
                  </a:solidFill>
                  <a:latin typeface="Times New Roman" panose="02020603050405020304" pitchFamily="18" charset="0"/>
                </a:rPr>
                <a:t>steps for </a:t>
              </a:r>
              <a:r>
                <a:rPr lang="en-US" dirty="0">
                  <a:solidFill>
                    <a:srgbClr val="5B9BD5"/>
                  </a:solidFill>
                  <a:latin typeface="Times New Roman" panose="02020603050405020304" pitchFamily="18" charset="0"/>
                </a:rPr>
                <a:t>making a move in a 'Snakes and Ladders' game</a:t>
              </a:r>
              <a:r>
                <a:rPr lang="en-US" dirty="0" smtClean="0">
                  <a:solidFill>
                    <a:srgbClr val="5B9BD5"/>
                  </a:solidFill>
                  <a:latin typeface="Times New Roman" panose="02020603050405020304" pitchFamily="18" charset="0"/>
                </a:rPr>
                <a:t>. </a:t>
              </a:r>
              <a:r>
                <a:rPr lang="en-US" dirty="0"/>
                <a:t/>
              </a:r>
              <a:br>
                <a:rPr lang="en-US" dirty="0"/>
              </a:br>
              <a:r>
                <a:rPr lang="en-US" dirty="0" smtClean="0">
                  <a:solidFill>
                    <a:srgbClr val="5B9BD5"/>
                  </a:solidFill>
                  <a:latin typeface="Times New Roman" panose="02020603050405020304" pitchFamily="18" charset="0"/>
                </a:rPr>
                <a:t>Place </a:t>
              </a:r>
              <a:r>
                <a:rPr lang="en-US" dirty="0">
                  <a:solidFill>
                    <a:srgbClr val="5B9BD5"/>
                  </a:solidFill>
                  <a:latin typeface="Times New Roman" panose="02020603050405020304" pitchFamily="18" charset="0"/>
                </a:rPr>
                <a:t>the instructions </a:t>
              </a:r>
              <a:r>
                <a:rPr lang="en-US" dirty="0" smtClean="0">
                  <a:solidFill>
                    <a:srgbClr val="5B9BD5"/>
                  </a:solidFill>
                  <a:latin typeface="Times New Roman" panose="02020603050405020304" pitchFamily="18" charset="0"/>
                </a:rPr>
                <a:t>on the left </a:t>
              </a:r>
              <a:r>
                <a:rPr lang="en-US" dirty="0">
                  <a:solidFill>
                    <a:srgbClr val="5B9BD5"/>
                  </a:solidFill>
                  <a:latin typeface="Times New Roman" panose="02020603050405020304" pitchFamily="18" charset="0"/>
                </a:rPr>
                <a:t>in the flow </a:t>
              </a:r>
              <a:r>
                <a:rPr lang="en-US" dirty="0" smtClean="0">
                  <a:solidFill>
                    <a:srgbClr val="5B9BD5"/>
                  </a:solidFill>
                  <a:latin typeface="Times New Roman" panose="02020603050405020304" pitchFamily="18" charset="0"/>
                </a:rPr>
                <a:t>chart by redrawing the Flowchart in your </a:t>
              </a:r>
              <a:r>
                <a:rPr lang="en-US" b="1" dirty="0" smtClean="0">
                  <a:solidFill>
                    <a:srgbClr val="5B9BD5"/>
                  </a:solidFill>
                  <a:latin typeface="Times New Roman" panose="02020603050405020304" pitchFamily="18" charset="0"/>
                </a:rPr>
                <a:t>Teams notebook.</a:t>
              </a:r>
              <a:endParaRPr lang="en-US" b="0" i="0" dirty="0">
                <a:solidFill>
                  <a:srgbClr val="5B9BD5"/>
                </a:solidFill>
                <a:effectLst/>
                <a:latin typeface="Times New Roman" panose="02020603050405020304" pitchFamily="18" charset="0"/>
              </a:endParaRPr>
            </a:p>
          </p:txBody>
        </p:sp>
        <p:sp>
          <p:nvSpPr>
            <p:cNvPr id="20" name="Rectangle 19"/>
            <p:cNvSpPr/>
            <p:nvPr/>
          </p:nvSpPr>
          <p:spPr>
            <a:xfrm>
              <a:off x="4129238" y="1732546"/>
              <a:ext cx="5000320" cy="48625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INSTRUCTIONS</a:t>
              </a:r>
              <a:endParaRPr lang="en-IE" sz="2800" dirty="0"/>
            </a:p>
          </p:txBody>
        </p:sp>
      </p:grpSp>
      <p:grpSp>
        <p:nvGrpSpPr>
          <p:cNvPr id="26" name="Group 25"/>
          <p:cNvGrpSpPr/>
          <p:nvPr/>
        </p:nvGrpSpPr>
        <p:grpSpPr>
          <a:xfrm>
            <a:off x="5446448" y="3940693"/>
            <a:ext cx="1209675" cy="1209675"/>
            <a:chOff x="5744828" y="4758840"/>
            <a:chExt cx="1209675" cy="1209675"/>
          </a:xfrm>
        </p:grpSpPr>
        <p:pic>
          <p:nvPicPr>
            <p:cNvPr id="24" name="Picture 2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44828" y="4758840"/>
              <a:ext cx="1209675" cy="1209675"/>
            </a:xfrm>
            <a:prstGeom prst="rect">
              <a:avLst/>
            </a:prstGeom>
          </p:spPr>
        </p:pic>
        <p:sp>
          <p:nvSpPr>
            <p:cNvPr id="25" name="TextBox 24"/>
            <p:cNvSpPr txBox="1"/>
            <p:nvPr/>
          </p:nvSpPr>
          <p:spPr>
            <a:xfrm>
              <a:off x="5966387" y="5079011"/>
              <a:ext cx="766555" cy="430887"/>
            </a:xfrm>
            <a:prstGeom prst="rect">
              <a:avLst/>
            </a:prstGeom>
            <a:noFill/>
          </p:spPr>
          <p:txBody>
            <a:bodyPr wrap="none" rtlCol="0">
              <a:spAutoFit/>
            </a:bodyPr>
            <a:lstStyle/>
            <a:p>
              <a:pPr algn="ctr"/>
              <a:r>
                <a:rPr lang="en-GB" sz="1100" b="1" dirty="0" smtClean="0">
                  <a:solidFill>
                    <a:srgbClr val="159892"/>
                  </a:solidFill>
                </a:rPr>
                <a:t>Teams</a:t>
              </a:r>
            </a:p>
            <a:p>
              <a:pPr algn="ctr"/>
              <a:r>
                <a:rPr lang="en-GB" sz="1100" b="1" dirty="0" smtClean="0">
                  <a:solidFill>
                    <a:srgbClr val="159892"/>
                  </a:solidFill>
                </a:rPr>
                <a:t>Notebook</a:t>
              </a:r>
              <a:endParaRPr lang="en-IE" sz="1100" b="1" dirty="0">
                <a:solidFill>
                  <a:srgbClr val="159892"/>
                </a:solidFill>
              </a:endParaRPr>
            </a:p>
          </p:txBody>
        </p:sp>
      </p:grpSp>
      <p:pic>
        <p:nvPicPr>
          <p:cNvPr id="18" name="Picture 17"/>
          <p:cNvPicPr>
            <a:picLocks noChangeAspect="1"/>
          </p:cNvPicPr>
          <p:nvPr/>
        </p:nvPicPr>
        <p:blipFill rotWithShape="1">
          <a:blip r:embed="rId4">
            <a:clrChange>
              <a:clrFrom>
                <a:srgbClr val="FFFFFF"/>
              </a:clrFrom>
              <a:clrTo>
                <a:srgbClr val="FFFFFF">
                  <a:alpha val="0"/>
                </a:srgbClr>
              </a:clrTo>
            </a:clrChange>
            <a:duotone>
              <a:prstClr val="black"/>
              <a:schemeClr val="accent3">
                <a:tint val="45000"/>
                <a:satMod val="400000"/>
              </a:schemeClr>
            </a:duotone>
          </a:blip>
          <a:srcRect l="14058" t="2475" r="17242" b="13956"/>
          <a:stretch/>
        </p:blipFill>
        <p:spPr>
          <a:xfrm>
            <a:off x="9038122" y="1275271"/>
            <a:ext cx="2760757" cy="4056488"/>
          </a:xfrm>
          <a:prstGeom prst="rect">
            <a:avLst/>
          </a:prstGeom>
          <a:ln>
            <a:noFill/>
          </a:ln>
        </p:spPr>
      </p:pic>
      <p:pic>
        <p:nvPicPr>
          <p:cNvPr id="19" name="Picture 18"/>
          <p:cNvPicPr>
            <a:picLocks noChangeAspect="1"/>
          </p:cNvPicPr>
          <p:nvPr/>
        </p:nvPicPr>
        <p:blipFill rotWithShape="1">
          <a:blip r:embed="rId5">
            <a:clrChange>
              <a:clrFrom>
                <a:srgbClr val="FFFFFF"/>
              </a:clrFrom>
              <a:clrTo>
                <a:srgbClr val="FFFFFF">
                  <a:alpha val="0"/>
                </a:srgbClr>
              </a:clrTo>
            </a:clrChange>
          </a:blip>
          <a:srcRect l="37788" t="-1" r="40335" b="33395"/>
          <a:stretch/>
        </p:blipFill>
        <p:spPr>
          <a:xfrm>
            <a:off x="1614750" y="1639045"/>
            <a:ext cx="1212783" cy="2924626"/>
          </a:xfrm>
          <a:prstGeom prst="rect">
            <a:avLst/>
          </a:prstGeom>
        </p:spPr>
      </p:pic>
    </p:spTree>
    <p:extLst>
      <p:ext uri="{BB962C8B-B14F-4D97-AF65-F5344CB8AC3E}">
        <p14:creationId xmlns:p14="http://schemas.microsoft.com/office/powerpoint/2010/main" val="3405589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a:t>
            </a:r>
            <a:r>
              <a:rPr lang="en-US" sz="3200" b="1" dirty="0">
                <a:solidFill>
                  <a:schemeClr val="bg1"/>
                </a:solidFill>
              </a:rPr>
              <a:t>3</a:t>
            </a:r>
            <a:r>
              <a:rPr lang="en-US" sz="3200" b="1" dirty="0" smtClean="0">
                <a:solidFill>
                  <a:schemeClr val="bg1"/>
                </a:solidFill>
              </a:rPr>
              <a:t>: Answer</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9" name="Oval 8"/>
          <p:cNvSpPr/>
          <p:nvPr/>
        </p:nvSpPr>
        <p:spPr>
          <a:xfrm>
            <a:off x="4512636"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rotWithShape="1">
          <a:blip r:embed="rId3">
            <a:clrChange>
              <a:clrFrom>
                <a:srgbClr val="FFFFFF"/>
              </a:clrFrom>
              <a:clrTo>
                <a:srgbClr val="FFFFFF">
                  <a:alpha val="0"/>
                </a:srgbClr>
              </a:clrTo>
            </a:clrChange>
            <a:duotone>
              <a:prstClr val="black"/>
              <a:schemeClr val="accent3">
                <a:tint val="45000"/>
                <a:satMod val="400000"/>
              </a:schemeClr>
            </a:duotone>
          </a:blip>
          <a:srcRect l="33399" t="24697" r="45855" b="24519"/>
          <a:stretch/>
        </p:blipFill>
        <p:spPr>
          <a:xfrm>
            <a:off x="4876242" y="1099243"/>
            <a:ext cx="3124773" cy="4677133"/>
          </a:xfrm>
          <a:prstGeom prst="rect">
            <a:avLst/>
          </a:prstGeom>
        </p:spPr>
      </p:pic>
      <p:cxnSp>
        <p:nvCxnSpPr>
          <p:cNvPr id="17" name="Straight Connector 16"/>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94687" y="6005452"/>
            <a:ext cx="340337" cy="369332"/>
            <a:chOff x="-1778651" y="6224333"/>
            <a:chExt cx="340337" cy="369332"/>
          </a:xfrm>
        </p:grpSpPr>
        <p:sp>
          <p:nvSpPr>
            <p:cNvPr id="19" name="Oval 1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0" name="TextBox 1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1" name="TextBox 20"/>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22" name="TextBox 21"/>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23" name="Group 22"/>
          <p:cNvGrpSpPr/>
          <p:nvPr/>
        </p:nvGrpSpPr>
        <p:grpSpPr>
          <a:xfrm>
            <a:off x="1798270" y="6009304"/>
            <a:ext cx="340337" cy="369332"/>
            <a:chOff x="-1778651" y="6224333"/>
            <a:chExt cx="340337" cy="369332"/>
          </a:xfrm>
        </p:grpSpPr>
        <p:sp>
          <p:nvSpPr>
            <p:cNvPr id="24" name="Oval 2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5" name="TextBox 24"/>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26" name="Group 25"/>
          <p:cNvGrpSpPr/>
          <p:nvPr/>
        </p:nvGrpSpPr>
        <p:grpSpPr>
          <a:xfrm>
            <a:off x="3065184" y="6020991"/>
            <a:ext cx="340337" cy="369332"/>
            <a:chOff x="-1778651" y="6224333"/>
            <a:chExt cx="340337" cy="369332"/>
          </a:xfrm>
        </p:grpSpPr>
        <p:sp>
          <p:nvSpPr>
            <p:cNvPr id="27" name="Oval 2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8" name="TextBox 27"/>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9" name="TextBox 28"/>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30" name="Group 29"/>
          <p:cNvGrpSpPr/>
          <p:nvPr/>
        </p:nvGrpSpPr>
        <p:grpSpPr>
          <a:xfrm>
            <a:off x="4326676" y="6019800"/>
            <a:ext cx="340337" cy="369332"/>
            <a:chOff x="-1778651" y="6224333"/>
            <a:chExt cx="340337" cy="369332"/>
          </a:xfrm>
        </p:grpSpPr>
        <p:sp>
          <p:nvSpPr>
            <p:cNvPr id="31" name="Oval 3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2" name="TextBox 3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3" name="TextBox 32"/>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34" name="Group 33"/>
          <p:cNvGrpSpPr/>
          <p:nvPr/>
        </p:nvGrpSpPr>
        <p:grpSpPr>
          <a:xfrm>
            <a:off x="5706273" y="6019800"/>
            <a:ext cx="340337" cy="369332"/>
            <a:chOff x="-1778651" y="6224333"/>
            <a:chExt cx="340337" cy="369332"/>
          </a:xfrm>
        </p:grpSpPr>
        <p:sp>
          <p:nvSpPr>
            <p:cNvPr id="35" name="Oval 3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6" name="TextBox 3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7" name="TextBox 36"/>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38" name="Group 37"/>
          <p:cNvGrpSpPr/>
          <p:nvPr/>
        </p:nvGrpSpPr>
        <p:grpSpPr>
          <a:xfrm>
            <a:off x="6958138" y="6026794"/>
            <a:ext cx="340337" cy="369332"/>
            <a:chOff x="-1778651" y="6224333"/>
            <a:chExt cx="340337" cy="369332"/>
          </a:xfrm>
        </p:grpSpPr>
        <p:sp>
          <p:nvSpPr>
            <p:cNvPr id="39" name="Oval 3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0" name="TextBox 3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1" name="TextBox 40"/>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42" name="TextBox 41"/>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43" name="Group 42"/>
          <p:cNvGrpSpPr/>
          <p:nvPr/>
        </p:nvGrpSpPr>
        <p:grpSpPr>
          <a:xfrm>
            <a:off x="9102887" y="6019800"/>
            <a:ext cx="340337" cy="369332"/>
            <a:chOff x="-1778651" y="6224333"/>
            <a:chExt cx="340337" cy="369332"/>
          </a:xfrm>
        </p:grpSpPr>
        <p:sp>
          <p:nvSpPr>
            <p:cNvPr id="44" name="Oval 4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5" name="TextBox 4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6" name="TextBox 45"/>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47" name="Group 46"/>
          <p:cNvGrpSpPr/>
          <p:nvPr/>
        </p:nvGrpSpPr>
        <p:grpSpPr>
          <a:xfrm>
            <a:off x="10192591" y="6002744"/>
            <a:ext cx="340337" cy="369332"/>
            <a:chOff x="-1778651" y="6224333"/>
            <a:chExt cx="340337" cy="369332"/>
          </a:xfrm>
        </p:grpSpPr>
        <p:sp>
          <p:nvSpPr>
            <p:cNvPr id="48" name="Oval 4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9" name="TextBox 4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0" name="TextBox 49"/>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51" name="Group 50"/>
          <p:cNvGrpSpPr/>
          <p:nvPr/>
        </p:nvGrpSpPr>
        <p:grpSpPr>
          <a:xfrm>
            <a:off x="11250447" y="6001325"/>
            <a:ext cx="340337" cy="369332"/>
            <a:chOff x="-1778651" y="6224333"/>
            <a:chExt cx="340337" cy="369332"/>
          </a:xfrm>
        </p:grpSpPr>
        <p:sp>
          <p:nvSpPr>
            <p:cNvPr id="52" name="Oval 5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3" name="TextBox 5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4" name="TextBox 53"/>
          <p:cNvSpPr txBox="1"/>
          <p:nvPr/>
        </p:nvSpPr>
        <p:spPr>
          <a:xfrm>
            <a:off x="7833731" y="6389540"/>
            <a:ext cx="797719" cy="369332"/>
          </a:xfrm>
          <a:prstGeom prst="rect">
            <a:avLst/>
          </a:prstGeom>
          <a:noFill/>
        </p:spPr>
        <p:txBody>
          <a:bodyPr wrap="none" rtlCol="0">
            <a:spAutoFit/>
          </a:bodyPr>
          <a:lstStyle/>
          <a:p>
            <a:pPr algn="ctr"/>
            <a:r>
              <a:rPr lang="en-GB" dirty="0" smtClean="0"/>
              <a:t>BREAK</a:t>
            </a:r>
            <a:endParaRPr lang="en-IE" dirty="0"/>
          </a:p>
        </p:txBody>
      </p:sp>
      <p:grpSp>
        <p:nvGrpSpPr>
          <p:cNvPr id="55" name="Group 54"/>
          <p:cNvGrpSpPr/>
          <p:nvPr/>
        </p:nvGrpSpPr>
        <p:grpSpPr>
          <a:xfrm>
            <a:off x="8011429" y="6016954"/>
            <a:ext cx="340337" cy="369332"/>
            <a:chOff x="-1778651" y="6224333"/>
            <a:chExt cx="340337" cy="369332"/>
          </a:xfrm>
        </p:grpSpPr>
        <p:sp>
          <p:nvSpPr>
            <p:cNvPr id="56" name="Oval 55"/>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7" name="TextBox 56"/>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58" name="Group 57"/>
          <p:cNvGrpSpPr/>
          <p:nvPr/>
        </p:nvGrpSpPr>
        <p:grpSpPr>
          <a:xfrm>
            <a:off x="387651" y="5998991"/>
            <a:ext cx="365806" cy="369332"/>
            <a:chOff x="560326" y="5852428"/>
            <a:chExt cx="365806" cy="369332"/>
          </a:xfrm>
        </p:grpSpPr>
        <p:sp>
          <p:nvSpPr>
            <p:cNvPr id="59" name="Oval 5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0" name="TextBox 5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1" name="Group 60"/>
          <p:cNvGrpSpPr/>
          <p:nvPr/>
        </p:nvGrpSpPr>
        <p:grpSpPr>
          <a:xfrm>
            <a:off x="1801794" y="6008178"/>
            <a:ext cx="365806" cy="369332"/>
            <a:chOff x="560326" y="5852428"/>
            <a:chExt cx="365806" cy="369332"/>
          </a:xfrm>
        </p:grpSpPr>
        <p:sp>
          <p:nvSpPr>
            <p:cNvPr id="62" name="Oval 6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3" name="TextBox 6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4" name="Group 63"/>
          <p:cNvGrpSpPr/>
          <p:nvPr/>
        </p:nvGrpSpPr>
        <p:grpSpPr>
          <a:xfrm>
            <a:off x="3060700" y="6013720"/>
            <a:ext cx="365806" cy="369332"/>
            <a:chOff x="560326" y="5852428"/>
            <a:chExt cx="365806" cy="369332"/>
          </a:xfrm>
        </p:grpSpPr>
        <p:sp>
          <p:nvSpPr>
            <p:cNvPr id="65" name="Oval 64"/>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6" name="TextBox 65"/>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7" name="Group 66"/>
          <p:cNvGrpSpPr/>
          <p:nvPr/>
        </p:nvGrpSpPr>
        <p:grpSpPr>
          <a:xfrm>
            <a:off x="4318000" y="6013720"/>
            <a:ext cx="365806" cy="369332"/>
            <a:chOff x="560326" y="5852428"/>
            <a:chExt cx="365806" cy="369332"/>
          </a:xfrm>
        </p:grpSpPr>
        <p:sp>
          <p:nvSpPr>
            <p:cNvPr id="68" name="Oval 67"/>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9" name="TextBox 68"/>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3" name="Group 72"/>
          <p:cNvGrpSpPr/>
          <p:nvPr/>
        </p:nvGrpSpPr>
        <p:grpSpPr>
          <a:xfrm>
            <a:off x="6953775" y="6021744"/>
            <a:ext cx="365806" cy="369332"/>
            <a:chOff x="560326" y="5852428"/>
            <a:chExt cx="365806" cy="369332"/>
          </a:xfrm>
        </p:grpSpPr>
        <p:sp>
          <p:nvSpPr>
            <p:cNvPr id="74" name="Oval 73"/>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5" name="TextBox 74"/>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6" name="Group 75"/>
          <p:cNvGrpSpPr/>
          <p:nvPr/>
        </p:nvGrpSpPr>
        <p:grpSpPr>
          <a:xfrm>
            <a:off x="5704625" y="6019800"/>
            <a:ext cx="365806" cy="369332"/>
            <a:chOff x="560326" y="5852428"/>
            <a:chExt cx="365806" cy="369332"/>
          </a:xfrm>
        </p:grpSpPr>
        <p:sp>
          <p:nvSpPr>
            <p:cNvPr id="77" name="Oval 76"/>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8" name="TextBox 77"/>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80" name="TextBox 79"/>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2528127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solidFill>
            <a:srgbClr val="C2E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10583519" y="279408"/>
            <a:ext cx="1264023" cy="1069042"/>
            <a:chOff x="2686233" y="5443609"/>
            <a:chExt cx="1264023" cy="1069042"/>
          </a:xfrm>
        </p:grpSpPr>
        <p:grpSp>
          <p:nvGrpSpPr>
            <p:cNvPr id="7" name="Group 6"/>
            <p:cNvGrpSpPr/>
            <p:nvPr/>
          </p:nvGrpSpPr>
          <p:grpSpPr>
            <a:xfrm>
              <a:off x="2686233" y="5443609"/>
              <a:ext cx="1264023" cy="1069042"/>
              <a:chOff x="5661211" y="1176617"/>
              <a:chExt cx="1264023" cy="1069042"/>
            </a:xfrm>
          </p:grpSpPr>
          <p:grpSp>
            <p:nvGrpSpPr>
              <p:cNvPr id="9" name="Group 8"/>
              <p:cNvGrpSpPr/>
              <p:nvPr/>
            </p:nvGrpSpPr>
            <p:grpSpPr>
              <a:xfrm>
                <a:off x="5661211" y="1176617"/>
                <a:ext cx="1264023" cy="1069042"/>
                <a:chOff x="5661211" y="1176617"/>
                <a:chExt cx="1264023" cy="1069042"/>
              </a:xfrm>
            </p:grpSpPr>
            <p:sp>
              <p:nvSpPr>
                <p:cNvPr id="11" name="Oval 10"/>
                <p:cNvSpPr/>
                <p:nvPr/>
              </p:nvSpPr>
              <p:spPr>
                <a:xfrm>
                  <a:off x="6001869" y="1349189"/>
                  <a:ext cx="923365" cy="896470"/>
                </a:xfrm>
                <a:prstGeom prst="ellipse">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 name="Oval 9"/>
              <p:cNvSpPr/>
              <p:nvPr/>
            </p:nvSpPr>
            <p:spPr>
              <a:xfrm>
                <a:off x="5782235" y="1176617"/>
                <a:ext cx="497541" cy="534521"/>
              </a:xfrm>
              <a:prstGeom prst="ellipse">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bg1"/>
                    </a:solidFill>
                  </a:rPr>
                  <a:t>T</a:t>
                </a:r>
                <a:endParaRPr lang="en-IE" b="1" dirty="0">
                  <a:solidFill>
                    <a:schemeClr val="bg1"/>
                  </a:solidFill>
                </a:endParaRPr>
              </a:p>
            </p:txBody>
          </p:sp>
        </p:grpSp>
        <p:pic>
          <p:nvPicPr>
            <p:cNvPr id="8" name="Picture 12" descr="http://www.altmd.com/mediafiles/SharedImages/HerbalMedicine/TeaCarto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0668" y="5722053"/>
              <a:ext cx="662267" cy="69758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val 16"/>
          <p:cNvSpPr/>
          <p:nvPr/>
        </p:nvSpPr>
        <p:spPr>
          <a:xfrm>
            <a:off x="5009394" y="906646"/>
            <a:ext cx="1967696" cy="1922420"/>
          </a:xfrm>
          <a:prstGeom prst="ellipse">
            <a:avLst/>
          </a:prstGeom>
          <a:solidFill>
            <a:srgbClr val="025D8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169281" y="2060293"/>
            <a:ext cx="5631808" cy="5208608"/>
          </a:xfrm>
          <a:prstGeom prst="ellipse">
            <a:avLst/>
          </a:prstGeom>
          <a:solidFill>
            <a:schemeClr val="bg1"/>
          </a:solidFill>
          <a:ln w="38100">
            <a:solidFill>
              <a:srgbClr val="9EB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62906" y="6052503"/>
            <a:ext cx="7695921" cy="805497"/>
          </a:xfrm>
          <a:prstGeom prst="rect">
            <a:avLst/>
          </a:prstGeom>
          <a:solidFill>
            <a:srgbClr val="025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TEA BREAK FOR 10 MINUTES</a:t>
            </a:r>
            <a:endParaRPr lang="en-IE" sz="4000" dirty="0"/>
          </a:p>
        </p:txBody>
      </p:sp>
      <p:sp>
        <p:nvSpPr>
          <p:cNvPr id="18" name="Rectangle 17"/>
          <p:cNvSpPr/>
          <p:nvPr/>
        </p:nvSpPr>
        <p:spPr>
          <a:xfrm>
            <a:off x="-231494" y="6858000"/>
            <a:ext cx="6759616" cy="55556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p:cNvSpPr/>
          <p:nvPr/>
        </p:nvSpPr>
        <p:spPr>
          <a:xfrm>
            <a:off x="5247194" y="1206136"/>
            <a:ext cx="1492096" cy="1446550"/>
          </a:xfrm>
          <a:prstGeom prst="rect">
            <a:avLst/>
          </a:prstGeom>
        </p:spPr>
        <p:txBody>
          <a:bodyPr wrap="square">
            <a:spAutoFit/>
          </a:bodyPr>
          <a:lstStyle/>
          <a:p>
            <a:pPr algn="ctr"/>
            <a:r>
              <a:rPr lang="en-GB" sz="2200" b="1" dirty="0">
                <a:solidFill>
                  <a:schemeClr val="bg1"/>
                </a:solidFill>
              </a:rPr>
              <a:t>Check Chat window for </a:t>
            </a:r>
            <a:r>
              <a:rPr lang="en-GB" sz="2200" b="1" dirty="0" smtClean="0">
                <a:solidFill>
                  <a:schemeClr val="bg1"/>
                </a:solidFill>
              </a:rPr>
              <a:t>return tim</a:t>
            </a:r>
            <a:r>
              <a:rPr lang="en-GB" sz="2000" b="1" dirty="0" smtClean="0">
                <a:solidFill>
                  <a:schemeClr val="bg1"/>
                </a:solidFill>
              </a:rPr>
              <a:t>e</a:t>
            </a:r>
            <a:endParaRPr lang="en-IE" sz="2000" b="1" dirty="0">
              <a:solidFill>
                <a:schemeClr val="bg1"/>
              </a:solidFill>
            </a:endParaRPr>
          </a:p>
        </p:txBody>
      </p:sp>
      <p:pic>
        <p:nvPicPr>
          <p:cNvPr id="4" name="Picture 3"/>
          <p:cNvPicPr>
            <a:picLocks noChangeAspect="1"/>
          </p:cNvPicPr>
          <p:nvPr/>
        </p:nvPicPr>
        <p:blipFill rotWithShape="1">
          <a:blip r:embed="rId3">
            <a:clrChange>
              <a:clrFrom>
                <a:srgbClr val="FFFFFF"/>
              </a:clrFrom>
              <a:clrTo>
                <a:srgbClr val="FFFFFF">
                  <a:alpha val="0"/>
                </a:srgbClr>
              </a:clrTo>
            </a:clrChange>
          </a:blip>
          <a:srcRect l="1938" t="14726" r="49561" b="32488"/>
          <a:stretch/>
        </p:blipFill>
        <p:spPr>
          <a:xfrm>
            <a:off x="1337123" y="2529575"/>
            <a:ext cx="3183038" cy="3333510"/>
          </a:xfrm>
          <a:prstGeom prst="rect">
            <a:avLst/>
          </a:prstGeom>
        </p:spPr>
      </p:pic>
    </p:spTree>
    <p:extLst>
      <p:ext uri="{BB962C8B-B14F-4D97-AF65-F5344CB8AC3E}">
        <p14:creationId xmlns:p14="http://schemas.microsoft.com/office/powerpoint/2010/main" val="20566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1773044"/>
            <a:ext cx="12192000" cy="3914078"/>
          </a:xfrm>
          <a:prstGeom prst="rect">
            <a:avLst/>
          </a:prstGeom>
          <a:solidFill>
            <a:srgbClr val="96B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Rectangle 17"/>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Flowchart Vs Use Case Diagram</a:t>
            </a:r>
            <a:endParaRPr lang="en-IE" sz="4000" b="1" dirty="0"/>
          </a:p>
        </p:txBody>
      </p:sp>
      <p:sp>
        <p:nvSpPr>
          <p:cNvPr id="19" name="Parallelogram 18"/>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0" name="Straight Connector 19"/>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Manual Input 20"/>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2" name="Group 21"/>
          <p:cNvGrpSpPr/>
          <p:nvPr/>
        </p:nvGrpSpPr>
        <p:grpSpPr>
          <a:xfrm>
            <a:off x="10505377" y="199355"/>
            <a:ext cx="1264023" cy="1069042"/>
            <a:chOff x="4240952" y="3930814"/>
            <a:chExt cx="1264023" cy="1069042"/>
          </a:xfrm>
        </p:grpSpPr>
        <p:grpSp>
          <p:nvGrpSpPr>
            <p:cNvPr id="23" name="Group 22"/>
            <p:cNvGrpSpPr/>
            <p:nvPr/>
          </p:nvGrpSpPr>
          <p:grpSpPr>
            <a:xfrm>
              <a:off x="4240952" y="3930814"/>
              <a:ext cx="1264023" cy="1069042"/>
              <a:chOff x="5661211" y="1176617"/>
              <a:chExt cx="1264023" cy="1069042"/>
            </a:xfrm>
          </p:grpSpPr>
          <p:grpSp>
            <p:nvGrpSpPr>
              <p:cNvPr id="25" name="Group 24"/>
              <p:cNvGrpSpPr/>
              <p:nvPr/>
            </p:nvGrpSpPr>
            <p:grpSpPr>
              <a:xfrm>
                <a:off x="5661211" y="1176617"/>
                <a:ext cx="1264023" cy="1069042"/>
                <a:chOff x="5661211" y="1176617"/>
                <a:chExt cx="1264023" cy="1069042"/>
              </a:xfrm>
            </p:grpSpPr>
            <p:sp>
              <p:nvSpPr>
                <p:cNvPr id="27" name="Oval 26"/>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6" name="Oval 25"/>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24" name="Picture 20" descr="http://classteaching.files.wordpress.com/2013/10/reading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0" y="1870693"/>
            <a:ext cx="5441794" cy="3816429"/>
          </a:xfrm>
          <a:prstGeom prst="rect">
            <a:avLst/>
          </a:prstGeom>
        </p:spPr>
        <p:txBody>
          <a:bodyPr wrap="square">
            <a:spAutoFit/>
          </a:bodyPr>
          <a:lstStyle/>
          <a:p>
            <a:pPr marL="342900" indent="-342900">
              <a:buFont typeface="Arial" panose="020B0604020202020204" pitchFamily="34" charset="0"/>
              <a:buChar char="•"/>
            </a:pPr>
            <a:r>
              <a:rPr lang="en-US" sz="2200" b="1" dirty="0" smtClean="0">
                <a:solidFill>
                  <a:schemeClr val="bg1"/>
                </a:solidFill>
                <a:latin typeface="Calibri   "/>
              </a:rPr>
              <a:t>Use </a:t>
            </a:r>
            <a:r>
              <a:rPr lang="en-US" sz="2200" b="1" dirty="0">
                <a:solidFill>
                  <a:schemeClr val="bg1"/>
                </a:solidFill>
                <a:latin typeface="Calibri   "/>
              </a:rPr>
              <a:t>Cases </a:t>
            </a:r>
            <a:r>
              <a:rPr lang="en-US" sz="2200" dirty="0">
                <a:solidFill>
                  <a:schemeClr val="bg1"/>
                </a:solidFill>
                <a:latin typeface="Calibri   "/>
              </a:rPr>
              <a:t>are related to the interactions between people and systems. </a:t>
            </a:r>
            <a:endParaRPr lang="en-US" sz="2200" dirty="0" smtClean="0">
              <a:solidFill>
                <a:schemeClr val="bg1"/>
              </a:solidFill>
              <a:latin typeface="Calibri   "/>
            </a:endParaRPr>
          </a:p>
          <a:p>
            <a:pPr marL="342900" indent="-342900">
              <a:buFont typeface="Arial" panose="020B0604020202020204" pitchFamily="34" charset="0"/>
              <a:buChar char="•"/>
            </a:pPr>
            <a:r>
              <a:rPr lang="en-US" sz="2200" b="1" dirty="0" smtClean="0">
                <a:solidFill>
                  <a:schemeClr val="bg1"/>
                </a:solidFill>
                <a:latin typeface="Calibri   "/>
              </a:rPr>
              <a:t>A </a:t>
            </a:r>
            <a:r>
              <a:rPr lang="en-US" sz="2200" b="1" dirty="0">
                <a:solidFill>
                  <a:schemeClr val="bg1"/>
                </a:solidFill>
                <a:latin typeface="Calibri   "/>
              </a:rPr>
              <a:t>process flowchart </a:t>
            </a:r>
            <a:r>
              <a:rPr lang="en-US" sz="2200" dirty="0" smtClean="0">
                <a:solidFill>
                  <a:schemeClr val="bg1"/>
                </a:solidFill>
                <a:latin typeface="Calibri   "/>
              </a:rPr>
              <a:t>is </a:t>
            </a:r>
            <a:r>
              <a:rPr lang="en-US" sz="2200" dirty="0">
                <a:solidFill>
                  <a:schemeClr val="bg1"/>
                </a:solidFill>
                <a:latin typeface="Calibri   "/>
              </a:rPr>
              <a:t>a graphical representation of how a business object like an order will flow through various business rules and system states. </a:t>
            </a:r>
            <a:endParaRPr lang="en-US" sz="2200" dirty="0" smtClean="0">
              <a:solidFill>
                <a:schemeClr val="bg1"/>
              </a:solidFill>
              <a:latin typeface="Calibri   "/>
            </a:endParaRPr>
          </a:p>
          <a:p>
            <a:pPr marL="342900" indent="-342900">
              <a:buFont typeface="Arial" panose="020B0604020202020204" pitchFamily="34" charset="0"/>
              <a:buChar char="•"/>
            </a:pPr>
            <a:r>
              <a:rPr lang="en-US" sz="2200" dirty="0" smtClean="0">
                <a:solidFill>
                  <a:schemeClr val="bg1"/>
                </a:solidFill>
                <a:latin typeface="Calibri   "/>
              </a:rPr>
              <a:t>For </a:t>
            </a:r>
            <a:r>
              <a:rPr lang="en-US" sz="2200" dirty="0">
                <a:solidFill>
                  <a:schemeClr val="bg1"/>
                </a:solidFill>
                <a:latin typeface="Calibri   "/>
              </a:rPr>
              <a:t>a really complicated problem, you would use flowcharts first, then use case diagram.</a:t>
            </a:r>
            <a:endParaRPr lang="en-IE" sz="2200" dirty="0">
              <a:solidFill>
                <a:schemeClr val="bg1"/>
              </a:solidFill>
              <a:latin typeface="Calibri   "/>
            </a:endParaRPr>
          </a:p>
        </p:txBody>
      </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0673" y="1997761"/>
            <a:ext cx="4001043" cy="3464644"/>
          </a:xfrm>
          <a:prstGeom prst="rect">
            <a:avLst/>
          </a:prstGeom>
        </p:spPr>
      </p:pic>
    </p:spTree>
    <p:extLst>
      <p:ext uri="{BB962C8B-B14F-4D97-AF65-F5344CB8AC3E}">
        <p14:creationId xmlns:p14="http://schemas.microsoft.com/office/powerpoint/2010/main" val="2024516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11510" y="4276802"/>
            <a:ext cx="3033132" cy="2054929"/>
          </a:xfrm>
          <a:prstGeom prst="roundRect">
            <a:avLst/>
          </a:prstGeom>
          <a:solidFill>
            <a:schemeClr val="bg1"/>
          </a:solidFill>
          <a:ln>
            <a:solidFill>
              <a:srgbClr val="96B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96" y="1595532"/>
            <a:ext cx="5626491" cy="4872176"/>
          </a:xfrm>
          <a:prstGeom prst="rect">
            <a:avLst/>
          </a:prstGeom>
        </p:spPr>
      </p:pic>
      <p:sp>
        <p:nvSpPr>
          <p:cNvPr id="4" name="Rectangle 3"/>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Use Case Diagram</a:t>
            </a:r>
            <a:endParaRPr lang="en-IE" sz="4000" b="1" dirty="0"/>
          </a:p>
        </p:txBody>
      </p:sp>
      <p:sp>
        <p:nvSpPr>
          <p:cNvPr id="6" name="Parallelogram 5"/>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lowchart: Manual Input 7"/>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9" name="Group 8"/>
          <p:cNvGrpSpPr/>
          <p:nvPr/>
        </p:nvGrpSpPr>
        <p:grpSpPr>
          <a:xfrm>
            <a:off x="10505377" y="199355"/>
            <a:ext cx="1264023" cy="1069042"/>
            <a:chOff x="4240952" y="3930814"/>
            <a:chExt cx="1264023" cy="1069042"/>
          </a:xfrm>
        </p:grpSpPr>
        <p:grpSp>
          <p:nvGrpSpPr>
            <p:cNvPr id="10" name="Group 9"/>
            <p:cNvGrpSpPr/>
            <p:nvPr/>
          </p:nvGrpSpPr>
          <p:grpSpPr>
            <a:xfrm>
              <a:off x="4240952" y="3930814"/>
              <a:ext cx="1264023" cy="1069042"/>
              <a:chOff x="5661211" y="1176617"/>
              <a:chExt cx="1264023" cy="1069042"/>
            </a:xfrm>
          </p:grpSpPr>
          <p:grpSp>
            <p:nvGrpSpPr>
              <p:cNvPr id="12" name="Group 11"/>
              <p:cNvGrpSpPr/>
              <p:nvPr/>
            </p:nvGrpSpPr>
            <p:grpSpPr>
              <a:xfrm>
                <a:off x="5661211" y="1176617"/>
                <a:ext cx="1264023" cy="1069042"/>
                <a:chOff x="5661211" y="1176617"/>
                <a:chExt cx="1264023" cy="1069042"/>
              </a:xfrm>
            </p:grpSpPr>
            <p:sp>
              <p:nvSpPr>
                <p:cNvPr id="14" name="Oval 13"/>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3" name="Oval 12"/>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11" name="Picture 20" descr="http://classteaching.files.wordpress.com/2013/10/reading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Notched Right Arrow 16"/>
          <p:cNvSpPr/>
          <p:nvPr/>
        </p:nvSpPr>
        <p:spPr>
          <a:xfrm rot="19541575">
            <a:off x="6924789" y="4673538"/>
            <a:ext cx="1628078" cy="713678"/>
          </a:xfrm>
          <a:prstGeom prst="notchedRightArrow">
            <a:avLst/>
          </a:prstGeom>
          <a:solidFill>
            <a:srgbClr val="96B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Actor</a:t>
            </a:r>
            <a:endParaRPr lang="en-IE" b="1" dirty="0">
              <a:solidFill>
                <a:schemeClr val="bg1"/>
              </a:solidFill>
            </a:endParaRPr>
          </a:p>
        </p:txBody>
      </p:sp>
      <p:sp>
        <p:nvSpPr>
          <p:cNvPr id="18" name="Notched Right Arrow 17"/>
          <p:cNvSpPr/>
          <p:nvPr/>
        </p:nvSpPr>
        <p:spPr>
          <a:xfrm>
            <a:off x="1817649" y="5783951"/>
            <a:ext cx="2288630" cy="1025005"/>
          </a:xfrm>
          <a:prstGeom prst="notchedRightArrow">
            <a:avLst/>
          </a:prstGeom>
          <a:solidFill>
            <a:srgbClr val="96B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System Boundary</a:t>
            </a:r>
            <a:endParaRPr lang="en-IE" b="1" dirty="0"/>
          </a:p>
        </p:txBody>
      </p:sp>
      <p:sp>
        <p:nvSpPr>
          <p:cNvPr id="20" name="Notched Right Arrow 19"/>
          <p:cNvSpPr/>
          <p:nvPr/>
        </p:nvSpPr>
        <p:spPr>
          <a:xfrm flipH="1">
            <a:off x="6683128" y="2274848"/>
            <a:ext cx="2348067" cy="880946"/>
          </a:xfrm>
          <a:prstGeom prst="notchedRightArrow">
            <a:avLst/>
          </a:prstGeom>
          <a:solidFill>
            <a:srgbClr val="96B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Includes/Extends</a:t>
            </a:r>
            <a:endParaRPr lang="en-IE" b="1" dirty="0">
              <a:solidFill>
                <a:schemeClr val="bg1"/>
              </a:solidFill>
            </a:endParaRPr>
          </a:p>
        </p:txBody>
      </p:sp>
      <p:sp>
        <p:nvSpPr>
          <p:cNvPr id="21" name="Rectangle 20"/>
          <p:cNvSpPr/>
          <p:nvPr/>
        </p:nvSpPr>
        <p:spPr>
          <a:xfrm>
            <a:off x="111510" y="4300406"/>
            <a:ext cx="3124121" cy="2031325"/>
          </a:xfrm>
          <a:prstGeom prst="rect">
            <a:avLst/>
          </a:prstGeom>
        </p:spPr>
        <p:txBody>
          <a:bodyPr wrap="square">
            <a:spAutoFit/>
          </a:bodyPr>
          <a:lstStyle/>
          <a:p>
            <a:r>
              <a:rPr lang="en-US" dirty="0">
                <a:solidFill>
                  <a:srgbClr val="159892"/>
                </a:solidFill>
                <a:latin typeface="Calibri   "/>
              </a:rPr>
              <a:t>A </a:t>
            </a:r>
            <a:r>
              <a:rPr lang="en-US" b="1" dirty="0">
                <a:solidFill>
                  <a:srgbClr val="159892"/>
                </a:solidFill>
                <a:latin typeface="Calibri   "/>
              </a:rPr>
              <a:t>system</a:t>
            </a:r>
            <a:r>
              <a:rPr lang="en-US" dirty="0">
                <a:solidFill>
                  <a:srgbClr val="159892"/>
                </a:solidFill>
                <a:latin typeface="Calibri   "/>
              </a:rPr>
              <a:t> </a:t>
            </a:r>
            <a:r>
              <a:rPr lang="en-US" b="1" dirty="0">
                <a:solidFill>
                  <a:srgbClr val="159892"/>
                </a:solidFill>
                <a:latin typeface="Calibri   "/>
              </a:rPr>
              <a:t>boundary</a:t>
            </a:r>
            <a:r>
              <a:rPr lang="en-US" dirty="0">
                <a:solidFill>
                  <a:srgbClr val="159892"/>
                </a:solidFill>
                <a:latin typeface="Calibri   "/>
              </a:rPr>
              <a:t> is a rectangle that you can draw in a use-case diagram to separate the use cases that are internal to a system from the actors that are external to the system</a:t>
            </a:r>
            <a:endParaRPr lang="en-IE" dirty="0">
              <a:solidFill>
                <a:srgbClr val="159892"/>
              </a:solidFill>
              <a:latin typeface="Calibri   "/>
            </a:endParaRPr>
          </a:p>
        </p:txBody>
      </p:sp>
      <p:sp>
        <p:nvSpPr>
          <p:cNvPr id="22" name="Notched Right Arrow 21"/>
          <p:cNvSpPr/>
          <p:nvPr/>
        </p:nvSpPr>
        <p:spPr>
          <a:xfrm rot="2344917">
            <a:off x="1771414" y="2976064"/>
            <a:ext cx="1628078" cy="713678"/>
          </a:xfrm>
          <a:prstGeom prst="notchedRightArrow">
            <a:avLst/>
          </a:prstGeom>
          <a:solidFill>
            <a:srgbClr val="96B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Actor</a:t>
            </a:r>
            <a:endParaRPr lang="en-IE" b="1" dirty="0">
              <a:solidFill>
                <a:schemeClr val="bg1"/>
              </a:solidFill>
            </a:endParaRPr>
          </a:p>
        </p:txBody>
      </p:sp>
      <p:sp>
        <p:nvSpPr>
          <p:cNvPr id="23" name="Rectangle 22"/>
          <p:cNvSpPr/>
          <p:nvPr/>
        </p:nvSpPr>
        <p:spPr>
          <a:xfrm>
            <a:off x="4106279" y="1223997"/>
            <a:ext cx="6070893" cy="369332"/>
          </a:xfrm>
          <a:prstGeom prst="rect">
            <a:avLst/>
          </a:prstGeom>
        </p:spPr>
        <p:txBody>
          <a:bodyPr wrap="none">
            <a:spAutoFit/>
          </a:bodyPr>
          <a:lstStyle/>
          <a:p>
            <a:r>
              <a:rPr lang="en-US" b="1" dirty="0">
                <a:solidFill>
                  <a:srgbClr val="4A525D"/>
                </a:solidFill>
                <a:latin typeface="Calibri   "/>
              </a:rPr>
              <a:t>Use Case Diagram of Car Parking Information System</a:t>
            </a:r>
            <a:endParaRPr lang="en-US" b="1" i="0" dirty="0">
              <a:solidFill>
                <a:srgbClr val="4A525D"/>
              </a:solidFill>
              <a:effectLst/>
              <a:latin typeface="Calibri   "/>
            </a:endParaRPr>
          </a:p>
        </p:txBody>
      </p:sp>
      <p:grpSp>
        <p:nvGrpSpPr>
          <p:cNvPr id="27" name="Group 26"/>
          <p:cNvGrpSpPr/>
          <p:nvPr/>
        </p:nvGrpSpPr>
        <p:grpSpPr>
          <a:xfrm>
            <a:off x="153139" y="1425395"/>
            <a:ext cx="3743093" cy="1200329"/>
            <a:chOff x="153139" y="1425395"/>
            <a:chExt cx="3743093" cy="1200329"/>
          </a:xfrm>
        </p:grpSpPr>
        <p:sp>
          <p:nvSpPr>
            <p:cNvPr id="26" name="Rounded Rectangle 25"/>
            <p:cNvSpPr/>
            <p:nvPr/>
          </p:nvSpPr>
          <p:spPr>
            <a:xfrm>
              <a:off x="153139" y="1425395"/>
              <a:ext cx="3743093" cy="1200329"/>
            </a:xfrm>
            <a:prstGeom prst="roundRect">
              <a:avLst/>
            </a:prstGeom>
            <a:solidFill>
              <a:schemeClr val="bg1"/>
            </a:solidFill>
            <a:ln>
              <a:solidFill>
                <a:srgbClr val="96B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ectangle 23"/>
            <p:cNvSpPr/>
            <p:nvPr/>
          </p:nvSpPr>
          <p:spPr>
            <a:xfrm>
              <a:off x="153139" y="1425395"/>
              <a:ext cx="3743093" cy="1200329"/>
            </a:xfrm>
            <a:prstGeom prst="rect">
              <a:avLst/>
            </a:prstGeom>
          </p:spPr>
          <p:txBody>
            <a:bodyPr wrap="square">
              <a:spAutoFit/>
            </a:bodyPr>
            <a:lstStyle/>
            <a:p>
              <a:r>
                <a:rPr lang="en-US" dirty="0">
                  <a:solidFill>
                    <a:srgbClr val="159892"/>
                  </a:solidFill>
                  <a:latin typeface="Calibri   "/>
                </a:rPr>
                <a:t>An </a:t>
              </a:r>
              <a:r>
                <a:rPr lang="en-US" b="1" dirty="0">
                  <a:solidFill>
                    <a:srgbClr val="159892"/>
                  </a:solidFill>
                  <a:latin typeface="Calibri   "/>
                </a:rPr>
                <a:t>actor</a:t>
              </a:r>
              <a:r>
                <a:rPr lang="en-US" dirty="0">
                  <a:solidFill>
                    <a:srgbClr val="159892"/>
                  </a:solidFill>
                  <a:latin typeface="Calibri   "/>
                </a:rPr>
                <a:t> in use case modeling specifies a role played by a user or any other system that interacts with the subject.</a:t>
              </a:r>
              <a:endParaRPr lang="en-IE" dirty="0">
                <a:solidFill>
                  <a:srgbClr val="159892"/>
                </a:solidFill>
                <a:latin typeface="Calibri   "/>
              </a:endParaRPr>
            </a:p>
          </p:txBody>
        </p:sp>
      </p:grpSp>
      <p:grpSp>
        <p:nvGrpSpPr>
          <p:cNvPr id="29" name="Group 28"/>
          <p:cNvGrpSpPr/>
          <p:nvPr/>
        </p:nvGrpSpPr>
        <p:grpSpPr>
          <a:xfrm>
            <a:off x="8974487" y="1711540"/>
            <a:ext cx="3257323" cy="4072411"/>
            <a:chOff x="8974487" y="1711540"/>
            <a:chExt cx="3257323" cy="4072411"/>
          </a:xfrm>
        </p:grpSpPr>
        <p:sp>
          <p:nvSpPr>
            <p:cNvPr id="28" name="Rounded Rectangle 27"/>
            <p:cNvSpPr/>
            <p:nvPr/>
          </p:nvSpPr>
          <p:spPr>
            <a:xfrm>
              <a:off x="8974487" y="1711540"/>
              <a:ext cx="3068830" cy="4072411"/>
            </a:xfrm>
            <a:prstGeom prst="roundRect">
              <a:avLst>
                <a:gd name="adj" fmla="val 8309"/>
              </a:avLst>
            </a:prstGeom>
            <a:solidFill>
              <a:schemeClr val="bg1"/>
            </a:solidFill>
            <a:ln>
              <a:solidFill>
                <a:srgbClr val="96B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Rectangle 24"/>
            <p:cNvSpPr/>
            <p:nvPr/>
          </p:nvSpPr>
          <p:spPr>
            <a:xfrm>
              <a:off x="9002966" y="1711540"/>
              <a:ext cx="3228844" cy="3970318"/>
            </a:xfrm>
            <a:prstGeom prst="rect">
              <a:avLst/>
            </a:prstGeom>
          </p:spPr>
          <p:txBody>
            <a:bodyPr wrap="square">
              <a:spAutoFit/>
            </a:bodyPr>
            <a:lstStyle/>
            <a:p>
              <a:r>
                <a:rPr lang="en-US" dirty="0">
                  <a:solidFill>
                    <a:srgbClr val="159892"/>
                  </a:solidFill>
                  <a:latin typeface="Calibri   "/>
                </a:rPr>
                <a:t>"</a:t>
              </a:r>
              <a:r>
                <a:rPr lang="en-US" b="1" dirty="0">
                  <a:solidFill>
                    <a:srgbClr val="159892"/>
                  </a:solidFill>
                  <a:latin typeface="Calibri   "/>
                </a:rPr>
                <a:t>Include</a:t>
              </a:r>
              <a:r>
                <a:rPr lang="en-US" dirty="0">
                  <a:solidFill>
                    <a:srgbClr val="159892"/>
                  </a:solidFill>
                  <a:latin typeface="Calibri   "/>
                </a:rPr>
                <a:t>" is used to extend the base use case and it is a </a:t>
              </a:r>
              <a:r>
                <a:rPr lang="en-US" u="sng" dirty="0">
                  <a:solidFill>
                    <a:srgbClr val="159892"/>
                  </a:solidFill>
                  <a:latin typeface="Calibri   "/>
                </a:rPr>
                <a:t>must condition </a:t>
              </a:r>
              <a:r>
                <a:rPr lang="en-US" dirty="0">
                  <a:solidFill>
                    <a:srgbClr val="159892"/>
                  </a:solidFill>
                  <a:latin typeface="Calibri   "/>
                </a:rPr>
                <a:t>i.e. included </a:t>
              </a:r>
              <a:r>
                <a:rPr lang="en-US" b="1" dirty="0">
                  <a:solidFill>
                    <a:srgbClr val="159892"/>
                  </a:solidFill>
                  <a:latin typeface="Calibri   "/>
                </a:rPr>
                <a:t>use case</a:t>
              </a:r>
              <a:r>
                <a:rPr lang="en-US" dirty="0">
                  <a:solidFill>
                    <a:srgbClr val="159892"/>
                  </a:solidFill>
                  <a:latin typeface="Calibri   "/>
                </a:rPr>
                <a:t> run must run successfully to complete base </a:t>
              </a:r>
              <a:r>
                <a:rPr lang="en-US" b="1" dirty="0">
                  <a:solidFill>
                    <a:srgbClr val="159892"/>
                  </a:solidFill>
                  <a:latin typeface="Calibri   "/>
                </a:rPr>
                <a:t>use</a:t>
              </a:r>
              <a:r>
                <a:rPr lang="en-US" dirty="0">
                  <a:solidFill>
                    <a:srgbClr val="159892"/>
                  </a:solidFill>
                  <a:latin typeface="Calibri   "/>
                </a:rPr>
                <a:t>. </a:t>
              </a:r>
              <a:endParaRPr lang="en-US" dirty="0" smtClean="0">
                <a:solidFill>
                  <a:srgbClr val="159892"/>
                </a:solidFill>
                <a:latin typeface="Calibri   "/>
              </a:endParaRPr>
            </a:p>
            <a:p>
              <a:endParaRPr lang="en-US" dirty="0" smtClean="0">
                <a:solidFill>
                  <a:srgbClr val="159892"/>
                </a:solidFill>
                <a:latin typeface="Calibri   "/>
              </a:endParaRPr>
            </a:p>
            <a:p>
              <a:r>
                <a:rPr lang="en-US" dirty="0" smtClean="0">
                  <a:solidFill>
                    <a:srgbClr val="159892"/>
                  </a:solidFill>
                  <a:latin typeface="Calibri   "/>
                </a:rPr>
                <a:t>"</a:t>
              </a:r>
              <a:r>
                <a:rPr lang="en-US" b="1" dirty="0">
                  <a:solidFill>
                    <a:srgbClr val="159892"/>
                  </a:solidFill>
                  <a:latin typeface="Calibri   "/>
                </a:rPr>
                <a:t>Exclude</a:t>
              </a:r>
              <a:r>
                <a:rPr lang="en-US" dirty="0">
                  <a:solidFill>
                    <a:srgbClr val="159892"/>
                  </a:solidFill>
                  <a:latin typeface="Calibri   "/>
                </a:rPr>
                <a:t>" on the other hand is </a:t>
              </a:r>
              <a:r>
                <a:rPr lang="en-US" u="sng" dirty="0">
                  <a:solidFill>
                    <a:srgbClr val="159892"/>
                  </a:solidFill>
                  <a:latin typeface="Calibri   "/>
                </a:rPr>
                <a:t>optional </a:t>
              </a:r>
              <a:r>
                <a:rPr lang="en-US" dirty="0">
                  <a:solidFill>
                    <a:srgbClr val="159892"/>
                  </a:solidFill>
                  <a:latin typeface="Calibri   "/>
                </a:rPr>
                <a:t>use case which extends the base use case, base use case can run successfully even without invoking/calling the extending use case.</a:t>
              </a:r>
              <a:endParaRPr lang="en-IE" dirty="0">
                <a:solidFill>
                  <a:srgbClr val="159892"/>
                </a:solidFill>
                <a:latin typeface="Calibri   "/>
              </a:endParaRPr>
            </a:p>
          </p:txBody>
        </p:sp>
      </p:grpSp>
    </p:spTree>
    <p:extLst>
      <p:ext uri="{BB962C8B-B14F-4D97-AF65-F5344CB8AC3E}">
        <p14:creationId xmlns:p14="http://schemas.microsoft.com/office/powerpoint/2010/main" val="2791854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4: Logging into Facebook</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20 mins</a:t>
            </a:r>
            <a:endParaRPr lang="en-IE" b="1" dirty="0">
              <a:solidFill>
                <a:srgbClr val="159892"/>
              </a:solidFill>
            </a:endParaRPr>
          </a:p>
        </p:txBody>
      </p:sp>
      <p:sp>
        <p:nvSpPr>
          <p:cNvPr id="9" name="Oval 8"/>
          <p:cNvSpPr/>
          <p:nvPr/>
        </p:nvSpPr>
        <p:spPr>
          <a:xfrm>
            <a:off x="3308308"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16"/>
          <p:cNvSpPr/>
          <p:nvPr/>
        </p:nvSpPr>
        <p:spPr>
          <a:xfrm>
            <a:off x="1633727" y="2525403"/>
            <a:ext cx="6499522" cy="1785104"/>
          </a:xfrm>
          <a:prstGeom prst="rect">
            <a:avLst/>
          </a:prstGeom>
          <a:solidFill>
            <a:srgbClr val="2E79BD"/>
          </a:solidFill>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200" b="1" dirty="0" smtClean="0">
                <a:solidFill>
                  <a:schemeClr val="bg1"/>
                </a:solidFill>
                <a:latin typeface="Calibri   "/>
              </a:rPr>
              <a:t>TASK:</a:t>
            </a:r>
          </a:p>
          <a:p>
            <a:r>
              <a:rPr lang="en-US" sz="2200" dirty="0" smtClean="0">
                <a:solidFill>
                  <a:schemeClr val="bg1"/>
                </a:solidFill>
                <a:latin typeface="Calibri   "/>
              </a:rPr>
              <a:t>Draw </a:t>
            </a:r>
            <a:r>
              <a:rPr lang="en-US" sz="2200" dirty="0">
                <a:solidFill>
                  <a:schemeClr val="bg1"/>
                </a:solidFill>
                <a:latin typeface="Calibri   "/>
              </a:rPr>
              <a:t>a flowchart to log </a:t>
            </a:r>
            <a:r>
              <a:rPr lang="en-US" sz="2200" dirty="0" smtClean="0">
                <a:solidFill>
                  <a:schemeClr val="bg1"/>
                </a:solidFill>
                <a:latin typeface="Calibri   "/>
              </a:rPr>
              <a:t>into a Facebook </a:t>
            </a:r>
            <a:r>
              <a:rPr lang="en-US" sz="2200" dirty="0">
                <a:solidFill>
                  <a:schemeClr val="bg1"/>
                </a:solidFill>
                <a:latin typeface="Calibri   "/>
              </a:rPr>
              <a:t>account</a:t>
            </a:r>
          </a:p>
          <a:p>
            <a:r>
              <a:rPr lang="en-US" sz="2200" dirty="0">
                <a:solidFill>
                  <a:schemeClr val="bg1"/>
                </a:solidFill>
                <a:latin typeface="Calibri   "/>
              </a:rPr>
              <a:t>This problem can be solved in many </a:t>
            </a:r>
            <a:r>
              <a:rPr lang="en-US" sz="2200" dirty="0" smtClean="0">
                <a:solidFill>
                  <a:schemeClr val="bg1"/>
                </a:solidFill>
                <a:latin typeface="Calibri   "/>
              </a:rPr>
              <a:t>ways, so I encourage </a:t>
            </a:r>
            <a:r>
              <a:rPr lang="en-US" sz="2200" dirty="0">
                <a:solidFill>
                  <a:schemeClr val="bg1"/>
                </a:solidFill>
                <a:latin typeface="Calibri   "/>
              </a:rPr>
              <a:t>you to think and draw a flowchart</a:t>
            </a:r>
            <a:r>
              <a:rPr lang="en-US" sz="2200" b="1" dirty="0">
                <a:solidFill>
                  <a:schemeClr val="bg1"/>
                </a:solidFill>
                <a:latin typeface="Calibri   "/>
              </a:rPr>
              <a:t> </a:t>
            </a:r>
            <a:r>
              <a:rPr lang="en-US" sz="2200" dirty="0">
                <a:solidFill>
                  <a:schemeClr val="bg1"/>
                </a:solidFill>
                <a:latin typeface="Calibri   "/>
              </a:rPr>
              <a:t>for this problem using your imagination.</a:t>
            </a:r>
            <a:endParaRPr lang="en-US" sz="2200" b="0" i="0" u="none" strike="noStrike" dirty="0">
              <a:solidFill>
                <a:schemeClr val="bg1"/>
              </a:solidFill>
              <a:effectLst/>
              <a:latin typeface="Calibri   "/>
            </a:endParaRPr>
          </a:p>
        </p:txBody>
      </p:sp>
      <p:pic>
        <p:nvPicPr>
          <p:cNvPr id="20" name="Picture 19"/>
          <p:cNvPicPr>
            <a:picLocks noChangeAspect="1"/>
          </p:cNvPicPr>
          <p:nvPr/>
        </p:nvPicPr>
        <p:blipFill>
          <a:blip r:embed="rId4">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146094" y="2133053"/>
            <a:ext cx="2028825" cy="2347465"/>
          </a:xfrm>
          <a:prstGeom prst="rect">
            <a:avLst/>
          </a:prstGeom>
        </p:spPr>
      </p:pic>
      <p:sp>
        <p:nvSpPr>
          <p:cNvPr id="22" name="Rectangle 21"/>
          <p:cNvSpPr/>
          <p:nvPr/>
        </p:nvSpPr>
        <p:spPr>
          <a:xfrm>
            <a:off x="8356390" y="2054818"/>
            <a:ext cx="3721611" cy="2800767"/>
          </a:xfrm>
          <a:prstGeom prst="rect">
            <a:avLst/>
          </a:prstGeom>
          <a:ln>
            <a:solidFill>
              <a:srgbClr val="2E79BD"/>
            </a:solidFill>
          </a:ln>
        </p:spPr>
        <p:txBody>
          <a:bodyPr wrap="square">
            <a:spAutoFit/>
          </a:bodyPr>
          <a:lstStyle/>
          <a:p>
            <a:pPr marL="342900" indent="-342900">
              <a:buFont typeface="+mj-lt"/>
              <a:buAutoNum type="arabicPeriod"/>
            </a:pPr>
            <a:r>
              <a:rPr lang="en-GB" sz="2200" dirty="0" smtClean="0"/>
              <a:t>Log into draw.io to create your flowchart. </a:t>
            </a:r>
            <a:endParaRPr lang="en-GB" sz="2200" dirty="0"/>
          </a:p>
          <a:p>
            <a:pPr marL="342900" indent="-342900">
              <a:buFont typeface="+mj-lt"/>
              <a:buAutoNum type="arabicPeriod"/>
            </a:pPr>
            <a:r>
              <a:rPr lang="en-GB" sz="2200" dirty="0" smtClean="0"/>
              <a:t>Create new diagram and from template, select Basic, and Flowchart to get you started.</a:t>
            </a:r>
          </a:p>
          <a:p>
            <a:pPr marL="342900" indent="-342900">
              <a:buFont typeface="+mj-lt"/>
              <a:buAutoNum type="arabicPeriod"/>
            </a:pPr>
            <a:r>
              <a:rPr lang="en-GB" sz="2200" dirty="0" smtClean="0"/>
              <a:t>Save file as </a:t>
            </a:r>
            <a:r>
              <a:rPr lang="en-GB" sz="2200" b="1" dirty="0" smtClean="0"/>
              <a:t>FacebookDiagram.io</a:t>
            </a:r>
            <a:endParaRPr lang="en-IE" sz="2200" b="1" dirty="0"/>
          </a:p>
        </p:txBody>
      </p:sp>
      <p:pic>
        <p:nvPicPr>
          <p:cNvPr id="23" name="Picture 22"/>
          <p:cNvPicPr>
            <a:picLocks noChangeAspect="1"/>
          </p:cNvPicPr>
          <p:nvPr/>
        </p:nvPicPr>
        <p:blipFill rotWithShape="1">
          <a:blip r:embed="rId5"/>
          <a:srcRect l="33505" t="3086" r="33505" b="72078"/>
          <a:stretch/>
        </p:blipFill>
        <p:spPr>
          <a:xfrm>
            <a:off x="9302794" y="1118339"/>
            <a:ext cx="1828801" cy="766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4" name="Straight Connector 23"/>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94687" y="6005452"/>
            <a:ext cx="340337" cy="369332"/>
            <a:chOff x="-1778651" y="6224333"/>
            <a:chExt cx="340337" cy="369332"/>
          </a:xfrm>
        </p:grpSpPr>
        <p:sp>
          <p:nvSpPr>
            <p:cNvPr id="26" name="Oval 2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7" name="TextBox 2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8" name="TextBox 27"/>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29" name="TextBox 28"/>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30" name="Group 29"/>
          <p:cNvGrpSpPr/>
          <p:nvPr/>
        </p:nvGrpSpPr>
        <p:grpSpPr>
          <a:xfrm>
            <a:off x="1798270" y="6009304"/>
            <a:ext cx="340337" cy="369332"/>
            <a:chOff x="-1778651" y="6224333"/>
            <a:chExt cx="340337" cy="369332"/>
          </a:xfrm>
        </p:grpSpPr>
        <p:sp>
          <p:nvSpPr>
            <p:cNvPr id="31" name="Oval 3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2" name="TextBox 31"/>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33" name="Group 32"/>
          <p:cNvGrpSpPr/>
          <p:nvPr/>
        </p:nvGrpSpPr>
        <p:grpSpPr>
          <a:xfrm>
            <a:off x="3065184" y="6020991"/>
            <a:ext cx="340337" cy="369332"/>
            <a:chOff x="-1778651" y="6224333"/>
            <a:chExt cx="340337" cy="369332"/>
          </a:xfrm>
        </p:grpSpPr>
        <p:sp>
          <p:nvSpPr>
            <p:cNvPr id="34" name="Oval 3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5" name="TextBox 3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6" name="TextBox 35"/>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37" name="Group 36"/>
          <p:cNvGrpSpPr/>
          <p:nvPr/>
        </p:nvGrpSpPr>
        <p:grpSpPr>
          <a:xfrm>
            <a:off x="4326676" y="6019800"/>
            <a:ext cx="340337" cy="369332"/>
            <a:chOff x="-1778651" y="6224333"/>
            <a:chExt cx="340337" cy="369332"/>
          </a:xfrm>
        </p:grpSpPr>
        <p:sp>
          <p:nvSpPr>
            <p:cNvPr id="38" name="Oval 3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9" name="TextBox 3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0" name="TextBox 39"/>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41" name="Group 40"/>
          <p:cNvGrpSpPr/>
          <p:nvPr/>
        </p:nvGrpSpPr>
        <p:grpSpPr>
          <a:xfrm>
            <a:off x="5706273" y="6019800"/>
            <a:ext cx="340337" cy="369332"/>
            <a:chOff x="-1778651" y="6224333"/>
            <a:chExt cx="340337" cy="369332"/>
          </a:xfrm>
        </p:grpSpPr>
        <p:sp>
          <p:nvSpPr>
            <p:cNvPr id="42" name="Oval 4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3" name="TextBox 4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4" name="TextBox 43"/>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45" name="Group 44"/>
          <p:cNvGrpSpPr/>
          <p:nvPr/>
        </p:nvGrpSpPr>
        <p:grpSpPr>
          <a:xfrm>
            <a:off x="6958138" y="6026794"/>
            <a:ext cx="340337" cy="369332"/>
            <a:chOff x="-1778651" y="6224333"/>
            <a:chExt cx="340337" cy="369332"/>
          </a:xfrm>
        </p:grpSpPr>
        <p:sp>
          <p:nvSpPr>
            <p:cNvPr id="46" name="Oval 4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7" name="TextBox 4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8" name="TextBox 47"/>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49" name="TextBox 48"/>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50" name="Group 49"/>
          <p:cNvGrpSpPr/>
          <p:nvPr/>
        </p:nvGrpSpPr>
        <p:grpSpPr>
          <a:xfrm>
            <a:off x="9102887" y="6019800"/>
            <a:ext cx="340337" cy="369332"/>
            <a:chOff x="-1778651" y="6224333"/>
            <a:chExt cx="340337" cy="369332"/>
          </a:xfrm>
        </p:grpSpPr>
        <p:sp>
          <p:nvSpPr>
            <p:cNvPr id="51" name="Oval 5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2" name="TextBox 5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3" name="TextBox 52"/>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54" name="Group 53"/>
          <p:cNvGrpSpPr/>
          <p:nvPr/>
        </p:nvGrpSpPr>
        <p:grpSpPr>
          <a:xfrm>
            <a:off x="10192591" y="6002744"/>
            <a:ext cx="340337" cy="369332"/>
            <a:chOff x="-1778651" y="6224333"/>
            <a:chExt cx="340337" cy="369332"/>
          </a:xfrm>
        </p:grpSpPr>
        <p:sp>
          <p:nvSpPr>
            <p:cNvPr id="55" name="Oval 5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6" name="TextBox 5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7" name="TextBox 56"/>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58" name="Group 57"/>
          <p:cNvGrpSpPr/>
          <p:nvPr/>
        </p:nvGrpSpPr>
        <p:grpSpPr>
          <a:xfrm>
            <a:off x="11250447" y="6001325"/>
            <a:ext cx="340337" cy="369332"/>
            <a:chOff x="-1778651" y="6224333"/>
            <a:chExt cx="340337" cy="369332"/>
          </a:xfrm>
        </p:grpSpPr>
        <p:sp>
          <p:nvSpPr>
            <p:cNvPr id="59" name="Oval 5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0" name="TextBox 5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1" name="TextBox 60"/>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62" name="Group 61"/>
          <p:cNvGrpSpPr/>
          <p:nvPr/>
        </p:nvGrpSpPr>
        <p:grpSpPr>
          <a:xfrm>
            <a:off x="8011429" y="6016954"/>
            <a:ext cx="340337" cy="369332"/>
            <a:chOff x="-1778651" y="6224333"/>
            <a:chExt cx="340337" cy="369332"/>
          </a:xfrm>
        </p:grpSpPr>
        <p:sp>
          <p:nvSpPr>
            <p:cNvPr id="63" name="Oval 62"/>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4" name="TextBox 63"/>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65" name="Group 64"/>
          <p:cNvGrpSpPr/>
          <p:nvPr/>
        </p:nvGrpSpPr>
        <p:grpSpPr>
          <a:xfrm>
            <a:off x="387651" y="5998991"/>
            <a:ext cx="365806" cy="369332"/>
            <a:chOff x="560326" y="5852428"/>
            <a:chExt cx="365806" cy="369332"/>
          </a:xfrm>
        </p:grpSpPr>
        <p:sp>
          <p:nvSpPr>
            <p:cNvPr id="66" name="Oval 65"/>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7" name="TextBox 66"/>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8" name="Group 67"/>
          <p:cNvGrpSpPr/>
          <p:nvPr/>
        </p:nvGrpSpPr>
        <p:grpSpPr>
          <a:xfrm>
            <a:off x="1801794" y="6008178"/>
            <a:ext cx="365806" cy="369332"/>
            <a:chOff x="560326" y="5852428"/>
            <a:chExt cx="365806" cy="369332"/>
          </a:xfrm>
        </p:grpSpPr>
        <p:sp>
          <p:nvSpPr>
            <p:cNvPr id="69" name="Oval 6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0" name="TextBox 6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1" name="Group 70"/>
          <p:cNvGrpSpPr/>
          <p:nvPr/>
        </p:nvGrpSpPr>
        <p:grpSpPr>
          <a:xfrm>
            <a:off x="3060700" y="6013720"/>
            <a:ext cx="365806" cy="369332"/>
            <a:chOff x="560326" y="5852428"/>
            <a:chExt cx="365806" cy="369332"/>
          </a:xfrm>
        </p:grpSpPr>
        <p:sp>
          <p:nvSpPr>
            <p:cNvPr id="72" name="Oval 7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3" name="TextBox 7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4" name="Group 73"/>
          <p:cNvGrpSpPr/>
          <p:nvPr/>
        </p:nvGrpSpPr>
        <p:grpSpPr>
          <a:xfrm>
            <a:off x="4328633" y="6013720"/>
            <a:ext cx="365806" cy="369332"/>
            <a:chOff x="560326" y="5852428"/>
            <a:chExt cx="365806" cy="369332"/>
          </a:xfrm>
        </p:grpSpPr>
        <p:sp>
          <p:nvSpPr>
            <p:cNvPr id="75" name="Oval 74"/>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6" name="TextBox 75"/>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0" name="Group 79"/>
          <p:cNvGrpSpPr/>
          <p:nvPr/>
        </p:nvGrpSpPr>
        <p:grpSpPr>
          <a:xfrm>
            <a:off x="6953775" y="6021744"/>
            <a:ext cx="365806" cy="369332"/>
            <a:chOff x="560326" y="5852428"/>
            <a:chExt cx="365806" cy="369332"/>
          </a:xfrm>
        </p:grpSpPr>
        <p:sp>
          <p:nvSpPr>
            <p:cNvPr id="81" name="Oval 80"/>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2" name="TextBox 81"/>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3" name="Group 82"/>
          <p:cNvGrpSpPr/>
          <p:nvPr/>
        </p:nvGrpSpPr>
        <p:grpSpPr>
          <a:xfrm>
            <a:off x="8006862" y="6006892"/>
            <a:ext cx="365806" cy="369332"/>
            <a:chOff x="560326" y="5852428"/>
            <a:chExt cx="365806" cy="369332"/>
          </a:xfrm>
        </p:grpSpPr>
        <p:sp>
          <p:nvSpPr>
            <p:cNvPr id="84" name="Oval 83"/>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5" name="TextBox 84"/>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6" name="Group 85"/>
          <p:cNvGrpSpPr/>
          <p:nvPr/>
        </p:nvGrpSpPr>
        <p:grpSpPr>
          <a:xfrm>
            <a:off x="9103157" y="6020991"/>
            <a:ext cx="365806" cy="369332"/>
            <a:chOff x="560326" y="5852428"/>
            <a:chExt cx="365806" cy="369332"/>
          </a:xfrm>
        </p:grpSpPr>
        <p:sp>
          <p:nvSpPr>
            <p:cNvPr id="87" name="Oval 86"/>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8" name="TextBox 87"/>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9" name="Group 88"/>
          <p:cNvGrpSpPr/>
          <p:nvPr/>
        </p:nvGrpSpPr>
        <p:grpSpPr>
          <a:xfrm>
            <a:off x="5704625" y="6019800"/>
            <a:ext cx="365806" cy="369332"/>
            <a:chOff x="560326" y="5852428"/>
            <a:chExt cx="365806" cy="369332"/>
          </a:xfrm>
        </p:grpSpPr>
        <p:sp>
          <p:nvSpPr>
            <p:cNvPr id="90" name="Oval 8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1" name="TextBox 9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93" name="TextBox 92"/>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319564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 name="Content Placeholder 2"/>
          <p:cNvSpPr>
            <a:spLocks noGrp="1"/>
          </p:cNvSpPr>
          <p:nvPr>
            <p:ph idx="1"/>
          </p:nvPr>
        </p:nvSpPr>
        <p:spPr>
          <a:xfrm>
            <a:off x="330132" y="1136910"/>
            <a:ext cx="5759861" cy="4517800"/>
          </a:xfrm>
          <a:ln/>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2300" dirty="0"/>
              <a:t>To log </a:t>
            </a:r>
            <a:r>
              <a:rPr lang="en-US" sz="2300" dirty="0" smtClean="0"/>
              <a:t>into Facebook, we </a:t>
            </a:r>
            <a:r>
              <a:rPr lang="en-US" sz="2300" dirty="0"/>
              <a:t>first enter the </a:t>
            </a:r>
            <a:r>
              <a:rPr lang="en-US" sz="2300" dirty="0" smtClean="0"/>
              <a:t>Facebook </a:t>
            </a:r>
            <a:r>
              <a:rPr lang="en-US" sz="2300" dirty="0"/>
              <a:t>URL www.facebook.com </a:t>
            </a:r>
            <a:r>
              <a:rPr lang="en-US" sz="2300" dirty="0" smtClean="0"/>
              <a:t>into </a:t>
            </a:r>
            <a:r>
              <a:rPr lang="en-US" sz="2300" dirty="0"/>
              <a:t>our </a:t>
            </a:r>
            <a:r>
              <a:rPr lang="en-US" sz="2300" dirty="0" smtClean="0"/>
              <a:t>browser. This </a:t>
            </a:r>
            <a:r>
              <a:rPr lang="en-US" sz="2300" dirty="0"/>
              <a:t>request is sent to the </a:t>
            </a:r>
            <a:r>
              <a:rPr lang="en-US" sz="2300" dirty="0" smtClean="0"/>
              <a:t>Facebook </a:t>
            </a:r>
            <a:r>
              <a:rPr lang="en-US" sz="2300" dirty="0"/>
              <a:t>server and it responds by sending us the home page of </a:t>
            </a:r>
            <a:r>
              <a:rPr lang="en-US" sz="2300" dirty="0" smtClean="0"/>
              <a:t>Facebook.</a:t>
            </a:r>
            <a:endParaRPr lang="en-US" sz="2300" dirty="0"/>
          </a:p>
          <a:p>
            <a:r>
              <a:rPr lang="en-US" sz="2300" dirty="0"/>
              <a:t>Next, we enter our registered Email ID and Password and click the Login button.</a:t>
            </a:r>
          </a:p>
          <a:p>
            <a:r>
              <a:rPr lang="en-US" sz="2300" dirty="0"/>
              <a:t>Then our login credential is checked. If it is correct, we are show our profile. On the other hand, if the login credential is </a:t>
            </a:r>
            <a:r>
              <a:rPr lang="en-US" sz="2300" dirty="0" smtClean="0"/>
              <a:t>wrong, </a:t>
            </a:r>
            <a:r>
              <a:rPr lang="en-US" sz="2300" dirty="0"/>
              <a:t>then an error occurs and we are prompted to re-enter our Email ID and Password.</a:t>
            </a:r>
          </a:p>
          <a:p>
            <a:endParaRPr lang="en-IE" sz="2300" dirty="0"/>
          </a:p>
        </p:txBody>
      </p:sp>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4: Answer</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20 mins</a:t>
            </a:r>
            <a:endParaRPr lang="en-IE" b="1" dirty="0">
              <a:solidFill>
                <a:srgbClr val="159892"/>
              </a:solidFill>
            </a:endParaRPr>
          </a:p>
        </p:txBody>
      </p:sp>
      <p:sp>
        <p:nvSpPr>
          <p:cNvPr id="9" name="Oval 8"/>
          <p:cNvSpPr/>
          <p:nvPr/>
        </p:nvSpPr>
        <p:spPr>
          <a:xfrm>
            <a:off x="4490334"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p:cNvPicPr>
            <a:picLocks noChangeAspect="1"/>
          </p:cNvPicPr>
          <p:nvPr/>
        </p:nvPicPr>
        <p:blipFill rotWithShape="1">
          <a:blip r:embed="rId3">
            <a:clrChange>
              <a:clrFrom>
                <a:srgbClr val="FFFFFF"/>
              </a:clrFrom>
              <a:clrTo>
                <a:srgbClr val="FFFFFF">
                  <a:alpha val="0"/>
                </a:srgbClr>
              </a:clrTo>
            </a:clrChange>
          </a:blip>
          <a:srcRect l="3716" t="1894" r="6104" b="16461"/>
          <a:stretch/>
        </p:blipFill>
        <p:spPr>
          <a:xfrm>
            <a:off x="6634146" y="1549639"/>
            <a:ext cx="5297109" cy="3897711"/>
          </a:xfrm>
          <a:prstGeom prst="rect">
            <a:avLst/>
          </a:prstGeom>
        </p:spPr>
      </p:pic>
      <p:cxnSp>
        <p:nvCxnSpPr>
          <p:cNvPr id="18" name="Straight Connector 17"/>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394687" y="6005452"/>
            <a:ext cx="340337" cy="369332"/>
            <a:chOff x="-1778651" y="6224333"/>
            <a:chExt cx="340337" cy="369332"/>
          </a:xfrm>
        </p:grpSpPr>
        <p:sp>
          <p:nvSpPr>
            <p:cNvPr id="20" name="Oval 1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1" name="TextBox 2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2" name="TextBox 21"/>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23" name="TextBox 22"/>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24" name="Group 23"/>
          <p:cNvGrpSpPr/>
          <p:nvPr/>
        </p:nvGrpSpPr>
        <p:grpSpPr>
          <a:xfrm>
            <a:off x="1798270" y="6009304"/>
            <a:ext cx="340337" cy="369332"/>
            <a:chOff x="-1778651" y="6224333"/>
            <a:chExt cx="340337" cy="369332"/>
          </a:xfrm>
        </p:grpSpPr>
        <p:sp>
          <p:nvSpPr>
            <p:cNvPr id="25" name="Oval 2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6" name="TextBox 25"/>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27" name="Group 26"/>
          <p:cNvGrpSpPr/>
          <p:nvPr/>
        </p:nvGrpSpPr>
        <p:grpSpPr>
          <a:xfrm>
            <a:off x="3065184" y="6020991"/>
            <a:ext cx="340337" cy="369332"/>
            <a:chOff x="-1778651" y="6224333"/>
            <a:chExt cx="340337" cy="369332"/>
          </a:xfrm>
        </p:grpSpPr>
        <p:sp>
          <p:nvSpPr>
            <p:cNvPr id="28" name="Oval 2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9" name="TextBox 2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0" name="TextBox 29"/>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31" name="Group 30"/>
          <p:cNvGrpSpPr/>
          <p:nvPr/>
        </p:nvGrpSpPr>
        <p:grpSpPr>
          <a:xfrm>
            <a:off x="4326676" y="6019800"/>
            <a:ext cx="340337" cy="369332"/>
            <a:chOff x="-1778651" y="6224333"/>
            <a:chExt cx="340337" cy="369332"/>
          </a:xfrm>
        </p:grpSpPr>
        <p:sp>
          <p:nvSpPr>
            <p:cNvPr id="32" name="Oval 3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3" name="TextBox 3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4" name="TextBox 33"/>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35" name="Group 34"/>
          <p:cNvGrpSpPr/>
          <p:nvPr/>
        </p:nvGrpSpPr>
        <p:grpSpPr>
          <a:xfrm>
            <a:off x="5706273" y="6019800"/>
            <a:ext cx="340337" cy="369332"/>
            <a:chOff x="-1778651" y="6224333"/>
            <a:chExt cx="340337" cy="369332"/>
          </a:xfrm>
        </p:grpSpPr>
        <p:sp>
          <p:nvSpPr>
            <p:cNvPr id="36" name="Oval 3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7" name="TextBox 3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8" name="TextBox 37"/>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39" name="Group 38"/>
          <p:cNvGrpSpPr/>
          <p:nvPr/>
        </p:nvGrpSpPr>
        <p:grpSpPr>
          <a:xfrm>
            <a:off x="6958138" y="6026794"/>
            <a:ext cx="340337" cy="369332"/>
            <a:chOff x="-1778651" y="6224333"/>
            <a:chExt cx="340337" cy="369332"/>
          </a:xfrm>
        </p:grpSpPr>
        <p:sp>
          <p:nvSpPr>
            <p:cNvPr id="40" name="Oval 3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1" name="TextBox 4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2" name="TextBox 41"/>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43" name="TextBox 42"/>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44" name="Group 43"/>
          <p:cNvGrpSpPr/>
          <p:nvPr/>
        </p:nvGrpSpPr>
        <p:grpSpPr>
          <a:xfrm>
            <a:off x="9102887" y="6019800"/>
            <a:ext cx="340337" cy="369332"/>
            <a:chOff x="-1778651" y="6224333"/>
            <a:chExt cx="340337" cy="369332"/>
          </a:xfrm>
        </p:grpSpPr>
        <p:sp>
          <p:nvSpPr>
            <p:cNvPr id="45" name="Oval 4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6" name="TextBox 4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7" name="TextBox 46"/>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48" name="Group 47"/>
          <p:cNvGrpSpPr/>
          <p:nvPr/>
        </p:nvGrpSpPr>
        <p:grpSpPr>
          <a:xfrm>
            <a:off x="10192591" y="6002744"/>
            <a:ext cx="340337" cy="369332"/>
            <a:chOff x="-1778651" y="6224333"/>
            <a:chExt cx="340337" cy="369332"/>
          </a:xfrm>
        </p:grpSpPr>
        <p:sp>
          <p:nvSpPr>
            <p:cNvPr id="49" name="Oval 4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0" name="TextBox 4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1" name="TextBox 50"/>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52" name="Group 51"/>
          <p:cNvGrpSpPr/>
          <p:nvPr/>
        </p:nvGrpSpPr>
        <p:grpSpPr>
          <a:xfrm>
            <a:off x="11250447" y="6001325"/>
            <a:ext cx="340337" cy="369332"/>
            <a:chOff x="-1778651" y="6224333"/>
            <a:chExt cx="340337" cy="369332"/>
          </a:xfrm>
        </p:grpSpPr>
        <p:sp>
          <p:nvSpPr>
            <p:cNvPr id="53" name="Oval 52"/>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4" name="TextBox 53"/>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5" name="TextBox 54"/>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56" name="Group 55"/>
          <p:cNvGrpSpPr/>
          <p:nvPr/>
        </p:nvGrpSpPr>
        <p:grpSpPr>
          <a:xfrm>
            <a:off x="8011429" y="6016954"/>
            <a:ext cx="340337" cy="369332"/>
            <a:chOff x="-1778651" y="6224333"/>
            <a:chExt cx="340337" cy="369332"/>
          </a:xfrm>
        </p:grpSpPr>
        <p:sp>
          <p:nvSpPr>
            <p:cNvPr id="57" name="Oval 56"/>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8" name="TextBox 57"/>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59" name="Group 58"/>
          <p:cNvGrpSpPr/>
          <p:nvPr/>
        </p:nvGrpSpPr>
        <p:grpSpPr>
          <a:xfrm>
            <a:off x="387651" y="5998991"/>
            <a:ext cx="365806" cy="369332"/>
            <a:chOff x="560326" y="5852428"/>
            <a:chExt cx="365806" cy="369332"/>
          </a:xfrm>
        </p:grpSpPr>
        <p:sp>
          <p:nvSpPr>
            <p:cNvPr id="60" name="Oval 5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1" name="TextBox 6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2" name="Group 61"/>
          <p:cNvGrpSpPr/>
          <p:nvPr/>
        </p:nvGrpSpPr>
        <p:grpSpPr>
          <a:xfrm>
            <a:off x="1801794" y="6008178"/>
            <a:ext cx="365806" cy="369332"/>
            <a:chOff x="560326" y="5852428"/>
            <a:chExt cx="365806" cy="369332"/>
          </a:xfrm>
        </p:grpSpPr>
        <p:sp>
          <p:nvSpPr>
            <p:cNvPr id="63" name="Oval 62"/>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4" name="TextBox 63"/>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5" name="Group 64"/>
          <p:cNvGrpSpPr/>
          <p:nvPr/>
        </p:nvGrpSpPr>
        <p:grpSpPr>
          <a:xfrm>
            <a:off x="3060700" y="6013720"/>
            <a:ext cx="365806" cy="369332"/>
            <a:chOff x="560326" y="5852428"/>
            <a:chExt cx="365806" cy="369332"/>
          </a:xfrm>
        </p:grpSpPr>
        <p:sp>
          <p:nvSpPr>
            <p:cNvPr id="66" name="Oval 65"/>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7" name="TextBox 66"/>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8" name="Group 67"/>
          <p:cNvGrpSpPr/>
          <p:nvPr/>
        </p:nvGrpSpPr>
        <p:grpSpPr>
          <a:xfrm>
            <a:off x="4318000" y="6013720"/>
            <a:ext cx="365806" cy="369332"/>
            <a:chOff x="560326" y="5852428"/>
            <a:chExt cx="365806" cy="369332"/>
          </a:xfrm>
        </p:grpSpPr>
        <p:sp>
          <p:nvSpPr>
            <p:cNvPr id="69" name="Oval 6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0" name="TextBox 6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1" name="Group 70"/>
          <p:cNvGrpSpPr/>
          <p:nvPr/>
        </p:nvGrpSpPr>
        <p:grpSpPr>
          <a:xfrm>
            <a:off x="5704625" y="6019800"/>
            <a:ext cx="365806" cy="369332"/>
            <a:chOff x="560326" y="5852428"/>
            <a:chExt cx="365806" cy="369332"/>
          </a:xfrm>
        </p:grpSpPr>
        <p:sp>
          <p:nvSpPr>
            <p:cNvPr id="72" name="Oval 7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3" name="TextBox 7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4" name="Group 73"/>
          <p:cNvGrpSpPr/>
          <p:nvPr/>
        </p:nvGrpSpPr>
        <p:grpSpPr>
          <a:xfrm>
            <a:off x="6953775" y="6021744"/>
            <a:ext cx="365806" cy="369332"/>
            <a:chOff x="560326" y="5852428"/>
            <a:chExt cx="365806" cy="369332"/>
          </a:xfrm>
        </p:grpSpPr>
        <p:sp>
          <p:nvSpPr>
            <p:cNvPr id="75" name="Oval 74"/>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6" name="TextBox 75"/>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77" name="Group 76"/>
          <p:cNvGrpSpPr/>
          <p:nvPr/>
        </p:nvGrpSpPr>
        <p:grpSpPr>
          <a:xfrm>
            <a:off x="8006862" y="6006892"/>
            <a:ext cx="365806" cy="369332"/>
            <a:chOff x="560326" y="5852428"/>
            <a:chExt cx="365806" cy="369332"/>
          </a:xfrm>
        </p:grpSpPr>
        <p:sp>
          <p:nvSpPr>
            <p:cNvPr id="78" name="Oval 77"/>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9" name="TextBox 78"/>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0" name="Group 79"/>
          <p:cNvGrpSpPr/>
          <p:nvPr/>
        </p:nvGrpSpPr>
        <p:grpSpPr>
          <a:xfrm>
            <a:off x="9103157" y="6020991"/>
            <a:ext cx="365806" cy="369332"/>
            <a:chOff x="560326" y="5852428"/>
            <a:chExt cx="365806" cy="369332"/>
          </a:xfrm>
        </p:grpSpPr>
        <p:sp>
          <p:nvSpPr>
            <p:cNvPr id="81" name="Oval 80"/>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2" name="TextBox 81"/>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3" name="Group 82"/>
          <p:cNvGrpSpPr/>
          <p:nvPr/>
        </p:nvGrpSpPr>
        <p:grpSpPr>
          <a:xfrm>
            <a:off x="10189032" y="5992347"/>
            <a:ext cx="365806" cy="369332"/>
            <a:chOff x="560326" y="5852428"/>
            <a:chExt cx="365806" cy="369332"/>
          </a:xfrm>
        </p:grpSpPr>
        <p:sp>
          <p:nvSpPr>
            <p:cNvPr id="84" name="Oval 83"/>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5" name="TextBox 84"/>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87" name="TextBox 86"/>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218026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68580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6795436" y="3501456"/>
            <a:ext cx="4213903" cy="968894"/>
          </a:xfrm>
        </p:spPr>
        <p:txBody>
          <a:bodyPr>
            <a:normAutofit fontScale="90000"/>
          </a:bodyPr>
          <a:lstStyle/>
          <a:p>
            <a:r>
              <a:rPr lang="en-IE" b="1" dirty="0" smtClean="0">
                <a:solidFill>
                  <a:srgbClr val="159892"/>
                </a:solidFill>
              </a:rPr>
              <a:t>Flow Charts</a:t>
            </a:r>
            <a:br>
              <a:rPr lang="en-IE" b="1" dirty="0" smtClean="0">
                <a:solidFill>
                  <a:srgbClr val="159892"/>
                </a:solidFill>
              </a:rPr>
            </a:br>
            <a:r>
              <a:rPr lang="en-IE" dirty="0" smtClean="0">
                <a:solidFill>
                  <a:srgbClr val="159892"/>
                </a:solidFill>
              </a:rPr>
              <a:t>The Basics!</a:t>
            </a:r>
            <a:endParaRPr lang="en-IE" dirty="0">
              <a:solidFill>
                <a:srgbClr val="159892"/>
              </a:solidFill>
            </a:endParaRPr>
          </a:p>
        </p:txBody>
      </p:sp>
      <p:sp>
        <p:nvSpPr>
          <p:cNvPr id="4" name="Rectangle 3"/>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Week 3: Class</a:t>
            </a:r>
            <a:endParaRPr lang="en-IE" sz="4000" b="1" dirty="0"/>
          </a:p>
        </p:txBody>
      </p:sp>
      <p:sp>
        <p:nvSpPr>
          <p:cNvPr id="6" name="Parallelogram 5"/>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lowchart: Manual Input 7"/>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flipH="1">
            <a:off x="7805569" y="6117338"/>
            <a:ext cx="4385191" cy="742748"/>
            <a:chOff x="2674219" y="5462823"/>
            <a:chExt cx="4385191" cy="742748"/>
          </a:xfrm>
        </p:grpSpPr>
        <p:sp>
          <p:nvSpPr>
            <p:cNvPr id="9" name="Rectangle 8"/>
            <p:cNvSpPr/>
            <p:nvPr/>
          </p:nvSpPr>
          <p:spPr>
            <a:xfrm>
              <a:off x="2674219" y="5464910"/>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162101" y="5464910"/>
              <a:ext cx="3090506"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4000" b="1" dirty="0"/>
            </a:p>
          </p:txBody>
        </p:sp>
        <p:sp>
          <p:nvSpPr>
            <p:cNvPr id="11" name="Parallelogram 10"/>
            <p:cNvSpPr/>
            <p:nvPr/>
          </p:nvSpPr>
          <p:spPr>
            <a:xfrm>
              <a:off x="6252607" y="5462823"/>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Flowchart: Manual Input 12"/>
            <p:cNvSpPr/>
            <p:nvPr/>
          </p:nvSpPr>
          <p:spPr>
            <a:xfrm rot="5400000">
              <a:off x="6489719" y="5633794"/>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Rectangle 15"/>
          <p:cNvSpPr/>
          <p:nvPr/>
        </p:nvSpPr>
        <p:spPr>
          <a:xfrm>
            <a:off x="8797027" y="6256835"/>
            <a:ext cx="2759794" cy="461665"/>
          </a:xfrm>
          <a:prstGeom prst="rect">
            <a:avLst/>
          </a:prstGeom>
        </p:spPr>
        <p:txBody>
          <a:bodyPr wrap="none">
            <a:spAutoFit/>
          </a:bodyPr>
          <a:lstStyle/>
          <a:p>
            <a:pPr>
              <a:spcBef>
                <a:spcPts val="0"/>
              </a:spcBef>
            </a:pPr>
            <a:r>
              <a:rPr lang="en-GB" sz="2400" dirty="0">
                <a:solidFill>
                  <a:schemeClr val="bg1"/>
                </a:solidFill>
              </a:rPr>
              <a:t>lisa.murphy@ncirl.ie</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38" y="1695567"/>
            <a:ext cx="5875903" cy="4240179"/>
          </a:xfrm>
          <a:prstGeom prst="rect">
            <a:avLst/>
          </a:prstGeom>
        </p:spPr>
      </p:pic>
    </p:spTree>
    <p:custDataLst>
      <p:tags r:id="rId1"/>
    </p:custDataLst>
    <p:extLst>
      <p:ext uri="{BB962C8B-B14F-4D97-AF65-F5344CB8AC3E}">
        <p14:creationId xmlns:p14="http://schemas.microsoft.com/office/powerpoint/2010/main" val="2757004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5: School Admission</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10 mins</a:t>
            </a:r>
            <a:endParaRPr lang="en-IE" b="1" dirty="0">
              <a:solidFill>
                <a:srgbClr val="159892"/>
              </a:solidFill>
            </a:endParaRPr>
          </a:p>
        </p:txBody>
      </p:sp>
      <p:sp>
        <p:nvSpPr>
          <p:cNvPr id="9" name="Oval 8"/>
          <p:cNvSpPr/>
          <p:nvPr/>
        </p:nvSpPr>
        <p:spPr>
          <a:xfrm>
            <a:off x="3687446"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p:cNvPicPr>
            <a:picLocks noChangeAspect="1"/>
          </p:cNvPicPr>
          <p:nvPr/>
        </p:nvPicPr>
        <p:blipFill rotWithShape="1">
          <a:blip r:embed="rId4">
            <a:clrChange>
              <a:clrFrom>
                <a:srgbClr val="FFFFFF"/>
              </a:clrFrom>
              <a:clrTo>
                <a:srgbClr val="FFFFFF">
                  <a:alpha val="0"/>
                </a:srgbClr>
              </a:clrTo>
            </a:clrChange>
          </a:blip>
          <a:srcRect l="29549" r="28208" b="17787"/>
          <a:stretch/>
        </p:blipFill>
        <p:spPr>
          <a:xfrm>
            <a:off x="5426198" y="1140308"/>
            <a:ext cx="2341756" cy="5706538"/>
          </a:xfrm>
          <a:prstGeom prst="rect">
            <a:avLst/>
          </a:prstGeom>
        </p:spPr>
      </p:pic>
      <p:grpSp>
        <p:nvGrpSpPr>
          <p:cNvPr id="18" name="Group 17"/>
          <p:cNvGrpSpPr/>
          <p:nvPr/>
        </p:nvGrpSpPr>
        <p:grpSpPr>
          <a:xfrm>
            <a:off x="85220" y="1389105"/>
            <a:ext cx="5000320" cy="4178455"/>
            <a:chOff x="4129238" y="1732546"/>
            <a:chExt cx="5000320" cy="4178455"/>
          </a:xfrm>
        </p:grpSpPr>
        <p:sp>
          <p:nvSpPr>
            <p:cNvPr id="19" name="Rectangle 18"/>
            <p:cNvSpPr/>
            <p:nvPr/>
          </p:nvSpPr>
          <p:spPr>
            <a:xfrm>
              <a:off x="4336785" y="2217682"/>
              <a:ext cx="4585225" cy="3693319"/>
            </a:xfrm>
            <a:prstGeom prst="rect">
              <a:avLst/>
            </a:prstGeom>
            <a:ln w="28575">
              <a:solidFill>
                <a:srgbClr val="5B9BD5"/>
              </a:solidFill>
            </a:ln>
          </p:spPr>
          <p:txBody>
            <a:bodyPr wrap="square">
              <a:spAutoFit/>
            </a:bodyPr>
            <a:lstStyle/>
            <a:p>
              <a:r>
                <a:rPr lang="en-US" dirty="0" smtClean="0">
                  <a:solidFill>
                    <a:srgbClr val="5B9BD5"/>
                  </a:solidFill>
                  <a:latin typeface="Times New Roman" panose="02020603050405020304" pitchFamily="18" charset="0"/>
                </a:rPr>
                <a:t>The following </a:t>
              </a:r>
              <a:r>
                <a:rPr lang="en-US" dirty="0">
                  <a:solidFill>
                    <a:srgbClr val="5B9BD5"/>
                  </a:solidFill>
                  <a:latin typeface="Times New Roman" panose="02020603050405020304" pitchFamily="18" charset="0"/>
                </a:rPr>
                <a:t>empty flowchart gives the steps to be followed while seeking admission to a new school. </a:t>
              </a:r>
              <a:r>
                <a:rPr lang="en-US" dirty="0" smtClean="0">
                  <a:solidFill>
                    <a:srgbClr val="5B9BD5"/>
                  </a:solidFill>
                  <a:latin typeface="Times New Roman" panose="02020603050405020304" pitchFamily="18" charset="0"/>
                </a:rPr>
                <a:t>The </a:t>
              </a:r>
              <a:r>
                <a:rPr lang="en-US" dirty="0">
                  <a:solidFill>
                    <a:srgbClr val="5B9BD5"/>
                  </a:solidFill>
                  <a:latin typeface="Times New Roman" panose="02020603050405020304" pitchFamily="18" charset="0"/>
                </a:rPr>
                <a:t>phrases to be filled in the boxes are also given</a:t>
              </a:r>
              <a:r>
                <a:rPr lang="en-US" dirty="0" smtClean="0">
                  <a:solidFill>
                    <a:srgbClr val="5B9BD5"/>
                  </a:solidFill>
                  <a:latin typeface="Times New Roman" panose="02020603050405020304" pitchFamily="18" charset="0"/>
                </a:rPr>
                <a:t>.</a:t>
              </a:r>
            </a:p>
            <a:p>
              <a:endParaRPr lang="en-US" dirty="0">
                <a:solidFill>
                  <a:srgbClr val="5B9BD5"/>
                </a:solidFill>
                <a:latin typeface="Times New Roman" panose="02020603050405020304" pitchFamily="18" charset="0"/>
              </a:endParaRPr>
            </a:p>
            <a:p>
              <a:r>
                <a:rPr lang="en-US" dirty="0">
                  <a:solidFill>
                    <a:srgbClr val="5B9BD5"/>
                  </a:solidFill>
                  <a:latin typeface="Times New Roman" panose="02020603050405020304" pitchFamily="18" charset="0"/>
                </a:rPr>
                <a:t>Complete the flowchart by filling in the number of the corresponding phrase, inside each box. For example: the number corresponding to the first box in the flowchart is 7.</a:t>
              </a:r>
            </a:p>
            <a:p>
              <a:r>
                <a:rPr lang="en-US" dirty="0"/>
                <a:t/>
              </a:r>
              <a:br>
                <a:rPr lang="en-US" dirty="0"/>
              </a:br>
              <a:r>
                <a:rPr lang="en-US" dirty="0" smtClean="0">
                  <a:solidFill>
                    <a:srgbClr val="5B9BD5"/>
                  </a:solidFill>
                  <a:latin typeface="Times New Roman" panose="02020603050405020304" pitchFamily="18" charset="0"/>
                </a:rPr>
                <a:t>Place </a:t>
              </a:r>
              <a:r>
                <a:rPr lang="en-US" dirty="0">
                  <a:solidFill>
                    <a:srgbClr val="5B9BD5"/>
                  </a:solidFill>
                  <a:latin typeface="Times New Roman" panose="02020603050405020304" pitchFamily="18" charset="0"/>
                </a:rPr>
                <a:t>the instructions </a:t>
              </a:r>
              <a:r>
                <a:rPr lang="en-US" dirty="0" smtClean="0">
                  <a:solidFill>
                    <a:srgbClr val="5B9BD5"/>
                  </a:solidFill>
                  <a:latin typeface="Times New Roman" panose="02020603050405020304" pitchFamily="18" charset="0"/>
                </a:rPr>
                <a:t>on the left </a:t>
              </a:r>
              <a:r>
                <a:rPr lang="en-US" dirty="0">
                  <a:solidFill>
                    <a:srgbClr val="5B9BD5"/>
                  </a:solidFill>
                  <a:latin typeface="Times New Roman" panose="02020603050405020304" pitchFamily="18" charset="0"/>
                </a:rPr>
                <a:t>in the flow </a:t>
              </a:r>
              <a:r>
                <a:rPr lang="en-US" dirty="0" smtClean="0">
                  <a:solidFill>
                    <a:srgbClr val="5B9BD5"/>
                  </a:solidFill>
                  <a:latin typeface="Times New Roman" panose="02020603050405020304" pitchFamily="18" charset="0"/>
                </a:rPr>
                <a:t>chart by redrawing the Flowchart in your </a:t>
              </a:r>
              <a:r>
                <a:rPr lang="en-US" b="1" dirty="0" smtClean="0">
                  <a:solidFill>
                    <a:srgbClr val="5B9BD5"/>
                  </a:solidFill>
                  <a:latin typeface="Times New Roman" panose="02020603050405020304" pitchFamily="18" charset="0"/>
                </a:rPr>
                <a:t>Teams notebook.</a:t>
              </a:r>
              <a:endParaRPr lang="en-US" b="0" i="0" dirty="0">
                <a:solidFill>
                  <a:srgbClr val="5B9BD5"/>
                </a:solidFill>
                <a:effectLst/>
                <a:latin typeface="Times New Roman" panose="02020603050405020304" pitchFamily="18" charset="0"/>
              </a:endParaRPr>
            </a:p>
          </p:txBody>
        </p:sp>
        <p:sp>
          <p:nvSpPr>
            <p:cNvPr id="20" name="Rectangle 19"/>
            <p:cNvSpPr/>
            <p:nvPr/>
          </p:nvSpPr>
          <p:spPr>
            <a:xfrm>
              <a:off x="4129238" y="1732546"/>
              <a:ext cx="5000320" cy="48625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INSTRUCTIONS</a:t>
              </a:r>
              <a:endParaRPr lang="en-IE" sz="2800" dirty="0"/>
            </a:p>
          </p:txBody>
        </p:sp>
      </p:grpSp>
      <p:sp>
        <p:nvSpPr>
          <p:cNvPr id="23" name="TextBox 22"/>
          <p:cNvSpPr txBox="1"/>
          <p:nvPr/>
        </p:nvSpPr>
        <p:spPr>
          <a:xfrm>
            <a:off x="8108612" y="2034353"/>
            <a:ext cx="3847170" cy="2862322"/>
          </a:xfrm>
          <a:prstGeom prst="rect">
            <a:avLst/>
          </a:prstGeom>
          <a:noFill/>
        </p:spPr>
        <p:txBody>
          <a:bodyPr wrap="square" rtlCol="0">
            <a:spAutoFit/>
          </a:bodyPr>
          <a:lstStyle/>
          <a:p>
            <a:pPr marL="342900" indent="-342900">
              <a:buAutoNum type="arabicPeriod"/>
            </a:pPr>
            <a:r>
              <a:rPr lang="en-GB" dirty="0" smtClean="0"/>
              <a:t>Search for a school</a:t>
            </a:r>
          </a:p>
          <a:p>
            <a:pPr marL="342900" indent="-342900">
              <a:buAutoNum type="arabicPeriod"/>
            </a:pPr>
            <a:r>
              <a:rPr lang="en-GB" dirty="0" smtClean="0"/>
              <a:t>Prepare for the admission test and write the test</a:t>
            </a:r>
          </a:p>
          <a:p>
            <a:pPr marL="342900" indent="-342900">
              <a:buAutoNum type="arabicPeriod"/>
            </a:pPr>
            <a:r>
              <a:rPr lang="en-GB" dirty="0" smtClean="0"/>
              <a:t>Did you pass the exam?</a:t>
            </a:r>
          </a:p>
          <a:p>
            <a:pPr marL="342900" indent="-342900">
              <a:buAutoNum type="arabicPeriod"/>
            </a:pPr>
            <a:r>
              <a:rPr lang="en-GB" dirty="0" smtClean="0"/>
              <a:t>Submit necessary documents and get admission</a:t>
            </a:r>
          </a:p>
          <a:p>
            <a:pPr marL="342900" indent="-342900">
              <a:buAutoNum type="arabicPeriod"/>
            </a:pPr>
            <a:r>
              <a:rPr lang="en-GB" dirty="0" smtClean="0"/>
              <a:t>End</a:t>
            </a:r>
          </a:p>
          <a:p>
            <a:pPr marL="342900" indent="-342900">
              <a:buAutoNum type="arabicPeriod"/>
            </a:pPr>
            <a:r>
              <a:rPr lang="en-GB" dirty="0" smtClean="0"/>
              <a:t>Are the seats available?</a:t>
            </a:r>
          </a:p>
          <a:p>
            <a:pPr marL="342900" indent="-342900">
              <a:buAutoNum type="arabicPeriod"/>
            </a:pPr>
            <a:r>
              <a:rPr lang="en-GB" strike="sngStrike" dirty="0" smtClean="0"/>
              <a:t>Start</a:t>
            </a:r>
          </a:p>
          <a:p>
            <a:pPr marL="342900" indent="-342900">
              <a:buAutoNum type="arabicPeriod"/>
            </a:pPr>
            <a:r>
              <a:rPr lang="en-GB" dirty="0" smtClean="0"/>
              <a:t>Is there an admission test?</a:t>
            </a:r>
            <a:endParaRPr lang="en-IE" dirty="0"/>
          </a:p>
        </p:txBody>
      </p:sp>
    </p:spTree>
    <p:extLst>
      <p:ext uri="{BB962C8B-B14F-4D97-AF65-F5344CB8AC3E}">
        <p14:creationId xmlns:p14="http://schemas.microsoft.com/office/powerpoint/2010/main" val="756079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272" y="1729590"/>
            <a:ext cx="6710088" cy="4723761"/>
          </a:xfrm>
          <a:solidFill>
            <a:schemeClr val="bg1">
              <a:lumMod val="95000"/>
            </a:schemeClr>
          </a:solidFill>
        </p:spPr>
        <p:txBody>
          <a:bodyPr>
            <a:normAutofit fontScale="92500" lnSpcReduction="10000"/>
          </a:bodyPr>
          <a:lstStyle/>
          <a:p>
            <a:r>
              <a:rPr lang="en-GB" b="1" dirty="0" smtClean="0"/>
              <a:t>START</a:t>
            </a:r>
            <a:r>
              <a:rPr lang="en-GB" dirty="0" smtClean="0"/>
              <a:t> and </a:t>
            </a:r>
            <a:r>
              <a:rPr lang="en-GB" b="1" dirty="0" smtClean="0"/>
              <a:t>END </a:t>
            </a:r>
            <a:r>
              <a:rPr lang="en-GB" dirty="0" smtClean="0"/>
              <a:t>action (using a rounded rectangle)</a:t>
            </a:r>
          </a:p>
          <a:p>
            <a:r>
              <a:rPr lang="en-GB" dirty="0" smtClean="0"/>
              <a:t>Rectangle for actions and a </a:t>
            </a:r>
            <a:r>
              <a:rPr lang="en-IE" dirty="0"/>
              <a:t>parallelogram </a:t>
            </a:r>
            <a:r>
              <a:rPr lang="en-IE" dirty="0" smtClean="0"/>
              <a:t>for input or output tasks. For example an input where a user answers a question and an output when the scores are presented back to the user</a:t>
            </a:r>
          </a:p>
          <a:p>
            <a:r>
              <a:rPr lang="en-GB" dirty="0" smtClean="0"/>
              <a:t>Consider using a loop for asking the user to play the game again.</a:t>
            </a:r>
          </a:p>
          <a:p>
            <a:r>
              <a:rPr lang="en-GB" dirty="0" smtClean="0"/>
              <a:t>Where a decision has to be made, use the diamond shape for this i.e. Did the user get the question right? True or False</a:t>
            </a:r>
            <a:endParaRPr lang="en-IE" dirty="0"/>
          </a:p>
        </p:txBody>
      </p:sp>
      <p:sp>
        <p:nvSpPr>
          <p:cNvPr id="4" name="Rectangle 3"/>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What your Flowchart should include?</a:t>
            </a:r>
            <a:endParaRPr lang="en-IE" sz="4000" b="1" dirty="0"/>
          </a:p>
        </p:txBody>
      </p:sp>
      <p:sp>
        <p:nvSpPr>
          <p:cNvPr id="6" name="Parallelogram 5"/>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Flowchart: Manual Input 7"/>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ounded Rectangle 8"/>
          <p:cNvSpPr/>
          <p:nvPr/>
        </p:nvSpPr>
        <p:spPr>
          <a:xfrm>
            <a:off x="9728760" y="769454"/>
            <a:ext cx="1545020" cy="6726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START</a:t>
            </a:r>
            <a:endParaRPr lang="en-IE" b="1" dirty="0">
              <a:solidFill>
                <a:schemeClr val="tx1"/>
              </a:solidFill>
            </a:endParaRPr>
          </a:p>
        </p:txBody>
      </p:sp>
      <p:sp>
        <p:nvSpPr>
          <p:cNvPr id="10" name="Rounded Rectangle 9"/>
          <p:cNvSpPr/>
          <p:nvPr/>
        </p:nvSpPr>
        <p:spPr>
          <a:xfrm>
            <a:off x="7358766" y="5543832"/>
            <a:ext cx="1545020" cy="6726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END</a:t>
            </a:r>
            <a:endParaRPr lang="en-IE" b="1" dirty="0">
              <a:solidFill>
                <a:schemeClr val="tx1"/>
              </a:solidFill>
            </a:endParaRPr>
          </a:p>
        </p:txBody>
      </p:sp>
      <p:sp>
        <p:nvSpPr>
          <p:cNvPr id="11" name="Rectangle 10"/>
          <p:cNvSpPr/>
          <p:nvPr/>
        </p:nvSpPr>
        <p:spPr>
          <a:xfrm>
            <a:off x="9728760" y="1830999"/>
            <a:ext cx="1545020" cy="6936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Ask question to user</a:t>
            </a:r>
            <a:endParaRPr lang="en-IE" dirty="0">
              <a:solidFill>
                <a:schemeClr val="tx1"/>
              </a:solidFill>
            </a:endParaRPr>
          </a:p>
        </p:txBody>
      </p:sp>
      <p:cxnSp>
        <p:nvCxnSpPr>
          <p:cNvPr id="13" name="Straight Arrow Connector 12"/>
          <p:cNvCxnSpPr>
            <a:stCxn id="9" idx="2"/>
            <a:endCxn id="11" idx="0"/>
          </p:cNvCxnSpPr>
          <p:nvPr/>
        </p:nvCxnSpPr>
        <p:spPr>
          <a:xfrm>
            <a:off x="10501270" y="1442116"/>
            <a:ext cx="0" cy="388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Parallelogram 14"/>
          <p:cNvSpPr/>
          <p:nvPr/>
        </p:nvSpPr>
        <p:spPr>
          <a:xfrm>
            <a:off x="9634167" y="2936690"/>
            <a:ext cx="1545020" cy="849230"/>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User answers question</a:t>
            </a:r>
            <a:endParaRPr lang="en-IE" dirty="0">
              <a:solidFill>
                <a:schemeClr val="tx1"/>
              </a:solidFill>
            </a:endParaRPr>
          </a:p>
        </p:txBody>
      </p:sp>
      <p:cxnSp>
        <p:nvCxnSpPr>
          <p:cNvPr id="16" name="Straight Arrow Connector 15"/>
          <p:cNvCxnSpPr/>
          <p:nvPr/>
        </p:nvCxnSpPr>
        <p:spPr>
          <a:xfrm>
            <a:off x="10469739" y="2524681"/>
            <a:ext cx="0" cy="388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8965412" y="4001294"/>
            <a:ext cx="2835165" cy="118454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User guess question correctly?</a:t>
            </a:r>
            <a:endParaRPr lang="en-IE" dirty="0">
              <a:solidFill>
                <a:schemeClr val="tx1"/>
              </a:solidFill>
            </a:endParaRPr>
          </a:p>
        </p:txBody>
      </p:sp>
      <p:cxnSp>
        <p:nvCxnSpPr>
          <p:cNvPr id="18" name="Straight Arrow Connector 17"/>
          <p:cNvCxnSpPr>
            <a:stCxn id="15" idx="4"/>
          </p:cNvCxnSpPr>
          <p:nvPr/>
        </p:nvCxnSpPr>
        <p:spPr>
          <a:xfrm flipH="1">
            <a:off x="10382994" y="3785920"/>
            <a:ext cx="23683" cy="238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1"/>
          </p:cNvCxnSpPr>
          <p:nvPr/>
        </p:nvCxnSpPr>
        <p:spPr>
          <a:xfrm flipH="1" flipV="1">
            <a:off x="8623113" y="4593568"/>
            <a:ext cx="3422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23113" y="4224236"/>
            <a:ext cx="455574" cy="369332"/>
          </a:xfrm>
          <a:prstGeom prst="rect">
            <a:avLst/>
          </a:prstGeom>
          <a:noFill/>
        </p:spPr>
        <p:txBody>
          <a:bodyPr wrap="none" rtlCol="0">
            <a:spAutoFit/>
          </a:bodyPr>
          <a:lstStyle/>
          <a:p>
            <a:r>
              <a:rPr lang="en-GB" dirty="0" smtClean="0"/>
              <a:t>No</a:t>
            </a:r>
            <a:endParaRPr lang="en-IE" dirty="0"/>
          </a:p>
        </p:txBody>
      </p:sp>
      <p:sp>
        <p:nvSpPr>
          <p:cNvPr id="23" name="Rectangle 22"/>
          <p:cNvSpPr/>
          <p:nvPr/>
        </p:nvSpPr>
        <p:spPr>
          <a:xfrm>
            <a:off x="7635340" y="4224237"/>
            <a:ext cx="977032" cy="878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Minus 1 point</a:t>
            </a:r>
            <a:endParaRPr lang="en-IE" dirty="0">
              <a:solidFill>
                <a:schemeClr val="tx1"/>
              </a:solidFill>
            </a:endParaRPr>
          </a:p>
        </p:txBody>
      </p:sp>
      <p:sp>
        <p:nvSpPr>
          <p:cNvPr id="24" name="Rectangle 23"/>
          <p:cNvSpPr/>
          <p:nvPr/>
        </p:nvSpPr>
        <p:spPr>
          <a:xfrm>
            <a:off x="9906319" y="5440990"/>
            <a:ext cx="977032" cy="878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Award 1 point</a:t>
            </a:r>
            <a:endParaRPr lang="en-IE" dirty="0">
              <a:solidFill>
                <a:schemeClr val="tx1"/>
              </a:solidFill>
            </a:endParaRPr>
          </a:p>
        </p:txBody>
      </p:sp>
      <p:cxnSp>
        <p:nvCxnSpPr>
          <p:cNvPr id="25" name="Straight Arrow Connector 24"/>
          <p:cNvCxnSpPr>
            <a:endCxn id="24" idx="0"/>
          </p:cNvCxnSpPr>
          <p:nvPr/>
        </p:nvCxnSpPr>
        <p:spPr>
          <a:xfrm>
            <a:off x="10382995" y="5129653"/>
            <a:ext cx="11840" cy="311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1"/>
            <a:endCxn id="10" idx="3"/>
          </p:cNvCxnSpPr>
          <p:nvPr/>
        </p:nvCxnSpPr>
        <p:spPr>
          <a:xfrm flipH="1" flipV="1">
            <a:off x="8903786" y="5880163"/>
            <a:ext cx="100253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2"/>
            <a:endCxn id="10" idx="0"/>
          </p:cNvCxnSpPr>
          <p:nvPr/>
        </p:nvCxnSpPr>
        <p:spPr>
          <a:xfrm>
            <a:off x="8123856" y="5102585"/>
            <a:ext cx="7420" cy="44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922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7" name="Group 16"/>
          <p:cNvGrpSpPr/>
          <p:nvPr/>
        </p:nvGrpSpPr>
        <p:grpSpPr>
          <a:xfrm>
            <a:off x="203465" y="1583532"/>
            <a:ext cx="5659925" cy="5350669"/>
            <a:chOff x="-21125" y="1583531"/>
            <a:chExt cx="5659925" cy="535066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 y="4495800"/>
              <a:ext cx="2438400" cy="2438400"/>
            </a:xfrm>
            <a:prstGeom prst="rect">
              <a:avLst/>
            </a:prstGeom>
          </p:spPr>
        </p:pic>
        <p:sp>
          <p:nvSpPr>
            <p:cNvPr id="16" name="Cloud Callout 15"/>
            <p:cNvSpPr/>
            <p:nvPr/>
          </p:nvSpPr>
          <p:spPr>
            <a:xfrm>
              <a:off x="1524000" y="1583531"/>
              <a:ext cx="4114800" cy="2395538"/>
            </a:xfrm>
            <a:prstGeom prst="cloudCallout">
              <a:avLst>
                <a:gd name="adj1" fmla="val -24192"/>
                <a:gd name="adj2" fmla="val 83805"/>
              </a:avLst>
            </a:prstGeom>
            <a:solidFill>
              <a:schemeClr val="bg1"/>
            </a:solidFill>
            <a:ln>
              <a:solidFill>
                <a:srgbClr val="749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4F81BD"/>
                  </a:solidFill>
                </a:rPr>
                <a:t>  </a:t>
              </a:r>
            </a:p>
            <a:p>
              <a:pPr algn="ctr"/>
              <a:endParaRPr lang="en-GB" b="1" dirty="0">
                <a:solidFill>
                  <a:srgbClr val="4F81BD"/>
                </a:solidFill>
              </a:endParaRPr>
            </a:p>
            <a:p>
              <a:pPr algn="ctr"/>
              <a:endParaRPr lang="en-IE" b="1" dirty="0">
                <a:solidFill>
                  <a:srgbClr val="4F81BD"/>
                </a:solidFill>
              </a:endParaRPr>
            </a:p>
          </p:txBody>
        </p:sp>
        <p:pic>
          <p:nvPicPr>
            <p:cNvPr id="14" name="Picture 1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1205" y="3048000"/>
              <a:ext cx="685800" cy="685800"/>
            </a:xfrm>
            <a:prstGeom prst="rect">
              <a:avLst/>
            </a:prstGeom>
          </p:spPr>
        </p:pic>
      </p:grpSp>
      <p:sp>
        <p:nvSpPr>
          <p:cNvPr id="18" name="Rectangle 17"/>
          <p:cNvSpPr/>
          <p:nvPr/>
        </p:nvSpPr>
        <p:spPr>
          <a:xfrm>
            <a:off x="2082293" y="2202359"/>
            <a:ext cx="3447393" cy="769441"/>
          </a:xfrm>
          <a:prstGeom prst="rect">
            <a:avLst/>
          </a:prstGeom>
        </p:spPr>
        <p:txBody>
          <a:bodyPr wrap="square">
            <a:spAutoFit/>
          </a:bodyPr>
          <a:lstStyle/>
          <a:p>
            <a:pPr algn="ctr"/>
            <a:r>
              <a:rPr lang="en-GB" sz="2200" b="1" dirty="0">
                <a:solidFill>
                  <a:srgbClr val="4F81BD"/>
                </a:solidFill>
              </a:rPr>
              <a:t>Attendance will now be downloaded</a:t>
            </a:r>
          </a:p>
        </p:txBody>
      </p:sp>
      <p:sp>
        <p:nvSpPr>
          <p:cNvPr id="12" name="Rectangle 11"/>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Attendance</a:t>
            </a:r>
            <a:endParaRPr lang="en-IE" sz="4000" b="1" dirty="0"/>
          </a:p>
        </p:txBody>
      </p:sp>
      <p:sp>
        <p:nvSpPr>
          <p:cNvPr id="19" name="Parallelogram 18"/>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0" name="Straight Connector 19"/>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Manual Input 20"/>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535693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0" name="Rectangle 19"/>
          <p:cNvSpPr/>
          <p:nvPr/>
        </p:nvSpPr>
        <p:spPr>
          <a:xfrm>
            <a:off x="0" y="1118485"/>
            <a:ext cx="12192000" cy="462482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3433521" y="1898721"/>
            <a:ext cx="7945555" cy="1696285"/>
          </a:xfrm>
          <a:solidFill>
            <a:schemeClr val="accent1">
              <a:lumMod val="60000"/>
              <a:lumOff val="40000"/>
            </a:schemeClr>
          </a:solidFill>
          <a:ln>
            <a:solidFill>
              <a:schemeClr val="bg1">
                <a:lumMod val="65000"/>
              </a:schemeClr>
            </a:solidFill>
          </a:ln>
        </p:spPr>
        <p:txBody>
          <a:bodyPr>
            <a:normAutofit lnSpcReduction="10000"/>
          </a:bodyPr>
          <a:lstStyle/>
          <a:p>
            <a:pPr marL="0" indent="0">
              <a:buNone/>
            </a:pPr>
            <a:r>
              <a:rPr lang="en-GB" b="1" dirty="0" smtClean="0"/>
              <a:t>Flow Chart</a:t>
            </a:r>
          </a:p>
          <a:p>
            <a:pPr marL="0" indent="0">
              <a:buNone/>
            </a:pPr>
            <a:r>
              <a:rPr lang="en-GB" dirty="0" smtClean="0"/>
              <a:t>A </a:t>
            </a:r>
            <a:r>
              <a:rPr lang="en-US" dirty="0"/>
              <a:t>diagram which contains the sequence of movements or actions of people or things involved in a complex system or </a:t>
            </a:r>
            <a:r>
              <a:rPr lang="en-US" dirty="0" smtClean="0"/>
              <a:t>activity</a:t>
            </a:r>
            <a:r>
              <a:rPr lang="en-IE" dirty="0" smtClean="0"/>
              <a:t>.</a:t>
            </a:r>
            <a:endParaRPr lang="en-IE" dirty="0"/>
          </a:p>
        </p:txBody>
      </p:sp>
      <p:sp>
        <p:nvSpPr>
          <p:cNvPr id="13" name="Rectangle 12"/>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87882" y="365125"/>
            <a:ext cx="4396352"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Lets Recap</a:t>
            </a:r>
            <a:endParaRPr lang="en-IE" sz="4000" b="1" dirty="0"/>
          </a:p>
        </p:txBody>
      </p:sp>
      <p:sp>
        <p:nvSpPr>
          <p:cNvPr id="15" name="Parallelogram 14"/>
          <p:cNvSpPr/>
          <p:nvPr/>
        </p:nvSpPr>
        <p:spPr>
          <a:xfrm>
            <a:off x="4999977" y="375749"/>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6" name="Straight Connector 15"/>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Flowchart: Manual Input 16"/>
          <p:cNvSpPr/>
          <p:nvPr/>
        </p:nvSpPr>
        <p:spPr>
          <a:xfrm rot="5400000">
            <a:off x="5201144" y="546983"/>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p:cNvSpPr/>
          <p:nvPr/>
        </p:nvSpPr>
        <p:spPr>
          <a:xfrm>
            <a:off x="3451906" y="3854998"/>
            <a:ext cx="7927170" cy="954107"/>
          </a:xfrm>
          <a:prstGeom prst="rect">
            <a:avLst/>
          </a:prstGeom>
          <a:solidFill>
            <a:schemeClr val="bg1"/>
          </a:solidFill>
          <a:ln>
            <a:solidFill>
              <a:schemeClr val="bg1">
                <a:lumMod val="65000"/>
              </a:schemeClr>
            </a:solidFill>
          </a:ln>
        </p:spPr>
        <p:txBody>
          <a:bodyPr wrap="square">
            <a:spAutoFit/>
          </a:bodyPr>
          <a:lstStyle/>
          <a:p>
            <a:r>
              <a:rPr lang="en-IE" sz="2800" dirty="0"/>
              <a:t>A flowchart always starts at the top of the page and flows </a:t>
            </a:r>
            <a:r>
              <a:rPr lang="en-IE" sz="2800" dirty="0" smtClean="0"/>
              <a:t>down.</a:t>
            </a:r>
            <a:endParaRPr lang="en-IE" sz="2800" dirty="0"/>
          </a:p>
        </p:txBody>
      </p:sp>
      <p:grpSp>
        <p:nvGrpSpPr>
          <p:cNvPr id="22" name="Group 21"/>
          <p:cNvGrpSpPr/>
          <p:nvPr/>
        </p:nvGrpSpPr>
        <p:grpSpPr>
          <a:xfrm>
            <a:off x="896257" y="1893288"/>
            <a:ext cx="2219550" cy="2915817"/>
            <a:chOff x="956322" y="3679902"/>
            <a:chExt cx="2219550" cy="2915817"/>
          </a:xfrm>
        </p:grpSpPr>
        <p:pic>
          <p:nvPicPr>
            <p:cNvPr id="18" name="Picture 17"/>
            <p:cNvPicPr>
              <a:picLocks noChangeAspect="1"/>
            </p:cNvPicPr>
            <p:nvPr/>
          </p:nvPicPr>
          <p:blipFill rotWithShape="1">
            <a:blip r:embed="rId2">
              <a:clrChange>
                <a:clrFrom>
                  <a:srgbClr val="FFFFFF"/>
                </a:clrFrom>
                <a:clrTo>
                  <a:srgbClr val="FFFFFF">
                    <a:alpha val="0"/>
                  </a:srgbClr>
                </a:clrTo>
              </a:clrChange>
            </a:blip>
            <a:srcRect l="11396" r="25923" b="16944"/>
            <a:stretch/>
          </p:blipFill>
          <p:spPr>
            <a:xfrm>
              <a:off x="956322" y="3679902"/>
              <a:ext cx="2219550" cy="2915817"/>
            </a:xfrm>
            <a:prstGeom prst="rect">
              <a:avLst/>
            </a:prstGeom>
            <a:solidFill>
              <a:schemeClr val="bg1"/>
            </a:solidFill>
            <a:ln>
              <a:solidFill>
                <a:schemeClr val="bg1">
                  <a:lumMod val="65000"/>
                </a:schemeClr>
              </a:solidFill>
            </a:ln>
          </p:spPr>
        </p:pic>
        <p:sp>
          <p:nvSpPr>
            <p:cNvPr id="21" name="TextBox 20"/>
            <p:cNvSpPr txBox="1"/>
            <p:nvPr/>
          </p:nvSpPr>
          <p:spPr>
            <a:xfrm>
              <a:off x="2163337" y="4716966"/>
              <a:ext cx="861133" cy="646331"/>
            </a:xfrm>
            <a:prstGeom prst="rect">
              <a:avLst/>
            </a:prstGeom>
            <a:noFill/>
          </p:spPr>
          <p:txBody>
            <a:bodyPr wrap="none" rtlCol="0">
              <a:spAutoFit/>
            </a:bodyPr>
            <a:lstStyle/>
            <a:p>
              <a:r>
                <a:rPr lang="en-GB" b="1" dirty="0" smtClean="0">
                  <a:solidFill>
                    <a:srgbClr val="159892"/>
                  </a:solidFill>
                </a:rPr>
                <a:t>4 Basic</a:t>
              </a:r>
            </a:p>
            <a:p>
              <a:r>
                <a:rPr lang="en-GB" b="1" dirty="0" smtClean="0">
                  <a:solidFill>
                    <a:srgbClr val="159892"/>
                  </a:solidFill>
                </a:rPr>
                <a:t>Shapes</a:t>
              </a:r>
              <a:endParaRPr lang="en-IE" b="1" dirty="0">
                <a:solidFill>
                  <a:srgbClr val="159892"/>
                </a:solidFill>
              </a:endParaRPr>
            </a:p>
          </p:txBody>
        </p:sp>
      </p:grpSp>
      <p:cxnSp>
        <p:nvCxnSpPr>
          <p:cNvPr id="84" name="Straight Connector 83"/>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394687" y="6005452"/>
            <a:ext cx="340337" cy="369332"/>
            <a:chOff x="-1778651" y="6224333"/>
            <a:chExt cx="340337" cy="369332"/>
          </a:xfrm>
        </p:grpSpPr>
        <p:sp>
          <p:nvSpPr>
            <p:cNvPr id="86" name="Oval 8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87" name="TextBox 8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88" name="TextBox 87"/>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89" name="TextBox 88"/>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90" name="Group 89"/>
          <p:cNvGrpSpPr/>
          <p:nvPr/>
        </p:nvGrpSpPr>
        <p:grpSpPr>
          <a:xfrm>
            <a:off x="1798270" y="6009304"/>
            <a:ext cx="340337" cy="369332"/>
            <a:chOff x="-1778651" y="6224333"/>
            <a:chExt cx="340337" cy="369332"/>
          </a:xfrm>
        </p:grpSpPr>
        <p:sp>
          <p:nvSpPr>
            <p:cNvPr id="91" name="Oval 9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92" name="TextBox 91"/>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93" name="Group 92"/>
          <p:cNvGrpSpPr/>
          <p:nvPr/>
        </p:nvGrpSpPr>
        <p:grpSpPr>
          <a:xfrm>
            <a:off x="3065184" y="6020991"/>
            <a:ext cx="340337" cy="369332"/>
            <a:chOff x="-1778651" y="6224333"/>
            <a:chExt cx="340337" cy="369332"/>
          </a:xfrm>
        </p:grpSpPr>
        <p:sp>
          <p:nvSpPr>
            <p:cNvPr id="94" name="Oval 9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95" name="TextBox 9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96" name="TextBox 95"/>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97" name="Group 96"/>
          <p:cNvGrpSpPr/>
          <p:nvPr/>
        </p:nvGrpSpPr>
        <p:grpSpPr>
          <a:xfrm>
            <a:off x="4326676" y="6019800"/>
            <a:ext cx="340337" cy="369332"/>
            <a:chOff x="-1778651" y="6224333"/>
            <a:chExt cx="340337" cy="369332"/>
          </a:xfrm>
        </p:grpSpPr>
        <p:sp>
          <p:nvSpPr>
            <p:cNvPr id="98" name="Oval 9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99" name="TextBox 9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00" name="TextBox 99"/>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101" name="Group 100"/>
          <p:cNvGrpSpPr/>
          <p:nvPr/>
        </p:nvGrpSpPr>
        <p:grpSpPr>
          <a:xfrm>
            <a:off x="5706273" y="6019800"/>
            <a:ext cx="340337" cy="369332"/>
            <a:chOff x="-1778651" y="6224333"/>
            <a:chExt cx="340337" cy="369332"/>
          </a:xfrm>
        </p:grpSpPr>
        <p:sp>
          <p:nvSpPr>
            <p:cNvPr id="102" name="Oval 10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03" name="TextBox 10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04" name="TextBox 103"/>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105" name="Group 104"/>
          <p:cNvGrpSpPr/>
          <p:nvPr/>
        </p:nvGrpSpPr>
        <p:grpSpPr>
          <a:xfrm>
            <a:off x="6958138" y="6026794"/>
            <a:ext cx="340337" cy="369332"/>
            <a:chOff x="-1778651" y="6224333"/>
            <a:chExt cx="340337" cy="369332"/>
          </a:xfrm>
        </p:grpSpPr>
        <p:sp>
          <p:nvSpPr>
            <p:cNvPr id="106" name="Oval 10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07" name="TextBox 10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08" name="TextBox 107"/>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109" name="TextBox 108"/>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110" name="Group 109"/>
          <p:cNvGrpSpPr/>
          <p:nvPr/>
        </p:nvGrpSpPr>
        <p:grpSpPr>
          <a:xfrm>
            <a:off x="9102887" y="6019800"/>
            <a:ext cx="340337" cy="369332"/>
            <a:chOff x="-1778651" y="6224333"/>
            <a:chExt cx="340337" cy="369332"/>
          </a:xfrm>
        </p:grpSpPr>
        <p:sp>
          <p:nvSpPr>
            <p:cNvPr id="111" name="Oval 11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2" name="TextBox 11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13" name="TextBox 112"/>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114" name="Group 113"/>
          <p:cNvGrpSpPr/>
          <p:nvPr/>
        </p:nvGrpSpPr>
        <p:grpSpPr>
          <a:xfrm>
            <a:off x="10192591" y="6002744"/>
            <a:ext cx="340337" cy="369332"/>
            <a:chOff x="-1778651" y="6224333"/>
            <a:chExt cx="340337" cy="369332"/>
          </a:xfrm>
        </p:grpSpPr>
        <p:sp>
          <p:nvSpPr>
            <p:cNvPr id="115" name="Oval 11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6" name="TextBox 11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17" name="TextBox 116"/>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118" name="Group 117"/>
          <p:cNvGrpSpPr/>
          <p:nvPr/>
        </p:nvGrpSpPr>
        <p:grpSpPr>
          <a:xfrm>
            <a:off x="11250447" y="6001325"/>
            <a:ext cx="340337" cy="369332"/>
            <a:chOff x="-1778651" y="6224333"/>
            <a:chExt cx="340337" cy="369332"/>
          </a:xfrm>
        </p:grpSpPr>
        <p:sp>
          <p:nvSpPr>
            <p:cNvPr id="119" name="Oval 11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20" name="TextBox 11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121" name="TextBox 120"/>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122" name="Group 121"/>
          <p:cNvGrpSpPr/>
          <p:nvPr/>
        </p:nvGrpSpPr>
        <p:grpSpPr>
          <a:xfrm>
            <a:off x="8011429" y="6016954"/>
            <a:ext cx="340337" cy="369332"/>
            <a:chOff x="-1778651" y="6224333"/>
            <a:chExt cx="340337" cy="369332"/>
          </a:xfrm>
        </p:grpSpPr>
        <p:sp>
          <p:nvSpPr>
            <p:cNvPr id="123" name="Oval 122"/>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24" name="TextBox 123"/>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125" name="Group 124"/>
          <p:cNvGrpSpPr/>
          <p:nvPr/>
        </p:nvGrpSpPr>
        <p:grpSpPr>
          <a:xfrm>
            <a:off x="387651" y="5998991"/>
            <a:ext cx="365806" cy="369332"/>
            <a:chOff x="560326" y="5852428"/>
            <a:chExt cx="365806" cy="369332"/>
          </a:xfrm>
        </p:grpSpPr>
        <p:sp>
          <p:nvSpPr>
            <p:cNvPr id="126" name="Oval 125"/>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27" name="TextBox 126"/>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28" name="Group 127"/>
          <p:cNvGrpSpPr/>
          <p:nvPr/>
        </p:nvGrpSpPr>
        <p:grpSpPr>
          <a:xfrm>
            <a:off x="1801794" y="6008178"/>
            <a:ext cx="365806" cy="369332"/>
            <a:chOff x="560326" y="5852428"/>
            <a:chExt cx="365806" cy="369332"/>
          </a:xfrm>
        </p:grpSpPr>
        <p:sp>
          <p:nvSpPr>
            <p:cNvPr id="129" name="Oval 12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0" name="TextBox 12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31" name="Group 130"/>
          <p:cNvGrpSpPr/>
          <p:nvPr/>
        </p:nvGrpSpPr>
        <p:grpSpPr>
          <a:xfrm>
            <a:off x="3060700" y="6013720"/>
            <a:ext cx="365806" cy="369332"/>
            <a:chOff x="560326" y="5852428"/>
            <a:chExt cx="365806" cy="369332"/>
          </a:xfrm>
        </p:grpSpPr>
        <p:sp>
          <p:nvSpPr>
            <p:cNvPr id="132" name="Oval 13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3" name="TextBox 13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34" name="Group 133"/>
          <p:cNvGrpSpPr/>
          <p:nvPr/>
        </p:nvGrpSpPr>
        <p:grpSpPr>
          <a:xfrm>
            <a:off x="4318000" y="6013720"/>
            <a:ext cx="365806" cy="369332"/>
            <a:chOff x="560326" y="5852428"/>
            <a:chExt cx="365806" cy="369332"/>
          </a:xfrm>
        </p:grpSpPr>
        <p:sp>
          <p:nvSpPr>
            <p:cNvPr id="135" name="Oval 134"/>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6" name="TextBox 135"/>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37" name="Group 136"/>
          <p:cNvGrpSpPr/>
          <p:nvPr/>
        </p:nvGrpSpPr>
        <p:grpSpPr>
          <a:xfrm>
            <a:off x="5704625" y="6019800"/>
            <a:ext cx="365806" cy="369332"/>
            <a:chOff x="560326" y="5852428"/>
            <a:chExt cx="365806" cy="369332"/>
          </a:xfrm>
        </p:grpSpPr>
        <p:sp>
          <p:nvSpPr>
            <p:cNvPr id="138" name="Oval 137"/>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9" name="TextBox 138"/>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40" name="Group 139"/>
          <p:cNvGrpSpPr/>
          <p:nvPr/>
        </p:nvGrpSpPr>
        <p:grpSpPr>
          <a:xfrm>
            <a:off x="6953775" y="6021744"/>
            <a:ext cx="365806" cy="369332"/>
            <a:chOff x="560326" y="5852428"/>
            <a:chExt cx="365806" cy="369332"/>
          </a:xfrm>
        </p:grpSpPr>
        <p:sp>
          <p:nvSpPr>
            <p:cNvPr id="141" name="Oval 140"/>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42" name="TextBox 141"/>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43" name="Group 142"/>
          <p:cNvGrpSpPr/>
          <p:nvPr/>
        </p:nvGrpSpPr>
        <p:grpSpPr>
          <a:xfrm>
            <a:off x="8006862" y="6006892"/>
            <a:ext cx="365806" cy="369332"/>
            <a:chOff x="560326" y="5852428"/>
            <a:chExt cx="365806" cy="369332"/>
          </a:xfrm>
        </p:grpSpPr>
        <p:sp>
          <p:nvSpPr>
            <p:cNvPr id="144" name="Oval 143"/>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45" name="TextBox 144"/>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46" name="Group 145"/>
          <p:cNvGrpSpPr/>
          <p:nvPr/>
        </p:nvGrpSpPr>
        <p:grpSpPr>
          <a:xfrm>
            <a:off x="9103157" y="6011847"/>
            <a:ext cx="365806" cy="369332"/>
            <a:chOff x="560326" y="5852428"/>
            <a:chExt cx="365806" cy="369332"/>
          </a:xfrm>
        </p:grpSpPr>
        <p:sp>
          <p:nvSpPr>
            <p:cNvPr id="147" name="Oval 146"/>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48" name="TextBox 147"/>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149" name="Group 148"/>
          <p:cNvGrpSpPr/>
          <p:nvPr/>
        </p:nvGrpSpPr>
        <p:grpSpPr>
          <a:xfrm>
            <a:off x="10189032" y="5992347"/>
            <a:ext cx="365806" cy="369332"/>
            <a:chOff x="560326" y="5852428"/>
            <a:chExt cx="365806" cy="369332"/>
          </a:xfrm>
        </p:grpSpPr>
        <p:sp>
          <p:nvSpPr>
            <p:cNvPr id="150" name="Oval 14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1" name="TextBox 15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153" name="TextBox 152"/>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grpSp>
        <p:nvGrpSpPr>
          <p:cNvPr id="157" name="Group 156"/>
          <p:cNvGrpSpPr/>
          <p:nvPr/>
        </p:nvGrpSpPr>
        <p:grpSpPr>
          <a:xfrm>
            <a:off x="11246737" y="5997300"/>
            <a:ext cx="365806" cy="369332"/>
            <a:chOff x="560326" y="5852428"/>
            <a:chExt cx="365806" cy="369332"/>
          </a:xfrm>
        </p:grpSpPr>
        <p:sp>
          <p:nvSpPr>
            <p:cNvPr id="158" name="Oval 157"/>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9" name="TextBox 158"/>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Tree>
    <p:extLst>
      <p:ext uri="{BB962C8B-B14F-4D97-AF65-F5344CB8AC3E}">
        <p14:creationId xmlns:p14="http://schemas.microsoft.com/office/powerpoint/2010/main" val="1677280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7" name="Group 16"/>
          <p:cNvGrpSpPr/>
          <p:nvPr/>
        </p:nvGrpSpPr>
        <p:grpSpPr>
          <a:xfrm>
            <a:off x="203465" y="1583532"/>
            <a:ext cx="5659925" cy="5350669"/>
            <a:chOff x="-21125" y="1583531"/>
            <a:chExt cx="5659925" cy="535066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 y="4495800"/>
              <a:ext cx="2438400" cy="2438400"/>
            </a:xfrm>
            <a:prstGeom prst="rect">
              <a:avLst/>
            </a:prstGeom>
          </p:spPr>
        </p:pic>
        <p:sp>
          <p:nvSpPr>
            <p:cNvPr id="16" name="Cloud Callout 15"/>
            <p:cNvSpPr/>
            <p:nvPr/>
          </p:nvSpPr>
          <p:spPr>
            <a:xfrm>
              <a:off x="1524000" y="1583531"/>
              <a:ext cx="4114800" cy="2395538"/>
            </a:xfrm>
            <a:prstGeom prst="cloudCallout">
              <a:avLst>
                <a:gd name="adj1" fmla="val -24192"/>
                <a:gd name="adj2" fmla="val 83805"/>
              </a:avLst>
            </a:prstGeom>
            <a:solidFill>
              <a:schemeClr val="bg1"/>
            </a:solidFill>
            <a:ln>
              <a:solidFill>
                <a:srgbClr val="749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4F81BD"/>
                  </a:solidFill>
                </a:rPr>
                <a:t>  </a:t>
              </a:r>
            </a:p>
            <a:p>
              <a:pPr algn="ctr"/>
              <a:endParaRPr lang="en-GB" b="1" dirty="0">
                <a:solidFill>
                  <a:srgbClr val="4F81BD"/>
                </a:solidFill>
              </a:endParaRPr>
            </a:p>
            <a:p>
              <a:pPr algn="ctr"/>
              <a:endParaRPr lang="en-IE" b="1" dirty="0">
                <a:solidFill>
                  <a:srgbClr val="4F81BD"/>
                </a:solidFill>
              </a:endParaRPr>
            </a:p>
          </p:txBody>
        </p:sp>
        <p:pic>
          <p:nvPicPr>
            <p:cNvPr id="14" name="Picture 1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1205" y="3048000"/>
              <a:ext cx="685800" cy="685800"/>
            </a:xfrm>
            <a:prstGeom prst="rect">
              <a:avLst/>
            </a:prstGeom>
          </p:spPr>
        </p:pic>
      </p:grpSp>
      <p:sp>
        <p:nvSpPr>
          <p:cNvPr id="18" name="Rectangle 17"/>
          <p:cNvSpPr/>
          <p:nvPr/>
        </p:nvSpPr>
        <p:spPr>
          <a:xfrm>
            <a:off x="2123089" y="1862971"/>
            <a:ext cx="3447393" cy="1107996"/>
          </a:xfrm>
          <a:prstGeom prst="rect">
            <a:avLst/>
          </a:prstGeom>
        </p:spPr>
        <p:txBody>
          <a:bodyPr wrap="square">
            <a:spAutoFit/>
          </a:bodyPr>
          <a:lstStyle/>
          <a:p>
            <a:pPr algn="ctr"/>
            <a:r>
              <a:rPr lang="en-GB" sz="2200" b="1" dirty="0">
                <a:solidFill>
                  <a:srgbClr val="4F81BD"/>
                </a:solidFill>
              </a:rPr>
              <a:t>Please note your attendance will be recorded throughout this class</a:t>
            </a:r>
          </a:p>
        </p:txBody>
      </p:sp>
      <p:sp>
        <p:nvSpPr>
          <p:cNvPr id="12" name="Rectangle 11"/>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Attendance</a:t>
            </a:r>
            <a:endParaRPr lang="en-IE" sz="4000" b="1" dirty="0"/>
          </a:p>
        </p:txBody>
      </p:sp>
      <p:sp>
        <p:nvSpPr>
          <p:cNvPr id="19" name="Parallelogram 18"/>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0" name="Straight Connector 19"/>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Manual Input 20"/>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52158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Agenda</a:t>
            </a:r>
            <a:endParaRPr lang="en-IE" sz="4000" b="1" dirty="0"/>
          </a:p>
        </p:txBody>
      </p:sp>
      <p:sp>
        <p:nvSpPr>
          <p:cNvPr id="7" name="Parallelogram 6"/>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Connector 7"/>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lowchart: Manual Input 8"/>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Freeform 10"/>
          <p:cNvSpPr/>
          <p:nvPr/>
        </p:nvSpPr>
        <p:spPr>
          <a:xfrm>
            <a:off x="0" y="1488560"/>
            <a:ext cx="1924361" cy="5284379"/>
          </a:xfrm>
          <a:custGeom>
            <a:avLst/>
            <a:gdLst>
              <a:gd name="connsiteX0" fmla="*/ 0 w 1935601"/>
              <a:gd name="connsiteY0" fmla="*/ 0 h 5192012"/>
              <a:gd name="connsiteX1" fmla="*/ 1935126 w 1935601"/>
              <a:gd name="connsiteY1" fmla="*/ 1435395 h 5192012"/>
              <a:gd name="connsiteX2" fmla="*/ 202019 w 1935601"/>
              <a:gd name="connsiteY2" fmla="*/ 4859079 h 5192012"/>
              <a:gd name="connsiteX3" fmla="*/ 202019 w 1935601"/>
              <a:gd name="connsiteY3" fmla="*/ 4869712 h 5192012"/>
            </a:gdLst>
            <a:ahLst/>
            <a:cxnLst>
              <a:cxn ang="0">
                <a:pos x="connsiteX0" y="connsiteY0"/>
              </a:cxn>
              <a:cxn ang="0">
                <a:pos x="connsiteX1" y="connsiteY1"/>
              </a:cxn>
              <a:cxn ang="0">
                <a:pos x="connsiteX2" y="connsiteY2"/>
              </a:cxn>
              <a:cxn ang="0">
                <a:pos x="connsiteX3" y="connsiteY3"/>
              </a:cxn>
            </a:cxnLst>
            <a:rect l="l" t="t" r="r" b="b"/>
            <a:pathLst>
              <a:path w="1935601" h="5192012">
                <a:moveTo>
                  <a:pt x="0" y="0"/>
                </a:moveTo>
                <a:cubicBezTo>
                  <a:pt x="950728" y="312774"/>
                  <a:pt x="1901456" y="625549"/>
                  <a:pt x="1935126" y="1435395"/>
                </a:cubicBezTo>
                <a:cubicBezTo>
                  <a:pt x="1968796" y="2245241"/>
                  <a:pt x="202019" y="4859079"/>
                  <a:pt x="202019" y="4859079"/>
                </a:cubicBezTo>
                <a:cubicBezTo>
                  <a:pt x="-86832" y="5431465"/>
                  <a:pt x="57593" y="5150588"/>
                  <a:pt x="202019" y="4869712"/>
                </a:cubicBezTo>
              </a:path>
            </a:pathLst>
          </a:custGeom>
          <a:noFill/>
          <a:ln>
            <a:solidFill>
              <a:srgbClr val="E93C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2" name="Group 11"/>
          <p:cNvGrpSpPr/>
          <p:nvPr/>
        </p:nvGrpSpPr>
        <p:grpSpPr>
          <a:xfrm>
            <a:off x="487882" y="1263504"/>
            <a:ext cx="4371197" cy="925031"/>
            <a:chOff x="487882" y="1263504"/>
            <a:chExt cx="4371197" cy="925031"/>
          </a:xfrm>
        </p:grpSpPr>
        <p:sp>
          <p:nvSpPr>
            <p:cNvPr id="13" name="Rounded Rectangle 12"/>
            <p:cNvSpPr/>
            <p:nvPr/>
          </p:nvSpPr>
          <p:spPr>
            <a:xfrm>
              <a:off x="1169576" y="1360964"/>
              <a:ext cx="3689503" cy="69997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ounded Rectangle 13"/>
            <p:cNvSpPr/>
            <p:nvPr/>
          </p:nvSpPr>
          <p:spPr>
            <a:xfrm>
              <a:off x="828729" y="1435394"/>
              <a:ext cx="3913389" cy="52276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smtClean="0"/>
                <a:t>       </a:t>
              </a:r>
              <a:r>
                <a:rPr lang="en-IE" sz="2000" b="1" dirty="0" smtClean="0"/>
                <a:t>What is a Flow Chart?</a:t>
              </a:r>
              <a:endParaRPr lang="en-IE" sz="2000" b="1" dirty="0"/>
            </a:p>
          </p:txBody>
        </p:sp>
        <p:sp>
          <p:nvSpPr>
            <p:cNvPr id="15" name="Oval 14"/>
            <p:cNvSpPr/>
            <p:nvPr/>
          </p:nvSpPr>
          <p:spPr>
            <a:xfrm>
              <a:off x="487882" y="1263504"/>
              <a:ext cx="936881" cy="925031"/>
            </a:xfrm>
            <a:prstGeom prst="ellipse">
              <a:avLst/>
            </a:prstGeom>
            <a:solidFill>
              <a:schemeClr val="bg1"/>
            </a:solid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6" name="Group 15"/>
          <p:cNvGrpSpPr/>
          <p:nvPr/>
        </p:nvGrpSpPr>
        <p:grpSpPr>
          <a:xfrm>
            <a:off x="1320766" y="2490570"/>
            <a:ext cx="4371197" cy="925031"/>
            <a:chOff x="487882" y="1263504"/>
            <a:chExt cx="4371197" cy="925031"/>
          </a:xfrm>
        </p:grpSpPr>
        <p:sp>
          <p:nvSpPr>
            <p:cNvPr id="17" name="Rounded Rectangle 16"/>
            <p:cNvSpPr/>
            <p:nvPr/>
          </p:nvSpPr>
          <p:spPr>
            <a:xfrm>
              <a:off x="1169576" y="1360964"/>
              <a:ext cx="3689503" cy="69997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Rounded Rectangle 17"/>
            <p:cNvSpPr/>
            <p:nvPr/>
          </p:nvSpPr>
          <p:spPr>
            <a:xfrm>
              <a:off x="828729" y="1435394"/>
              <a:ext cx="3913389" cy="522769"/>
            </a:xfrm>
            <a:prstGeom prst="roundRect">
              <a:avLst/>
            </a:prstGeom>
            <a:solidFill>
              <a:srgbClr val="FA9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E" b="1" dirty="0" smtClean="0"/>
                <a:t>        </a:t>
              </a:r>
              <a:r>
                <a:rPr lang="en-IE" sz="2000" b="1" dirty="0" smtClean="0"/>
                <a:t>How to create a Flow Chart?</a:t>
              </a:r>
              <a:endParaRPr lang="en-IE" sz="2000" b="1" dirty="0"/>
            </a:p>
          </p:txBody>
        </p:sp>
        <p:sp>
          <p:nvSpPr>
            <p:cNvPr id="19" name="Oval 18"/>
            <p:cNvSpPr/>
            <p:nvPr/>
          </p:nvSpPr>
          <p:spPr>
            <a:xfrm>
              <a:off x="487882" y="1263504"/>
              <a:ext cx="936881" cy="925031"/>
            </a:xfrm>
            <a:prstGeom prst="ellipse">
              <a:avLst/>
            </a:prstGeom>
            <a:solidFill>
              <a:schemeClr val="bg1"/>
            </a:solidFill>
            <a:ln w="57150">
              <a:solidFill>
                <a:srgbClr val="FA91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0" name="Group 19"/>
          <p:cNvGrpSpPr/>
          <p:nvPr/>
        </p:nvGrpSpPr>
        <p:grpSpPr>
          <a:xfrm>
            <a:off x="1069697" y="3894679"/>
            <a:ext cx="4371197" cy="925031"/>
            <a:chOff x="487882" y="1263504"/>
            <a:chExt cx="4371197" cy="925031"/>
          </a:xfrm>
        </p:grpSpPr>
        <p:sp>
          <p:nvSpPr>
            <p:cNvPr id="21" name="Rounded Rectangle 20"/>
            <p:cNvSpPr/>
            <p:nvPr/>
          </p:nvSpPr>
          <p:spPr>
            <a:xfrm>
              <a:off x="1169576" y="1360964"/>
              <a:ext cx="3689503" cy="69997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Rounded Rectangle 21"/>
            <p:cNvSpPr/>
            <p:nvPr/>
          </p:nvSpPr>
          <p:spPr>
            <a:xfrm>
              <a:off x="828729" y="1435394"/>
              <a:ext cx="3913389" cy="522769"/>
            </a:xfrm>
            <a:prstGeom prst="roundRect">
              <a:avLst/>
            </a:prstGeom>
            <a:solidFill>
              <a:srgbClr val="6AB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t>         </a:t>
              </a:r>
              <a:r>
                <a:rPr lang="en-IE" sz="2000" b="1" dirty="0" smtClean="0"/>
                <a:t>Flow Charts Syntax and Use Case Diagram</a:t>
              </a:r>
              <a:endParaRPr lang="en-IE" sz="2000" b="1" dirty="0"/>
            </a:p>
          </p:txBody>
        </p:sp>
        <p:sp>
          <p:nvSpPr>
            <p:cNvPr id="23" name="Oval 22"/>
            <p:cNvSpPr/>
            <p:nvPr/>
          </p:nvSpPr>
          <p:spPr>
            <a:xfrm>
              <a:off x="487882" y="1263504"/>
              <a:ext cx="936881" cy="925031"/>
            </a:xfrm>
            <a:prstGeom prst="ellipse">
              <a:avLst/>
            </a:prstGeom>
            <a:solidFill>
              <a:schemeClr val="bg1"/>
            </a:solidFill>
            <a:ln w="57150">
              <a:solidFill>
                <a:srgbClr val="6AB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4" name="Group 23"/>
          <p:cNvGrpSpPr/>
          <p:nvPr/>
        </p:nvGrpSpPr>
        <p:grpSpPr>
          <a:xfrm>
            <a:off x="477321" y="5306706"/>
            <a:ext cx="4371197" cy="925031"/>
            <a:chOff x="487882" y="1263504"/>
            <a:chExt cx="4371197" cy="925031"/>
          </a:xfrm>
        </p:grpSpPr>
        <p:sp>
          <p:nvSpPr>
            <p:cNvPr id="25" name="Rounded Rectangle 24"/>
            <p:cNvSpPr/>
            <p:nvPr/>
          </p:nvSpPr>
          <p:spPr>
            <a:xfrm>
              <a:off x="1169576" y="1360964"/>
              <a:ext cx="3689503" cy="69997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ounded Rectangle 25"/>
            <p:cNvSpPr/>
            <p:nvPr/>
          </p:nvSpPr>
          <p:spPr>
            <a:xfrm>
              <a:off x="828729" y="1435394"/>
              <a:ext cx="3913389" cy="52276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smtClean="0"/>
                <a:t>Exercises and Activities</a:t>
              </a:r>
              <a:endParaRPr lang="en-IE" sz="2000" b="1" dirty="0"/>
            </a:p>
          </p:txBody>
        </p:sp>
        <p:sp>
          <p:nvSpPr>
            <p:cNvPr id="27" name="Oval 26"/>
            <p:cNvSpPr/>
            <p:nvPr/>
          </p:nvSpPr>
          <p:spPr>
            <a:xfrm>
              <a:off x="487882" y="1263504"/>
              <a:ext cx="936881" cy="925031"/>
            </a:xfrm>
            <a:prstGeom prst="ellipse">
              <a:avLst/>
            </a:prstGeom>
            <a:solidFill>
              <a:schemeClr val="bg1"/>
            </a:solidFill>
            <a:ln w="5715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33" name="Picture 32"/>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7478" y="1429932"/>
            <a:ext cx="617687" cy="617687"/>
          </a:xfrm>
          <a:prstGeom prst="rect">
            <a:avLst/>
          </a:prstGeom>
        </p:spPr>
      </p:pic>
      <p:pic>
        <p:nvPicPr>
          <p:cNvPr id="34" name="Picture 33"/>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77350" y="2522417"/>
            <a:ext cx="823711" cy="823711"/>
          </a:xfrm>
          <a:prstGeom prst="rect">
            <a:avLst/>
          </a:prstGeom>
        </p:spPr>
      </p:pic>
      <p:pic>
        <p:nvPicPr>
          <p:cNvPr id="35" name="Picture 34"/>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1383" y="4060440"/>
            <a:ext cx="593507" cy="593507"/>
          </a:xfrm>
          <a:prstGeom prst="rect">
            <a:avLst/>
          </a:prstGeom>
        </p:spPr>
      </p:pic>
      <p:pic>
        <p:nvPicPr>
          <p:cNvPr id="37" name="Picture 36"/>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819" y="5465918"/>
            <a:ext cx="605883" cy="605883"/>
          </a:xfrm>
          <a:prstGeom prst="rect">
            <a:avLst/>
          </a:prstGeom>
        </p:spPr>
      </p:pic>
    </p:spTree>
    <p:custDataLst>
      <p:tags r:id="rId1"/>
    </p:custDataLst>
    <p:extLst>
      <p:ext uri="{BB962C8B-B14F-4D97-AF65-F5344CB8AC3E}">
        <p14:creationId xmlns:p14="http://schemas.microsoft.com/office/powerpoint/2010/main" val="286451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138" y="1418581"/>
            <a:ext cx="4558364" cy="1880101"/>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GB" sz="2400" dirty="0" smtClean="0"/>
              <a:t>A </a:t>
            </a:r>
            <a:r>
              <a:rPr lang="en-US" sz="2400" dirty="0" smtClean="0"/>
              <a:t>diagram which contains the sequence </a:t>
            </a:r>
            <a:r>
              <a:rPr lang="en-US" sz="2400" dirty="0"/>
              <a:t>of movements or actions of people or things involved in a complex system or </a:t>
            </a:r>
            <a:r>
              <a:rPr lang="en-US" sz="2400" dirty="0" smtClean="0"/>
              <a:t>activity</a:t>
            </a:r>
            <a:r>
              <a:rPr lang="en-IE" sz="2400" dirty="0"/>
              <a:t>.</a:t>
            </a:r>
            <a:endParaRPr lang="en-IE" sz="2400" dirty="0" smtClean="0"/>
          </a:p>
          <a:p>
            <a:endParaRPr lang="en-IE" sz="2400" dirty="0" smtClean="0"/>
          </a:p>
        </p:txBody>
      </p:sp>
      <p:sp>
        <p:nvSpPr>
          <p:cNvPr id="6" name="Rectangle 5"/>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What is a Flow Chart?</a:t>
            </a:r>
            <a:endParaRPr lang="en-IE" sz="4000" b="1" dirty="0"/>
          </a:p>
        </p:txBody>
      </p:sp>
      <p:sp>
        <p:nvSpPr>
          <p:cNvPr id="8" name="Parallelogram 7"/>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9" name="Straight Connector 8"/>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lowchart: Manual Input 9"/>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5592277" y="2067466"/>
            <a:ext cx="6309206"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b="1" dirty="0" smtClean="0"/>
              <a:t>When to use a Flowchart?</a:t>
            </a:r>
            <a:endParaRPr lang="en-US" sz="2200" b="1" dirty="0"/>
          </a:p>
          <a:p>
            <a:endParaRPr lang="en-US" cap="all" dirty="0">
              <a:solidFill>
                <a:srgbClr val="0B6BB5"/>
              </a:solidFill>
              <a:latin typeface="Calibri body"/>
            </a:endParaRPr>
          </a:p>
          <a:p>
            <a:pPr marL="285750" indent="-285750">
              <a:buFont typeface="Arial" panose="020B0604020202020204" pitchFamily="34" charset="0"/>
              <a:buChar char="•"/>
            </a:pPr>
            <a:r>
              <a:rPr lang="en-US" sz="2000" dirty="0">
                <a:solidFill>
                  <a:srgbClr val="090909"/>
                </a:solidFill>
                <a:latin typeface="Calibri body"/>
              </a:rPr>
              <a:t>To develop understanding of how a process is done</a:t>
            </a:r>
          </a:p>
          <a:p>
            <a:pPr marL="285750" indent="-285750">
              <a:buFont typeface="Arial" panose="020B0604020202020204" pitchFamily="34" charset="0"/>
              <a:buChar char="•"/>
            </a:pPr>
            <a:r>
              <a:rPr lang="en-US" sz="2000" dirty="0">
                <a:solidFill>
                  <a:srgbClr val="090909"/>
                </a:solidFill>
                <a:latin typeface="Calibri body"/>
              </a:rPr>
              <a:t>To study a process for improvement</a:t>
            </a:r>
          </a:p>
          <a:p>
            <a:pPr marL="285750" indent="-285750">
              <a:buFont typeface="Arial" panose="020B0604020202020204" pitchFamily="34" charset="0"/>
              <a:buChar char="•"/>
            </a:pPr>
            <a:r>
              <a:rPr lang="en-US" sz="2000" dirty="0">
                <a:solidFill>
                  <a:srgbClr val="090909"/>
                </a:solidFill>
                <a:latin typeface="Calibri body"/>
              </a:rPr>
              <a:t>To communicate to others how a process is done</a:t>
            </a:r>
          </a:p>
          <a:p>
            <a:pPr marL="285750" indent="-285750">
              <a:buFont typeface="Arial" panose="020B0604020202020204" pitchFamily="34" charset="0"/>
              <a:buChar char="•"/>
            </a:pPr>
            <a:r>
              <a:rPr lang="en-US" sz="2000" dirty="0">
                <a:solidFill>
                  <a:srgbClr val="090909"/>
                </a:solidFill>
                <a:latin typeface="Calibri body"/>
              </a:rPr>
              <a:t>When better communication is needed between people involved with the same process</a:t>
            </a:r>
          </a:p>
          <a:p>
            <a:pPr marL="285750" indent="-285750">
              <a:buFont typeface="Arial" panose="020B0604020202020204" pitchFamily="34" charset="0"/>
              <a:buChar char="•"/>
            </a:pPr>
            <a:r>
              <a:rPr lang="en-US" sz="2000" dirty="0">
                <a:solidFill>
                  <a:srgbClr val="090909"/>
                </a:solidFill>
                <a:latin typeface="Calibri body"/>
              </a:rPr>
              <a:t>To document a process</a:t>
            </a:r>
          </a:p>
          <a:p>
            <a:pPr marL="285750" indent="-285750">
              <a:buFont typeface="Arial" panose="020B0604020202020204" pitchFamily="34" charset="0"/>
              <a:buChar char="•"/>
            </a:pPr>
            <a:r>
              <a:rPr lang="en-US" sz="2000" dirty="0">
                <a:solidFill>
                  <a:srgbClr val="090909"/>
                </a:solidFill>
                <a:latin typeface="Calibri body"/>
              </a:rPr>
              <a:t>When planning a project</a:t>
            </a:r>
            <a:endParaRPr lang="en-US" sz="2000" b="0" i="0" dirty="0">
              <a:solidFill>
                <a:srgbClr val="090909"/>
              </a:solidFill>
              <a:effectLst/>
              <a:latin typeface="Calibri body"/>
            </a:endParaRPr>
          </a:p>
        </p:txBody>
      </p:sp>
      <p:sp>
        <p:nvSpPr>
          <p:cNvPr id="13" name="Rectangle 12"/>
          <p:cNvSpPr/>
          <p:nvPr/>
        </p:nvSpPr>
        <p:spPr>
          <a:xfrm>
            <a:off x="372138" y="3652632"/>
            <a:ext cx="4558364" cy="18825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a:bodyPr>
          <a:lstStyle/>
          <a:p>
            <a:pPr defTabSz="914400">
              <a:lnSpc>
                <a:spcPct val="90000"/>
              </a:lnSpc>
              <a:spcBef>
                <a:spcPts val="1000"/>
              </a:spcBef>
              <a:buFont typeface="Arial" panose="020B0604020202020204" pitchFamily="34" charset="0"/>
              <a:buNone/>
            </a:pPr>
            <a:r>
              <a:rPr lang="en-US" sz="2400" b="1" dirty="0"/>
              <a:t>Who </a:t>
            </a:r>
            <a:r>
              <a:rPr lang="en-US" sz="2400" b="1" dirty="0" smtClean="0"/>
              <a:t>would use a Flowchart?</a:t>
            </a:r>
            <a:endParaRPr lang="en-US" sz="2400" b="1" dirty="0"/>
          </a:p>
          <a:p>
            <a:pPr defTabSz="914400">
              <a:lnSpc>
                <a:spcPct val="90000"/>
              </a:lnSpc>
              <a:spcBef>
                <a:spcPts val="1000"/>
              </a:spcBef>
              <a:buFont typeface="Arial" panose="020B0604020202020204" pitchFamily="34" charset="0"/>
              <a:buNone/>
            </a:pPr>
            <a:r>
              <a:rPr lang="en-US" sz="2400" dirty="0"/>
              <a:t>The uses of flowcharts are numerous in industries, such as entertainment, engineering, physical sciences, and computer programming. </a:t>
            </a:r>
          </a:p>
        </p:txBody>
      </p:sp>
      <p:pic>
        <p:nvPicPr>
          <p:cNvPr id="15" name="Picture 14"/>
          <p:cNvPicPr>
            <a:picLocks noChangeAspect="1"/>
          </p:cNvPicPr>
          <p:nvPr/>
        </p:nvPicPr>
        <p:blipFill>
          <a:blip r:embed="rId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3088" y="322021"/>
            <a:ext cx="823711" cy="823711"/>
          </a:xfrm>
          <a:prstGeom prst="rect">
            <a:avLst/>
          </a:prstGeom>
        </p:spPr>
      </p:pic>
      <p:grpSp>
        <p:nvGrpSpPr>
          <p:cNvPr id="16" name="Group 15"/>
          <p:cNvGrpSpPr/>
          <p:nvPr/>
        </p:nvGrpSpPr>
        <p:grpSpPr>
          <a:xfrm>
            <a:off x="10505377" y="199355"/>
            <a:ext cx="1264023" cy="1069042"/>
            <a:chOff x="4240952" y="3930814"/>
            <a:chExt cx="1264023" cy="1069042"/>
          </a:xfrm>
        </p:grpSpPr>
        <p:grpSp>
          <p:nvGrpSpPr>
            <p:cNvPr id="17" name="Group 16"/>
            <p:cNvGrpSpPr/>
            <p:nvPr/>
          </p:nvGrpSpPr>
          <p:grpSpPr>
            <a:xfrm>
              <a:off x="4240952" y="3930814"/>
              <a:ext cx="1264023" cy="1069042"/>
              <a:chOff x="5661211" y="1176617"/>
              <a:chExt cx="1264023" cy="1069042"/>
            </a:xfrm>
          </p:grpSpPr>
          <p:grpSp>
            <p:nvGrpSpPr>
              <p:cNvPr id="19" name="Group 18"/>
              <p:cNvGrpSpPr/>
              <p:nvPr/>
            </p:nvGrpSpPr>
            <p:grpSpPr>
              <a:xfrm>
                <a:off x="5661211" y="1176617"/>
                <a:ext cx="1264023" cy="1069042"/>
                <a:chOff x="5661211" y="1176617"/>
                <a:chExt cx="1264023" cy="1069042"/>
              </a:xfrm>
            </p:grpSpPr>
            <p:sp>
              <p:nvSpPr>
                <p:cNvPr id="21" name="Oval 20"/>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18" name="Picture 20" descr="http://classteaching.files.wordpress.com/2013/10/reading4.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 name="Straight Connector 23"/>
          <p:cNvCxnSpPr/>
          <p:nvPr/>
        </p:nvCxnSpPr>
        <p:spPr>
          <a:xfrm>
            <a:off x="4930502" y="2482734"/>
            <a:ext cx="3290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30502" y="4646814"/>
            <a:ext cx="3290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59519" y="2482734"/>
            <a:ext cx="0" cy="21560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59519" y="3511033"/>
            <a:ext cx="329017"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0" y="5671707"/>
            <a:ext cx="12192000" cy="1186293"/>
            <a:chOff x="0" y="5671707"/>
            <a:chExt cx="9144000" cy="1186293"/>
          </a:xfrm>
        </p:grpSpPr>
        <p:sp>
          <p:nvSpPr>
            <p:cNvPr id="26" name="Rectangle 25"/>
            <p:cNvSpPr/>
            <p:nvPr/>
          </p:nvSpPr>
          <p:spPr>
            <a:xfrm>
              <a:off x="0" y="5737067"/>
              <a:ext cx="9144000"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9" name="TextBox 28"/>
            <p:cNvSpPr txBox="1"/>
            <p:nvPr/>
          </p:nvSpPr>
          <p:spPr>
            <a:xfrm>
              <a:off x="3997625" y="5671707"/>
              <a:ext cx="1375120"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grpSp>
      <p:cxnSp>
        <p:nvCxnSpPr>
          <p:cNvPr id="30" name="Straight Connector 29"/>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94687" y="6005452"/>
            <a:ext cx="340337" cy="369332"/>
            <a:chOff x="-1778651" y="6224333"/>
            <a:chExt cx="340337" cy="369332"/>
          </a:xfrm>
        </p:grpSpPr>
        <p:sp>
          <p:nvSpPr>
            <p:cNvPr id="32" name="Oval 3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3" name="TextBox 3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4" name="TextBox 33"/>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35" name="TextBox 34"/>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36" name="Group 35"/>
          <p:cNvGrpSpPr/>
          <p:nvPr/>
        </p:nvGrpSpPr>
        <p:grpSpPr>
          <a:xfrm>
            <a:off x="1798270" y="6009304"/>
            <a:ext cx="340337" cy="369332"/>
            <a:chOff x="-1778651" y="6224333"/>
            <a:chExt cx="340337" cy="369332"/>
          </a:xfrm>
        </p:grpSpPr>
        <p:sp>
          <p:nvSpPr>
            <p:cNvPr id="37" name="Oval 3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8" name="TextBox 37"/>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39" name="Group 38"/>
          <p:cNvGrpSpPr/>
          <p:nvPr/>
        </p:nvGrpSpPr>
        <p:grpSpPr>
          <a:xfrm>
            <a:off x="3065184" y="6020991"/>
            <a:ext cx="340337" cy="369332"/>
            <a:chOff x="-1778651" y="6224333"/>
            <a:chExt cx="340337" cy="369332"/>
          </a:xfrm>
        </p:grpSpPr>
        <p:sp>
          <p:nvSpPr>
            <p:cNvPr id="40" name="Oval 3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1" name="TextBox 4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2" name="TextBox 41"/>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43" name="Group 42"/>
          <p:cNvGrpSpPr/>
          <p:nvPr/>
        </p:nvGrpSpPr>
        <p:grpSpPr>
          <a:xfrm>
            <a:off x="4326676" y="6019800"/>
            <a:ext cx="340337" cy="369332"/>
            <a:chOff x="-1778651" y="6224333"/>
            <a:chExt cx="340337" cy="369332"/>
          </a:xfrm>
        </p:grpSpPr>
        <p:sp>
          <p:nvSpPr>
            <p:cNvPr id="44" name="Oval 4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5" name="TextBox 4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6" name="TextBox 45"/>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47" name="Group 46"/>
          <p:cNvGrpSpPr/>
          <p:nvPr/>
        </p:nvGrpSpPr>
        <p:grpSpPr>
          <a:xfrm>
            <a:off x="5706273" y="6019800"/>
            <a:ext cx="340337" cy="369332"/>
            <a:chOff x="-1778651" y="6224333"/>
            <a:chExt cx="340337" cy="369332"/>
          </a:xfrm>
        </p:grpSpPr>
        <p:sp>
          <p:nvSpPr>
            <p:cNvPr id="48" name="Oval 4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9" name="TextBox 4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0" name="TextBox 49"/>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51" name="Group 50"/>
          <p:cNvGrpSpPr/>
          <p:nvPr/>
        </p:nvGrpSpPr>
        <p:grpSpPr>
          <a:xfrm>
            <a:off x="6958138" y="6026794"/>
            <a:ext cx="340337" cy="369332"/>
            <a:chOff x="-1778651" y="6224333"/>
            <a:chExt cx="340337" cy="369332"/>
          </a:xfrm>
        </p:grpSpPr>
        <p:sp>
          <p:nvSpPr>
            <p:cNvPr id="52" name="Oval 5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3" name="TextBox 5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4" name="TextBox 53"/>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55" name="TextBox 54"/>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56" name="Group 55"/>
          <p:cNvGrpSpPr/>
          <p:nvPr/>
        </p:nvGrpSpPr>
        <p:grpSpPr>
          <a:xfrm>
            <a:off x="9102887" y="6019800"/>
            <a:ext cx="340337" cy="369332"/>
            <a:chOff x="-1778651" y="6224333"/>
            <a:chExt cx="340337" cy="369332"/>
          </a:xfrm>
        </p:grpSpPr>
        <p:sp>
          <p:nvSpPr>
            <p:cNvPr id="57" name="Oval 5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8" name="TextBox 57"/>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9" name="TextBox 58"/>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60" name="Group 59"/>
          <p:cNvGrpSpPr/>
          <p:nvPr/>
        </p:nvGrpSpPr>
        <p:grpSpPr>
          <a:xfrm>
            <a:off x="10192591" y="6002744"/>
            <a:ext cx="340337" cy="369332"/>
            <a:chOff x="-1778651" y="6224333"/>
            <a:chExt cx="340337" cy="369332"/>
          </a:xfrm>
        </p:grpSpPr>
        <p:sp>
          <p:nvSpPr>
            <p:cNvPr id="61" name="Oval 6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2" name="TextBox 6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3" name="TextBox 62"/>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64" name="Group 63"/>
          <p:cNvGrpSpPr/>
          <p:nvPr/>
        </p:nvGrpSpPr>
        <p:grpSpPr>
          <a:xfrm>
            <a:off x="11250447" y="6001325"/>
            <a:ext cx="340337" cy="369332"/>
            <a:chOff x="-1778651" y="6224333"/>
            <a:chExt cx="340337" cy="369332"/>
          </a:xfrm>
        </p:grpSpPr>
        <p:sp>
          <p:nvSpPr>
            <p:cNvPr id="65" name="Oval 6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6" name="TextBox 6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7" name="TextBox 66"/>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68" name="Group 67"/>
          <p:cNvGrpSpPr/>
          <p:nvPr/>
        </p:nvGrpSpPr>
        <p:grpSpPr>
          <a:xfrm>
            <a:off x="8011429" y="6016954"/>
            <a:ext cx="340337" cy="369332"/>
            <a:chOff x="-1778651" y="6224333"/>
            <a:chExt cx="340337" cy="369332"/>
          </a:xfrm>
        </p:grpSpPr>
        <p:sp>
          <p:nvSpPr>
            <p:cNvPr id="69" name="Oval 68"/>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70" name="TextBox 69"/>
            <p:cNvSpPr txBox="1"/>
            <p:nvPr/>
          </p:nvSpPr>
          <p:spPr>
            <a:xfrm>
              <a:off x="-1778651" y="6224333"/>
              <a:ext cx="184731" cy="369332"/>
            </a:xfrm>
            <a:prstGeom prst="rect">
              <a:avLst/>
            </a:prstGeom>
            <a:noFill/>
          </p:spPr>
          <p:txBody>
            <a:bodyPr wrap="none" rtlCol="0">
              <a:spAutoFit/>
            </a:bodyPr>
            <a:lstStyle/>
            <a:p>
              <a:endParaRPr lang="en-IE" dirty="0"/>
            </a:p>
          </p:txBody>
        </p:sp>
      </p:grpSp>
    </p:spTree>
    <p:custDataLst>
      <p:tags r:id="rId1"/>
    </p:custDataLst>
    <p:extLst>
      <p:ext uri="{BB962C8B-B14F-4D97-AF65-F5344CB8AC3E}">
        <p14:creationId xmlns:p14="http://schemas.microsoft.com/office/powerpoint/2010/main" val="3207588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ight Arrow 16"/>
          <p:cNvSpPr/>
          <p:nvPr/>
        </p:nvSpPr>
        <p:spPr>
          <a:xfrm>
            <a:off x="3836134" y="4829553"/>
            <a:ext cx="575365" cy="587141"/>
          </a:xfrm>
          <a:prstGeom prst="rightArrow">
            <a:avLst/>
          </a:prstGeom>
          <a:solidFill>
            <a:srgbClr val="F2F2F2"/>
          </a:solid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ight Arrow 14"/>
          <p:cNvSpPr/>
          <p:nvPr/>
        </p:nvSpPr>
        <p:spPr>
          <a:xfrm>
            <a:off x="3835431" y="1864938"/>
            <a:ext cx="575365" cy="587141"/>
          </a:xfrm>
          <a:prstGeom prst="rightArrow">
            <a:avLst/>
          </a:prstGeom>
          <a:solidFill>
            <a:srgbClr val="F2F2F2"/>
          </a:solid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4 Basic Flowchart Symbols</a:t>
            </a:r>
            <a:endParaRPr lang="en-IE" sz="4000" b="1" dirty="0"/>
          </a:p>
        </p:txBody>
      </p:sp>
      <p:sp>
        <p:nvSpPr>
          <p:cNvPr id="6" name="Parallelogram 5"/>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lowchart: Manual Input 7"/>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 name="Picture 9"/>
          <p:cNvPicPr>
            <a:picLocks noChangeAspect="1"/>
          </p:cNvPicPr>
          <p:nvPr/>
        </p:nvPicPr>
        <p:blipFill rotWithShape="1">
          <a:blip r:embed="rId2">
            <a:clrChange>
              <a:clrFrom>
                <a:srgbClr val="FFFFFF"/>
              </a:clrFrom>
              <a:clrTo>
                <a:srgbClr val="FFFFFF">
                  <a:alpha val="0"/>
                </a:srgbClr>
              </a:clrTo>
            </a:clrChange>
          </a:blip>
          <a:srcRect l="11396" r="25923" b="16944"/>
          <a:stretch/>
        </p:blipFill>
        <p:spPr>
          <a:xfrm>
            <a:off x="4647044" y="1139656"/>
            <a:ext cx="3474720" cy="4564731"/>
          </a:xfrm>
          <a:prstGeom prst="rect">
            <a:avLst/>
          </a:prstGeom>
        </p:spPr>
      </p:pic>
      <p:sp>
        <p:nvSpPr>
          <p:cNvPr id="11" name="Rectangle 10"/>
          <p:cNvSpPr/>
          <p:nvPr/>
        </p:nvSpPr>
        <p:spPr>
          <a:xfrm>
            <a:off x="372138" y="1435234"/>
            <a:ext cx="3491833" cy="1446550"/>
          </a:xfrm>
          <a:prstGeom prst="rect">
            <a:avLst/>
          </a:prstGeom>
          <a:solidFill>
            <a:schemeClr val="bg1">
              <a:lumMod val="95000"/>
            </a:schemeClr>
          </a:solidFill>
          <a:ln w="38100"/>
        </p:spPr>
        <p:style>
          <a:lnRef idx="2">
            <a:schemeClr val="accent2"/>
          </a:lnRef>
          <a:fillRef idx="1">
            <a:schemeClr val="lt1"/>
          </a:fillRef>
          <a:effectRef idx="0">
            <a:schemeClr val="accent2"/>
          </a:effectRef>
          <a:fontRef idx="minor">
            <a:schemeClr val="dk1"/>
          </a:fontRef>
        </p:style>
        <p:txBody>
          <a:bodyPr wrap="square">
            <a:spAutoFit/>
          </a:bodyPr>
          <a:lstStyle/>
          <a:p>
            <a:r>
              <a:rPr lang="en-US" sz="2200" dirty="0"/>
              <a:t>All the flow charts we </a:t>
            </a:r>
            <a:r>
              <a:rPr lang="en-US" sz="2200" dirty="0" smtClean="0"/>
              <a:t>look </a:t>
            </a:r>
            <a:r>
              <a:rPr lang="en-US" sz="2200" dirty="0"/>
              <a:t>at </a:t>
            </a:r>
            <a:r>
              <a:rPr lang="en-US" sz="2200" dirty="0" smtClean="0"/>
              <a:t>beginning with </a:t>
            </a:r>
            <a:r>
              <a:rPr lang="en-US" sz="2200" dirty="0"/>
              <a:t>a </a:t>
            </a:r>
            <a:r>
              <a:rPr lang="en-US" sz="2200" b="1" i="1" dirty="0">
                <a:solidFill>
                  <a:srgbClr val="ED7D31"/>
                </a:solidFill>
              </a:rPr>
              <a:t>Start </a:t>
            </a:r>
            <a:r>
              <a:rPr lang="en-US" sz="2200" b="1" i="1" dirty="0" smtClean="0">
                <a:solidFill>
                  <a:srgbClr val="ED7D31"/>
                </a:solidFill>
              </a:rPr>
              <a:t> Point</a:t>
            </a:r>
            <a:r>
              <a:rPr lang="en-US" sz="2200" b="1" dirty="0">
                <a:solidFill>
                  <a:srgbClr val="ED7D31"/>
                </a:solidFill>
              </a:rPr>
              <a:t> </a:t>
            </a:r>
            <a:r>
              <a:rPr lang="en-US" sz="2200" dirty="0"/>
              <a:t>and finish with an </a:t>
            </a:r>
            <a:r>
              <a:rPr lang="en-US" sz="2200" b="1" i="1" dirty="0" smtClean="0">
                <a:solidFill>
                  <a:srgbClr val="ED7D31"/>
                </a:solidFill>
              </a:rPr>
              <a:t>End Point</a:t>
            </a:r>
            <a:r>
              <a:rPr lang="en-US" sz="2200" dirty="0"/>
              <a:t>. </a:t>
            </a:r>
          </a:p>
        </p:txBody>
      </p:sp>
      <p:sp>
        <p:nvSpPr>
          <p:cNvPr id="12" name="Rectangle 11"/>
          <p:cNvSpPr/>
          <p:nvPr/>
        </p:nvSpPr>
        <p:spPr>
          <a:xfrm>
            <a:off x="7683626" y="2544083"/>
            <a:ext cx="3491833" cy="2308324"/>
          </a:xfrm>
          <a:prstGeom prst="rect">
            <a:avLst/>
          </a:prstGeom>
          <a:solidFill>
            <a:schemeClr val="bg1">
              <a:lumMod val="95000"/>
            </a:schemeClr>
          </a:solidFill>
          <a:ln w="38100"/>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Most of the boxes on a flow </a:t>
            </a:r>
            <a:r>
              <a:rPr lang="en-US" sz="2400" dirty="0" smtClean="0"/>
              <a:t>chart are</a:t>
            </a:r>
            <a:r>
              <a:rPr lang="en-US" sz="2400" dirty="0"/>
              <a:t> </a:t>
            </a:r>
            <a:r>
              <a:rPr lang="en-US" sz="2400" b="1" i="1" dirty="0" smtClean="0">
                <a:solidFill>
                  <a:srgbClr val="ED7D31"/>
                </a:solidFill>
              </a:rPr>
              <a:t>Instructions</a:t>
            </a:r>
            <a:r>
              <a:rPr lang="en-US" sz="2400" dirty="0"/>
              <a:t>,</a:t>
            </a:r>
            <a:br>
              <a:rPr lang="en-US" sz="2400" dirty="0"/>
            </a:br>
            <a:r>
              <a:rPr lang="en-US" sz="2400" dirty="0"/>
              <a:t>which tell you what to do next. These appear in</a:t>
            </a:r>
            <a:br>
              <a:rPr lang="en-US" sz="2400" dirty="0"/>
            </a:br>
            <a:r>
              <a:rPr lang="en-US" sz="2400" dirty="0"/>
              <a:t>rectangular </a:t>
            </a:r>
            <a:r>
              <a:rPr lang="en-US" sz="2400" dirty="0" smtClean="0"/>
              <a:t>boxes.</a:t>
            </a:r>
            <a:endParaRPr lang="en-US" sz="2400" dirty="0"/>
          </a:p>
        </p:txBody>
      </p:sp>
      <p:sp>
        <p:nvSpPr>
          <p:cNvPr id="13" name="Rectangle 12"/>
          <p:cNvSpPr/>
          <p:nvPr/>
        </p:nvSpPr>
        <p:spPr>
          <a:xfrm>
            <a:off x="355216" y="3346772"/>
            <a:ext cx="3491833" cy="2308324"/>
          </a:xfrm>
          <a:prstGeom prst="rect">
            <a:avLst/>
          </a:prstGeom>
          <a:solidFill>
            <a:schemeClr val="bg1">
              <a:lumMod val="95000"/>
            </a:schemeClr>
          </a:solidFill>
          <a:ln w="38100"/>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Sometimes a question needs to be answered to </a:t>
            </a:r>
            <a:r>
              <a:rPr lang="en-US" sz="2400" dirty="0" smtClean="0"/>
              <a:t>decide what </a:t>
            </a:r>
            <a:r>
              <a:rPr lang="en-US" sz="2400" dirty="0"/>
              <a:t>instruction should happen next. These </a:t>
            </a:r>
            <a:r>
              <a:rPr lang="en-US" sz="2400" dirty="0" smtClean="0"/>
              <a:t>questions are </a:t>
            </a:r>
            <a:r>
              <a:rPr lang="en-US" sz="2400" dirty="0"/>
              <a:t>put in </a:t>
            </a:r>
            <a:r>
              <a:rPr lang="en-US" sz="2400" b="1" dirty="0" smtClean="0">
                <a:solidFill>
                  <a:srgbClr val="ED7D31"/>
                </a:solidFill>
              </a:rPr>
              <a:t>D</a:t>
            </a:r>
            <a:r>
              <a:rPr lang="en-US" sz="2400" b="1" i="1" dirty="0" smtClean="0">
                <a:solidFill>
                  <a:srgbClr val="ED7D31"/>
                </a:solidFill>
              </a:rPr>
              <a:t>ecision</a:t>
            </a:r>
            <a:r>
              <a:rPr lang="en-US" sz="2400" b="1" dirty="0">
                <a:solidFill>
                  <a:srgbClr val="ED7D31"/>
                </a:solidFill>
              </a:rPr>
              <a:t> B</a:t>
            </a:r>
            <a:r>
              <a:rPr lang="en-US" sz="2400" b="1" dirty="0" smtClean="0">
                <a:solidFill>
                  <a:srgbClr val="ED7D31"/>
                </a:solidFill>
              </a:rPr>
              <a:t>oxes</a:t>
            </a:r>
            <a:r>
              <a:rPr lang="en-US" sz="2400" dirty="0" smtClean="0"/>
              <a:t>.</a:t>
            </a:r>
            <a:endParaRPr lang="en-IE" sz="2400" dirty="0"/>
          </a:p>
        </p:txBody>
      </p:sp>
      <p:sp>
        <p:nvSpPr>
          <p:cNvPr id="16" name="Right Arrow 15"/>
          <p:cNvSpPr/>
          <p:nvPr/>
        </p:nvSpPr>
        <p:spPr>
          <a:xfrm rot="10800000">
            <a:off x="7108261" y="2705115"/>
            <a:ext cx="575365" cy="587141"/>
          </a:xfrm>
          <a:prstGeom prst="rightArrow">
            <a:avLst/>
          </a:prstGeom>
          <a:solidFill>
            <a:srgbClr val="F2F2F2"/>
          </a:solid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8" name="Group 17"/>
          <p:cNvGrpSpPr/>
          <p:nvPr/>
        </p:nvGrpSpPr>
        <p:grpSpPr>
          <a:xfrm>
            <a:off x="10505377" y="199355"/>
            <a:ext cx="1264023" cy="1069042"/>
            <a:chOff x="4240952" y="3930814"/>
            <a:chExt cx="1264023" cy="1069042"/>
          </a:xfrm>
        </p:grpSpPr>
        <p:grpSp>
          <p:nvGrpSpPr>
            <p:cNvPr id="19" name="Group 18"/>
            <p:cNvGrpSpPr/>
            <p:nvPr/>
          </p:nvGrpSpPr>
          <p:grpSpPr>
            <a:xfrm>
              <a:off x="4240952" y="3930814"/>
              <a:ext cx="1264023" cy="1069042"/>
              <a:chOff x="5661211" y="1176617"/>
              <a:chExt cx="1264023" cy="1069042"/>
            </a:xfrm>
          </p:grpSpPr>
          <p:grpSp>
            <p:nvGrpSpPr>
              <p:cNvPr id="21" name="Group 20"/>
              <p:cNvGrpSpPr/>
              <p:nvPr/>
            </p:nvGrpSpPr>
            <p:grpSpPr>
              <a:xfrm>
                <a:off x="5661211" y="1176617"/>
                <a:ext cx="1264023" cy="1069042"/>
                <a:chOff x="5661211" y="1176617"/>
                <a:chExt cx="1264023" cy="1069042"/>
              </a:xfrm>
            </p:grpSpPr>
            <p:sp>
              <p:nvSpPr>
                <p:cNvPr id="23" name="Oval 22"/>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2" name="Oval 21"/>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20" name="Picture 20" descr="http://classteaching.files.wordpress.com/2013/10/reading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Connector 27"/>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94687" y="6005452"/>
            <a:ext cx="340337" cy="369332"/>
            <a:chOff x="-1778651" y="6224333"/>
            <a:chExt cx="340337" cy="369332"/>
          </a:xfrm>
        </p:grpSpPr>
        <p:sp>
          <p:nvSpPr>
            <p:cNvPr id="30" name="Oval 2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1" name="TextBox 3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2" name="TextBox 31"/>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33" name="TextBox 32"/>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34" name="Group 33"/>
          <p:cNvGrpSpPr/>
          <p:nvPr/>
        </p:nvGrpSpPr>
        <p:grpSpPr>
          <a:xfrm>
            <a:off x="1798270" y="6009304"/>
            <a:ext cx="340337" cy="369332"/>
            <a:chOff x="-1778651" y="6224333"/>
            <a:chExt cx="340337" cy="369332"/>
          </a:xfrm>
        </p:grpSpPr>
        <p:sp>
          <p:nvSpPr>
            <p:cNvPr id="35" name="Oval 3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6" name="TextBox 35"/>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37" name="Group 36"/>
          <p:cNvGrpSpPr/>
          <p:nvPr/>
        </p:nvGrpSpPr>
        <p:grpSpPr>
          <a:xfrm>
            <a:off x="3065184" y="6020991"/>
            <a:ext cx="340337" cy="369332"/>
            <a:chOff x="-1778651" y="6224333"/>
            <a:chExt cx="340337" cy="369332"/>
          </a:xfrm>
        </p:grpSpPr>
        <p:sp>
          <p:nvSpPr>
            <p:cNvPr id="38" name="Oval 3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9" name="TextBox 3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0" name="TextBox 39"/>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41" name="Group 40"/>
          <p:cNvGrpSpPr/>
          <p:nvPr/>
        </p:nvGrpSpPr>
        <p:grpSpPr>
          <a:xfrm>
            <a:off x="4326676" y="6019800"/>
            <a:ext cx="340337" cy="369332"/>
            <a:chOff x="-1778651" y="6224333"/>
            <a:chExt cx="340337" cy="369332"/>
          </a:xfrm>
        </p:grpSpPr>
        <p:sp>
          <p:nvSpPr>
            <p:cNvPr id="42" name="Oval 4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3" name="TextBox 4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4" name="TextBox 43"/>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45" name="Group 44"/>
          <p:cNvGrpSpPr/>
          <p:nvPr/>
        </p:nvGrpSpPr>
        <p:grpSpPr>
          <a:xfrm>
            <a:off x="5706273" y="6019800"/>
            <a:ext cx="340337" cy="369332"/>
            <a:chOff x="-1778651" y="6224333"/>
            <a:chExt cx="340337" cy="369332"/>
          </a:xfrm>
        </p:grpSpPr>
        <p:sp>
          <p:nvSpPr>
            <p:cNvPr id="46" name="Oval 45"/>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7" name="TextBox 46"/>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8" name="TextBox 47"/>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49" name="Group 48"/>
          <p:cNvGrpSpPr/>
          <p:nvPr/>
        </p:nvGrpSpPr>
        <p:grpSpPr>
          <a:xfrm>
            <a:off x="6958138" y="6026794"/>
            <a:ext cx="340337" cy="369332"/>
            <a:chOff x="-1778651" y="6224333"/>
            <a:chExt cx="340337" cy="369332"/>
          </a:xfrm>
        </p:grpSpPr>
        <p:sp>
          <p:nvSpPr>
            <p:cNvPr id="50" name="Oval 4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1" name="TextBox 5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2" name="TextBox 51"/>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53" name="TextBox 52"/>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54" name="Group 53"/>
          <p:cNvGrpSpPr/>
          <p:nvPr/>
        </p:nvGrpSpPr>
        <p:grpSpPr>
          <a:xfrm>
            <a:off x="9102887" y="6019800"/>
            <a:ext cx="340337" cy="369332"/>
            <a:chOff x="-1778651" y="6224333"/>
            <a:chExt cx="340337" cy="369332"/>
          </a:xfrm>
        </p:grpSpPr>
        <p:sp>
          <p:nvSpPr>
            <p:cNvPr id="55" name="Oval 5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6" name="TextBox 5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7" name="TextBox 56"/>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58" name="Group 57"/>
          <p:cNvGrpSpPr/>
          <p:nvPr/>
        </p:nvGrpSpPr>
        <p:grpSpPr>
          <a:xfrm>
            <a:off x="10192591" y="6002744"/>
            <a:ext cx="340337" cy="369332"/>
            <a:chOff x="-1778651" y="6224333"/>
            <a:chExt cx="340337" cy="369332"/>
          </a:xfrm>
        </p:grpSpPr>
        <p:sp>
          <p:nvSpPr>
            <p:cNvPr id="59" name="Oval 5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0" name="TextBox 5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1" name="TextBox 60"/>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62" name="Group 61"/>
          <p:cNvGrpSpPr/>
          <p:nvPr/>
        </p:nvGrpSpPr>
        <p:grpSpPr>
          <a:xfrm>
            <a:off x="11250447" y="6001325"/>
            <a:ext cx="340337" cy="369332"/>
            <a:chOff x="-1778651" y="6224333"/>
            <a:chExt cx="340337" cy="369332"/>
          </a:xfrm>
        </p:grpSpPr>
        <p:sp>
          <p:nvSpPr>
            <p:cNvPr id="63" name="Oval 62"/>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4" name="TextBox 63"/>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5" name="TextBox 64"/>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66" name="Group 65"/>
          <p:cNvGrpSpPr/>
          <p:nvPr/>
        </p:nvGrpSpPr>
        <p:grpSpPr>
          <a:xfrm>
            <a:off x="8011429" y="6016954"/>
            <a:ext cx="340337" cy="369332"/>
            <a:chOff x="-1778651" y="6224333"/>
            <a:chExt cx="340337" cy="369332"/>
          </a:xfrm>
        </p:grpSpPr>
        <p:sp>
          <p:nvSpPr>
            <p:cNvPr id="67" name="Oval 66"/>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8" name="TextBox 67"/>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69" name="Group 68"/>
          <p:cNvGrpSpPr/>
          <p:nvPr/>
        </p:nvGrpSpPr>
        <p:grpSpPr>
          <a:xfrm>
            <a:off x="387651" y="5998991"/>
            <a:ext cx="365806" cy="369332"/>
            <a:chOff x="560326" y="5852428"/>
            <a:chExt cx="365806" cy="369332"/>
          </a:xfrm>
        </p:grpSpPr>
        <p:sp>
          <p:nvSpPr>
            <p:cNvPr id="70" name="Oval 69"/>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1" name="TextBox 70"/>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73" name="TextBox 72"/>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1962284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0" y="5737067"/>
            <a:ext cx="12191998"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9" name="Rectangle 18"/>
          <p:cNvSpPr/>
          <p:nvPr/>
        </p:nvSpPr>
        <p:spPr>
          <a:xfrm>
            <a:off x="0" y="365125"/>
            <a:ext cx="372138"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Rectangle 20"/>
          <p:cNvSpPr/>
          <p:nvPr/>
        </p:nvSpPr>
        <p:spPr>
          <a:xfrm>
            <a:off x="487882" y="365125"/>
            <a:ext cx="8124490" cy="740661"/>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t>Lets look at an example</a:t>
            </a:r>
            <a:endParaRPr lang="en-IE" sz="4000" b="1" dirty="0"/>
          </a:p>
        </p:txBody>
      </p:sp>
      <p:sp>
        <p:nvSpPr>
          <p:cNvPr id="23" name="Parallelogram 22"/>
          <p:cNvSpPr/>
          <p:nvPr/>
        </p:nvSpPr>
        <p:spPr>
          <a:xfrm>
            <a:off x="8623113" y="365124"/>
            <a:ext cx="351374" cy="740661"/>
          </a:xfrm>
          <a:prstGeom prst="parallelogram">
            <a:avLst>
              <a:gd name="adj" fmla="val 49208"/>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5" name="Straight Connector 24"/>
          <p:cNvCxnSpPr/>
          <p:nvPr/>
        </p:nvCxnSpPr>
        <p:spPr>
          <a:xfrm flipV="1">
            <a:off x="487882" y="365124"/>
            <a:ext cx="936881" cy="7406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lowchart: Manual Input 26"/>
          <p:cNvSpPr/>
          <p:nvPr/>
        </p:nvSpPr>
        <p:spPr>
          <a:xfrm rot="5400000">
            <a:off x="8860225" y="536095"/>
            <a:ext cx="740661" cy="398720"/>
          </a:xfrm>
          <a:prstGeom prst="flowChartManualInpu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4" name="Group 33"/>
          <p:cNvGrpSpPr/>
          <p:nvPr/>
        </p:nvGrpSpPr>
        <p:grpSpPr>
          <a:xfrm>
            <a:off x="6090386" y="1947685"/>
            <a:ext cx="5416828" cy="3624402"/>
            <a:chOff x="5685861" y="1554599"/>
            <a:chExt cx="5874503" cy="3775072"/>
          </a:xfrm>
        </p:grpSpPr>
        <p:pic>
          <p:nvPicPr>
            <p:cNvPr id="14" name="Picture 13"/>
            <p:cNvPicPr>
              <a:picLocks noChangeAspect="1"/>
            </p:cNvPicPr>
            <p:nvPr/>
          </p:nvPicPr>
          <p:blipFill rotWithShape="1">
            <a:blip r:embed="rId2"/>
            <a:srcRect l="1786" t="2007" b="15396"/>
            <a:stretch/>
          </p:blipFill>
          <p:spPr>
            <a:xfrm>
              <a:off x="5685861" y="1923932"/>
              <a:ext cx="5874503" cy="3405739"/>
            </a:xfrm>
            <a:prstGeom prst="rect">
              <a:avLst/>
            </a:prstGeom>
          </p:spPr>
        </p:pic>
        <p:sp>
          <p:nvSpPr>
            <p:cNvPr id="31" name="TextBox 30"/>
            <p:cNvSpPr txBox="1"/>
            <p:nvPr/>
          </p:nvSpPr>
          <p:spPr>
            <a:xfrm>
              <a:off x="6073541" y="1554600"/>
              <a:ext cx="785793" cy="369332"/>
            </a:xfrm>
            <a:prstGeom prst="rect">
              <a:avLst/>
            </a:prstGeom>
            <a:noFill/>
          </p:spPr>
          <p:txBody>
            <a:bodyPr wrap="none" rtlCol="0">
              <a:spAutoFit/>
            </a:bodyPr>
            <a:lstStyle/>
            <a:p>
              <a:r>
                <a:rPr lang="en-GB" b="1" dirty="0" smtClean="0">
                  <a:solidFill>
                    <a:srgbClr val="5B9BD5"/>
                  </a:solidFill>
                </a:rPr>
                <a:t>INPUT</a:t>
              </a:r>
              <a:endParaRPr lang="en-IE" b="1" dirty="0">
                <a:solidFill>
                  <a:srgbClr val="5B9BD5"/>
                </a:solidFill>
              </a:endParaRPr>
            </a:p>
          </p:txBody>
        </p:sp>
        <p:sp>
          <p:nvSpPr>
            <p:cNvPr id="32" name="TextBox 31"/>
            <p:cNvSpPr txBox="1"/>
            <p:nvPr/>
          </p:nvSpPr>
          <p:spPr>
            <a:xfrm>
              <a:off x="8188694" y="1554599"/>
              <a:ext cx="1040991" cy="369332"/>
            </a:xfrm>
            <a:prstGeom prst="rect">
              <a:avLst/>
            </a:prstGeom>
            <a:noFill/>
          </p:spPr>
          <p:txBody>
            <a:bodyPr wrap="none" rtlCol="0">
              <a:spAutoFit/>
            </a:bodyPr>
            <a:lstStyle/>
            <a:p>
              <a:r>
                <a:rPr lang="en-GB" b="1" dirty="0" smtClean="0">
                  <a:solidFill>
                    <a:srgbClr val="5B9BD5"/>
                  </a:solidFill>
                </a:rPr>
                <a:t>PROCESS</a:t>
              </a:r>
              <a:endParaRPr lang="en-IE" b="1" dirty="0">
                <a:solidFill>
                  <a:srgbClr val="5B9BD5"/>
                </a:solidFill>
              </a:endParaRPr>
            </a:p>
          </p:txBody>
        </p:sp>
        <p:sp>
          <p:nvSpPr>
            <p:cNvPr id="33" name="TextBox 32"/>
            <p:cNvSpPr txBox="1"/>
            <p:nvPr/>
          </p:nvSpPr>
          <p:spPr>
            <a:xfrm>
              <a:off x="10175774" y="1554599"/>
              <a:ext cx="992579" cy="369332"/>
            </a:xfrm>
            <a:prstGeom prst="rect">
              <a:avLst/>
            </a:prstGeom>
            <a:noFill/>
          </p:spPr>
          <p:txBody>
            <a:bodyPr wrap="none" rtlCol="0">
              <a:spAutoFit/>
            </a:bodyPr>
            <a:lstStyle/>
            <a:p>
              <a:r>
                <a:rPr lang="en-GB" b="1" dirty="0" smtClean="0">
                  <a:solidFill>
                    <a:srgbClr val="5B9BD5"/>
                  </a:solidFill>
                </a:rPr>
                <a:t>OUTPUT</a:t>
              </a:r>
              <a:endParaRPr lang="en-IE" b="1" dirty="0">
                <a:solidFill>
                  <a:srgbClr val="5B9BD5"/>
                </a:solidFill>
              </a:endParaRPr>
            </a:p>
          </p:txBody>
        </p:sp>
      </p:grpSp>
      <p:sp>
        <p:nvSpPr>
          <p:cNvPr id="35" name="Rectangle 34"/>
          <p:cNvSpPr/>
          <p:nvPr/>
        </p:nvSpPr>
        <p:spPr>
          <a:xfrm>
            <a:off x="135075" y="1417170"/>
            <a:ext cx="5343751" cy="3231654"/>
          </a:xfrm>
          <a:prstGeom prst="rect">
            <a:avLst/>
          </a:prstGeom>
          <a:solidFill>
            <a:schemeClr val="bg1">
              <a:lumMod val="95000"/>
            </a:schemeClr>
          </a:solidFill>
          <a:ln>
            <a:solidFill>
              <a:srgbClr val="2E75B6"/>
            </a:solidFill>
          </a:ln>
        </p:spPr>
        <p:txBody>
          <a:bodyPr wrap="square">
            <a:spAutoFit/>
          </a:bodyPr>
          <a:lstStyle/>
          <a:p>
            <a:r>
              <a:rPr lang="en-IE" sz="2400" b="1" dirty="0" smtClean="0">
                <a:solidFill>
                  <a:srgbClr val="5B9BD5"/>
                </a:solidFill>
              </a:rPr>
              <a:t>The steps to making a toasted sandwich:</a:t>
            </a:r>
            <a:endParaRPr lang="en-IE" sz="2400" b="1" dirty="0">
              <a:solidFill>
                <a:srgbClr val="5B9BD5"/>
              </a:solidFill>
            </a:endParaRPr>
          </a:p>
          <a:p>
            <a:pPr marL="342900" lvl="1" indent="-342900">
              <a:buFont typeface="+mj-lt"/>
              <a:buAutoNum type="arabicPeriod"/>
            </a:pPr>
            <a:r>
              <a:rPr lang="en-IE" dirty="0">
                <a:solidFill>
                  <a:srgbClr val="5B9BD5"/>
                </a:solidFill>
              </a:rPr>
              <a:t>Fetch Ingredients</a:t>
            </a:r>
          </a:p>
          <a:p>
            <a:pPr marL="342900" lvl="1" indent="-342900">
              <a:buFont typeface="+mj-lt"/>
              <a:buAutoNum type="arabicPeriod"/>
            </a:pPr>
            <a:r>
              <a:rPr lang="en-IE" dirty="0">
                <a:solidFill>
                  <a:srgbClr val="5B9BD5"/>
                </a:solidFill>
              </a:rPr>
              <a:t>Fetch knife</a:t>
            </a:r>
          </a:p>
          <a:p>
            <a:pPr marL="342900" lvl="1" indent="-342900">
              <a:buFont typeface="+mj-lt"/>
              <a:buAutoNum type="arabicPeriod"/>
            </a:pPr>
            <a:r>
              <a:rPr lang="en-IE" dirty="0">
                <a:solidFill>
                  <a:srgbClr val="5B9BD5"/>
                </a:solidFill>
              </a:rPr>
              <a:t>Fetch plate</a:t>
            </a:r>
          </a:p>
          <a:p>
            <a:pPr marL="342900" lvl="1" indent="-342900">
              <a:buFont typeface="+mj-lt"/>
              <a:buAutoNum type="arabicPeriod"/>
            </a:pPr>
            <a:r>
              <a:rPr lang="en-IE" dirty="0">
                <a:solidFill>
                  <a:srgbClr val="5B9BD5"/>
                </a:solidFill>
              </a:rPr>
              <a:t>Butter Bread</a:t>
            </a:r>
          </a:p>
          <a:p>
            <a:pPr marL="342900" lvl="1" indent="-342900">
              <a:buFont typeface="+mj-lt"/>
              <a:buAutoNum type="arabicPeriod"/>
            </a:pPr>
            <a:r>
              <a:rPr lang="en-IE" dirty="0">
                <a:solidFill>
                  <a:srgbClr val="5B9BD5"/>
                </a:solidFill>
              </a:rPr>
              <a:t>Add Fillings</a:t>
            </a:r>
          </a:p>
          <a:p>
            <a:pPr marL="342900" lvl="1" indent="-342900">
              <a:buFont typeface="+mj-lt"/>
              <a:buAutoNum type="arabicPeriod"/>
            </a:pPr>
            <a:r>
              <a:rPr lang="en-IE" dirty="0">
                <a:solidFill>
                  <a:srgbClr val="5B9BD5"/>
                </a:solidFill>
              </a:rPr>
              <a:t>Place in toaster</a:t>
            </a:r>
          </a:p>
          <a:p>
            <a:pPr marL="342900" lvl="1" indent="-342900">
              <a:buFont typeface="+mj-lt"/>
              <a:buAutoNum type="arabicPeriod"/>
            </a:pPr>
            <a:r>
              <a:rPr lang="en-IE" dirty="0">
                <a:solidFill>
                  <a:srgbClr val="5B9BD5"/>
                </a:solidFill>
              </a:rPr>
              <a:t>Remove from toaster and check if toasted</a:t>
            </a:r>
          </a:p>
          <a:p>
            <a:pPr marL="342900" lvl="1" indent="-342900">
              <a:buFont typeface="+mj-lt"/>
              <a:buAutoNum type="arabicPeriod"/>
            </a:pPr>
            <a:r>
              <a:rPr lang="en-IE" dirty="0">
                <a:solidFill>
                  <a:srgbClr val="5B9BD5"/>
                </a:solidFill>
              </a:rPr>
              <a:t>Repeat steps 6 &amp; 7 as needed</a:t>
            </a:r>
          </a:p>
          <a:p>
            <a:pPr marL="342900" lvl="1" indent="-342900">
              <a:buFont typeface="+mj-lt"/>
              <a:buAutoNum type="arabicPeriod"/>
            </a:pPr>
            <a:r>
              <a:rPr lang="en-IE" dirty="0">
                <a:solidFill>
                  <a:srgbClr val="5B9BD5"/>
                </a:solidFill>
              </a:rPr>
              <a:t>Place on plate</a:t>
            </a:r>
          </a:p>
          <a:p>
            <a:pPr marL="342900" lvl="1" indent="-342900">
              <a:buFont typeface="+mj-lt"/>
              <a:buAutoNum type="arabicPeriod"/>
            </a:pPr>
            <a:r>
              <a:rPr lang="en-IE" dirty="0">
                <a:solidFill>
                  <a:srgbClr val="5B9BD5"/>
                </a:solidFill>
              </a:rPr>
              <a:t>Cut in half </a:t>
            </a:r>
          </a:p>
        </p:txBody>
      </p:sp>
      <p:sp>
        <p:nvSpPr>
          <p:cNvPr id="36" name="Rectangle 35"/>
          <p:cNvSpPr/>
          <p:nvPr/>
        </p:nvSpPr>
        <p:spPr>
          <a:xfrm>
            <a:off x="6010410" y="1443487"/>
            <a:ext cx="5393271" cy="430887"/>
          </a:xfrm>
          <a:prstGeom prst="rect">
            <a:avLst/>
          </a:prstGeom>
          <a:solidFill>
            <a:schemeClr val="bg1">
              <a:lumMod val="95000"/>
            </a:schemeClr>
          </a:solidFill>
          <a:ln>
            <a:solidFill>
              <a:srgbClr val="2E75B6"/>
            </a:solidFill>
          </a:ln>
        </p:spPr>
        <p:txBody>
          <a:bodyPr wrap="none">
            <a:spAutoFit/>
          </a:bodyPr>
          <a:lstStyle/>
          <a:p>
            <a:r>
              <a:rPr lang="en-IE" sz="2200" b="1" dirty="0" smtClean="0">
                <a:solidFill>
                  <a:srgbClr val="5B9BD5"/>
                </a:solidFill>
              </a:rPr>
              <a:t>How this example would look in a Flowchart</a:t>
            </a:r>
            <a:endParaRPr lang="en-IE" sz="2200" b="1" dirty="0">
              <a:solidFill>
                <a:srgbClr val="5B9BD5"/>
              </a:solidFill>
            </a:endParaRPr>
          </a:p>
        </p:txBody>
      </p:sp>
      <p:sp>
        <p:nvSpPr>
          <p:cNvPr id="37" name="Striped Right Arrow 36"/>
          <p:cNvSpPr/>
          <p:nvPr/>
        </p:nvSpPr>
        <p:spPr>
          <a:xfrm>
            <a:off x="5076759" y="2685448"/>
            <a:ext cx="933651" cy="8373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a:off x="10505377" y="199355"/>
            <a:ext cx="1264023" cy="1069042"/>
            <a:chOff x="4240952" y="3930814"/>
            <a:chExt cx="1264023" cy="1069042"/>
          </a:xfrm>
        </p:grpSpPr>
        <p:grpSp>
          <p:nvGrpSpPr>
            <p:cNvPr id="16" name="Group 15"/>
            <p:cNvGrpSpPr/>
            <p:nvPr/>
          </p:nvGrpSpPr>
          <p:grpSpPr>
            <a:xfrm>
              <a:off x="4240952" y="3930814"/>
              <a:ext cx="1264023" cy="1069042"/>
              <a:chOff x="5661211" y="1176617"/>
              <a:chExt cx="1264023" cy="1069042"/>
            </a:xfrm>
          </p:grpSpPr>
          <p:grpSp>
            <p:nvGrpSpPr>
              <p:cNvPr id="18" name="Group 17"/>
              <p:cNvGrpSpPr/>
              <p:nvPr/>
            </p:nvGrpSpPr>
            <p:grpSpPr>
              <a:xfrm>
                <a:off x="5661211" y="1176617"/>
                <a:ext cx="1264023" cy="1069042"/>
                <a:chOff x="5661211" y="1176617"/>
                <a:chExt cx="1264023" cy="1069042"/>
              </a:xfrm>
            </p:grpSpPr>
            <p:sp>
              <p:nvSpPr>
                <p:cNvPr id="22" name="Oval 21"/>
                <p:cNvSpPr/>
                <p:nvPr/>
              </p:nvSpPr>
              <p:spPr>
                <a:xfrm>
                  <a:off x="6001869" y="1349189"/>
                  <a:ext cx="923365" cy="89647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5782235" y="1176617"/>
                <a:ext cx="497541" cy="5345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rgbClr val="000080"/>
                    </a:solidFill>
                  </a:rPr>
                  <a:t>N</a:t>
                </a:r>
              </a:p>
            </p:txBody>
          </p:sp>
        </p:grpSp>
        <p:pic>
          <p:nvPicPr>
            <p:cNvPr id="17" name="Picture 20" descr="http://classteaching.files.wordpress.com/2013/10/reading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34" y="4366558"/>
              <a:ext cx="678137" cy="50905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0" name="Straight Connector 29"/>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94687" y="6005452"/>
            <a:ext cx="340337" cy="369332"/>
            <a:chOff x="-1778651" y="6224333"/>
            <a:chExt cx="340337" cy="369332"/>
          </a:xfrm>
        </p:grpSpPr>
        <p:sp>
          <p:nvSpPr>
            <p:cNvPr id="39" name="Oval 3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0" name="TextBox 3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1" name="TextBox 40"/>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42" name="TextBox 41"/>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43" name="Group 42"/>
          <p:cNvGrpSpPr/>
          <p:nvPr/>
        </p:nvGrpSpPr>
        <p:grpSpPr>
          <a:xfrm>
            <a:off x="1798270" y="6009304"/>
            <a:ext cx="340337" cy="369332"/>
            <a:chOff x="-1778651" y="6224333"/>
            <a:chExt cx="340337" cy="369332"/>
          </a:xfrm>
        </p:grpSpPr>
        <p:sp>
          <p:nvSpPr>
            <p:cNvPr id="44" name="Oval 4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5" name="TextBox 44"/>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46" name="Group 45"/>
          <p:cNvGrpSpPr/>
          <p:nvPr/>
        </p:nvGrpSpPr>
        <p:grpSpPr>
          <a:xfrm>
            <a:off x="3065184" y="6020991"/>
            <a:ext cx="340337" cy="369332"/>
            <a:chOff x="-1778651" y="6224333"/>
            <a:chExt cx="340337" cy="369332"/>
          </a:xfrm>
        </p:grpSpPr>
        <p:sp>
          <p:nvSpPr>
            <p:cNvPr id="47" name="Oval 4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8" name="TextBox 47"/>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9" name="TextBox 48"/>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50" name="Group 49"/>
          <p:cNvGrpSpPr/>
          <p:nvPr/>
        </p:nvGrpSpPr>
        <p:grpSpPr>
          <a:xfrm>
            <a:off x="4326676" y="6019800"/>
            <a:ext cx="340337" cy="369332"/>
            <a:chOff x="-1778651" y="6224333"/>
            <a:chExt cx="340337" cy="369332"/>
          </a:xfrm>
        </p:grpSpPr>
        <p:sp>
          <p:nvSpPr>
            <p:cNvPr id="51" name="Oval 5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2" name="TextBox 5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3" name="TextBox 52"/>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54" name="Group 53"/>
          <p:cNvGrpSpPr/>
          <p:nvPr/>
        </p:nvGrpSpPr>
        <p:grpSpPr>
          <a:xfrm>
            <a:off x="5706273" y="6019800"/>
            <a:ext cx="340337" cy="369332"/>
            <a:chOff x="-1778651" y="6224333"/>
            <a:chExt cx="340337" cy="369332"/>
          </a:xfrm>
        </p:grpSpPr>
        <p:sp>
          <p:nvSpPr>
            <p:cNvPr id="55" name="Oval 5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6" name="TextBox 5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7" name="TextBox 56"/>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58" name="Group 57"/>
          <p:cNvGrpSpPr/>
          <p:nvPr/>
        </p:nvGrpSpPr>
        <p:grpSpPr>
          <a:xfrm>
            <a:off x="6958138" y="6026794"/>
            <a:ext cx="340337" cy="369332"/>
            <a:chOff x="-1778651" y="6224333"/>
            <a:chExt cx="340337" cy="369332"/>
          </a:xfrm>
        </p:grpSpPr>
        <p:sp>
          <p:nvSpPr>
            <p:cNvPr id="59" name="Oval 58"/>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0" name="TextBox 59"/>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1" name="TextBox 60"/>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62" name="TextBox 61"/>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63" name="Group 62"/>
          <p:cNvGrpSpPr/>
          <p:nvPr/>
        </p:nvGrpSpPr>
        <p:grpSpPr>
          <a:xfrm>
            <a:off x="9102887" y="6019800"/>
            <a:ext cx="340337" cy="369332"/>
            <a:chOff x="-1778651" y="6224333"/>
            <a:chExt cx="340337" cy="369332"/>
          </a:xfrm>
        </p:grpSpPr>
        <p:sp>
          <p:nvSpPr>
            <p:cNvPr id="64" name="Oval 6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5" name="TextBox 6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66" name="TextBox 65"/>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67" name="Group 66"/>
          <p:cNvGrpSpPr/>
          <p:nvPr/>
        </p:nvGrpSpPr>
        <p:grpSpPr>
          <a:xfrm>
            <a:off x="10192591" y="6002744"/>
            <a:ext cx="340337" cy="369332"/>
            <a:chOff x="-1778651" y="6224333"/>
            <a:chExt cx="340337" cy="369332"/>
          </a:xfrm>
        </p:grpSpPr>
        <p:sp>
          <p:nvSpPr>
            <p:cNvPr id="68" name="Oval 6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9" name="TextBox 6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70" name="TextBox 69"/>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71" name="Group 70"/>
          <p:cNvGrpSpPr/>
          <p:nvPr/>
        </p:nvGrpSpPr>
        <p:grpSpPr>
          <a:xfrm>
            <a:off x="11250447" y="6001325"/>
            <a:ext cx="340337" cy="369332"/>
            <a:chOff x="-1778651" y="6224333"/>
            <a:chExt cx="340337" cy="369332"/>
          </a:xfrm>
        </p:grpSpPr>
        <p:sp>
          <p:nvSpPr>
            <p:cNvPr id="72" name="Oval 7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73" name="TextBox 7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74" name="TextBox 73"/>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75" name="Group 74"/>
          <p:cNvGrpSpPr/>
          <p:nvPr/>
        </p:nvGrpSpPr>
        <p:grpSpPr>
          <a:xfrm>
            <a:off x="8011429" y="6016954"/>
            <a:ext cx="340337" cy="369332"/>
            <a:chOff x="-1778651" y="6224333"/>
            <a:chExt cx="340337" cy="369332"/>
          </a:xfrm>
        </p:grpSpPr>
        <p:sp>
          <p:nvSpPr>
            <p:cNvPr id="76" name="Oval 75"/>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77" name="TextBox 76"/>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78" name="Group 77"/>
          <p:cNvGrpSpPr/>
          <p:nvPr/>
        </p:nvGrpSpPr>
        <p:grpSpPr>
          <a:xfrm>
            <a:off x="387651" y="5998991"/>
            <a:ext cx="365806" cy="369332"/>
            <a:chOff x="560326" y="5852428"/>
            <a:chExt cx="365806" cy="369332"/>
          </a:xfrm>
        </p:grpSpPr>
        <p:sp>
          <p:nvSpPr>
            <p:cNvPr id="79" name="Oval 78"/>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0" name="TextBox 79"/>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81" name="Group 80"/>
          <p:cNvGrpSpPr/>
          <p:nvPr/>
        </p:nvGrpSpPr>
        <p:grpSpPr>
          <a:xfrm>
            <a:off x="1801794" y="6008178"/>
            <a:ext cx="365806" cy="369332"/>
            <a:chOff x="560326" y="5852428"/>
            <a:chExt cx="365806" cy="369332"/>
          </a:xfrm>
        </p:grpSpPr>
        <p:sp>
          <p:nvSpPr>
            <p:cNvPr id="82" name="Oval 8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3" name="TextBox 8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
        <p:nvSpPr>
          <p:cNvPr id="85" name="TextBox 84"/>
          <p:cNvSpPr txBox="1"/>
          <p:nvPr/>
        </p:nvSpPr>
        <p:spPr>
          <a:xfrm>
            <a:off x="-30005" y="5703585"/>
            <a:ext cx="1833493"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spTree>
    <p:extLst>
      <p:ext uri="{BB962C8B-B14F-4D97-AF65-F5344CB8AC3E}">
        <p14:creationId xmlns:p14="http://schemas.microsoft.com/office/powerpoint/2010/main" val="2319505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1: Create a Flowchart</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9" name="Oval 8"/>
          <p:cNvSpPr/>
          <p:nvPr/>
        </p:nvSpPr>
        <p:spPr>
          <a:xfrm>
            <a:off x="3598241" y="391369"/>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rotWithShape="1">
          <a:blip r:embed="rId3">
            <a:clrChange>
              <a:clrFrom>
                <a:srgbClr val="FFFFFF"/>
              </a:clrFrom>
              <a:clrTo>
                <a:srgbClr val="FFFFFF">
                  <a:alpha val="0"/>
                </a:srgbClr>
              </a:clrTo>
            </a:clrChange>
            <a:duotone>
              <a:prstClr val="black"/>
              <a:schemeClr val="accent3">
                <a:tint val="45000"/>
                <a:satMod val="400000"/>
              </a:schemeClr>
            </a:duotone>
          </a:blip>
          <a:srcRect l="30322" t="4871" r="31088" b="17286"/>
          <a:stretch/>
        </p:blipFill>
        <p:spPr>
          <a:xfrm>
            <a:off x="9213797" y="954405"/>
            <a:ext cx="1742216" cy="4770484"/>
          </a:xfrm>
          <a:prstGeom prst="rect">
            <a:avLst/>
          </a:prstGeom>
        </p:spPr>
      </p:pic>
      <p:grpSp>
        <p:nvGrpSpPr>
          <p:cNvPr id="21" name="Group 20"/>
          <p:cNvGrpSpPr/>
          <p:nvPr/>
        </p:nvGrpSpPr>
        <p:grpSpPr>
          <a:xfrm>
            <a:off x="3895185" y="1578016"/>
            <a:ext cx="5000320" cy="3070459"/>
            <a:chOff x="4129238" y="1732546"/>
            <a:chExt cx="5000320" cy="3070459"/>
          </a:xfrm>
        </p:grpSpPr>
        <p:sp>
          <p:nvSpPr>
            <p:cNvPr id="17" name="Rectangle 16"/>
            <p:cNvSpPr/>
            <p:nvPr/>
          </p:nvSpPr>
          <p:spPr>
            <a:xfrm>
              <a:off x="4336785" y="2217682"/>
              <a:ext cx="4585225" cy="2585323"/>
            </a:xfrm>
            <a:prstGeom prst="rect">
              <a:avLst/>
            </a:prstGeom>
            <a:ln w="28575">
              <a:solidFill>
                <a:srgbClr val="5B9BD5"/>
              </a:solidFill>
            </a:ln>
          </p:spPr>
          <p:txBody>
            <a:bodyPr wrap="square">
              <a:spAutoFit/>
            </a:bodyPr>
            <a:lstStyle/>
            <a:p>
              <a:r>
                <a:rPr lang="en-US" dirty="0">
                  <a:solidFill>
                    <a:srgbClr val="5B9BD5"/>
                  </a:solidFill>
                  <a:latin typeface="Times New Roman" panose="02020603050405020304" pitchFamily="18" charset="0"/>
                </a:rPr>
                <a:t>The flow chart on the right is meant to show the </a:t>
              </a:r>
              <a:r>
                <a:rPr lang="en-US" dirty="0" smtClean="0">
                  <a:solidFill>
                    <a:srgbClr val="5B9BD5"/>
                  </a:solidFill>
                  <a:latin typeface="Times New Roman" panose="02020603050405020304" pitchFamily="18" charset="0"/>
                </a:rPr>
                <a:t>steps for </a:t>
              </a:r>
              <a:r>
                <a:rPr lang="en-US" dirty="0">
                  <a:solidFill>
                    <a:srgbClr val="5B9BD5"/>
                  </a:solidFill>
                  <a:latin typeface="Times New Roman" panose="02020603050405020304" pitchFamily="18" charset="0"/>
                </a:rPr>
                <a:t>working out 4.72 divided by 1.18 on a calculator</a:t>
              </a:r>
              <a:r>
                <a:rPr lang="en-US" dirty="0" smtClean="0">
                  <a:solidFill>
                    <a:srgbClr val="5B9BD5"/>
                  </a:solidFill>
                  <a:latin typeface="Times New Roman" panose="02020603050405020304" pitchFamily="18" charset="0"/>
                </a:rPr>
                <a:t>. </a:t>
              </a:r>
            </a:p>
            <a:p>
              <a:r>
                <a:rPr lang="en-US" dirty="0" smtClean="0">
                  <a:solidFill>
                    <a:srgbClr val="5B9BD5"/>
                  </a:solidFill>
                  <a:latin typeface="Times New Roman" panose="02020603050405020304" pitchFamily="18" charset="0"/>
                </a:rPr>
                <a:t>Place </a:t>
              </a:r>
              <a:r>
                <a:rPr lang="en-US" dirty="0">
                  <a:solidFill>
                    <a:srgbClr val="5B9BD5"/>
                  </a:solidFill>
                  <a:latin typeface="Times New Roman" panose="02020603050405020304" pitchFamily="18" charset="0"/>
                </a:rPr>
                <a:t>the instructions </a:t>
              </a:r>
              <a:r>
                <a:rPr lang="en-US" dirty="0" smtClean="0">
                  <a:solidFill>
                    <a:srgbClr val="5B9BD5"/>
                  </a:solidFill>
                  <a:latin typeface="Times New Roman" panose="02020603050405020304" pitchFamily="18" charset="0"/>
                </a:rPr>
                <a:t>on the left </a:t>
              </a:r>
              <a:r>
                <a:rPr lang="en-US" dirty="0">
                  <a:solidFill>
                    <a:srgbClr val="5B9BD5"/>
                  </a:solidFill>
                  <a:latin typeface="Times New Roman" panose="02020603050405020304" pitchFamily="18" charset="0"/>
                </a:rPr>
                <a:t>in the flow </a:t>
              </a:r>
              <a:r>
                <a:rPr lang="en-US" dirty="0" smtClean="0">
                  <a:solidFill>
                    <a:srgbClr val="5B9BD5"/>
                  </a:solidFill>
                  <a:latin typeface="Times New Roman" panose="02020603050405020304" pitchFamily="18" charset="0"/>
                </a:rPr>
                <a:t>chart by redrawing the Flowchart in your </a:t>
              </a:r>
              <a:r>
                <a:rPr lang="en-US" b="1" dirty="0" smtClean="0">
                  <a:solidFill>
                    <a:srgbClr val="5B9BD5"/>
                  </a:solidFill>
                  <a:latin typeface="Times New Roman" panose="02020603050405020304" pitchFamily="18" charset="0"/>
                </a:rPr>
                <a:t>Teams notebook.</a:t>
              </a:r>
              <a:r>
                <a:rPr lang="en-US" dirty="0">
                  <a:solidFill>
                    <a:srgbClr val="5B9BD5"/>
                  </a:solidFill>
                  <a:latin typeface="Times New Roman" panose="02020603050405020304" pitchFamily="18" charset="0"/>
                </a:rPr>
                <a:t/>
              </a:r>
              <a:br>
                <a:rPr lang="en-US" dirty="0">
                  <a:solidFill>
                    <a:srgbClr val="5B9BD5"/>
                  </a:solidFill>
                  <a:latin typeface="Times New Roman" panose="02020603050405020304" pitchFamily="18" charset="0"/>
                </a:rPr>
              </a:br>
              <a:r>
                <a:rPr lang="en-US" dirty="0">
                  <a:solidFill>
                    <a:srgbClr val="5B9BD5"/>
                  </a:solidFill>
                  <a:latin typeface="Times New Roman" panose="02020603050405020304" pitchFamily="18" charset="0"/>
                </a:rPr>
                <a:t>Some of the instructions are not required - you </a:t>
              </a:r>
              <a:r>
                <a:rPr lang="en-US" dirty="0" smtClean="0">
                  <a:solidFill>
                    <a:srgbClr val="5B9BD5"/>
                  </a:solidFill>
                  <a:latin typeface="Times New Roman" panose="02020603050405020304" pitchFamily="18" charset="0"/>
                </a:rPr>
                <a:t>should only </a:t>
              </a:r>
              <a:r>
                <a:rPr lang="en-US" dirty="0">
                  <a:solidFill>
                    <a:srgbClr val="5B9BD5"/>
                  </a:solidFill>
                  <a:latin typeface="Times New Roman" panose="02020603050405020304" pitchFamily="18" charset="0"/>
                </a:rPr>
                <a:t>include those which are relevant to the task.</a:t>
              </a:r>
              <a:endParaRPr lang="en-US" b="0" i="0" dirty="0">
                <a:solidFill>
                  <a:srgbClr val="5B9BD5"/>
                </a:solidFill>
                <a:effectLst/>
                <a:latin typeface="Times New Roman" panose="02020603050405020304" pitchFamily="18" charset="0"/>
              </a:endParaRPr>
            </a:p>
          </p:txBody>
        </p:sp>
        <p:sp>
          <p:nvSpPr>
            <p:cNvPr id="20" name="Rectangle 19"/>
            <p:cNvSpPr/>
            <p:nvPr/>
          </p:nvSpPr>
          <p:spPr>
            <a:xfrm>
              <a:off x="4129238" y="1732546"/>
              <a:ext cx="5000320" cy="486255"/>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INSTRUCTIONS</a:t>
              </a:r>
              <a:endParaRPr lang="en-IE" sz="2800" dirty="0"/>
            </a:p>
          </p:txBody>
        </p:sp>
      </p:grpSp>
      <p:grpSp>
        <p:nvGrpSpPr>
          <p:cNvPr id="23" name="Group 22"/>
          <p:cNvGrpSpPr/>
          <p:nvPr/>
        </p:nvGrpSpPr>
        <p:grpSpPr>
          <a:xfrm>
            <a:off x="73531" y="1578016"/>
            <a:ext cx="3558734" cy="3328887"/>
            <a:chOff x="1" y="1474118"/>
            <a:chExt cx="3558734" cy="3328887"/>
          </a:xfrm>
        </p:grpSpPr>
        <p:pic>
          <p:nvPicPr>
            <p:cNvPr id="19" name="Picture 18"/>
            <p:cNvPicPr>
              <a:picLocks noChangeAspect="1"/>
            </p:cNvPicPr>
            <p:nvPr/>
          </p:nvPicPr>
          <p:blipFill rotWithShape="1">
            <a:blip r:embed="rId4">
              <a:clrChange>
                <a:clrFrom>
                  <a:srgbClr val="FFFFFF"/>
                </a:clrFrom>
                <a:clrTo>
                  <a:srgbClr val="FFFFFF">
                    <a:alpha val="0"/>
                  </a:srgbClr>
                </a:clrTo>
              </a:clrChange>
              <a:duotone>
                <a:prstClr val="black"/>
                <a:schemeClr val="accent3">
                  <a:tint val="45000"/>
                  <a:satMod val="400000"/>
                </a:schemeClr>
              </a:duotone>
            </a:blip>
            <a:srcRect l="6014" t="2073" r="57275" b="27094"/>
            <a:stretch/>
          </p:blipFill>
          <p:spPr>
            <a:xfrm>
              <a:off x="1" y="1474118"/>
              <a:ext cx="1732546" cy="3328887"/>
            </a:xfrm>
            <a:prstGeom prst="rect">
              <a:avLst/>
            </a:prstGeom>
          </p:spPr>
        </p:pic>
        <p:pic>
          <p:nvPicPr>
            <p:cNvPr id="22" name="Picture 21"/>
            <p:cNvPicPr>
              <a:picLocks noChangeAspect="1"/>
            </p:cNvPicPr>
            <p:nvPr/>
          </p:nvPicPr>
          <p:blipFill rotWithShape="1">
            <a:blip r:embed="rId4">
              <a:clrChange>
                <a:clrFrom>
                  <a:srgbClr val="FFFFFF"/>
                </a:clrFrom>
                <a:clrTo>
                  <a:srgbClr val="FFFFFF">
                    <a:alpha val="0"/>
                  </a:srgbClr>
                </a:clrTo>
              </a:clrChange>
              <a:duotone>
                <a:prstClr val="black"/>
                <a:schemeClr val="accent3">
                  <a:tint val="45000"/>
                  <a:satMod val="400000"/>
                </a:schemeClr>
              </a:duotone>
            </a:blip>
            <a:srcRect l="53703" t="2073" r="8734" b="27094"/>
            <a:stretch/>
          </p:blipFill>
          <p:spPr>
            <a:xfrm>
              <a:off x="1786034" y="1474118"/>
              <a:ext cx="1772701" cy="3328887"/>
            </a:xfrm>
            <a:prstGeom prst="rect">
              <a:avLst/>
            </a:prstGeom>
          </p:spPr>
        </p:pic>
      </p:grpSp>
      <p:grpSp>
        <p:nvGrpSpPr>
          <p:cNvPr id="26" name="Group 25"/>
          <p:cNvGrpSpPr/>
          <p:nvPr/>
        </p:nvGrpSpPr>
        <p:grpSpPr>
          <a:xfrm>
            <a:off x="5744828" y="4758840"/>
            <a:ext cx="1209675" cy="1209675"/>
            <a:chOff x="5744828" y="4758840"/>
            <a:chExt cx="1209675" cy="1209675"/>
          </a:xfrm>
        </p:grpSpPr>
        <p:pic>
          <p:nvPicPr>
            <p:cNvPr id="24" name="Picture 2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44828" y="4758840"/>
              <a:ext cx="1209675" cy="1209675"/>
            </a:xfrm>
            <a:prstGeom prst="rect">
              <a:avLst/>
            </a:prstGeom>
          </p:spPr>
        </p:pic>
        <p:sp>
          <p:nvSpPr>
            <p:cNvPr id="25" name="TextBox 24"/>
            <p:cNvSpPr txBox="1"/>
            <p:nvPr/>
          </p:nvSpPr>
          <p:spPr>
            <a:xfrm>
              <a:off x="5966387" y="5079011"/>
              <a:ext cx="766555" cy="430887"/>
            </a:xfrm>
            <a:prstGeom prst="rect">
              <a:avLst/>
            </a:prstGeom>
            <a:noFill/>
          </p:spPr>
          <p:txBody>
            <a:bodyPr wrap="none" rtlCol="0">
              <a:spAutoFit/>
            </a:bodyPr>
            <a:lstStyle/>
            <a:p>
              <a:pPr algn="ctr"/>
              <a:r>
                <a:rPr lang="en-GB" sz="1100" b="1" dirty="0" smtClean="0">
                  <a:solidFill>
                    <a:srgbClr val="159892"/>
                  </a:solidFill>
                </a:rPr>
                <a:t>Teams</a:t>
              </a:r>
            </a:p>
            <a:p>
              <a:pPr algn="ctr"/>
              <a:r>
                <a:rPr lang="en-GB" sz="1100" b="1" dirty="0" smtClean="0">
                  <a:solidFill>
                    <a:srgbClr val="159892"/>
                  </a:solidFill>
                </a:rPr>
                <a:t>Notebook</a:t>
              </a:r>
              <a:endParaRPr lang="en-IE" sz="1100" b="1" dirty="0">
                <a:solidFill>
                  <a:srgbClr val="159892"/>
                </a:solidFill>
              </a:endParaRPr>
            </a:p>
          </p:txBody>
        </p:sp>
      </p:grpSp>
    </p:spTree>
    <p:extLst>
      <p:ext uri="{BB962C8B-B14F-4D97-AF65-F5344CB8AC3E}">
        <p14:creationId xmlns:p14="http://schemas.microsoft.com/office/powerpoint/2010/main" val="4072837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0005" y="5703585"/>
            <a:ext cx="12222003" cy="1154415"/>
            <a:chOff x="-22504" y="5703585"/>
            <a:chExt cx="9166504" cy="1154415"/>
          </a:xfrm>
        </p:grpSpPr>
        <p:sp>
          <p:nvSpPr>
            <p:cNvPr id="18" name="Rectangle 17"/>
            <p:cNvSpPr/>
            <p:nvPr/>
          </p:nvSpPr>
          <p:spPr>
            <a:xfrm>
              <a:off x="0" y="5737067"/>
              <a:ext cx="9144000" cy="1120933"/>
            </a:xfrm>
            <a:prstGeom prst="rect">
              <a:avLst/>
            </a:prstGeom>
            <a:solidFill>
              <a:srgbClr val="5F7C8A">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9" name="TextBox 18"/>
            <p:cNvSpPr txBox="1"/>
            <p:nvPr/>
          </p:nvSpPr>
          <p:spPr>
            <a:xfrm>
              <a:off x="-22504" y="5703585"/>
              <a:ext cx="1375120" cy="369332"/>
            </a:xfrm>
            <a:prstGeom prst="rect">
              <a:avLst/>
            </a:prstGeom>
            <a:noFill/>
          </p:spPr>
          <p:txBody>
            <a:bodyPr wrap="none" rtlCol="0">
              <a:spAutoFit/>
            </a:bodyPr>
            <a:lstStyle/>
            <a:p>
              <a:r>
                <a:rPr lang="en-GB" b="1" dirty="0" smtClean="0">
                  <a:solidFill>
                    <a:srgbClr val="5F7C8A"/>
                  </a:solidFill>
                </a:rPr>
                <a:t>Progress Bar</a:t>
              </a:r>
              <a:endParaRPr lang="en-IE" b="1" dirty="0">
                <a:solidFill>
                  <a:srgbClr val="5F7C8A"/>
                </a:solidFill>
              </a:endParaRPr>
            </a:p>
          </p:txBody>
        </p:sp>
      </p:grpSp>
      <p:sp>
        <p:nvSpPr>
          <p:cNvPr id="4" name="Rectangle 3"/>
          <p:cNvSpPr/>
          <p:nvPr/>
        </p:nvSpPr>
        <p:spPr>
          <a:xfrm>
            <a:off x="-2112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p:cNvSpPr/>
          <p:nvPr/>
        </p:nvSpPr>
        <p:spPr>
          <a:xfrm>
            <a:off x="8796305" y="533400"/>
            <a:ext cx="3398911" cy="152400"/>
          </a:xfrm>
          <a:prstGeom prst="rect">
            <a:avLst/>
          </a:prstGeom>
          <a:solidFill>
            <a:srgbClr val="159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p:cNvSpPr/>
          <p:nvPr/>
        </p:nvSpPr>
        <p:spPr>
          <a:xfrm>
            <a:off x="2739983" y="353891"/>
            <a:ext cx="6553200" cy="560509"/>
          </a:xfrm>
          <a:prstGeom prst="rect">
            <a:avLst/>
          </a:prstGeom>
          <a:solidFill>
            <a:srgbClr val="159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itle 1"/>
          <p:cNvSpPr txBox="1">
            <a:spLocks/>
          </p:cNvSpPr>
          <p:nvPr/>
        </p:nvSpPr>
        <p:spPr>
          <a:xfrm>
            <a:off x="3278611" y="250644"/>
            <a:ext cx="614211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smtClean="0">
                <a:solidFill>
                  <a:schemeClr val="bg1"/>
                </a:solidFill>
              </a:rPr>
              <a:t>xercise 1: Answer</a:t>
            </a:r>
            <a:endParaRPr lang="en-US" sz="3200" b="1" dirty="0">
              <a:solidFill>
                <a:schemeClr val="bg1"/>
              </a:solidFill>
            </a:endParaRPr>
          </a:p>
        </p:txBody>
      </p:sp>
      <p:sp>
        <p:nvSpPr>
          <p:cNvPr id="8" name="Oval 7"/>
          <p:cNvSpPr/>
          <p:nvPr/>
        </p:nvSpPr>
        <p:spPr>
          <a:xfrm>
            <a:off x="9993386" y="218122"/>
            <a:ext cx="980646" cy="776124"/>
          </a:xfrm>
          <a:prstGeom prst="ellipse">
            <a:avLst/>
          </a:prstGeom>
          <a:solidFill>
            <a:schemeClr val="bg1"/>
          </a:solidFill>
          <a:ln>
            <a:solidFill>
              <a:srgbClr val="8CA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159892"/>
                </a:solidFill>
              </a:rPr>
              <a:t>5 mins</a:t>
            </a:r>
            <a:endParaRPr lang="en-IE" b="1" dirty="0">
              <a:solidFill>
                <a:srgbClr val="159892"/>
              </a:solidFill>
            </a:endParaRPr>
          </a:p>
        </p:txBody>
      </p:sp>
      <p:sp>
        <p:nvSpPr>
          <p:cNvPr id="9" name="Oval 8"/>
          <p:cNvSpPr/>
          <p:nvPr/>
        </p:nvSpPr>
        <p:spPr>
          <a:xfrm>
            <a:off x="4507559" y="406688"/>
            <a:ext cx="432214" cy="4549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latin typeface="+mj-lt"/>
                <a:ea typeface="+mj-ea"/>
                <a:cs typeface="+mj-cs"/>
              </a:rPr>
              <a:t>E</a:t>
            </a:r>
            <a:endParaRPr lang="en-IE" sz="3200" b="1" dirty="0">
              <a:solidFill>
                <a:schemeClr val="bg1"/>
              </a:solidFill>
              <a:latin typeface="+mj-lt"/>
              <a:ea typeface="+mj-ea"/>
              <a:cs typeface="+mj-cs"/>
            </a:endParaRPr>
          </a:p>
        </p:txBody>
      </p:sp>
      <p:grpSp>
        <p:nvGrpSpPr>
          <p:cNvPr id="10" name="Group 9"/>
          <p:cNvGrpSpPr/>
          <p:nvPr/>
        </p:nvGrpSpPr>
        <p:grpSpPr>
          <a:xfrm>
            <a:off x="278616" y="21006"/>
            <a:ext cx="1264023" cy="1069042"/>
            <a:chOff x="611560" y="3933056"/>
            <a:chExt cx="1264023" cy="1069042"/>
          </a:xfrm>
        </p:grpSpPr>
        <p:grpSp>
          <p:nvGrpSpPr>
            <p:cNvPr id="11" name="Group 10"/>
            <p:cNvGrpSpPr/>
            <p:nvPr/>
          </p:nvGrpSpPr>
          <p:grpSpPr>
            <a:xfrm>
              <a:off x="611560" y="3933056"/>
              <a:ext cx="1264023" cy="1069042"/>
              <a:chOff x="5661211" y="1176617"/>
              <a:chExt cx="1264023" cy="1069042"/>
            </a:xfrm>
          </p:grpSpPr>
          <p:grpSp>
            <p:nvGrpSpPr>
              <p:cNvPr id="13" name="Group 12"/>
              <p:cNvGrpSpPr/>
              <p:nvPr/>
            </p:nvGrpSpPr>
            <p:grpSpPr>
              <a:xfrm>
                <a:off x="5661211" y="1176617"/>
                <a:ext cx="1264023" cy="1069042"/>
                <a:chOff x="5661211" y="1176617"/>
                <a:chExt cx="1264023" cy="1069042"/>
              </a:xfrm>
            </p:grpSpPr>
            <p:sp>
              <p:nvSpPr>
                <p:cNvPr id="15" name="Oval 14"/>
                <p:cNvSpPr/>
                <p:nvPr/>
              </p:nvSpPr>
              <p:spPr>
                <a:xfrm>
                  <a:off x="6001869" y="1349189"/>
                  <a:ext cx="923365" cy="896470"/>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Oval 15"/>
                <p:cNvSpPr/>
                <p:nvPr/>
              </p:nvSpPr>
              <p:spPr>
                <a:xfrm>
                  <a:off x="5661211" y="1176617"/>
                  <a:ext cx="645459" cy="5782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4" name="Oval 13"/>
              <p:cNvSpPr/>
              <p:nvPr/>
            </p:nvSpPr>
            <p:spPr>
              <a:xfrm>
                <a:off x="5782235" y="1176617"/>
                <a:ext cx="497541" cy="534521"/>
              </a:xfrm>
              <a:prstGeom prst="ellipse">
                <a:avLst/>
              </a:prstGeom>
              <a:solidFill>
                <a:srgbClr val="B3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E</a:t>
                </a:r>
                <a:endParaRPr lang="en-IE" b="1" dirty="0">
                  <a:solidFill>
                    <a:srgbClr val="000080"/>
                  </a:solidFill>
                </a:endParaRPr>
              </a:p>
            </p:txBody>
          </p:sp>
        </p:grpSp>
        <p:pic>
          <p:nvPicPr>
            <p:cNvPr id="12" name="Picture 2" descr="https://encrypted-tbn3.gstatic.com/images?q=tbn:ANd9GcQ-FnZj99AKRfhuFaxtlPc6WmqpReAnYidFOPL4QSz8iuw5_Js8x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0201" y="4404685"/>
              <a:ext cx="639116" cy="470928"/>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rotWithShape="1">
          <a:blip r:embed="rId3">
            <a:clrChange>
              <a:clrFrom>
                <a:srgbClr val="FFFFFF"/>
              </a:clrFrom>
              <a:clrTo>
                <a:srgbClr val="FFFFFF">
                  <a:alpha val="0"/>
                </a:srgbClr>
              </a:clrTo>
            </a:clrChange>
            <a:duotone>
              <a:prstClr val="black"/>
              <a:schemeClr val="accent3">
                <a:tint val="45000"/>
                <a:satMod val="400000"/>
              </a:schemeClr>
            </a:duotone>
          </a:blip>
          <a:srcRect l="27544" t="2094" r="34257" b="17940"/>
          <a:stretch/>
        </p:blipFill>
        <p:spPr>
          <a:xfrm>
            <a:off x="5207007" y="1079855"/>
            <a:ext cx="1619152" cy="4437948"/>
          </a:xfrm>
          <a:prstGeom prst="rect">
            <a:avLst/>
          </a:prstGeom>
        </p:spPr>
      </p:pic>
      <p:cxnSp>
        <p:nvCxnSpPr>
          <p:cNvPr id="20" name="Straight Connector 19"/>
          <p:cNvCxnSpPr/>
          <p:nvPr/>
        </p:nvCxnSpPr>
        <p:spPr>
          <a:xfrm flipV="1">
            <a:off x="0" y="6146822"/>
            <a:ext cx="12192000" cy="43296"/>
          </a:xfrm>
          <a:prstGeom prst="line">
            <a:avLst/>
          </a:prstGeom>
          <a:ln w="57150">
            <a:solidFill>
              <a:srgbClr val="03A941"/>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94687" y="6005452"/>
            <a:ext cx="340337" cy="369332"/>
            <a:chOff x="-1778651" y="6224333"/>
            <a:chExt cx="340337" cy="369332"/>
          </a:xfrm>
        </p:grpSpPr>
        <p:sp>
          <p:nvSpPr>
            <p:cNvPr id="22" name="Oval 2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3" name="TextBox 2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24" name="TextBox 23"/>
          <p:cNvSpPr txBox="1"/>
          <p:nvPr/>
        </p:nvSpPr>
        <p:spPr>
          <a:xfrm>
            <a:off x="243881" y="6287869"/>
            <a:ext cx="787395" cy="646331"/>
          </a:xfrm>
          <a:prstGeom prst="rect">
            <a:avLst/>
          </a:prstGeom>
          <a:noFill/>
        </p:spPr>
        <p:txBody>
          <a:bodyPr wrap="none" rtlCol="0">
            <a:spAutoFit/>
          </a:bodyPr>
          <a:lstStyle/>
          <a:p>
            <a:pPr algn="ctr"/>
            <a:r>
              <a:rPr lang="en-GB" dirty="0" smtClean="0"/>
              <a:t>Flow </a:t>
            </a:r>
          </a:p>
          <a:p>
            <a:pPr algn="ctr"/>
            <a:r>
              <a:rPr lang="en-GB" dirty="0" smtClean="0"/>
              <a:t>Charts</a:t>
            </a:r>
            <a:endParaRPr lang="en-IE" dirty="0"/>
          </a:p>
        </p:txBody>
      </p:sp>
      <p:sp>
        <p:nvSpPr>
          <p:cNvPr id="25" name="TextBox 24"/>
          <p:cNvSpPr txBox="1"/>
          <p:nvPr/>
        </p:nvSpPr>
        <p:spPr>
          <a:xfrm>
            <a:off x="1499921" y="6287869"/>
            <a:ext cx="962508" cy="646331"/>
          </a:xfrm>
          <a:prstGeom prst="rect">
            <a:avLst/>
          </a:prstGeom>
          <a:noFill/>
        </p:spPr>
        <p:txBody>
          <a:bodyPr wrap="none" rtlCol="0">
            <a:spAutoFit/>
          </a:bodyPr>
          <a:lstStyle/>
          <a:p>
            <a:pPr algn="ctr"/>
            <a:r>
              <a:rPr lang="en-GB" dirty="0" smtClean="0"/>
              <a:t>4 Basic </a:t>
            </a:r>
          </a:p>
          <a:p>
            <a:pPr algn="ctr"/>
            <a:r>
              <a:rPr lang="en-GB" dirty="0" smtClean="0"/>
              <a:t>Symbols</a:t>
            </a:r>
            <a:endParaRPr lang="en-IE" dirty="0"/>
          </a:p>
        </p:txBody>
      </p:sp>
      <p:grpSp>
        <p:nvGrpSpPr>
          <p:cNvPr id="26" name="Group 25"/>
          <p:cNvGrpSpPr/>
          <p:nvPr/>
        </p:nvGrpSpPr>
        <p:grpSpPr>
          <a:xfrm>
            <a:off x="1798270" y="6009304"/>
            <a:ext cx="340337" cy="369332"/>
            <a:chOff x="-1778651" y="6224333"/>
            <a:chExt cx="340337" cy="369332"/>
          </a:xfrm>
        </p:grpSpPr>
        <p:sp>
          <p:nvSpPr>
            <p:cNvPr id="27" name="Oval 2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28" name="TextBox 27"/>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29" name="Group 28"/>
          <p:cNvGrpSpPr/>
          <p:nvPr/>
        </p:nvGrpSpPr>
        <p:grpSpPr>
          <a:xfrm>
            <a:off x="3065184" y="6020991"/>
            <a:ext cx="340337" cy="369332"/>
            <a:chOff x="-1778651" y="6224333"/>
            <a:chExt cx="340337" cy="369332"/>
          </a:xfrm>
        </p:grpSpPr>
        <p:sp>
          <p:nvSpPr>
            <p:cNvPr id="30" name="Oval 29"/>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1" name="TextBox 30"/>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2" name="TextBox 31"/>
          <p:cNvSpPr txBox="1"/>
          <p:nvPr/>
        </p:nvSpPr>
        <p:spPr>
          <a:xfrm>
            <a:off x="2798674" y="6298962"/>
            <a:ext cx="938206" cy="646331"/>
          </a:xfrm>
          <a:prstGeom prst="rect">
            <a:avLst/>
          </a:prstGeom>
          <a:noFill/>
        </p:spPr>
        <p:txBody>
          <a:bodyPr wrap="none" rtlCol="0">
            <a:spAutoFit/>
          </a:bodyPr>
          <a:lstStyle/>
          <a:p>
            <a:pPr algn="ctr"/>
            <a:r>
              <a:rPr lang="en-GB" dirty="0" smtClean="0"/>
              <a:t>Exercise</a:t>
            </a:r>
          </a:p>
          <a:p>
            <a:pPr algn="ctr"/>
            <a:r>
              <a:rPr lang="en-GB" dirty="0"/>
              <a:t>1</a:t>
            </a:r>
            <a:endParaRPr lang="en-IE" dirty="0"/>
          </a:p>
        </p:txBody>
      </p:sp>
      <p:grpSp>
        <p:nvGrpSpPr>
          <p:cNvPr id="33" name="Group 32"/>
          <p:cNvGrpSpPr/>
          <p:nvPr/>
        </p:nvGrpSpPr>
        <p:grpSpPr>
          <a:xfrm>
            <a:off x="4326676" y="6019800"/>
            <a:ext cx="340337" cy="369332"/>
            <a:chOff x="-1778651" y="6224333"/>
            <a:chExt cx="340337" cy="369332"/>
          </a:xfrm>
        </p:grpSpPr>
        <p:sp>
          <p:nvSpPr>
            <p:cNvPr id="34" name="Oval 33"/>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5" name="TextBox 34"/>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36" name="TextBox 35"/>
          <p:cNvSpPr txBox="1"/>
          <p:nvPr/>
        </p:nvSpPr>
        <p:spPr>
          <a:xfrm>
            <a:off x="3946695" y="6295426"/>
            <a:ext cx="1228926" cy="646331"/>
          </a:xfrm>
          <a:prstGeom prst="rect">
            <a:avLst/>
          </a:prstGeom>
          <a:noFill/>
        </p:spPr>
        <p:txBody>
          <a:bodyPr wrap="none" rtlCol="0">
            <a:spAutoFit/>
          </a:bodyPr>
          <a:lstStyle/>
          <a:p>
            <a:pPr algn="ctr"/>
            <a:r>
              <a:rPr lang="en-GB" dirty="0" smtClean="0"/>
              <a:t>Other Flow</a:t>
            </a:r>
          </a:p>
          <a:p>
            <a:pPr algn="ctr"/>
            <a:r>
              <a:rPr lang="en-GB" dirty="0" smtClean="0"/>
              <a:t>Chart tools</a:t>
            </a:r>
            <a:endParaRPr lang="en-IE" dirty="0"/>
          </a:p>
        </p:txBody>
      </p:sp>
      <p:grpSp>
        <p:nvGrpSpPr>
          <p:cNvPr id="37" name="Group 36"/>
          <p:cNvGrpSpPr/>
          <p:nvPr/>
        </p:nvGrpSpPr>
        <p:grpSpPr>
          <a:xfrm>
            <a:off x="5706273" y="6019800"/>
            <a:ext cx="340337" cy="369332"/>
            <a:chOff x="-1778651" y="6224333"/>
            <a:chExt cx="340337" cy="369332"/>
          </a:xfrm>
        </p:grpSpPr>
        <p:sp>
          <p:nvSpPr>
            <p:cNvPr id="38" name="Oval 37"/>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39" name="TextBox 38"/>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0" name="TextBox 39"/>
          <p:cNvSpPr txBox="1"/>
          <p:nvPr/>
        </p:nvSpPr>
        <p:spPr>
          <a:xfrm>
            <a:off x="5450586" y="6298401"/>
            <a:ext cx="991105" cy="646331"/>
          </a:xfrm>
          <a:prstGeom prst="rect">
            <a:avLst/>
          </a:prstGeom>
          <a:noFill/>
        </p:spPr>
        <p:txBody>
          <a:bodyPr wrap="none" rtlCol="0">
            <a:spAutoFit/>
          </a:bodyPr>
          <a:lstStyle/>
          <a:p>
            <a:pPr algn="ctr"/>
            <a:r>
              <a:rPr lang="en-GB" dirty="0" smtClean="0"/>
              <a:t>Exercise </a:t>
            </a:r>
          </a:p>
          <a:p>
            <a:pPr algn="ctr"/>
            <a:r>
              <a:rPr lang="en-GB" dirty="0"/>
              <a:t>2</a:t>
            </a:r>
            <a:endParaRPr lang="en-IE" dirty="0"/>
          </a:p>
        </p:txBody>
      </p:sp>
      <p:grpSp>
        <p:nvGrpSpPr>
          <p:cNvPr id="41" name="Group 40"/>
          <p:cNvGrpSpPr/>
          <p:nvPr/>
        </p:nvGrpSpPr>
        <p:grpSpPr>
          <a:xfrm>
            <a:off x="6958138" y="6026794"/>
            <a:ext cx="340337" cy="369332"/>
            <a:chOff x="-1778651" y="6224333"/>
            <a:chExt cx="340337" cy="369332"/>
          </a:xfrm>
        </p:grpSpPr>
        <p:sp>
          <p:nvSpPr>
            <p:cNvPr id="42" name="Oval 41"/>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3" name="TextBox 42"/>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4" name="TextBox 43"/>
          <p:cNvSpPr txBox="1"/>
          <p:nvPr/>
        </p:nvSpPr>
        <p:spPr>
          <a:xfrm>
            <a:off x="6657862" y="6295426"/>
            <a:ext cx="991105" cy="646331"/>
          </a:xfrm>
          <a:prstGeom prst="rect">
            <a:avLst/>
          </a:prstGeom>
          <a:noFill/>
        </p:spPr>
        <p:txBody>
          <a:bodyPr wrap="none" rtlCol="0">
            <a:spAutoFit/>
          </a:bodyPr>
          <a:lstStyle/>
          <a:p>
            <a:pPr algn="ctr"/>
            <a:r>
              <a:rPr lang="en-GB" dirty="0" smtClean="0"/>
              <a:t>Exercise </a:t>
            </a:r>
          </a:p>
          <a:p>
            <a:pPr algn="ctr"/>
            <a:r>
              <a:rPr lang="en-GB" dirty="0"/>
              <a:t>3</a:t>
            </a:r>
            <a:endParaRPr lang="en-IE" dirty="0"/>
          </a:p>
        </p:txBody>
      </p:sp>
      <p:sp>
        <p:nvSpPr>
          <p:cNvPr id="45" name="TextBox 44"/>
          <p:cNvSpPr txBox="1"/>
          <p:nvPr/>
        </p:nvSpPr>
        <p:spPr>
          <a:xfrm>
            <a:off x="8814453" y="6287869"/>
            <a:ext cx="1029448" cy="646331"/>
          </a:xfrm>
          <a:prstGeom prst="rect">
            <a:avLst/>
          </a:prstGeom>
          <a:noFill/>
        </p:spPr>
        <p:txBody>
          <a:bodyPr wrap="none" rtlCol="0">
            <a:spAutoFit/>
          </a:bodyPr>
          <a:lstStyle/>
          <a:p>
            <a:pPr algn="ctr"/>
            <a:r>
              <a:rPr lang="en-GB" dirty="0" smtClean="0"/>
              <a:t>Use Case</a:t>
            </a:r>
          </a:p>
          <a:p>
            <a:pPr algn="ctr"/>
            <a:r>
              <a:rPr lang="en-GB" dirty="0" smtClean="0"/>
              <a:t>Diagram</a:t>
            </a:r>
            <a:endParaRPr lang="en-IE" dirty="0"/>
          </a:p>
        </p:txBody>
      </p:sp>
      <p:grpSp>
        <p:nvGrpSpPr>
          <p:cNvPr id="46" name="Group 45"/>
          <p:cNvGrpSpPr/>
          <p:nvPr/>
        </p:nvGrpSpPr>
        <p:grpSpPr>
          <a:xfrm>
            <a:off x="9102887" y="6019800"/>
            <a:ext cx="340337" cy="369332"/>
            <a:chOff x="-1778651" y="6224333"/>
            <a:chExt cx="340337" cy="369332"/>
          </a:xfrm>
        </p:grpSpPr>
        <p:sp>
          <p:nvSpPr>
            <p:cNvPr id="47" name="Oval 46"/>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48" name="TextBox 47"/>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49" name="TextBox 48"/>
          <p:cNvSpPr txBox="1"/>
          <p:nvPr/>
        </p:nvSpPr>
        <p:spPr>
          <a:xfrm>
            <a:off x="9949779" y="6270813"/>
            <a:ext cx="938206" cy="646331"/>
          </a:xfrm>
          <a:prstGeom prst="rect">
            <a:avLst/>
          </a:prstGeom>
          <a:noFill/>
        </p:spPr>
        <p:txBody>
          <a:bodyPr wrap="none" rtlCol="0">
            <a:spAutoFit/>
          </a:bodyPr>
          <a:lstStyle/>
          <a:p>
            <a:pPr algn="ctr"/>
            <a:r>
              <a:rPr lang="en-GB" dirty="0" smtClean="0"/>
              <a:t>Exercise</a:t>
            </a:r>
          </a:p>
          <a:p>
            <a:pPr algn="ctr"/>
            <a:r>
              <a:rPr lang="en-GB" dirty="0"/>
              <a:t>4</a:t>
            </a:r>
            <a:endParaRPr lang="en-IE" dirty="0"/>
          </a:p>
        </p:txBody>
      </p:sp>
      <p:grpSp>
        <p:nvGrpSpPr>
          <p:cNvPr id="50" name="Group 49"/>
          <p:cNvGrpSpPr/>
          <p:nvPr/>
        </p:nvGrpSpPr>
        <p:grpSpPr>
          <a:xfrm>
            <a:off x="10192591" y="6002744"/>
            <a:ext cx="340337" cy="369332"/>
            <a:chOff x="-1778651" y="6224333"/>
            <a:chExt cx="340337" cy="369332"/>
          </a:xfrm>
        </p:grpSpPr>
        <p:sp>
          <p:nvSpPr>
            <p:cNvPr id="51" name="Oval 50"/>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2" name="TextBox 51"/>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3" name="TextBox 52"/>
          <p:cNvSpPr txBox="1"/>
          <p:nvPr/>
        </p:nvSpPr>
        <p:spPr>
          <a:xfrm>
            <a:off x="11007635" y="6269394"/>
            <a:ext cx="938206" cy="646331"/>
          </a:xfrm>
          <a:prstGeom prst="rect">
            <a:avLst/>
          </a:prstGeom>
          <a:noFill/>
        </p:spPr>
        <p:txBody>
          <a:bodyPr wrap="none" rtlCol="0">
            <a:spAutoFit/>
          </a:bodyPr>
          <a:lstStyle/>
          <a:p>
            <a:pPr algn="ctr"/>
            <a:r>
              <a:rPr lang="en-GB" dirty="0" smtClean="0"/>
              <a:t>Exercise</a:t>
            </a:r>
          </a:p>
          <a:p>
            <a:pPr algn="ctr"/>
            <a:r>
              <a:rPr lang="en-GB" dirty="0" smtClean="0"/>
              <a:t>5</a:t>
            </a:r>
            <a:endParaRPr lang="en-IE" dirty="0"/>
          </a:p>
        </p:txBody>
      </p:sp>
      <p:grpSp>
        <p:nvGrpSpPr>
          <p:cNvPr id="54" name="Group 53"/>
          <p:cNvGrpSpPr/>
          <p:nvPr/>
        </p:nvGrpSpPr>
        <p:grpSpPr>
          <a:xfrm>
            <a:off x="11250447" y="6001325"/>
            <a:ext cx="340337" cy="369332"/>
            <a:chOff x="-1778651" y="6224333"/>
            <a:chExt cx="340337" cy="369332"/>
          </a:xfrm>
        </p:grpSpPr>
        <p:sp>
          <p:nvSpPr>
            <p:cNvPr id="55" name="Oval 54"/>
            <p:cNvSpPr/>
            <p:nvPr/>
          </p:nvSpPr>
          <p:spPr>
            <a:xfrm>
              <a:off x="-1759360" y="6231983"/>
              <a:ext cx="321046" cy="293544"/>
            </a:xfrm>
            <a:prstGeom prst="ellipse">
              <a:avLst/>
            </a:prstGeom>
            <a:solidFill>
              <a:srgbClr val="DCE58A"/>
            </a:solidFill>
            <a:ln>
              <a:solidFill>
                <a:srgbClr val="03A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6" name="TextBox 55"/>
            <p:cNvSpPr txBox="1"/>
            <p:nvPr/>
          </p:nvSpPr>
          <p:spPr>
            <a:xfrm>
              <a:off x="-1778651" y="6224333"/>
              <a:ext cx="184731" cy="369332"/>
            </a:xfrm>
            <a:prstGeom prst="rect">
              <a:avLst/>
            </a:prstGeom>
            <a:noFill/>
          </p:spPr>
          <p:txBody>
            <a:bodyPr wrap="none" rtlCol="0">
              <a:spAutoFit/>
            </a:bodyPr>
            <a:lstStyle/>
            <a:p>
              <a:endParaRPr lang="en-IE" dirty="0"/>
            </a:p>
          </p:txBody>
        </p:sp>
      </p:grpSp>
      <p:sp>
        <p:nvSpPr>
          <p:cNvPr id="57" name="TextBox 56"/>
          <p:cNvSpPr txBox="1"/>
          <p:nvPr/>
        </p:nvSpPr>
        <p:spPr>
          <a:xfrm>
            <a:off x="7822670" y="6389540"/>
            <a:ext cx="819841" cy="369332"/>
          </a:xfrm>
          <a:prstGeom prst="rect">
            <a:avLst/>
          </a:prstGeom>
          <a:noFill/>
        </p:spPr>
        <p:txBody>
          <a:bodyPr wrap="none" rtlCol="0">
            <a:spAutoFit/>
          </a:bodyPr>
          <a:lstStyle/>
          <a:p>
            <a:pPr algn="ctr"/>
            <a:r>
              <a:rPr lang="en-GB" b="1" dirty="0" smtClean="0"/>
              <a:t>BREAK</a:t>
            </a:r>
            <a:endParaRPr lang="en-IE" b="1" dirty="0"/>
          </a:p>
        </p:txBody>
      </p:sp>
      <p:grpSp>
        <p:nvGrpSpPr>
          <p:cNvPr id="58" name="Group 57"/>
          <p:cNvGrpSpPr/>
          <p:nvPr/>
        </p:nvGrpSpPr>
        <p:grpSpPr>
          <a:xfrm>
            <a:off x="8011429" y="6016954"/>
            <a:ext cx="340337" cy="369332"/>
            <a:chOff x="-1778651" y="6224333"/>
            <a:chExt cx="340337" cy="369332"/>
          </a:xfrm>
        </p:grpSpPr>
        <p:sp>
          <p:nvSpPr>
            <p:cNvPr id="59" name="Oval 58"/>
            <p:cNvSpPr/>
            <p:nvPr/>
          </p:nvSpPr>
          <p:spPr>
            <a:xfrm>
              <a:off x="-1759360" y="6231983"/>
              <a:ext cx="321046" cy="293544"/>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60" name="TextBox 59"/>
            <p:cNvSpPr txBox="1"/>
            <p:nvPr/>
          </p:nvSpPr>
          <p:spPr>
            <a:xfrm>
              <a:off x="-1778651" y="6224333"/>
              <a:ext cx="184731" cy="369332"/>
            </a:xfrm>
            <a:prstGeom prst="rect">
              <a:avLst/>
            </a:prstGeom>
            <a:noFill/>
          </p:spPr>
          <p:txBody>
            <a:bodyPr wrap="none" rtlCol="0">
              <a:spAutoFit/>
            </a:bodyPr>
            <a:lstStyle/>
            <a:p>
              <a:endParaRPr lang="en-IE" dirty="0"/>
            </a:p>
          </p:txBody>
        </p:sp>
      </p:grpSp>
      <p:grpSp>
        <p:nvGrpSpPr>
          <p:cNvPr id="61" name="Group 60"/>
          <p:cNvGrpSpPr/>
          <p:nvPr/>
        </p:nvGrpSpPr>
        <p:grpSpPr>
          <a:xfrm>
            <a:off x="387651" y="5998991"/>
            <a:ext cx="365806" cy="369332"/>
            <a:chOff x="560326" y="5852428"/>
            <a:chExt cx="365806" cy="369332"/>
          </a:xfrm>
        </p:grpSpPr>
        <p:sp>
          <p:nvSpPr>
            <p:cNvPr id="62" name="Oval 61"/>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3" name="TextBox 62"/>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4" name="Group 63"/>
          <p:cNvGrpSpPr/>
          <p:nvPr/>
        </p:nvGrpSpPr>
        <p:grpSpPr>
          <a:xfrm>
            <a:off x="1801794" y="6008178"/>
            <a:ext cx="365806" cy="369332"/>
            <a:chOff x="560326" y="5852428"/>
            <a:chExt cx="365806" cy="369332"/>
          </a:xfrm>
        </p:grpSpPr>
        <p:sp>
          <p:nvSpPr>
            <p:cNvPr id="65" name="Oval 64"/>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6" name="TextBox 65"/>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grpSp>
        <p:nvGrpSpPr>
          <p:cNvPr id="67" name="Group 66"/>
          <p:cNvGrpSpPr/>
          <p:nvPr/>
        </p:nvGrpSpPr>
        <p:grpSpPr>
          <a:xfrm>
            <a:off x="3060700" y="6013720"/>
            <a:ext cx="365806" cy="369332"/>
            <a:chOff x="560326" y="5852428"/>
            <a:chExt cx="365806" cy="369332"/>
          </a:xfrm>
        </p:grpSpPr>
        <p:sp>
          <p:nvSpPr>
            <p:cNvPr id="68" name="Oval 67"/>
            <p:cNvSpPr/>
            <p:nvPr/>
          </p:nvSpPr>
          <p:spPr>
            <a:xfrm>
              <a:off x="582706" y="5867400"/>
              <a:ext cx="321046" cy="293544"/>
            </a:xfrm>
            <a:prstGeom prst="ellipse">
              <a:avLst/>
            </a:prstGeom>
            <a:solidFill>
              <a:srgbClr val="03A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9" name="TextBox 68"/>
            <p:cNvSpPr txBox="1"/>
            <p:nvPr/>
          </p:nvSpPr>
          <p:spPr>
            <a:xfrm>
              <a:off x="560326" y="5852428"/>
              <a:ext cx="365806" cy="369332"/>
            </a:xfrm>
            <a:prstGeom prst="rect">
              <a:avLst/>
            </a:prstGeom>
            <a:noFill/>
          </p:spPr>
          <p:txBody>
            <a:bodyPr wrap="none" rtlCol="0">
              <a:spAutoFit/>
            </a:bodyPr>
            <a:lstStyle/>
            <a:p>
              <a:r>
                <a:rPr lang="en-IE" dirty="0" smtClean="0">
                  <a:solidFill>
                    <a:schemeClr val="bg1"/>
                  </a:solidFill>
                  <a:sym typeface="Wingdings" panose="05000000000000000000" pitchFamily="2" charset="2"/>
                </a:rPr>
                <a:t></a:t>
              </a:r>
              <a:endParaRPr lang="en-IE" dirty="0">
                <a:solidFill>
                  <a:schemeClr val="bg1"/>
                </a:solidFill>
              </a:endParaRPr>
            </a:p>
          </p:txBody>
        </p:sp>
      </p:grpSp>
    </p:spTree>
    <p:extLst>
      <p:ext uri="{BB962C8B-B14F-4D97-AF65-F5344CB8AC3E}">
        <p14:creationId xmlns:p14="http://schemas.microsoft.com/office/powerpoint/2010/main" val="21941695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TotalTime>
  <Words>1442</Words>
  <Application>Microsoft Office PowerPoint</Application>
  <PresentationFormat>Widescreen</PresentationFormat>
  <Paragraphs>428</Paragraphs>
  <Slides>23</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vt:lpstr>
      <vt:lpstr>Calibri body</vt:lpstr>
      <vt:lpstr>Calibri Light</vt:lpstr>
      <vt:lpstr>Open Sans</vt:lpstr>
      <vt:lpstr>Times New Roman</vt:lpstr>
      <vt:lpstr>Wingdings</vt:lpstr>
      <vt:lpstr>Office Theme</vt:lpstr>
      <vt:lpstr>2_Office Theme</vt:lpstr>
      <vt:lpstr>PowerPoint Presentation</vt:lpstr>
      <vt:lpstr>Flow Charts The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College of Ireland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Flow Charts</dc:title>
  <dc:creator>Frances Sheridan</dc:creator>
  <cp:lastModifiedBy>Lisa Murphy</cp:lastModifiedBy>
  <cp:revision>86</cp:revision>
  <dcterms:created xsi:type="dcterms:W3CDTF">2017-09-30T12:25:37Z</dcterms:created>
  <dcterms:modified xsi:type="dcterms:W3CDTF">2020-10-13T14:10:15Z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8D291FD0-8731-49A2-9757-C84C673A1C8B</vt:lpwstr>
  </property>
  <property fmtid="{D5CDD505-2E9C-101B-9397-08002B2CF9AE}" pid="3" name="ArticulatePath">
    <vt:lpwstr>Flow Charts</vt:lpwstr>
  </property>
</Properties>
</file>