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30" r:id="rId2"/>
    <p:sldMasterId id="2147483744" r:id="rId3"/>
  </p:sldMasterIdLst>
  <p:notesMasterIdLst>
    <p:notesMasterId r:id="rId34"/>
  </p:notesMasterIdLst>
  <p:sldIdLst>
    <p:sldId id="272" r:id="rId4"/>
    <p:sldId id="256" r:id="rId5"/>
    <p:sldId id="274" r:id="rId6"/>
    <p:sldId id="288" r:id="rId7"/>
    <p:sldId id="287" r:id="rId8"/>
    <p:sldId id="342" r:id="rId9"/>
    <p:sldId id="291" r:id="rId10"/>
    <p:sldId id="290" r:id="rId11"/>
    <p:sldId id="292" r:id="rId12"/>
    <p:sldId id="293" r:id="rId13"/>
    <p:sldId id="343" r:id="rId14"/>
    <p:sldId id="327" r:id="rId15"/>
    <p:sldId id="346" r:id="rId16"/>
    <p:sldId id="329" r:id="rId17"/>
    <p:sldId id="330" r:id="rId18"/>
    <p:sldId id="331" r:id="rId19"/>
    <p:sldId id="344" r:id="rId20"/>
    <p:sldId id="356" r:id="rId21"/>
    <p:sldId id="332" r:id="rId22"/>
    <p:sldId id="345" r:id="rId23"/>
    <p:sldId id="286" r:id="rId24"/>
    <p:sldId id="351" r:id="rId25"/>
    <p:sldId id="348" r:id="rId26"/>
    <p:sldId id="349" r:id="rId27"/>
    <p:sldId id="314" r:id="rId28"/>
    <p:sldId id="350" r:id="rId29"/>
    <p:sldId id="353" r:id="rId30"/>
    <p:sldId id="354" r:id="rId31"/>
    <p:sldId id="357" r:id="rId32"/>
    <p:sldId id="355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348"/>
    <a:srgbClr val="5B9BD5"/>
    <a:srgbClr val="159892"/>
    <a:srgbClr val="03A941"/>
    <a:srgbClr val="696464"/>
    <a:srgbClr val="F98012"/>
    <a:srgbClr val="742217"/>
    <a:srgbClr val="644646"/>
    <a:srgbClr val="A28E6A"/>
    <a:srgbClr val="1F6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979" autoAdjust="0"/>
  </p:normalViewPr>
  <p:slideViewPr>
    <p:cSldViewPr snapToGrid="0">
      <p:cViewPr varScale="1">
        <p:scale>
          <a:sx n="66" d="100"/>
          <a:sy n="66" d="100"/>
        </p:scale>
        <p:origin x="6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gs" Target="tags/tag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159D8-707D-4433-8571-2A47E62735EC}" type="datetimeFigureOut">
              <a:rPr lang="en-IE" smtClean="0"/>
              <a:t>09/09/2020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37EE8-5625-49A3-8CAC-BACAE3B8101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421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IE" dirty="0" smtClean="0"/>
              <a:t>Make learning an adventure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DDB898-394D-406C-A65F-AEB0516956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10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IE" dirty="0" smtClean="0"/>
              <a:t>Make learning an adventure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DB898-394D-406C-A65F-AEB051695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6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IE" dirty="0" smtClean="0"/>
              <a:t>Make learning an adventure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DB898-394D-406C-A65F-AEB051695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35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8645E-FE97-46EE-B386-280E7B6480E1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14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dirty="0" smtClean="0"/>
              <a:t>Example: Cost of a ticket, Pie,  or a mathematical formula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37EE8-5625-49A3-8CAC-BACAE3B8101F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1250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* Return to logical</a:t>
            </a:r>
            <a:r>
              <a:rPr lang="en-IE" baseline="0" dirty="0" smtClean="0"/>
              <a:t> operators when it is covered in Maths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08645E-FE97-46EE-B386-280E7B6480E1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736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6D0EB5-4691-44F6-93C9-747B95A95B6E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27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IE" dirty="0" smtClean="0"/>
              <a:t>Make learning an adventure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DDB898-394D-406C-A65F-AEB051695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9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9C0-546B-43FF-B23D-457437214322}" type="datetimeFigureOut">
              <a:rPr lang="en-IE" smtClean="0"/>
              <a:t>09/09/2020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7A6-D30F-4C38-AB32-950829AF82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4609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9C0-546B-43FF-B23D-457437214322}" type="datetimeFigureOut">
              <a:rPr lang="en-IE" smtClean="0"/>
              <a:t>09/09/2020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7A6-D30F-4C38-AB32-950829AF82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7275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9C0-546B-43FF-B23D-457437214322}" type="datetimeFigureOut">
              <a:rPr lang="en-IE" smtClean="0"/>
              <a:t>09/09/2020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7A6-D30F-4C38-AB32-950829AF82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924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6165CABF-D6D1-41BF-AE56-F5F8233A0B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DEC90E6D-7B2E-4EC5-B9F8-35F4AE9AC5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6165CABF-D6D1-41BF-AE56-F5F8233A0B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DEC90E6D-7B2E-4EC5-B9F8-35F4AE9AC5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5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6165CABF-D6D1-41BF-AE56-F5F8233A0B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DEC90E6D-7B2E-4EC5-B9F8-35F4AE9AC5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83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6165CABF-D6D1-41BF-AE56-F5F8233A0B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DEC90E6D-7B2E-4EC5-B9F8-35F4AE9AC5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054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6165CABF-D6D1-41BF-AE56-F5F8233A0B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DEC90E6D-7B2E-4EC5-B9F8-35F4AE9AC5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35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7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6165CABF-D6D1-41BF-AE56-F5F8233A0B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DEC90E6D-7B2E-4EC5-B9F8-35F4AE9AC5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54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6165CABF-D6D1-41BF-AE56-F5F8233A0B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DEC90E6D-7B2E-4EC5-B9F8-35F4AE9AC5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4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6165CABF-D6D1-41BF-AE56-F5F8233A0B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DEC90E6D-7B2E-4EC5-B9F8-35F4AE9AC5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71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9C0-546B-43FF-B23D-457437214322}" type="datetimeFigureOut">
              <a:rPr lang="en-IE" smtClean="0"/>
              <a:t>09/09/2020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7A6-D30F-4C38-AB32-950829AF82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651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6165CABF-D6D1-41BF-AE56-F5F8233A0B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DEC90E6D-7B2E-4EC5-B9F8-35F4AE9AC5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2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6165CABF-D6D1-41BF-AE56-F5F8233A0B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DEC90E6D-7B2E-4EC5-B9F8-35F4AE9AC5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6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6165CABF-D6D1-41BF-AE56-F5F8233A0B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DEC90E6D-7B2E-4EC5-B9F8-35F4AE9AC5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3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6165CABF-D6D1-41BF-AE56-F5F8233A0B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DEC90E6D-7B2E-4EC5-B9F8-35F4AE9AC5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37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3" y="2870637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6165CABF-D6D1-41BF-AE56-F5F8233A0B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DEC90E6D-7B2E-4EC5-B9F8-35F4AE9AC5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248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33766-4CBD-4591-BB0C-6E07DAE856C8}" type="datetimeFigureOut">
              <a:rPr kumimoji="0" lang="en-IE" sz="11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09/09/2020</a:t>
            </a:fld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CB797-4302-42C7-A551-407FA7191C6B}" type="slidenum">
              <a:rPr kumimoji="0" lang="en-IE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E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20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33766-4CBD-4591-BB0C-6E07DAE856C8}" type="datetimeFigureOut">
              <a:rPr kumimoji="0" lang="en-IE" sz="11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09/09/2020</a:t>
            </a:fld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51920" y="4266184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CB797-4302-42C7-A551-407FA7191C6B}" type="slidenum">
              <a:rPr kumimoji="0" lang="en-IE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E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068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33766-4CBD-4591-BB0C-6E07DAE856C8}" type="datetimeFigureOut">
              <a:rPr kumimoji="0" lang="en-IE" sz="11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09/09/2020</a:t>
            </a:fld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CB797-4302-42C7-A551-407FA7191C6B}" type="slidenum">
              <a:rPr kumimoji="0" lang="en-IE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E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8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33766-4CBD-4591-BB0C-6E07DAE856C8}" type="datetimeFigureOut">
              <a:rPr kumimoji="0" lang="en-IE" sz="11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09/09/2020</a:t>
            </a:fld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CB797-4302-42C7-A551-407FA7191C6B}" type="slidenum">
              <a:rPr kumimoji="0" lang="en-IE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E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189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33766-4CBD-4591-BB0C-6E07DAE856C8}" type="datetimeFigureOut">
              <a:rPr kumimoji="0" lang="en-IE" sz="11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09/09/2020</a:t>
            </a:fld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CB797-4302-42C7-A551-407FA7191C6B}" type="slidenum">
              <a:rPr kumimoji="0" lang="en-IE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E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31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9C0-546B-43FF-B23D-457437214322}" type="datetimeFigureOut">
              <a:rPr lang="en-IE" smtClean="0"/>
              <a:t>09/09/2020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7A6-D30F-4C38-AB32-950829AF82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38158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33766-4CBD-4591-BB0C-6E07DAE856C8}" type="datetimeFigureOut">
              <a:rPr kumimoji="0" lang="en-IE" sz="11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09/09/2020</a:t>
            </a:fld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CB797-4302-42C7-A551-407FA7191C6B}" type="slidenum">
              <a:rPr kumimoji="0" lang="en-IE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E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121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33766-4CBD-4591-BB0C-6E07DAE856C8}" type="datetimeFigureOut">
              <a:rPr kumimoji="0" lang="en-IE" sz="11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09/09/2020</a:t>
            </a:fld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CB797-4302-42C7-A551-407FA7191C6B}" type="slidenum">
              <a:rPr kumimoji="0" lang="en-IE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E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2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33766-4CBD-4591-BB0C-6E07DAE856C8}" type="datetimeFigureOut">
              <a:rPr kumimoji="0" lang="en-IE" sz="11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09/09/2020</a:t>
            </a:fld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CB797-4302-42C7-A551-407FA7191C6B}" type="slidenum">
              <a:rPr kumimoji="0" lang="en-IE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E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59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33766-4CBD-4591-BB0C-6E07DAE856C8}" type="datetimeFigureOut">
              <a:rPr kumimoji="0" lang="en-IE" sz="11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09/09/2020</a:t>
            </a:fld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CB797-4302-42C7-A551-407FA7191C6B}" type="slidenum">
              <a:rPr kumimoji="0" lang="en-IE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E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458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33766-4CBD-4591-BB0C-6E07DAE856C8}" type="datetimeFigureOut">
              <a:rPr kumimoji="0" lang="en-IE" sz="11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09/09/2020</a:t>
            </a:fld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CB797-4302-42C7-A551-407FA7191C6B}" type="slidenum">
              <a:rPr kumimoji="0" lang="en-IE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E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85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33766-4CBD-4591-BB0C-6E07DAE856C8}" type="datetimeFigureOut">
              <a:rPr kumimoji="0" lang="en-IE" sz="11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09/09/2020</a:t>
            </a:fld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6CB797-4302-42C7-A551-407FA7191C6B}" type="slidenum">
              <a:rPr kumimoji="0" lang="en-IE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ckwell Condensed" panose="020606030504050201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E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ckwell Condensed" panose="020606030504050201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71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9C0-546B-43FF-B23D-457437214322}" type="datetimeFigureOut">
              <a:rPr lang="en-IE" smtClean="0"/>
              <a:t>09/09/2020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7A6-D30F-4C38-AB32-950829AF82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229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9C0-546B-43FF-B23D-457437214322}" type="datetimeFigureOut">
              <a:rPr lang="en-IE" smtClean="0"/>
              <a:t>09/09/2020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7A6-D30F-4C38-AB32-950829AF82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206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9C0-546B-43FF-B23D-457437214322}" type="datetimeFigureOut">
              <a:rPr lang="en-IE" smtClean="0"/>
              <a:t>09/09/2020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7A6-D30F-4C38-AB32-950829AF82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5842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9C0-546B-43FF-B23D-457437214322}" type="datetimeFigureOut">
              <a:rPr lang="en-IE" smtClean="0"/>
              <a:t>09/09/2020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7A6-D30F-4C38-AB32-950829AF82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336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9C0-546B-43FF-B23D-457437214322}" type="datetimeFigureOut">
              <a:rPr lang="en-IE" smtClean="0"/>
              <a:t>09/09/2020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7A6-D30F-4C38-AB32-950829AF82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8057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D9C0-546B-43FF-B23D-457437214322}" type="datetimeFigureOut">
              <a:rPr lang="en-IE" smtClean="0"/>
              <a:t>09/09/2020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BE7A6-D30F-4C38-AB32-950829AF82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4515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D9C0-546B-43FF-B23D-457437214322}" type="datetimeFigureOut">
              <a:rPr lang="en-IE" smtClean="0"/>
              <a:t>09/09/2020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E7A6-D30F-4C38-AB32-950829AF82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73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3"/>
            <a:ext cx="109728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6165CABF-D6D1-41BF-AE56-F5F8233A0BC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5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EC90E6D-7B2E-4EC5-B9F8-35F4AE9AC51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05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rgbClr val="ECECEC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23398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136" y="1862616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F33766-4CBD-4591-BB0C-6E07DAE856C8}" type="datetimeFigureOut">
              <a:rPr kumimoji="0" lang="en-IE" sz="1100" b="0" i="0" u="none" strike="noStrike" kern="1200" cap="none" spc="0" normalizeH="0" baseline="0" noProof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09/09/2020</a:t>
            </a:fld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100" b="0" i="0" u="none" strike="noStrike" kern="1200" cap="none" spc="0" normalizeH="0" baseline="0" noProof="0">
              <a:ln>
                <a:noFill/>
              </a:ln>
              <a:solidFill>
                <a:srgbClr val="696464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hyperlink" Target="https://www.onlinemictest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6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43094"/>
            <a:ext cx="7010400" cy="57149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25690" y="3124293"/>
            <a:ext cx="61421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IE" sz="2000" b="1" dirty="0">
                <a:solidFill>
                  <a:prstClr val="black"/>
                </a:solidFill>
                <a:latin typeface="Calibri"/>
              </a:rPr>
              <a:t>Please ensure your microphone is </a:t>
            </a:r>
            <a:r>
              <a:rPr lang="en-IE" sz="2000" b="1" u="sng" dirty="0">
                <a:solidFill>
                  <a:prstClr val="black"/>
                </a:solidFill>
                <a:latin typeface="Calibri"/>
              </a:rPr>
              <a:t>muted but working</a:t>
            </a:r>
            <a:r>
              <a:rPr lang="en-IE" sz="2000" b="1" dirty="0">
                <a:solidFill>
                  <a:prstClr val="black"/>
                </a:solidFill>
                <a:latin typeface="Calibri"/>
              </a:rPr>
              <a:t> at the start of class. Video is Optional.</a:t>
            </a:r>
          </a:p>
          <a:p>
            <a:pPr defTabSz="914400"/>
            <a:endParaRPr lang="en-IE" sz="2000" b="1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IE" sz="2000" dirty="0">
                <a:solidFill>
                  <a:prstClr val="black"/>
                </a:solidFill>
                <a:latin typeface="Calibri"/>
              </a:rPr>
              <a:t>To test your microphone, do a test before you get started by using: </a:t>
            </a:r>
            <a:r>
              <a:rPr lang="en-IE" sz="2000" dirty="0">
                <a:solidFill>
                  <a:prstClr val="black"/>
                </a:solidFill>
                <a:latin typeface="Calibri"/>
                <a:hlinkClick r:id="rId4"/>
              </a:rPr>
              <a:t>https://www.onlinemictest.com/</a:t>
            </a:r>
            <a:endParaRPr lang="en-IE" sz="2000" dirty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en-IE" sz="1200" dirty="0">
              <a:solidFill>
                <a:prstClr val="black"/>
              </a:solidFill>
              <a:latin typeface="Calibri"/>
            </a:endParaRPr>
          </a:p>
          <a:p>
            <a:pPr defTabSz="914400"/>
            <a:endParaRPr lang="en-IE" sz="16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1" y="1575799"/>
            <a:ext cx="3017911" cy="1455619"/>
            <a:chOff x="1295400" y="1439980"/>
            <a:chExt cx="3017911" cy="1455619"/>
          </a:xfrm>
        </p:grpSpPr>
        <p:pic>
          <p:nvPicPr>
            <p:cNvPr id="19" name="Picture 8" descr="http://www.clker.com/cliparts/U/q/U/v/j/9/speech-bubble-blue-hi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439980"/>
              <a:ext cx="2814684" cy="1455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371600" y="1619071"/>
              <a:ext cx="294171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GB" b="1" dirty="0">
                  <a:solidFill>
                    <a:prstClr val="black"/>
                  </a:solidFill>
                  <a:latin typeface="Calibri"/>
                </a:rPr>
                <a:t>Problem Solving &amp; Programming </a:t>
              </a:r>
            </a:p>
            <a:p>
              <a:pPr algn="ctr" defTabSz="914400"/>
              <a:r>
                <a:rPr lang="en-GB" b="1" dirty="0">
                  <a:solidFill>
                    <a:prstClr val="black"/>
                  </a:solidFill>
                  <a:latin typeface="Calibri"/>
                </a:rPr>
                <a:t>Concepts</a:t>
              </a:r>
            </a:p>
            <a:p>
              <a:pPr algn="ctr" defTabSz="914400"/>
              <a:r>
                <a:rPr lang="en-GB" b="1" dirty="0">
                  <a:solidFill>
                    <a:prstClr val="black"/>
                  </a:solidFill>
                  <a:latin typeface="Calibri"/>
                </a:rPr>
                <a:t>Week 4</a:t>
              </a:r>
              <a:r>
                <a:rPr lang="en-GB" b="1" dirty="0" smtClean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GB" b="1" dirty="0">
                  <a:solidFill>
                    <a:prstClr val="black"/>
                  </a:solidFill>
                  <a:latin typeface="Calibri"/>
                </a:rPr>
                <a:t>- Class</a:t>
              </a:r>
              <a:endParaRPr lang="en-IE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4000" b="1" dirty="0" smtClean="0"/>
              <a:t>Class starts </a:t>
            </a:r>
            <a:r>
              <a:rPr lang="en-IE" sz="4000" b="1" smtClean="0"/>
              <a:t>@ </a:t>
            </a:r>
            <a:r>
              <a:rPr lang="en-IE" sz="4000" b="1" smtClean="0"/>
              <a:t>11am </a:t>
            </a:r>
            <a:r>
              <a:rPr lang="en-IE" sz="4000" b="1" dirty="0" smtClean="0"/>
              <a:t>sharp</a:t>
            </a:r>
            <a:endParaRPr lang="en-IE" sz="4000" b="1" dirty="0"/>
          </a:p>
        </p:txBody>
      </p:sp>
      <p:sp>
        <p:nvSpPr>
          <p:cNvPr id="14" name="Parallelogram 13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87882" y="365124"/>
            <a:ext cx="936881" cy="7406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nual Input 15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63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069" y="1430990"/>
            <a:ext cx="11010900" cy="728812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200" b="1" dirty="0" smtClean="0">
                <a:solidFill>
                  <a:srgbClr val="0184B3"/>
                </a:solidFill>
              </a:rPr>
              <a:t>Naming conventions vary from one programming language to another but the following rules apply in most if not all cases</a:t>
            </a:r>
            <a:r>
              <a:rPr lang="en-IE" sz="2200" b="1" dirty="0">
                <a:solidFill>
                  <a:srgbClr val="0184B3"/>
                </a:solidFill>
              </a:rPr>
              <a:t>.</a:t>
            </a:r>
            <a:endParaRPr lang="en-IE" dirty="0">
              <a:solidFill>
                <a:srgbClr val="0184B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Naming Conventions for Constants &amp; Variables</a:t>
            </a:r>
            <a:endParaRPr lang="en-IE" sz="3200" dirty="0"/>
          </a:p>
        </p:txBody>
      </p:sp>
      <p:sp>
        <p:nvSpPr>
          <p:cNvPr id="6" name="Parallelogram 5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lowchart: Manual Input 6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/>
          <p:cNvSpPr/>
          <p:nvPr/>
        </p:nvSpPr>
        <p:spPr>
          <a:xfrm>
            <a:off x="234244" y="4532961"/>
            <a:ext cx="2577452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E" sz="2000" dirty="0">
                <a:solidFill>
                  <a:srgbClr val="0184B3"/>
                </a:solidFill>
              </a:rPr>
              <a:t>Do not use a dash (or any other symbol that is used as a mathematical operator) in a variable 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11893" y="2499230"/>
            <a:ext cx="4295835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E" sz="2000" dirty="0">
                <a:solidFill>
                  <a:srgbClr val="0184B3"/>
                </a:solidFill>
              </a:rPr>
              <a:t>Be consistent in the use of variable names, you cannot refer to one variable by more than one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35976" y="4532961"/>
            <a:ext cx="3926926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E" sz="2000" dirty="0">
                <a:solidFill>
                  <a:srgbClr val="0184B3"/>
                </a:solidFill>
              </a:rPr>
              <a:t>Name constants using all upper case letters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34244" y="2485006"/>
            <a:ext cx="2549401" cy="1741453"/>
            <a:chOff x="194139" y="2437565"/>
            <a:chExt cx="2549401" cy="1741453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194139" y="2437565"/>
              <a:ext cx="2549401" cy="14526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E" sz="2000" dirty="0" smtClean="0">
                  <a:solidFill>
                    <a:srgbClr val="0184B3"/>
                  </a:solidFill>
                </a:rPr>
                <a:t>Name a variable according to what it represents, keeping it as short as possible</a:t>
              </a:r>
            </a:p>
            <a:p>
              <a:pPr marL="0" indent="0">
                <a:buNone/>
              </a:pPr>
              <a:r>
                <a:rPr lang="en-GB" sz="2000" dirty="0" smtClean="0">
                  <a:solidFill>
                    <a:srgbClr val="0184B3"/>
                  </a:solidFill>
                </a:rPr>
                <a:t>Example:</a:t>
              </a:r>
              <a:endParaRPr lang="en-IE" sz="2000" dirty="0" smtClean="0">
                <a:solidFill>
                  <a:srgbClr val="0184B3"/>
                </a:solidFill>
              </a:endParaRPr>
            </a:p>
            <a:p>
              <a:pPr marL="514350" indent="-514350">
                <a:buFont typeface="+mj-lt"/>
                <a:buAutoNum type="arabicPeriod"/>
              </a:pPr>
              <a:endParaRPr lang="en-IE" sz="2000" dirty="0" smtClean="0">
                <a:solidFill>
                  <a:srgbClr val="0184B3"/>
                </a:solidFill>
              </a:endParaRPr>
            </a:p>
            <a:p>
              <a:endParaRPr lang="en-IE" sz="2000" dirty="0" smtClean="0">
                <a:solidFill>
                  <a:srgbClr val="0184B3"/>
                </a:solidFill>
              </a:endParaRPr>
            </a:p>
            <a:p>
              <a:endParaRPr lang="en-IE" sz="2000" dirty="0">
                <a:solidFill>
                  <a:srgbClr val="0184B3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4139" y="3890242"/>
              <a:ext cx="2549401" cy="288776"/>
            </a:xfrm>
            <a:prstGeom prst="rect">
              <a:avLst/>
            </a:prstGeom>
            <a:solidFill>
              <a:srgbClr val="31BA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nameOfPerson</a:t>
              </a:r>
              <a:endParaRPr lang="en-I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535976" y="3029280"/>
            <a:ext cx="3926926" cy="933598"/>
            <a:chOff x="5845645" y="2506814"/>
            <a:chExt cx="3926926" cy="933598"/>
          </a:xfrm>
        </p:grpSpPr>
        <p:sp>
          <p:nvSpPr>
            <p:cNvPr id="13" name="Rectangle 12"/>
            <p:cNvSpPr/>
            <p:nvPr/>
          </p:nvSpPr>
          <p:spPr>
            <a:xfrm>
              <a:off x="5845645" y="2506814"/>
              <a:ext cx="3926926" cy="70788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IE" sz="2000" dirty="0">
                  <a:solidFill>
                    <a:srgbClr val="0184B3"/>
                  </a:solidFill>
                </a:rPr>
                <a:t>Start a variable name with a letter, </a:t>
              </a:r>
              <a:r>
                <a:rPr lang="en-IE" sz="2000" u="sng" dirty="0">
                  <a:solidFill>
                    <a:srgbClr val="0184B3"/>
                  </a:solidFill>
                </a:rPr>
                <a:t>never</a:t>
              </a:r>
              <a:r>
                <a:rPr lang="en-IE" sz="2000" dirty="0">
                  <a:solidFill>
                    <a:srgbClr val="0184B3"/>
                  </a:solidFill>
                </a:rPr>
                <a:t> a number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45645" y="3193880"/>
              <a:ext cx="3926926" cy="246532"/>
            </a:xfrm>
            <a:prstGeom prst="rect">
              <a:avLst/>
            </a:prstGeom>
            <a:solidFill>
              <a:srgbClr val="31BA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nameOfPerson2</a:t>
              </a:r>
              <a:endParaRPr lang="en-I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25919" y="4226459"/>
            <a:ext cx="4295835" cy="1618895"/>
            <a:chOff x="3025919" y="4715025"/>
            <a:chExt cx="4295835" cy="1618895"/>
          </a:xfrm>
        </p:grpSpPr>
        <p:sp>
          <p:nvSpPr>
            <p:cNvPr id="12" name="Rectangle 11"/>
            <p:cNvSpPr/>
            <p:nvPr/>
          </p:nvSpPr>
          <p:spPr>
            <a:xfrm>
              <a:off x="3025919" y="4715025"/>
              <a:ext cx="4295835" cy="132343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IE" sz="2000" dirty="0">
                  <a:solidFill>
                    <a:srgbClr val="0184B3"/>
                  </a:solidFill>
                </a:rPr>
                <a:t>Do not use spaces in a variable name.  Use </a:t>
              </a:r>
              <a:r>
                <a:rPr lang="en-IE" sz="2000" b="1" dirty="0" smtClean="0">
                  <a:solidFill>
                    <a:srgbClr val="0184B3"/>
                  </a:solidFill>
                </a:rPr>
                <a:t>camelCase</a:t>
              </a:r>
              <a:r>
                <a:rPr lang="en-IE" sz="2000" dirty="0" smtClean="0">
                  <a:solidFill>
                    <a:srgbClr val="0184B3"/>
                  </a:solidFill>
                </a:rPr>
                <a:t> </a:t>
              </a:r>
              <a:r>
                <a:rPr lang="en-IE" sz="2000" dirty="0">
                  <a:solidFill>
                    <a:srgbClr val="0184B3"/>
                  </a:solidFill>
                </a:rPr>
                <a:t>or underscore </a:t>
              </a:r>
              <a:r>
                <a:rPr lang="en-IE" sz="2000" dirty="0" smtClean="0">
                  <a:solidFill>
                    <a:srgbClr val="0184B3"/>
                  </a:solidFill>
                </a:rPr>
                <a:t>instead. Start with a lower case letter. Every new word after that gets a capital letter</a:t>
              </a:r>
              <a:endParaRPr lang="en-IE" sz="2000" dirty="0">
                <a:solidFill>
                  <a:srgbClr val="0184B3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25919" y="6038464"/>
              <a:ext cx="4295835" cy="295456"/>
            </a:xfrm>
            <a:prstGeom prst="rect">
              <a:avLst/>
            </a:prstGeom>
            <a:solidFill>
              <a:srgbClr val="31BA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petName</a:t>
              </a:r>
              <a:endParaRPr lang="en-IE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7535976" y="5240847"/>
            <a:ext cx="3926926" cy="246532"/>
          </a:xfrm>
          <a:prstGeom prst="rect">
            <a:avLst/>
          </a:prstGeom>
          <a:solidFill>
            <a:srgbClr val="31B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DOGNAME</a:t>
            </a:r>
            <a:endParaRPr lang="en-IE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505377" y="199355"/>
            <a:ext cx="1264023" cy="1069042"/>
            <a:chOff x="4240952" y="3930814"/>
            <a:chExt cx="1264023" cy="1069042"/>
          </a:xfrm>
        </p:grpSpPr>
        <p:grpSp>
          <p:nvGrpSpPr>
            <p:cNvPr id="21" name="Group 20"/>
            <p:cNvGrpSpPr/>
            <p:nvPr/>
          </p:nvGrpSpPr>
          <p:grpSpPr>
            <a:xfrm>
              <a:off x="4240952" y="3930814"/>
              <a:ext cx="1264023" cy="1069042"/>
              <a:chOff x="5661211" y="1176617"/>
              <a:chExt cx="1264023" cy="106904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sp>
            <p:nvSpPr>
              <p:cNvPr id="29" name="Oval 28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b="1" dirty="0">
                    <a:solidFill>
                      <a:srgbClr val="000080"/>
                    </a:solidFill>
                  </a:rPr>
                  <a:t>N</a:t>
                </a:r>
              </a:p>
            </p:txBody>
          </p:sp>
        </p:grpSp>
        <p:pic>
          <p:nvPicPr>
            <p:cNvPr id="22" name="Picture 20" descr="http://classteaching.files.wordpress.com/2013/10/reading4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634" y="4366558"/>
              <a:ext cx="678137" cy="50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66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1125" y="533400"/>
            <a:ext cx="3398911" cy="152400"/>
          </a:xfrm>
          <a:prstGeom prst="rect">
            <a:avLst/>
          </a:prstGeom>
          <a:solidFill>
            <a:srgbClr val="1598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8796305" y="533400"/>
            <a:ext cx="3398911" cy="152400"/>
          </a:xfrm>
          <a:prstGeom prst="rect">
            <a:avLst/>
          </a:prstGeom>
          <a:solidFill>
            <a:srgbClr val="1598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2739983" y="353891"/>
            <a:ext cx="6553200" cy="560509"/>
          </a:xfrm>
          <a:prstGeom prst="rect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78611" y="250644"/>
            <a:ext cx="614211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xercise 1: Naming Conventions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993386" y="218122"/>
            <a:ext cx="980646" cy="776124"/>
          </a:xfrm>
          <a:prstGeom prst="ellipse">
            <a:avLst/>
          </a:prstGeom>
          <a:solidFill>
            <a:schemeClr val="bg1"/>
          </a:solidFill>
          <a:ln>
            <a:solidFill>
              <a:srgbClr val="8CA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rgbClr val="159892"/>
                </a:solidFill>
              </a:rPr>
              <a:t>10 mins</a:t>
            </a:r>
            <a:endParaRPr lang="en-IE" b="1" dirty="0">
              <a:solidFill>
                <a:srgbClr val="15989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434610" y="391369"/>
            <a:ext cx="432214" cy="4549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</a:t>
            </a:r>
            <a:endParaRPr lang="en-IE" sz="3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78616" y="21006"/>
            <a:ext cx="1264023" cy="1069042"/>
            <a:chOff x="611560" y="3933056"/>
            <a:chExt cx="1264023" cy="1069042"/>
          </a:xfrm>
        </p:grpSpPr>
        <p:grpSp>
          <p:nvGrpSpPr>
            <p:cNvPr id="12" name="Group 11"/>
            <p:cNvGrpSpPr/>
            <p:nvPr/>
          </p:nvGrpSpPr>
          <p:grpSpPr>
            <a:xfrm>
              <a:off x="611560" y="3933056"/>
              <a:ext cx="1264023" cy="1069042"/>
              <a:chOff x="5661211" y="1176617"/>
              <a:chExt cx="1264023" cy="106904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rgbClr val="B3E2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dirty="0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dirty="0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rgbClr val="B3E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b="1" dirty="0" smtClean="0">
                    <a:solidFill>
                      <a:srgbClr val="000080"/>
                    </a:solidFill>
                  </a:rPr>
                  <a:t>E</a:t>
                </a:r>
                <a:endParaRPr lang="en-IE" b="1" dirty="0">
                  <a:solidFill>
                    <a:srgbClr val="000080"/>
                  </a:solidFill>
                </a:endParaRPr>
              </a:p>
            </p:txBody>
          </p:sp>
        </p:grpSp>
        <p:pic>
          <p:nvPicPr>
            <p:cNvPr id="13" name="Picture 2" descr="https://encrypted-tbn3.gstatic.com/images?q=tbn:ANd9GcQ-FnZj99AKRfhuFaxtlPc6WmqpReAnYidFOPL4QSz8iuw5_Js8xA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201" y="4404685"/>
              <a:ext cx="639116" cy="47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1035617" y="1229384"/>
            <a:ext cx="10515600" cy="4067484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159892"/>
                </a:solidFill>
              </a:rPr>
              <a:t>In the teams Notebook, outline what is wrong with these variable names? Write down the correct way to write the variable name?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159892"/>
                </a:solidFill>
              </a:rPr>
              <a:t>City Name referencing the name of a city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159892"/>
                </a:solidFill>
              </a:rPr>
              <a:t>Client-name referencing a client name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159892"/>
                </a:solidFill>
              </a:rPr>
              <a:t>City/State referencing a city and state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159892"/>
                </a:solidFill>
              </a:rPr>
              <a:t>LN referencing a last name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159892"/>
                </a:solidFill>
              </a:rPr>
              <a:t>Street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159892"/>
                </a:solidFill>
              </a:rPr>
              <a:t>Q for a quantity of books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rgbClr val="159892"/>
                </a:solidFill>
              </a:rPr>
              <a:t>Street_Address_for_Joe’s_Hardware_Supply_Incorporated_Client</a:t>
            </a:r>
            <a:endParaRPr lang="en-IE" dirty="0">
              <a:solidFill>
                <a:srgbClr val="159892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692165" y="2865211"/>
            <a:ext cx="1209675" cy="1209675"/>
            <a:chOff x="5744828" y="4758840"/>
            <a:chExt cx="1209675" cy="120967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828" y="4758840"/>
              <a:ext cx="1209675" cy="1209675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966387" y="5079011"/>
              <a:ext cx="7665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100" b="1" dirty="0" smtClean="0">
                  <a:solidFill>
                    <a:srgbClr val="159892"/>
                  </a:solidFill>
                </a:rPr>
                <a:t>Teams</a:t>
              </a:r>
            </a:p>
            <a:p>
              <a:pPr algn="ctr"/>
              <a:r>
                <a:rPr lang="en-GB" sz="1100" b="1" dirty="0" smtClean="0">
                  <a:solidFill>
                    <a:srgbClr val="159892"/>
                  </a:solidFill>
                </a:rPr>
                <a:t>Notebook</a:t>
              </a:r>
              <a:endParaRPr lang="en-IE" sz="1100" b="1" dirty="0">
                <a:solidFill>
                  <a:srgbClr val="159892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0" y="5637405"/>
            <a:ext cx="12192000" cy="125307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5223" y="5602478"/>
            <a:ext cx="183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5F7C8A"/>
                </a:solidFill>
              </a:rPr>
              <a:t>Progress Bar</a:t>
            </a:r>
            <a:endParaRPr lang="en-IE" b="1" dirty="0">
              <a:solidFill>
                <a:srgbClr val="5F7C8A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0" y="6146822"/>
            <a:ext cx="12192000" cy="43296"/>
          </a:xfrm>
          <a:prstGeom prst="line">
            <a:avLst/>
          </a:prstGeom>
          <a:ln w="57150">
            <a:solidFill>
              <a:srgbClr val="03A9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94687" y="6005452"/>
            <a:ext cx="340337" cy="369332"/>
            <a:chOff x="-1778651" y="6224333"/>
            <a:chExt cx="340337" cy="369332"/>
          </a:xfrm>
        </p:grpSpPr>
        <p:sp>
          <p:nvSpPr>
            <p:cNvPr id="27" name="Oval 26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081646" y="6287869"/>
            <a:ext cx="134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Naming </a:t>
            </a:r>
          </a:p>
          <a:p>
            <a:pPr algn="ctr"/>
            <a:r>
              <a:rPr lang="en-GB" dirty="0" smtClean="0"/>
              <a:t>Conventions</a:t>
            </a:r>
            <a:endParaRPr lang="en-IE" dirty="0"/>
          </a:p>
        </p:txBody>
      </p:sp>
      <p:grpSp>
        <p:nvGrpSpPr>
          <p:cNvPr id="30" name="Group 29"/>
          <p:cNvGrpSpPr/>
          <p:nvPr/>
        </p:nvGrpSpPr>
        <p:grpSpPr>
          <a:xfrm>
            <a:off x="1572863" y="6009304"/>
            <a:ext cx="340337" cy="369332"/>
            <a:chOff x="-1778651" y="6224333"/>
            <a:chExt cx="340337" cy="369332"/>
          </a:xfrm>
        </p:grpSpPr>
        <p:sp>
          <p:nvSpPr>
            <p:cNvPr id="31" name="Oval 30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93553" y="6020991"/>
            <a:ext cx="340337" cy="369332"/>
            <a:chOff x="-1778651" y="6224333"/>
            <a:chExt cx="340337" cy="369332"/>
          </a:xfrm>
        </p:grpSpPr>
        <p:sp>
          <p:nvSpPr>
            <p:cNvPr id="34" name="Oval 33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256371" y="6298873"/>
            <a:ext cx="101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Types of </a:t>
            </a:r>
          </a:p>
          <a:p>
            <a:pPr algn="ctr"/>
            <a:r>
              <a:rPr lang="en-GB" dirty="0" smtClean="0"/>
              <a:t>Data</a:t>
            </a:r>
            <a:endParaRPr lang="en-IE" dirty="0"/>
          </a:p>
        </p:txBody>
      </p:sp>
      <p:sp>
        <p:nvSpPr>
          <p:cNvPr id="37" name="TextBox 36"/>
          <p:cNvSpPr txBox="1"/>
          <p:nvPr/>
        </p:nvSpPr>
        <p:spPr>
          <a:xfrm>
            <a:off x="8816956" y="6309113"/>
            <a:ext cx="81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BREAK</a:t>
            </a:r>
            <a:endParaRPr lang="en-IE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8976083" y="6003503"/>
            <a:ext cx="340337" cy="369332"/>
            <a:chOff x="-1778651" y="6224333"/>
            <a:chExt cx="340337" cy="369332"/>
          </a:xfrm>
        </p:grpSpPr>
        <p:sp>
          <p:nvSpPr>
            <p:cNvPr id="39" name="Oval 38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54930" y="6030417"/>
            <a:ext cx="340337" cy="369332"/>
            <a:chOff x="-1778651" y="6224333"/>
            <a:chExt cx="340337" cy="369332"/>
          </a:xfrm>
        </p:grpSpPr>
        <p:sp>
          <p:nvSpPr>
            <p:cNvPr id="42" name="Oval 41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352692" y="6276659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</a:t>
            </a:r>
          </a:p>
          <a:p>
            <a:pPr algn="ctr"/>
            <a:r>
              <a:rPr lang="en-GB" dirty="0"/>
              <a:t>1</a:t>
            </a:r>
            <a:endParaRPr lang="en-IE" dirty="0"/>
          </a:p>
        </p:txBody>
      </p:sp>
      <p:sp>
        <p:nvSpPr>
          <p:cNvPr id="45" name="TextBox 44"/>
          <p:cNvSpPr txBox="1"/>
          <p:nvPr/>
        </p:nvSpPr>
        <p:spPr>
          <a:xfrm>
            <a:off x="4289097" y="6306646"/>
            <a:ext cx="99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 </a:t>
            </a:r>
          </a:p>
          <a:p>
            <a:pPr algn="ctr"/>
            <a:r>
              <a:rPr lang="en-GB" dirty="0" smtClean="0"/>
              <a:t>2</a:t>
            </a:r>
            <a:endParaRPr lang="en-IE" dirty="0"/>
          </a:p>
        </p:txBody>
      </p:sp>
      <p:grpSp>
        <p:nvGrpSpPr>
          <p:cNvPr id="46" name="Group 45"/>
          <p:cNvGrpSpPr/>
          <p:nvPr/>
        </p:nvGrpSpPr>
        <p:grpSpPr>
          <a:xfrm>
            <a:off x="4540734" y="6041821"/>
            <a:ext cx="340337" cy="369332"/>
            <a:chOff x="-1778651" y="6224333"/>
            <a:chExt cx="340337" cy="369332"/>
          </a:xfrm>
        </p:grpSpPr>
        <p:sp>
          <p:nvSpPr>
            <p:cNvPr id="47" name="Oval 46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502499" y="6034538"/>
            <a:ext cx="340337" cy="369332"/>
            <a:chOff x="-1778651" y="6224333"/>
            <a:chExt cx="340337" cy="369332"/>
          </a:xfrm>
        </p:grpSpPr>
        <p:sp>
          <p:nvSpPr>
            <p:cNvPr id="50" name="Oval 49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5126659" y="6315949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Operators</a:t>
            </a:r>
            <a:endParaRPr lang="en-IE" dirty="0"/>
          </a:p>
        </p:txBody>
      </p:sp>
      <p:sp>
        <p:nvSpPr>
          <p:cNvPr id="53" name="TextBox 52"/>
          <p:cNvSpPr txBox="1"/>
          <p:nvPr/>
        </p:nvSpPr>
        <p:spPr>
          <a:xfrm>
            <a:off x="6224304" y="6295227"/>
            <a:ext cx="148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Expressions &amp;</a:t>
            </a:r>
          </a:p>
          <a:p>
            <a:pPr algn="ctr"/>
            <a:r>
              <a:rPr lang="en-GB" dirty="0" smtClean="0"/>
              <a:t>Equations</a:t>
            </a:r>
            <a:endParaRPr lang="en-IE" dirty="0"/>
          </a:p>
        </p:txBody>
      </p:sp>
      <p:grpSp>
        <p:nvGrpSpPr>
          <p:cNvPr id="54" name="Group 53"/>
          <p:cNvGrpSpPr/>
          <p:nvPr/>
        </p:nvGrpSpPr>
        <p:grpSpPr>
          <a:xfrm>
            <a:off x="6706770" y="6018649"/>
            <a:ext cx="340337" cy="369332"/>
            <a:chOff x="-1778651" y="6224333"/>
            <a:chExt cx="340337" cy="369332"/>
          </a:xfrm>
        </p:grpSpPr>
        <p:sp>
          <p:nvSpPr>
            <p:cNvPr id="55" name="Oval 54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047092" y="5999074"/>
            <a:ext cx="340337" cy="369332"/>
            <a:chOff x="-1778651" y="6224333"/>
            <a:chExt cx="340337" cy="369332"/>
          </a:xfrm>
        </p:grpSpPr>
        <p:sp>
          <p:nvSpPr>
            <p:cNvPr id="58" name="Oval 57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796541" y="6315949"/>
            <a:ext cx="991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 </a:t>
            </a:r>
          </a:p>
          <a:p>
            <a:pPr algn="ctr"/>
            <a:r>
              <a:rPr lang="en-GB" dirty="0" smtClean="0"/>
              <a:t>3</a:t>
            </a:r>
            <a:endParaRPr lang="en-IE" dirty="0"/>
          </a:p>
        </p:txBody>
      </p:sp>
      <p:grpSp>
        <p:nvGrpSpPr>
          <p:cNvPr id="61" name="Group 60"/>
          <p:cNvGrpSpPr/>
          <p:nvPr/>
        </p:nvGrpSpPr>
        <p:grpSpPr>
          <a:xfrm>
            <a:off x="9781795" y="5999346"/>
            <a:ext cx="340337" cy="369332"/>
            <a:chOff x="-1778651" y="6224333"/>
            <a:chExt cx="340337" cy="369332"/>
          </a:xfrm>
        </p:grpSpPr>
        <p:sp>
          <p:nvSpPr>
            <p:cNvPr id="62" name="Oval 61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9694784" y="6287869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IPO</a:t>
            </a:r>
          </a:p>
          <a:p>
            <a:pPr algn="ctr"/>
            <a:endParaRPr lang="en-IE" dirty="0"/>
          </a:p>
        </p:txBody>
      </p:sp>
      <p:sp>
        <p:nvSpPr>
          <p:cNvPr id="65" name="TextBox 64"/>
          <p:cNvSpPr txBox="1"/>
          <p:nvPr/>
        </p:nvSpPr>
        <p:spPr>
          <a:xfrm>
            <a:off x="34917" y="6287869"/>
            <a:ext cx="1109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What is a </a:t>
            </a:r>
          </a:p>
          <a:p>
            <a:pPr algn="ctr"/>
            <a:r>
              <a:rPr lang="en-GB" dirty="0" smtClean="0"/>
              <a:t>variable?</a:t>
            </a:r>
          </a:p>
          <a:p>
            <a:pPr algn="ctr"/>
            <a:endParaRPr lang="en-IE" dirty="0"/>
          </a:p>
        </p:txBody>
      </p:sp>
      <p:grpSp>
        <p:nvGrpSpPr>
          <p:cNvPr id="66" name="Group 65"/>
          <p:cNvGrpSpPr/>
          <p:nvPr/>
        </p:nvGrpSpPr>
        <p:grpSpPr>
          <a:xfrm>
            <a:off x="392276" y="5999399"/>
            <a:ext cx="365806" cy="369332"/>
            <a:chOff x="560326" y="5852428"/>
            <a:chExt cx="365806" cy="369332"/>
          </a:xfrm>
        </p:grpSpPr>
        <p:sp>
          <p:nvSpPr>
            <p:cNvPr id="67" name="Oval 66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1552728" y="5983804"/>
            <a:ext cx="340337" cy="369332"/>
            <a:chOff x="-1778651" y="6224333"/>
            <a:chExt cx="340337" cy="369332"/>
          </a:xfrm>
        </p:grpSpPr>
        <p:sp>
          <p:nvSpPr>
            <p:cNvPr id="70" name="Oval 69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1253794" y="6276360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</a:t>
            </a:r>
          </a:p>
          <a:p>
            <a:pPr algn="ctr"/>
            <a:r>
              <a:rPr lang="en-GB" dirty="0" smtClean="0"/>
              <a:t> 4</a:t>
            </a:r>
            <a:endParaRPr lang="en-IE" dirty="0"/>
          </a:p>
        </p:txBody>
      </p:sp>
      <p:grpSp>
        <p:nvGrpSpPr>
          <p:cNvPr id="73" name="Group 72"/>
          <p:cNvGrpSpPr/>
          <p:nvPr/>
        </p:nvGrpSpPr>
        <p:grpSpPr>
          <a:xfrm>
            <a:off x="10560725" y="5983804"/>
            <a:ext cx="340337" cy="369332"/>
            <a:chOff x="-1778651" y="6224333"/>
            <a:chExt cx="340337" cy="369332"/>
          </a:xfrm>
        </p:grpSpPr>
        <p:sp>
          <p:nvSpPr>
            <p:cNvPr id="74" name="Oval 73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108388" y="6275977"/>
            <a:ext cx="1318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How to</a:t>
            </a:r>
          </a:p>
          <a:p>
            <a:pPr algn="ctr"/>
            <a:r>
              <a:rPr lang="en-GB" dirty="0"/>
              <a:t>c</a:t>
            </a:r>
            <a:r>
              <a:rPr lang="en-GB" dirty="0" smtClean="0"/>
              <a:t>reate a IPO</a:t>
            </a:r>
          </a:p>
          <a:p>
            <a:pPr algn="ctr"/>
            <a:endParaRPr lang="en-IE" dirty="0"/>
          </a:p>
        </p:txBody>
      </p:sp>
      <p:grpSp>
        <p:nvGrpSpPr>
          <p:cNvPr id="77" name="Group 76"/>
          <p:cNvGrpSpPr/>
          <p:nvPr/>
        </p:nvGrpSpPr>
        <p:grpSpPr>
          <a:xfrm>
            <a:off x="1574390" y="6008666"/>
            <a:ext cx="365806" cy="369332"/>
            <a:chOff x="560326" y="5852428"/>
            <a:chExt cx="365806" cy="369332"/>
          </a:xfrm>
        </p:grpSpPr>
        <p:sp>
          <p:nvSpPr>
            <p:cNvPr id="78" name="Oval 77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7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82" y="12096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computer can store different types of data including:</a:t>
            </a:r>
          </a:p>
          <a:p>
            <a:endParaRPr lang="en-I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tangle 11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Types of Data – Numbers and words</a:t>
            </a:r>
            <a:endParaRPr lang="en-IE" sz="3200" dirty="0"/>
          </a:p>
        </p:txBody>
      </p:sp>
      <p:sp>
        <p:nvSpPr>
          <p:cNvPr id="13" name="Parallelogram 12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Flowchart: Manual Input 13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ound Diagonal Corner Rectangle 15"/>
          <p:cNvSpPr/>
          <p:nvPr/>
        </p:nvSpPr>
        <p:spPr>
          <a:xfrm>
            <a:off x="487882" y="2181374"/>
            <a:ext cx="2348564" cy="258919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sz="2400" dirty="0" smtClean="0"/>
          </a:p>
          <a:p>
            <a:pPr algn="ctr"/>
            <a:endParaRPr lang="en-GB" sz="2400" dirty="0"/>
          </a:p>
          <a:p>
            <a:pPr algn="ctr"/>
            <a:r>
              <a:rPr lang="en-GB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Numeric</a:t>
            </a:r>
          </a:p>
          <a:p>
            <a:pPr algn="ctr"/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All whole and decimal numbers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IE" dirty="0"/>
          </a:p>
        </p:txBody>
      </p:sp>
      <p:sp>
        <p:nvSpPr>
          <p:cNvPr id="17" name="Round Diagonal Corner Rectangle 16"/>
          <p:cNvSpPr/>
          <p:nvPr/>
        </p:nvSpPr>
        <p:spPr>
          <a:xfrm>
            <a:off x="3348710" y="2181374"/>
            <a:ext cx="2348564" cy="258919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en-IE" sz="23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algn="ctr"/>
            <a:r>
              <a:rPr lang="en-IE" sz="2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Character </a:t>
            </a:r>
            <a:endParaRPr lang="en-IE" sz="23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algn="ctr"/>
            <a:r>
              <a:rPr lang="en-IE" sz="2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</a:t>
            </a:r>
            <a:r>
              <a:rPr lang="en-IE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individual letters, numbers and special </a:t>
            </a:r>
            <a:r>
              <a:rPr lang="en-IE" sz="2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symbols</a:t>
            </a:r>
            <a:endParaRPr lang="en-IE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IE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6192497" y="2181374"/>
            <a:ext cx="2348564" cy="258919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E" sz="2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String </a:t>
            </a:r>
            <a:r>
              <a:rPr lang="en-IE" sz="2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Combinations </a:t>
            </a:r>
            <a:r>
              <a:rPr lang="en-IE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more than one character</a:t>
            </a:r>
          </a:p>
        </p:txBody>
      </p:sp>
      <p:sp>
        <p:nvSpPr>
          <p:cNvPr id="19" name="Round Diagonal Corner Rectangle 18"/>
          <p:cNvSpPr/>
          <p:nvPr/>
        </p:nvSpPr>
        <p:spPr>
          <a:xfrm>
            <a:off x="9275266" y="3031982"/>
            <a:ext cx="2348564" cy="258919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E" sz="23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Boolean</a:t>
            </a:r>
            <a:r>
              <a:rPr lang="en-IE" sz="2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IE" sz="2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True or False (Valid or invalid)</a:t>
            </a:r>
          </a:p>
          <a:p>
            <a:pPr algn="ctr"/>
            <a:endParaRPr lang="en-IE" sz="2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ound Diagonal Corner Rectangle 19"/>
          <p:cNvSpPr/>
          <p:nvPr/>
        </p:nvSpPr>
        <p:spPr>
          <a:xfrm>
            <a:off x="487882" y="4916380"/>
            <a:ext cx="2348564" cy="1453588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IE" sz="2000" dirty="0" smtClean="0"/>
              <a:t>Whole </a:t>
            </a:r>
            <a:r>
              <a:rPr lang="en-IE" sz="2000" dirty="0"/>
              <a:t>numbers or Integers – 1,2,3,4,5,6,7,8 or decimals </a:t>
            </a:r>
            <a:r>
              <a:rPr lang="en-IE" sz="2000" dirty="0" smtClean="0"/>
              <a:t>0.1,0.2,0.3</a:t>
            </a:r>
            <a:endParaRPr lang="en-IE" sz="2000" dirty="0"/>
          </a:p>
        </p:txBody>
      </p:sp>
      <p:sp>
        <p:nvSpPr>
          <p:cNvPr id="21" name="Round Diagonal Corner Rectangle 20"/>
          <p:cNvSpPr/>
          <p:nvPr/>
        </p:nvSpPr>
        <p:spPr>
          <a:xfrm>
            <a:off x="3311862" y="4916380"/>
            <a:ext cx="2348564" cy="1453588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en-IE" sz="2300" dirty="0" smtClean="0"/>
          </a:p>
          <a:p>
            <a:pPr marL="0" lvl="1" algn="ctr"/>
            <a:r>
              <a:rPr lang="en-IE" sz="2300" dirty="0" smtClean="0"/>
              <a:t>Denoted by single quotation marks </a:t>
            </a:r>
            <a:r>
              <a:rPr lang="en-IE" sz="2300" dirty="0"/>
              <a:t>‘ </a:t>
            </a:r>
            <a:r>
              <a:rPr lang="en-IE" sz="2300" dirty="0" smtClean="0"/>
              <a:t>’</a:t>
            </a:r>
            <a:endParaRPr lang="en-IE" sz="2300" dirty="0"/>
          </a:p>
          <a:p>
            <a:pPr algn="ctr"/>
            <a:endParaRPr lang="en-IE" sz="2300" dirty="0"/>
          </a:p>
        </p:txBody>
      </p:sp>
      <p:sp>
        <p:nvSpPr>
          <p:cNvPr id="22" name="Round Diagonal Corner Rectangle 21"/>
          <p:cNvSpPr/>
          <p:nvPr/>
        </p:nvSpPr>
        <p:spPr>
          <a:xfrm>
            <a:off x="6192497" y="4916380"/>
            <a:ext cx="2348564" cy="1453588"/>
          </a:xfrm>
          <a:prstGeom prst="round2Diag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E" sz="2200" dirty="0" smtClean="0"/>
              <a:t>Denoted by double quotation marks “”</a:t>
            </a:r>
            <a:endParaRPr lang="en-IE" sz="2200" dirty="0"/>
          </a:p>
          <a:p>
            <a:pPr algn="ctr"/>
            <a:endParaRPr lang="en-IE" sz="2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2" y="1928273"/>
            <a:ext cx="753124" cy="7531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10"/>
          <a:stretch/>
        </p:blipFill>
        <p:spPr>
          <a:xfrm rot="20559916">
            <a:off x="3140366" y="1908227"/>
            <a:ext cx="843376" cy="7932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 t="4974" r="6139" b="8936"/>
          <a:stretch/>
        </p:blipFill>
        <p:spPr>
          <a:xfrm>
            <a:off x="11003482" y="2534678"/>
            <a:ext cx="1049083" cy="850608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8044314" y="1624580"/>
            <a:ext cx="1385602" cy="922055"/>
            <a:chOff x="9083253" y="1319903"/>
            <a:chExt cx="1385602" cy="922055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3253" y="1319903"/>
              <a:ext cx="1385602" cy="922055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9388952" y="1556117"/>
              <a:ext cx="808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en-IE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0505377" y="199355"/>
            <a:ext cx="1264023" cy="1069042"/>
            <a:chOff x="4240952" y="3930814"/>
            <a:chExt cx="1264023" cy="1069042"/>
          </a:xfrm>
        </p:grpSpPr>
        <p:grpSp>
          <p:nvGrpSpPr>
            <p:cNvPr id="30" name="Group 29"/>
            <p:cNvGrpSpPr/>
            <p:nvPr/>
          </p:nvGrpSpPr>
          <p:grpSpPr>
            <a:xfrm>
              <a:off x="4240952" y="3930814"/>
              <a:ext cx="1264023" cy="1069042"/>
              <a:chOff x="5661211" y="1176617"/>
              <a:chExt cx="1264023" cy="1069042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sp>
            <p:nvSpPr>
              <p:cNvPr id="33" name="Oval 32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b="1" dirty="0">
                    <a:solidFill>
                      <a:srgbClr val="000080"/>
                    </a:solidFill>
                  </a:rPr>
                  <a:t>N</a:t>
                </a:r>
              </a:p>
            </p:txBody>
          </p:sp>
        </p:grpSp>
        <p:pic>
          <p:nvPicPr>
            <p:cNvPr id="31" name="Picture 20" descr="http://classteaching.files.wordpress.com/2013/10/reading4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634" y="4366558"/>
              <a:ext cx="678137" cy="50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21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1125" y="533400"/>
            <a:ext cx="3398911" cy="152400"/>
          </a:xfrm>
          <a:prstGeom prst="rect">
            <a:avLst/>
          </a:prstGeom>
          <a:solidFill>
            <a:srgbClr val="1598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6305" y="533400"/>
            <a:ext cx="3398911" cy="152400"/>
          </a:xfrm>
          <a:prstGeom prst="rect">
            <a:avLst/>
          </a:prstGeom>
          <a:solidFill>
            <a:srgbClr val="1598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9983" y="353891"/>
            <a:ext cx="6553200" cy="560509"/>
          </a:xfrm>
          <a:prstGeom prst="rect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278611" y="250644"/>
            <a:ext cx="614211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xercise 2: Knowing your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Datatype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993386" y="218122"/>
            <a:ext cx="980646" cy="776124"/>
          </a:xfrm>
          <a:prstGeom prst="ellipse">
            <a:avLst/>
          </a:prstGeom>
          <a:solidFill>
            <a:schemeClr val="bg1"/>
          </a:solidFill>
          <a:ln>
            <a:solidFill>
              <a:srgbClr val="8CA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5989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mins</a:t>
            </a:r>
            <a:endParaRPr kumimoji="0" lang="en-IE" sz="1800" b="1" i="0" u="none" strike="noStrike" kern="1200" cap="none" spc="0" normalizeH="0" baseline="0" noProof="0" dirty="0">
              <a:ln>
                <a:noFill/>
              </a:ln>
              <a:solidFill>
                <a:srgbClr val="15989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203610" y="391369"/>
            <a:ext cx="432214" cy="4549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</a:t>
            </a:r>
            <a:endParaRPr kumimoji="0" lang="en-I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8616" y="21006"/>
            <a:ext cx="1264023" cy="1069042"/>
            <a:chOff x="611560" y="3933056"/>
            <a:chExt cx="1264023" cy="1069042"/>
          </a:xfrm>
        </p:grpSpPr>
        <p:grpSp>
          <p:nvGrpSpPr>
            <p:cNvPr id="13" name="Group 12"/>
            <p:cNvGrpSpPr/>
            <p:nvPr/>
          </p:nvGrpSpPr>
          <p:grpSpPr>
            <a:xfrm>
              <a:off x="611560" y="3933056"/>
              <a:ext cx="1264023" cy="1069042"/>
              <a:chOff x="5661211" y="1176617"/>
              <a:chExt cx="1264023" cy="106904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rgbClr val="B3E2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" name="Oval 15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rgbClr val="B3E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endPara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4" name="Picture 2" descr="https://encrypted-tbn3.gstatic.com/images?q=tbn:ANd9GcQ-FnZj99AKRfhuFaxtlPc6WmqpReAnYidFOPL4QSz8iuw5_Js8xA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201" y="4404685"/>
              <a:ext cx="639116" cy="47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05587"/>
              </p:ext>
            </p:extLst>
          </p:nvPr>
        </p:nvGraphicFramePr>
        <p:xfrm>
          <a:off x="278616" y="1178934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375823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394247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dirty="0" smtClean="0"/>
                        <a:t>Name the data type for each of the following 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2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smtClean="0">
                          <a:solidFill>
                            <a:schemeClr val="bg1"/>
                          </a:solidFill>
                        </a:rPr>
                        <a:t>Datatype</a:t>
                      </a:r>
                      <a:endParaRPr lang="en-IE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2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90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5.38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21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“87654”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9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True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“707-434-555”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34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“New</a:t>
                      </a:r>
                      <a:r>
                        <a:rPr lang="en-GB" baseline="0" dirty="0" smtClean="0"/>
                        <a:t> York”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06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-389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31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2.45E6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05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48976.0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19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False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557782"/>
                  </a:ext>
                </a:extLst>
              </a:tr>
            </a:tbl>
          </a:graphicData>
        </a:graphic>
      </p:graphicFrame>
      <p:sp>
        <p:nvSpPr>
          <p:cNvPr id="20" name="Oval Callout 19"/>
          <p:cNvSpPr/>
          <p:nvPr/>
        </p:nvSpPr>
        <p:spPr>
          <a:xfrm>
            <a:off x="9083838" y="2319692"/>
            <a:ext cx="2360600" cy="2136809"/>
          </a:xfrm>
          <a:prstGeom prst="wedgeEllipseCallout">
            <a:avLst/>
          </a:prstGeom>
          <a:solidFill>
            <a:schemeClr val="bg1"/>
          </a:solidFill>
          <a:ln w="76200">
            <a:solidFill>
              <a:srgbClr val="42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4270C0"/>
                </a:solidFill>
              </a:rPr>
              <a:t>When asked, pop your answers in via the chat window</a:t>
            </a:r>
            <a:endParaRPr lang="en-IE" sz="2000" b="1" dirty="0">
              <a:solidFill>
                <a:srgbClr val="4270C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199341" y="2043767"/>
            <a:ext cx="601570" cy="644893"/>
          </a:xfrm>
          <a:prstGeom prst="ellipse">
            <a:avLst/>
          </a:prstGeom>
          <a:solidFill>
            <a:srgbClr val="42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Q</a:t>
            </a:r>
            <a:endParaRPr lang="en-IE" sz="2000" dirty="0"/>
          </a:p>
        </p:txBody>
      </p:sp>
      <p:sp>
        <p:nvSpPr>
          <p:cNvPr id="25" name="Rectangle 24"/>
          <p:cNvSpPr/>
          <p:nvPr/>
        </p:nvSpPr>
        <p:spPr>
          <a:xfrm>
            <a:off x="0" y="5637405"/>
            <a:ext cx="12192000" cy="125307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35223" y="5602478"/>
            <a:ext cx="183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5F7C8A"/>
                </a:solidFill>
              </a:rPr>
              <a:t>Progress Bar</a:t>
            </a:r>
            <a:endParaRPr lang="en-IE" b="1" dirty="0">
              <a:solidFill>
                <a:srgbClr val="5F7C8A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0" y="6146822"/>
            <a:ext cx="12192000" cy="43296"/>
          </a:xfrm>
          <a:prstGeom prst="line">
            <a:avLst/>
          </a:prstGeom>
          <a:ln w="57150">
            <a:solidFill>
              <a:srgbClr val="03A9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94687" y="6005452"/>
            <a:ext cx="340337" cy="369332"/>
            <a:chOff x="-1778651" y="6224333"/>
            <a:chExt cx="340337" cy="369332"/>
          </a:xfrm>
        </p:grpSpPr>
        <p:sp>
          <p:nvSpPr>
            <p:cNvPr id="29" name="Oval 28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81646" y="6287869"/>
            <a:ext cx="134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Naming </a:t>
            </a:r>
          </a:p>
          <a:p>
            <a:pPr algn="ctr"/>
            <a:r>
              <a:rPr lang="en-GB" dirty="0" smtClean="0"/>
              <a:t>Conventions</a:t>
            </a:r>
            <a:endParaRPr lang="en-IE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72863" y="6009304"/>
            <a:ext cx="340337" cy="369332"/>
            <a:chOff x="-1778651" y="6224333"/>
            <a:chExt cx="340337" cy="369332"/>
          </a:xfrm>
        </p:grpSpPr>
        <p:sp>
          <p:nvSpPr>
            <p:cNvPr id="33" name="Oval 32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93553" y="6020991"/>
            <a:ext cx="340337" cy="369332"/>
            <a:chOff x="-1778651" y="6224333"/>
            <a:chExt cx="340337" cy="369332"/>
          </a:xfrm>
        </p:grpSpPr>
        <p:sp>
          <p:nvSpPr>
            <p:cNvPr id="36" name="Oval 35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256371" y="6298873"/>
            <a:ext cx="101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Types of </a:t>
            </a:r>
          </a:p>
          <a:p>
            <a:pPr algn="ctr"/>
            <a:r>
              <a:rPr lang="en-GB" dirty="0" smtClean="0"/>
              <a:t>Data</a:t>
            </a:r>
            <a:endParaRPr lang="en-IE" dirty="0"/>
          </a:p>
        </p:txBody>
      </p:sp>
      <p:sp>
        <p:nvSpPr>
          <p:cNvPr id="39" name="TextBox 38"/>
          <p:cNvSpPr txBox="1"/>
          <p:nvPr/>
        </p:nvSpPr>
        <p:spPr>
          <a:xfrm>
            <a:off x="8816956" y="6309113"/>
            <a:ext cx="81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BREAK</a:t>
            </a:r>
            <a:endParaRPr lang="en-IE" b="1" dirty="0"/>
          </a:p>
        </p:txBody>
      </p:sp>
      <p:grpSp>
        <p:nvGrpSpPr>
          <p:cNvPr id="40" name="Group 39"/>
          <p:cNvGrpSpPr/>
          <p:nvPr/>
        </p:nvGrpSpPr>
        <p:grpSpPr>
          <a:xfrm>
            <a:off x="8976083" y="6003503"/>
            <a:ext cx="340337" cy="369332"/>
            <a:chOff x="-1778651" y="6224333"/>
            <a:chExt cx="340337" cy="369332"/>
          </a:xfrm>
        </p:grpSpPr>
        <p:sp>
          <p:nvSpPr>
            <p:cNvPr id="41" name="Oval 40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54930" y="6030417"/>
            <a:ext cx="340337" cy="369332"/>
            <a:chOff x="-1778651" y="6224333"/>
            <a:chExt cx="340337" cy="369332"/>
          </a:xfrm>
        </p:grpSpPr>
        <p:sp>
          <p:nvSpPr>
            <p:cNvPr id="44" name="Oval 43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352692" y="6276659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</a:t>
            </a:r>
          </a:p>
          <a:p>
            <a:pPr algn="ctr"/>
            <a:r>
              <a:rPr lang="en-GB" dirty="0"/>
              <a:t>1</a:t>
            </a:r>
            <a:endParaRPr lang="en-IE" dirty="0"/>
          </a:p>
        </p:txBody>
      </p:sp>
      <p:sp>
        <p:nvSpPr>
          <p:cNvPr id="47" name="TextBox 46"/>
          <p:cNvSpPr txBox="1"/>
          <p:nvPr/>
        </p:nvSpPr>
        <p:spPr>
          <a:xfrm>
            <a:off x="4289097" y="6306646"/>
            <a:ext cx="99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 </a:t>
            </a:r>
          </a:p>
          <a:p>
            <a:pPr algn="ctr"/>
            <a:r>
              <a:rPr lang="en-GB" dirty="0" smtClean="0"/>
              <a:t>2</a:t>
            </a:r>
            <a:endParaRPr lang="en-IE" dirty="0"/>
          </a:p>
        </p:txBody>
      </p:sp>
      <p:grpSp>
        <p:nvGrpSpPr>
          <p:cNvPr id="48" name="Group 47"/>
          <p:cNvGrpSpPr/>
          <p:nvPr/>
        </p:nvGrpSpPr>
        <p:grpSpPr>
          <a:xfrm>
            <a:off x="4540734" y="6041821"/>
            <a:ext cx="340337" cy="369332"/>
            <a:chOff x="-1778651" y="6224333"/>
            <a:chExt cx="340337" cy="369332"/>
          </a:xfrm>
        </p:grpSpPr>
        <p:sp>
          <p:nvSpPr>
            <p:cNvPr id="49" name="Oval 48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502499" y="6034538"/>
            <a:ext cx="340337" cy="369332"/>
            <a:chOff x="-1778651" y="6224333"/>
            <a:chExt cx="340337" cy="369332"/>
          </a:xfrm>
        </p:grpSpPr>
        <p:sp>
          <p:nvSpPr>
            <p:cNvPr id="52" name="Oval 51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26659" y="6315949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Operators</a:t>
            </a:r>
            <a:endParaRPr lang="en-IE" dirty="0"/>
          </a:p>
        </p:txBody>
      </p:sp>
      <p:sp>
        <p:nvSpPr>
          <p:cNvPr id="55" name="TextBox 54"/>
          <p:cNvSpPr txBox="1"/>
          <p:nvPr/>
        </p:nvSpPr>
        <p:spPr>
          <a:xfrm>
            <a:off x="6224304" y="6295227"/>
            <a:ext cx="148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Expressions &amp;</a:t>
            </a:r>
          </a:p>
          <a:p>
            <a:pPr algn="ctr"/>
            <a:r>
              <a:rPr lang="en-GB" dirty="0" smtClean="0"/>
              <a:t>Equations</a:t>
            </a:r>
            <a:endParaRPr lang="en-IE" dirty="0"/>
          </a:p>
        </p:txBody>
      </p:sp>
      <p:grpSp>
        <p:nvGrpSpPr>
          <p:cNvPr id="56" name="Group 55"/>
          <p:cNvGrpSpPr/>
          <p:nvPr/>
        </p:nvGrpSpPr>
        <p:grpSpPr>
          <a:xfrm>
            <a:off x="6706770" y="6018649"/>
            <a:ext cx="340337" cy="369332"/>
            <a:chOff x="-1778651" y="6224333"/>
            <a:chExt cx="340337" cy="369332"/>
          </a:xfrm>
        </p:grpSpPr>
        <p:sp>
          <p:nvSpPr>
            <p:cNvPr id="57" name="Oval 56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047092" y="5999074"/>
            <a:ext cx="340337" cy="369332"/>
            <a:chOff x="-1778651" y="6224333"/>
            <a:chExt cx="340337" cy="369332"/>
          </a:xfrm>
        </p:grpSpPr>
        <p:sp>
          <p:nvSpPr>
            <p:cNvPr id="60" name="Oval 59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796541" y="6315949"/>
            <a:ext cx="991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 </a:t>
            </a:r>
          </a:p>
          <a:p>
            <a:pPr algn="ctr"/>
            <a:r>
              <a:rPr lang="en-GB" dirty="0" smtClean="0"/>
              <a:t>3</a:t>
            </a:r>
            <a:endParaRPr lang="en-IE" dirty="0"/>
          </a:p>
        </p:txBody>
      </p:sp>
      <p:grpSp>
        <p:nvGrpSpPr>
          <p:cNvPr id="63" name="Group 62"/>
          <p:cNvGrpSpPr/>
          <p:nvPr/>
        </p:nvGrpSpPr>
        <p:grpSpPr>
          <a:xfrm>
            <a:off x="9781795" y="5999346"/>
            <a:ext cx="340337" cy="369332"/>
            <a:chOff x="-1778651" y="6224333"/>
            <a:chExt cx="340337" cy="369332"/>
          </a:xfrm>
        </p:grpSpPr>
        <p:sp>
          <p:nvSpPr>
            <p:cNvPr id="64" name="Oval 63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9694784" y="6287869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IPO</a:t>
            </a:r>
          </a:p>
          <a:p>
            <a:pPr algn="ctr"/>
            <a:endParaRPr lang="en-IE" dirty="0"/>
          </a:p>
        </p:txBody>
      </p:sp>
      <p:sp>
        <p:nvSpPr>
          <p:cNvPr id="67" name="TextBox 66"/>
          <p:cNvSpPr txBox="1"/>
          <p:nvPr/>
        </p:nvSpPr>
        <p:spPr>
          <a:xfrm>
            <a:off x="34917" y="6287869"/>
            <a:ext cx="1109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What is a </a:t>
            </a:r>
          </a:p>
          <a:p>
            <a:pPr algn="ctr"/>
            <a:r>
              <a:rPr lang="en-GB" dirty="0" smtClean="0"/>
              <a:t>variable?</a:t>
            </a:r>
          </a:p>
          <a:p>
            <a:pPr algn="ctr"/>
            <a:endParaRPr lang="en-IE" dirty="0"/>
          </a:p>
        </p:txBody>
      </p:sp>
      <p:grpSp>
        <p:nvGrpSpPr>
          <p:cNvPr id="68" name="Group 67"/>
          <p:cNvGrpSpPr/>
          <p:nvPr/>
        </p:nvGrpSpPr>
        <p:grpSpPr>
          <a:xfrm>
            <a:off x="392276" y="5999399"/>
            <a:ext cx="365806" cy="369332"/>
            <a:chOff x="560326" y="5852428"/>
            <a:chExt cx="365806" cy="369332"/>
          </a:xfrm>
        </p:grpSpPr>
        <p:sp>
          <p:nvSpPr>
            <p:cNvPr id="69" name="Oval 68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1552728" y="5983804"/>
            <a:ext cx="340337" cy="369332"/>
            <a:chOff x="-1778651" y="6224333"/>
            <a:chExt cx="340337" cy="369332"/>
          </a:xfrm>
        </p:grpSpPr>
        <p:sp>
          <p:nvSpPr>
            <p:cNvPr id="72" name="Oval 71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1253794" y="6276360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</a:t>
            </a:r>
          </a:p>
          <a:p>
            <a:pPr algn="ctr"/>
            <a:r>
              <a:rPr lang="en-GB" dirty="0" smtClean="0"/>
              <a:t> 4</a:t>
            </a:r>
            <a:endParaRPr lang="en-IE" dirty="0"/>
          </a:p>
        </p:txBody>
      </p:sp>
      <p:grpSp>
        <p:nvGrpSpPr>
          <p:cNvPr id="75" name="Group 74"/>
          <p:cNvGrpSpPr/>
          <p:nvPr/>
        </p:nvGrpSpPr>
        <p:grpSpPr>
          <a:xfrm>
            <a:off x="10560725" y="5983804"/>
            <a:ext cx="340337" cy="369332"/>
            <a:chOff x="-1778651" y="6224333"/>
            <a:chExt cx="340337" cy="369332"/>
          </a:xfrm>
        </p:grpSpPr>
        <p:sp>
          <p:nvSpPr>
            <p:cNvPr id="76" name="Oval 75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0108388" y="6275977"/>
            <a:ext cx="1318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How to</a:t>
            </a:r>
          </a:p>
          <a:p>
            <a:pPr algn="ctr"/>
            <a:r>
              <a:rPr lang="en-GB" dirty="0"/>
              <a:t>c</a:t>
            </a:r>
            <a:r>
              <a:rPr lang="en-GB" dirty="0" smtClean="0"/>
              <a:t>reate a IPO</a:t>
            </a:r>
          </a:p>
          <a:p>
            <a:pPr algn="ctr"/>
            <a:endParaRPr lang="en-IE" dirty="0"/>
          </a:p>
        </p:txBody>
      </p:sp>
      <p:grpSp>
        <p:nvGrpSpPr>
          <p:cNvPr id="79" name="Group 78"/>
          <p:cNvGrpSpPr/>
          <p:nvPr/>
        </p:nvGrpSpPr>
        <p:grpSpPr>
          <a:xfrm>
            <a:off x="1574390" y="6008666"/>
            <a:ext cx="365806" cy="369332"/>
            <a:chOff x="560326" y="5852428"/>
            <a:chExt cx="365806" cy="369332"/>
          </a:xfrm>
        </p:grpSpPr>
        <p:sp>
          <p:nvSpPr>
            <p:cNvPr id="80" name="Oval 79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591484" y="6019478"/>
            <a:ext cx="365806" cy="369332"/>
            <a:chOff x="560326" y="5852428"/>
            <a:chExt cx="365806" cy="369332"/>
          </a:xfrm>
        </p:grpSpPr>
        <p:sp>
          <p:nvSpPr>
            <p:cNvPr id="83" name="Oval 82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557437" y="6027683"/>
            <a:ext cx="365806" cy="369332"/>
            <a:chOff x="560326" y="5852428"/>
            <a:chExt cx="365806" cy="369332"/>
          </a:xfrm>
        </p:grpSpPr>
        <p:sp>
          <p:nvSpPr>
            <p:cNvPr id="86" name="Oval 85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5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1105785"/>
            <a:ext cx="12192000" cy="4531619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234" y="2368914"/>
            <a:ext cx="5024393" cy="2189638"/>
          </a:xfrm>
          <a:solidFill>
            <a:schemeClr val="bg1">
              <a:lumMod val="95000"/>
            </a:schemeClr>
          </a:solidFill>
          <a:ln w="28575">
            <a:solidFill>
              <a:srgbClr val="0184B3"/>
            </a:solidFill>
          </a:ln>
        </p:spPr>
        <p:txBody>
          <a:bodyPr>
            <a:normAutofit/>
          </a:bodyPr>
          <a:lstStyle/>
          <a:p>
            <a:pPr>
              <a:buClr>
                <a:srgbClr val="0184B3"/>
              </a:buClr>
              <a:buFont typeface="Wingdings" panose="05000000000000000000" pitchFamily="2" charset="2"/>
              <a:buChar char="ü"/>
            </a:pPr>
            <a:r>
              <a:rPr lang="en-IE" sz="2400" dirty="0" smtClean="0">
                <a:solidFill>
                  <a:srgbClr val="0184B3"/>
                </a:solidFill>
              </a:rPr>
              <a:t>Computers have to be told how to process data</a:t>
            </a:r>
          </a:p>
          <a:p>
            <a:pPr>
              <a:buClr>
                <a:srgbClr val="0184B3"/>
              </a:buClr>
              <a:buFont typeface="Wingdings" panose="05000000000000000000" pitchFamily="2" charset="2"/>
              <a:buChar char="ü"/>
            </a:pPr>
            <a:r>
              <a:rPr lang="en-IE" sz="2400" dirty="0" smtClean="0">
                <a:solidFill>
                  <a:srgbClr val="0184B3"/>
                </a:solidFill>
              </a:rPr>
              <a:t>To do this we use operators</a:t>
            </a:r>
          </a:p>
          <a:p>
            <a:pPr>
              <a:buClr>
                <a:srgbClr val="0184B3"/>
              </a:buClr>
              <a:buFont typeface="Wingdings" panose="05000000000000000000" pitchFamily="2" charset="2"/>
              <a:buChar char="ü"/>
            </a:pPr>
            <a:r>
              <a:rPr lang="en-IE" sz="2400" dirty="0" smtClean="0">
                <a:solidFill>
                  <a:srgbClr val="0184B3"/>
                </a:solidFill>
              </a:rPr>
              <a:t>They tell the computer what type of processing needs to be done</a:t>
            </a:r>
          </a:p>
          <a:p>
            <a:pPr marL="0" indent="0">
              <a:buNone/>
            </a:pPr>
            <a:endParaRPr lang="en-IE" sz="2400" b="1" dirty="0" smtClean="0"/>
          </a:p>
          <a:p>
            <a:endParaRPr lang="en-IE" dirty="0"/>
          </a:p>
        </p:txBody>
      </p:sp>
      <p:sp>
        <p:nvSpPr>
          <p:cNvPr id="18" name="Rectangle 17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Operators</a:t>
            </a:r>
            <a:endParaRPr lang="en-IE" sz="3200" dirty="0"/>
          </a:p>
        </p:txBody>
      </p:sp>
      <p:sp>
        <p:nvSpPr>
          <p:cNvPr id="20" name="Parallelogram 19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Flowchart: Manual Input 20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32" name="Group 31"/>
          <p:cNvGrpSpPr/>
          <p:nvPr/>
        </p:nvGrpSpPr>
        <p:grpSpPr>
          <a:xfrm>
            <a:off x="5564860" y="1417948"/>
            <a:ext cx="6444260" cy="1063284"/>
            <a:chOff x="5564860" y="1417948"/>
            <a:chExt cx="6001407" cy="1063284"/>
          </a:xfrm>
        </p:grpSpPr>
        <p:sp>
          <p:nvSpPr>
            <p:cNvPr id="30" name="Pentagon 29"/>
            <p:cNvSpPr/>
            <p:nvPr/>
          </p:nvSpPr>
          <p:spPr>
            <a:xfrm>
              <a:off x="6336484" y="1417948"/>
              <a:ext cx="5229783" cy="1063284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6" name="Hexagon 25"/>
            <p:cNvSpPr/>
            <p:nvPr/>
          </p:nvSpPr>
          <p:spPr>
            <a:xfrm>
              <a:off x="5564860" y="1417948"/>
              <a:ext cx="1181380" cy="1063284"/>
            </a:xfrm>
            <a:prstGeom prst="hexagon">
              <a:avLst/>
            </a:prstGeom>
            <a:solidFill>
              <a:srgbClr val="4270C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1</a:t>
              </a:r>
              <a:endParaRPr lang="en-IE" sz="3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20654" y="1539551"/>
              <a:ext cx="40005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71463" lvl="1" indent="-271463"/>
              <a:r>
                <a:rPr lang="en-IE" sz="2400" b="1" dirty="0"/>
                <a:t>Mathematical</a:t>
              </a:r>
              <a:r>
                <a:rPr lang="en-IE" sz="2400" dirty="0"/>
                <a:t> – addition, </a:t>
              </a:r>
              <a:endParaRPr lang="en-IE" sz="2400" dirty="0" smtClean="0"/>
            </a:p>
            <a:p>
              <a:pPr marL="271463" lvl="1" indent="-271463"/>
              <a:r>
                <a:rPr lang="en-IE" sz="2400" dirty="0" smtClean="0"/>
                <a:t>subtraction</a:t>
              </a:r>
              <a:r>
                <a:rPr lang="en-IE" sz="2400" dirty="0"/>
                <a:t>, </a:t>
              </a:r>
              <a:r>
                <a:rPr lang="en-IE" sz="2400" dirty="0" smtClean="0"/>
                <a:t>multiplication etc.</a:t>
              </a:r>
              <a:endParaRPr lang="en-IE" sz="2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22409" y="2905784"/>
            <a:ext cx="6386711" cy="1063284"/>
            <a:chOff x="5564860" y="1417948"/>
            <a:chExt cx="6001407" cy="1063284"/>
          </a:xfrm>
        </p:grpSpPr>
        <p:sp>
          <p:nvSpPr>
            <p:cNvPr id="34" name="Pentagon 33"/>
            <p:cNvSpPr/>
            <p:nvPr/>
          </p:nvSpPr>
          <p:spPr>
            <a:xfrm>
              <a:off x="6336484" y="1417948"/>
              <a:ext cx="5229783" cy="1063284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2400" dirty="0"/>
            </a:p>
          </p:txBody>
        </p:sp>
        <p:sp>
          <p:nvSpPr>
            <p:cNvPr id="35" name="Hexagon 34"/>
            <p:cNvSpPr/>
            <p:nvPr/>
          </p:nvSpPr>
          <p:spPr>
            <a:xfrm>
              <a:off x="5564860" y="1417948"/>
              <a:ext cx="1181380" cy="1063284"/>
            </a:xfrm>
            <a:prstGeom prst="hexagon">
              <a:avLst/>
            </a:prstGeom>
            <a:solidFill>
              <a:srgbClr val="ED7B26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2</a:t>
              </a:r>
              <a:endParaRPr lang="en-IE" sz="3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820654" y="1539551"/>
              <a:ext cx="418582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71463" lvl="1" indent="-271463"/>
              <a:r>
                <a:rPr lang="en-IE" sz="2400" b="1" dirty="0"/>
                <a:t>Relational </a:t>
              </a:r>
              <a:r>
                <a:rPr lang="en-IE" sz="2400" dirty="0"/>
                <a:t>– equal to, less than, </a:t>
              </a:r>
              <a:endParaRPr lang="en-IE" sz="2400" dirty="0" smtClean="0"/>
            </a:p>
            <a:p>
              <a:pPr marL="271463" lvl="1" indent="-271463"/>
              <a:r>
                <a:rPr lang="en-IE" sz="2400" dirty="0" smtClean="0"/>
                <a:t>greater </a:t>
              </a:r>
              <a:r>
                <a:rPr lang="en-IE" sz="2400" dirty="0"/>
                <a:t>than etc.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646122" y="4357014"/>
            <a:ext cx="6362998" cy="1281362"/>
            <a:chOff x="5564860" y="1417948"/>
            <a:chExt cx="6001407" cy="1281362"/>
          </a:xfrm>
        </p:grpSpPr>
        <p:sp>
          <p:nvSpPr>
            <p:cNvPr id="38" name="Pentagon 37"/>
            <p:cNvSpPr/>
            <p:nvPr/>
          </p:nvSpPr>
          <p:spPr>
            <a:xfrm>
              <a:off x="6336484" y="1417948"/>
              <a:ext cx="5229783" cy="1063284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2400" dirty="0"/>
            </a:p>
          </p:txBody>
        </p:sp>
        <p:sp>
          <p:nvSpPr>
            <p:cNvPr id="39" name="Hexagon 38"/>
            <p:cNvSpPr/>
            <p:nvPr/>
          </p:nvSpPr>
          <p:spPr>
            <a:xfrm>
              <a:off x="5564860" y="1417948"/>
              <a:ext cx="1181380" cy="1063284"/>
            </a:xfrm>
            <a:prstGeom prst="hexagon">
              <a:avLst/>
            </a:prstGeom>
            <a:solidFill>
              <a:srgbClr val="6AAA4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smtClean="0"/>
                <a:t>3</a:t>
              </a:r>
              <a:endParaRPr lang="en-IE" sz="36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22543" y="1498981"/>
              <a:ext cx="443317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/>
              <a:r>
                <a:rPr lang="en-IE" sz="2400" b="1" dirty="0"/>
                <a:t>Logical</a:t>
              </a:r>
              <a:r>
                <a:rPr lang="en-IE" sz="2400" dirty="0"/>
                <a:t> </a:t>
              </a:r>
              <a:r>
                <a:rPr lang="en-IE" sz="2400" dirty="0" smtClean="0"/>
                <a:t>– relational expressions </a:t>
              </a:r>
              <a:r>
                <a:rPr lang="en-IE" sz="2400" dirty="0"/>
                <a:t>to </a:t>
              </a:r>
              <a:r>
                <a:rPr lang="en-IE" sz="2400" dirty="0" smtClean="0"/>
                <a:t>perform operations on </a:t>
              </a:r>
              <a:r>
                <a:rPr lang="en-IE" sz="2400" dirty="0"/>
                <a:t>logical data</a:t>
              </a:r>
            </a:p>
          </p:txBody>
        </p:sp>
      </p:grp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0205" t="3019" r="29657" b="32928"/>
          <a:stretch/>
        </p:blipFill>
        <p:spPr>
          <a:xfrm>
            <a:off x="10941746" y="1490517"/>
            <a:ext cx="694406" cy="76733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10577032" y="-24058"/>
            <a:ext cx="1264023" cy="1069042"/>
            <a:chOff x="4240952" y="3930814"/>
            <a:chExt cx="1264023" cy="1069042"/>
          </a:xfrm>
        </p:grpSpPr>
        <p:grpSp>
          <p:nvGrpSpPr>
            <p:cNvPr id="43" name="Group 42"/>
            <p:cNvGrpSpPr/>
            <p:nvPr/>
          </p:nvGrpSpPr>
          <p:grpSpPr>
            <a:xfrm>
              <a:off x="4240952" y="3930814"/>
              <a:ext cx="1264023" cy="1069042"/>
              <a:chOff x="5661211" y="1176617"/>
              <a:chExt cx="1264023" cy="106904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sp>
            <p:nvSpPr>
              <p:cNvPr id="46" name="Oval 45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b="1" dirty="0">
                    <a:solidFill>
                      <a:srgbClr val="000080"/>
                    </a:solidFill>
                  </a:rPr>
                  <a:t>N</a:t>
                </a:r>
              </a:p>
            </p:txBody>
          </p:sp>
        </p:grpSp>
        <p:pic>
          <p:nvPicPr>
            <p:cNvPr id="44" name="Picture 20" descr="http://classteaching.files.wordpress.com/2013/10/reading4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634" y="4366558"/>
              <a:ext cx="678137" cy="50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 l="26849" r="27139" b="46652"/>
          <a:stretch/>
        </p:blipFill>
        <p:spPr>
          <a:xfrm>
            <a:off x="11017528" y="3207657"/>
            <a:ext cx="809379" cy="45953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 t="4974" r="6139" b="8936"/>
          <a:stretch/>
        </p:blipFill>
        <p:spPr>
          <a:xfrm>
            <a:off x="11189823" y="4539122"/>
            <a:ext cx="724523" cy="587451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5637405"/>
            <a:ext cx="12192000" cy="125307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35223" y="5602478"/>
            <a:ext cx="183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5F7C8A"/>
                </a:solidFill>
              </a:rPr>
              <a:t>Progress Bar</a:t>
            </a:r>
            <a:endParaRPr lang="en-IE" b="1" dirty="0">
              <a:solidFill>
                <a:srgbClr val="5F7C8A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0" y="6146822"/>
            <a:ext cx="12192000" cy="43296"/>
          </a:xfrm>
          <a:prstGeom prst="line">
            <a:avLst/>
          </a:prstGeom>
          <a:ln w="57150">
            <a:solidFill>
              <a:srgbClr val="03A9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94687" y="6005452"/>
            <a:ext cx="340337" cy="369332"/>
            <a:chOff x="-1778651" y="6224333"/>
            <a:chExt cx="340337" cy="369332"/>
          </a:xfrm>
        </p:grpSpPr>
        <p:sp>
          <p:nvSpPr>
            <p:cNvPr id="58" name="Oval 57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081646" y="6287869"/>
            <a:ext cx="134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Naming </a:t>
            </a:r>
          </a:p>
          <a:p>
            <a:pPr algn="ctr"/>
            <a:r>
              <a:rPr lang="en-GB" dirty="0" smtClean="0"/>
              <a:t>Conventions</a:t>
            </a:r>
            <a:endParaRPr lang="en-IE" dirty="0"/>
          </a:p>
        </p:txBody>
      </p:sp>
      <p:grpSp>
        <p:nvGrpSpPr>
          <p:cNvPr id="61" name="Group 60"/>
          <p:cNvGrpSpPr/>
          <p:nvPr/>
        </p:nvGrpSpPr>
        <p:grpSpPr>
          <a:xfrm>
            <a:off x="1572863" y="6009304"/>
            <a:ext cx="340337" cy="369332"/>
            <a:chOff x="-1778651" y="6224333"/>
            <a:chExt cx="340337" cy="369332"/>
          </a:xfrm>
        </p:grpSpPr>
        <p:sp>
          <p:nvSpPr>
            <p:cNvPr id="62" name="Oval 61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593553" y="6020991"/>
            <a:ext cx="340337" cy="369332"/>
            <a:chOff x="-1778651" y="6224333"/>
            <a:chExt cx="340337" cy="369332"/>
          </a:xfrm>
        </p:grpSpPr>
        <p:sp>
          <p:nvSpPr>
            <p:cNvPr id="65" name="Oval 64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256371" y="6298873"/>
            <a:ext cx="101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Types of </a:t>
            </a:r>
          </a:p>
          <a:p>
            <a:pPr algn="ctr"/>
            <a:r>
              <a:rPr lang="en-GB" dirty="0" smtClean="0"/>
              <a:t>Data</a:t>
            </a:r>
            <a:endParaRPr lang="en-IE" dirty="0"/>
          </a:p>
        </p:txBody>
      </p:sp>
      <p:sp>
        <p:nvSpPr>
          <p:cNvPr id="68" name="TextBox 67"/>
          <p:cNvSpPr txBox="1"/>
          <p:nvPr/>
        </p:nvSpPr>
        <p:spPr>
          <a:xfrm>
            <a:off x="8816956" y="6309113"/>
            <a:ext cx="81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BREAK</a:t>
            </a:r>
            <a:endParaRPr lang="en-IE" b="1" dirty="0"/>
          </a:p>
        </p:txBody>
      </p:sp>
      <p:grpSp>
        <p:nvGrpSpPr>
          <p:cNvPr id="69" name="Group 68"/>
          <p:cNvGrpSpPr/>
          <p:nvPr/>
        </p:nvGrpSpPr>
        <p:grpSpPr>
          <a:xfrm>
            <a:off x="8976083" y="6003503"/>
            <a:ext cx="340337" cy="369332"/>
            <a:chOff x="-1778651" y="6224333"/>
            <a:chExt cx="340337" cy="369332"/>
          </a:xfrm>
        </p:grpSpPr>
        <p:sp>
          <p:nvSpPr>
            <p:cNvPr id="70" name="Oval 69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54930" y="6030417"/>
            <a:ext cx="340337" cy="369332"/>
            <a:chOff x="-1778651" y="6224333"/>
            <a:chExt cx="340337" cy="369332"/>
          </a:xfrm>
        </p:grpSpPr>
        <p:sp>
          <p:nvSpPr>
            <p:cNvPr id="73" name="Oval 72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352692" y="6276659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</a:t>
            </a:r>
          </a:p>
          <a:p>
            <a:pPr algn="ctr"/>
            <a:r>
              <a:rPr lang="en-GB" dirty="0"/>
              <a:t>1</a:t>
            </a:r>
            <a:endParaRPr lang="en-IE" dirty="0"/>
          </a:p>
        </p:txBody>
      </p:sp>
      <p:sp>
        <p:nvSpPr>
          <p:cNvPr id="76" name="TextBox 75"/>
          <p:cNvSpPr txBox="1"/>
          <p:nvPr/>
        </p:nvSpPr>
        <p:spPr>
          <a:xfrm>
            <a:off x="4289097" y="6306646"/>
            <a:ext cx="99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 </a:t>
            </a:r>
          </a:p>
          <a:p>
            <a:pPr algn="ctr"/>
            <a:r>
              <a:rPr lang="en-GB" dirty="0" smtClean="0"/>
              <a:t>2</a:t>
            </a:r>
            <a:endParaRPr lang="en-IE" dirty="0"/>
          </a:p>
        </p:txBody>
      </p:sp>
      <p:grpSp>
        <p:nvGrpSpPr>
          <p:cNvPr id="77" name="Group 76"/>
          <p:cNvGrpSpPr/>
          <p:nvPr/>
        </p:nvGrpSpPr>
        <p:grpSpPr>
          <a:xfrm>
            <a:off x="4540734" y="6041821"/>
            <a:ext cx="340337" cy="369332"/>
            <a:chOff x="-1778651" y="6224333"/>
            <a:chExt cx="340337" cy="369332"/>
          </a:xfrm>
        </p:grpSpPr>
        <p:sp>
          <p:nvSpPr>
            <p:cNvPr id="78" name="Oval 77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502499" y="6034538"/>
            <a:ext cx="340337" cy="369332"/>
            <a:chOff x="-1778651" y="6224333"/>
            <a:chExt cx="340337" cy="369332"/>
          </a:xfrm>
        </p:grpSpPr>
        <p:sp>
          <p:nvSpPr>
            <p:cNvPr id="81" name="Oval 80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5126659" y="6315949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Operators</a:t>
            </a:r>
            <a:endParaRPr lang="en-IE" dirty="0"/>
          </a:p>
        </p:txBody>
      </p:sp>
      <p:sp>
        <p:nvSpPr>
          <p:cNvPr id="84" name="TextBox 83"/>
          <p:cNvSpPr txBox="1"/>
          <p:nvPr/>
        </p:nvSpPr>
        <p:spPr>
          <a:xfrm>
            <a:off x="6224304" y="6295227"/>
            <a:ext cx="148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Expressions &amp;</a:t>
            </a:r>
          </a:p>
          <a:p>
            <a:pPr algn="ctr"/>
            <a:r>
              <a:rPr lang="en-GB" dirty="0" smtClean="0"/>
              <a:t>Equations</a:t>
            </a:r>
            <a:endParaRPr lang="en-IE" dirty="0"/>
          </a:p>
        </p:txBody>
      </p:sp>
      <p:grpSp>
        <p:nvGrpSpPr>
          <p:cNvPr id="85" name="Group 84"/>
          <p:cNvGrpSpPr/>
          <p:nvPr/>
        </p:nvGrpSpPr>
        <p:grpSpPr>
          <a:xfrm>
            <a:off x="6706770" y="6018649"/>
            <a:ext cx="340337" cy="369332"/>
            <a:chOff x="-1778651" y="6224333"/>
            <a:chExt cx="340337" cy="369332"/>
          </a:xfrm>
        </p:grpSpPr>
        <p:sp>
          <p:nvSpPr>
            <p:cNvPr id="86" name="Oval 85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047092" y="5999074"/>
            <a:ext cx="340337" cy="369332"/>
            <a:chOff x="-1778651" y="6224333"/>
            <a:chExt cx="340337" cy="369332"/>
          </a:xfrm>
        </p:grpSpPr>
        <p:sp>
          <p:nvSpPr>
            <p:cNvPr id="89" name="Oval 88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7796541" y="6315949"/>
            <a:ext cx="991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 </a:t>
            </a:r>
          </a:p>
          <a:p>
            <a:pPr algn="ctr"/>
            <a:r>
              <a:rPr lang="en-GB" dirty="0" smtClean="0"/>
              <a:t>3</a:t>
            </a:r>
            <a:endParaRPr lang="en-IE" dirty="0"/>
          </a:p>
        </p:txBody>
      </p:sp>
      <p:grpSp>
        <p:nvGrpSpPr>
          <p:cNvPr id="92" name="Group 91"/>
          <p:cNvGrpSpPr/>
          <p:nvPr/>
        </p:nvGrpSpPr>
        <p:grpSpPr>
          <a:xfrm>
            <a:off x="9781795" y="5999346"/>
            <a:ext cx="340337" cy="369332"/>
            <a:chOff x="-1778651" y="6224333"/>
            <a:chExt cx="340337" cy="369332"/>
          </a:xfrm>
        </p:grpSpPr>
        <p:sp>
          <p:nvSpPr>
            <p:cNvPr id="93" name="Oval 92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9694784" y="6287869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IPO</a:t>
            </a:r>
          </a:p>
          <a:p>
            <a:pPr algn="ctr"/>
            <a:endParaRPr lang="en-IE" dirty="0"/>
          </a:p>
        </p:txBody>
      </p:sp>
      <p:sp>
        <p:nvSpPr>
          <p:cNvPr id="96" name="TextBox 95"/>
          <p:cNvSpPr txBox="1"/>
          <p:nvPr/>
        </p:nvSpPr>
        <p:spPr>
          <a:xfrm>
            <a:off x="34917" y="6287869"/>
            <a:ext cx="1109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What is a </a:t>
            </a:r>
          </a:p>
          <a:p>
            <a:pPr algn="ctr"/>
            <a:r>
              <a:rPr lang="en-GB" dirty="0" smtClean="0"/>
              <a:t>variable?</a:t>
            </a:r>
          </a:p>
          <a:p>
            <a:pPr algn="ctr"/>
            <a:endParaRPr lang="en-IE" dirty="0"/>
          </a:p>
        </p:txBody>
      </p:sp>
      <p:grpSp>
        <p:nvGrpSpPr>
          <p:cNvPr id="97" name="Group 96"/>
          <p:cNvGrpSpPr/>
          <p:nvPr/>
        </p:nvGrpSpPr>
        <p:grpSpPr>
          <a:xfrm>
            <a:off x="392276" y="5999399"/>
            <a:ext cx="365806" cy="369332"/>
            <a:chOff x="560326" y="5852428"/>
            <a:chExt cx="365806" cy="369332"/>
          </a:xfrm>
        </p:grpSpPr>
        <p:sp>
          <p:nvSpPr>
            <p:cNvPr id="98" name="Oval 97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1552728" y="5983804"/>
            <a:ext cx="340337" cy="369332"/>
            <a:chOff x="-1778651" y="6224333"/>
            <a:chExt cx="340337" cy="369332"/>
          </a:xfrm>
        </p:grpSpPr>
        <p:sp>
          <p:nvSpPr>
            <p:cNvPr id="101" name="Oval 100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11253794" y="6276360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</a:t>
            </a:r>
          </a:p>
          <a:p>
            <a:pPr algn="ctr"/>
            <a:r>
              <a:rPr lang="en-GB" dirty="0" smtClean="0"/>
              <a:t> 4</a:t>
            </a:r>
            <a:endParaRPr lang="en-IE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0560725" y="5983804"/>
            <a:ext cx="340337" cy="369332"/>
            <a:chOff x="-1778651" y="6224333"/>
            <a:chExt cx="340337" cy="369332"/>
          </a:xfrm>
        </p:grpSpPr>
        <p:sp>
          <p:nvSpPr>
            <p:cNvPr id="105" name="Oval 104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0108388" y="6275977"/>
            <a:ext cx="1318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How to</a:t>
            </a:r>
          </a:p>
          <a:p>
            <a:pPr algn="ctr"/>
            <a:r>
              <a:rPr lang="en-GB" dirty="0"/>
              <a:t>c</a:t>
            </a:r>
            <a:r>
              <a:rPr lang="en-GB" dirty="0" smtClean="0"/>
              <a:t>reate a IPO</a:t>
            </a:r>
          </a:p>
          <a:p>
            <a:pPr algn="ctr"/>
            <a:endParaRPr lang="en-IE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574390" y="6008666"/>
            <a:ext cx="365806" cy="369332"/>
            <a:chOff x="560326" y="5852428"/>
            <a:chExt cx="365806" cy="369332"/>
          </a:xfrm>
        </p:grpSpPr>
        <p:sp>
          <p:nvSpPr>
            <p:cNvPr id="109" name="Oval 108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591484" y="6019478"/>
            <a:ext cx="365806" cy="369332"/>
            <a:chOff x="560326" y="5852428"/>
            <a:chExt cx="365806" cy="369332"/>
          </a:xfrm>
        </p:grpSpPr>
        <p:sp>
          <p:nvSpPr>
            <p:cNvPr id="112" name="Oval 111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557437" y="6027683"/>
            <a:ext cx="365806" cy="369332"/>
            <a:chOff x="560326" y="5852428"/>
            <a:chExt cx="365806" cy="369332"/>
          </a:xfrm>
        </p:grpSpPr>
        <p:sp>
          <p:nvSpPr>
            <p:cNvPr id="115" name="Oval 114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535847" y="6028505"/>
            <a:ext cx="365806" cy="369332"/>
            <a:chOff x="560326" y="5852428"/>
            <a:chExt cx="365806" cy="369332"/>
          </a:xfrm>
        </p:grpSpPr>
        <p:sp>
          <p:nvSpPr>
            <p:cNvPr id="118" name="Oval 117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99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632094"/>
              </p:ext>
            </p:extLst>
          </p:nvPr>
        </p:nvGraphicFramePr>
        <p:xfrm>
          <a:off x="241300" y="1317625"/>
          <a:ext cx="546322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Mathematical</a:t>
                      </a:r>
                      <a:endParaRPr lang="en-IE" b="1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Operator</a:t>
                      </a:r>
                      <a:endParaRPr lang="en-IE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Computer Symbol</a:t>
                      </a:r>
                      <a:endParaRPr lang="en-IE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Example</a:t>
                      </a:r>
                      <a:endParaRPr lang="en-IE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Addition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+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3.0 + 5.2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Subtraction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-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7.5 - 4.0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Multiplication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*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8.0 * 5.0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Division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/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9.0 / 4.0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Modulo</a:t>
                      </a:r>
                      <a:r>
                        <a:rPr lang="en-IE" baseline="0" dirty="0" smtClean="0"/>
                        <a:t> division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%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9 % 4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Power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˄</a:t>
                      </a:r>
                      <a:endParaRPr lang="en-I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3 ˄</a:t>
                      </a:r>
                      <a:r>
                        <a:rPr lang="en-IE" baseline="0" dirty="0" smtClean="0"/>
                        <a:t> 2</a:t>
                      </a:r>
                      <a:endParaRPr lang="en-IE" dirty="0" smtClean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480779"/>
              </p:ext>
            </p:extLst>
          </p:nvPr>
        </p:nvGraphicFramePr>
        <p:xfrm>
          <a:off x="6096000" y="1317625"/>
          <a:ext cx="546322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4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Relational</a:t>
                      </a:r>
                      <a:endParaRPr lang="en-IE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Operator</a:t>
                      </a:r>
                      <a:endParaRPr lang="en-IE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Computer Symbol</a:t>
                      </a:r>
                      <a:endParaRPr lang="en-IE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Example</a:t>
                      </a:r>
                      <a:endParaRPr lang="en-IE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Equal to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=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 = 5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Less than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&lt;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 &lt; 7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Greater than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&gt;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7</a:t>
                      </a:r>
                      <a:r>
                        <a:rPr lang="en-IE" baseline="0" dirty="0" smtClean="0"/>
                        <a:t> </a:t>
                      </a:r>
                      <a:r>
                        <a:rPr lang="en-IE" dirty="0" smtClean="0"/>
                        <a:t>&gt; 5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Less than or equal to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&lt; = 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 &lt; = 7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Greater than or equal</a:t>
                      </a:r>
                      <a:r>
                        <a:rPr lang="en-IE" baseline="0" dirty="0" smtClean="0"/>
                        <a:t> to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&gt; =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7 &gt; = 5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Not equal to 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! =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5 != 7</a:t>
                      </a:r>
                      <a:endParaRPr lang="en-IE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284265"/>
              </p:ext>
            </p:extLst>
          </p:nvPr>
        </p:nvGraphicFramePr>
        <p:xfrm>
          <a:off x="241300" y="4601845"/>
          <a:ext cx="546322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7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Logical</a:t>
                      </a:r>
                      <a:endParaRPr lang="en-IE" b="1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Operator</a:t>
                      </a:r>
                      <a:endParaRPr lang="en-IE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Computer Symbol</a:t>
                      </a:r>
                      <a:endParaRPr lang="en-IE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Example</a:t>
                      </a:r>
                      <a:endParaRPr lang="en-IE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Not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NOT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NOT True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And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AND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True AND</a:t>
                      </a:r>
                      <a:r>
                        <a:rPr lang="en-IE" baseline="0" dirty="0" smtClean="0"/>
                        <a:t> True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Or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OR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True</a:t>
                      </a:r>
                      <a:r>
                        <a:rPr lang="en-IE" baseline="0" dirty="0" smtClean="0"/>
                        <a:t> OR False</a:t>
                      </a:r>
                      <a:endParaRPr lang="en-I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Operators &amp; Computer Symbols</a:t>
            </a:r>
            <a:endParaRPr lang="en-IE" sz="3200" dirty="0"/>
          </a:p>
        </p:txBody>
      </p:sp>
      <p:sp>
        <p:nvSpPr>
          <p:cNvPr id="10" name="Parallelogram 9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Flowchart: Manual Input 10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12" name="Group 11"/>
          <p:cNvGrpSpPr/>
          <p:nvPr/>
        </p:nvGrpSpPr>
        <p:grpSpPr>
          <a:xfrm>
            <a:off x="10424632" y="142663"/>
            <a:ext cx="1264023" cy="1069042"/>
            <a:chOff x="4240952" y="3930814"/>
            <a:chExt cx="1264023" cy="1069042"/>
          </a:xfrm>
        </p:grpSpPr>
        <p:grpSp>
          <p:nvGrpSpPr>
            <p:cNvPr id="13" name="Group 12"/>
            <p:cNvGrpSpPr/>
            <p:nvPr/>
          </p:nvGrpSpPr>
          <p:grpSpPr>
            <a:xfrm>
              <a:off x="4240952" y="3930814"/>
              <a:ext cx="1264023" cy="1069042"/>
              <a:chOff x="5661211" y="1176617"/>
              <a:chExt cx="1264023" cy="106904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sp>
            <p:nvSpPr>
              <p:cNvPr id="16" name="Oval 15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b="1" dirty="0">
                    <a:solidFill>
                      <a:srgbClr val="000080"/>
                    </a:solidFill>
                  </a:rPr>
                  <a:t>N</a:t>
                </a:r>
              </a:p>
            </p:txBody>
          </p:sp>
        </p:grpSp>
        <p:pic>
          <p:nvPicPr>
            <p:cNvPr id="14" name="Picture 20" descr="http://classteaching.files.wordpress.com/2013/10/reading4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634" y="4366558"/>
              <a:ext cx="678137" cy="50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9721516" y="4601845"/>
            <a:ext cx="2310906" cy="2256155"/>
            <a:chOff x="3222703" y="646771"/>
            <a:chExt cx="5252224" cy="5664819"/>
          </a:xfrm>
        </p:grpSpPr>
        <p:sp>
          <p:nvSpPr>
            <p:cNvPr id="20" name="Oval 19"/>
            <p:cNvSpPr/>
            <p:nvPr/>
          </p:nvSpPr>
          <p:spPr>
            <a:xfrm>
              <a:off x="3311912" y="1014761"/>
              <a:ext cx="5163015" cy="5296829"/>
            </a:xfrm>
            <a:prstGeom prst="ellipse">
              <a:avLst/>
            </a:prstGeom>
            <a:solidFill>
              <a:srgbClr val="15989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In the chat window, what would be the answer to this:</a:t>
              </a:r>
            </a:p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9%4?</a:t>
              </a:r>
            </a:p>
            <a:p>
              <a:pPr algn="ctr"/>
              <a:endParaRPr lang="en-GB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222703" y="646771"/>
              <a:ext cx="1471961" cy="1326995"/>
            </a:xfrm>
            <a:prstGeom prst="ellipse">
              <a:avLst/>
            </a:prstGeom>
            <a:solidFill>
              <a:srgbClr val="159892"/>
            </a:solidFill>
            <a:ln w="76200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Q</a:t>
              </a:r>
              <a:endParaRPr lang="en-I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66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ular Callout 16"/>
          <p:cNvSpPr/>
          <p:nvPr/>
        </p:nvSpPr>
        <p:spPr>
          <a:xfrm>
            <a:off x="2323502" y="1787124"/>
            <a:ext cx="6160096" cy="3262964"/>
          </a:xfrm>
          <a:prstGeom prst="wedgeRoundRectCallout">
            <a:avLst>
              <a:gd name="adj1" fmla="val -57685"/>
              <a:gd name="adj2" fmla="val -27188"/>
              <a:gd name="adj3" fmla="val 16667"/>
            </a:avLst>
          </a:prstGeom>
          <a:solidFill>
            <a:srgbClr val="1F6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4818" y="2008505"/>
            <a:ext cx="6038780" cy="2958131"/>
          </a:xfrm>
        </p:spPr>
        <p:txBody>
          <a:bodyPr/>
          <a:lstStyle/>
          <a:p>
            <a:pPr marL="0" indent="0">
              <a:buNone/>
            </a:pPr>
            <a:r>
              <a:rPr lang="en-IE" dirty="0" smtClean="0">
                <a:solidFill>
                  <a:schemeClr val="bg1"/>
                </a:solidFill>
              </a:rPr>
              <a:t>When you want to join words together, you can use the + operator. </a:t>
            </a:r>
          </a:p>
          <a:p>
            <a:pPr marL="0" indent="0">
              <a:buNone/>
            </a:pPr>
            <a:r>
              <a:rPr lang="en-IE" dirty="0" smtClean="0">
                <a:solidFill>
                  <a:schemeClr val="bg1"/>
                </a:solidFill>
              </a:rPr>
              <a:t>So for example, if you want to print out hello followed by the name typed in by a user, it would look something like this:</a:t>
            </a:r>
          </a:p>
          <a:p>
            <a:pPr marL="0" indent="0">
              <a:buNone/>
            </a:pPr>
            <a:r>
              <a:rPr lang="en-IE" sz="4000" dirty="0" smtClean="0">
                <a:solidFill>
                  <a:schemeClr val="bg1"/>
                </a:solidFill>
              </a:rPr>
              <a:t>“Hello” + name;</a:t>
            </a:r>
          </a:p>
          <a:p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Strings (Text) and the role of the + operator</a:t>
            </a:r>
            <a:endParaRPr lang="en-IE" sz="3200" dirty="0"/>
          </a:p>
        </p:txBody>
      </p:sp>
      <p:sp>
        <p:nvSpPr>
          <p:cNvPr id="6" name="Parallelogram 5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lowchart: Manual Input 6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8" name="Group 7"/>
          <p:cNvGrpSpPr/>
          <p:nvPr/>
        </p:nvGrpSpPr>
        <p:grpSpPr>
          <a:xfrm>
            <a:off x="10424632" y="142663"/>
            <a:ext cx="1264023" cy="1069042"/>
            <a:chOff x="4240952" y="3930814"/>
            <a:chExt cx="1264023" cy="1069042"/>
          </a:xfrm>
        </p:grpSpPr>
        <p:grpSp>
          <p:nvGrpSpPr>
            <p:cNvPr id="9" name="Group 8"/>
            <p:cNvGrpSpPr/>
            <p:nvPr/>
          </p:nvGrpSpPr>
          <p:grpSpPr>
            <a:xfrm>
              <a:off x="4240952" y="3930814"/>
              <a:ext cx="1264023" cy="1069042"/>
              <a:chOff x="5661211" y="1176617"/>
              <a:chExt cx="1264023" cy="106904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b="1" dirty="0">
                    <a:solidFill>
                      <a:srgbClr val="000080"/>
                    </a:solidFill>
                  </a:rPr>
                  <a:t>N</a:t>
                </a:r>
              </a:p>
            </p:txBody>
          </p:sp>
        </p:grpSp>
        <p:pic>
          <p:nvPicPr>
            <p:cNvPr id="10" name="Picture 20" descr="http://classteaching.files.wordpress.com/2013/10/reading4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634" y="4366558"/>
              <a:ext cx="678137" cy="50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2"/>
          <a:stretch/>
        </p:blipFill>
        <p:spPr>
          <a:xfrm>
            <a:off x="330200" y="1388798"/>
            <a:ext cx="2443167" cy="378926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5637405"/>
            <a:ext cx="12192000" cy="125307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35223" y="5602478"/>
            <a:ext cx="183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5F7C8A"/>
                </a:solidFill>
              </a:rPr>
              <a:t>Progress Bar</a:t>
            </a:r>
            <a:endParaRPr lang="en-IE" b="1" dirty="0">
              <a:solidFill>
                <a:srgbClr val="5F7C8A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0" y="6146822"/>
            <a:ext cx="12192000" cy="43296"/>
          </a:xfrm>
          <a:prstGeom prst="line">
            <a:avLst/>
          </a:prstGeom>
          <a:ln w="57150">
            <a:solidFill>
              <a:srgbClr val="03A9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94687" y="6005452"/>
            <a:ext cx="340337" cy="369332"/>
            <a:chOff x="-1778651" y="6224333"/>
            <a:chExt cx="340337" cy="369332"/>
          </a:xfrm>
        </p:grpSpPr>
        <p:sp>
          <p:nvSpPr>
            <p:cNvPr id="25" name="Oval 24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81646" y="6287869"/>
            <a:ext cx="134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Naming </a:t>
            </a:r>
          </a:p>
          <a:p>
            <a:pPr algn="ctr"/>
            <a:r>
              <a:rPr lang="en-GB" dirty="0" smtClean="0"/>
              <a:t>Conventions</a:t>
            </a:r>
            <a:endParaRPr lang="en-IE" dirty="0"/>
          </a:p>
        </p:txBody>
      </p:sp>
      <p:grpSp>
        <p:nvGrpSpPr>
          <p:cNvPr id="28" name="Group 27"/>
          <p:cNvGrpSpPr/>
          <p:nvPr/>
        </p:nvGrpSpPr>
        <p:grpSpPr>
          <a:xfrm>
            <a:off x="1572863" y="6009304"/>
            <a:ext cx="340337" cy="369332"/>
            <a:chOff x="-1778651" y="6224333"/>
            <a:chExt cx="340337" cy="369332"/>
          </a:xfrm>
        </p:grpSpPr>
        <p:sp>
          <p:nvSpPr>
            <p:cNvPr id="29" name="Oval 28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93553" y="6020991"/>
            <a:ext cx="340337" cy="369332"/>
            <a:chOff x="-1778651" y="6224333"/>
            <a:chExt cx="340337" cy="369332"/>
          </a:xfrm>
        </p:grpSpPr>
        <p:sp>
          <p:nvSpPr>
            <p:cNvPr id="32" name="Oval 31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256371" y="6298873"/>
            <a:ext cx="101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Types of </a:t>
            </a:r>
          </a:p>
          <a:p>
            <a:pPr algn="ctr"/>
            <a:r>
              <a:rPr lang="en-GB" dirty="0" smtClean="0"/>
              <a:t>Data</a:t>
            </a:r>
            <a:endParaRPr lang="en-IE" dirty="0"/>
          </a:p>
        </p:txBody>
      </p:sp>
      <p:sp>
        <p:nvSpPr>
          <p:cNvPr id="35" name="TextBox 34"/>
          <p:cNvSpPr txBox="1"/>
          <p:nvPr/>
        </p:nvSpPr>
        <p:spPr>
          <a:xfrm>
            <a:off x="8816956" y="6309113"/>
            <a:ext cx="81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BREAK</a:t>
            </a:r>
            <a:endParaRPr lang="en-IE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8976083" y="6003503"/>
            <a:ext cx="340337" cy="369332"/>
            <a:chOff x="-1778651" y="6224333"/>
            <a:chExt cx="340337" cy="369332"/>
          </a:xfrm>
        </p:grpSpPr>
        <p:sp>
          <p:nvSpPr>
            <p:cNvPr id="37" name="Oval 36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554930" y="6030417"/>
            <a:ext cx="340337" cy="369332"/>
            <a:chOff x="-1778651" y="6224333"/>
            <a:chExt cx="340337" cy="369332"/>
          </a:xfrm>
        </p:grpSpPr>
        <p:sp>
          <p:nvSpPr>
            <p:cNvPr id="40" name="Oval 39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352692" y="6276659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</a:t>
            </a:r>
          </a:p>
          <a:p>
            <a:pPr algn="ctr"/>
            <a:r>
              <a:rPr lang="en-GB" dirty="0"/>
              <a:t>1</a:t>
            </a:r>
            <a:endParaRPr lang="en-IE" dirty="0"/>
          </a:p>
        </p:txBody>
      </p:sp>
      <p:sp>
        <p:nvSpPr>
          <p:cNvPr id="43" name="TextBox 42"/>
          <p:cNvSpPr txBox="1"/>
          <p:nvPr/>
        </p:nvSpPr>
        <p:spPr>
          <a:xfrm>
            <a:off x="4289097" y="6306646"/>
            <a:ext cx="99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 </a:t>
            </a:r>
          </a:p>
          <a:p>
            <a:pPr algn="ctr"/>
            <a:r>
              <a:rPr lang="en-GB" dirty="0" smtClean="0"/>
              <a:t>2</a:t>
            </a:r>
            <a:endParaRPr lang="en-IE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40734" y="6041821"/>
            <a:ext cx="340337" cy="369332"/>
            <a:chOff x="-1778651" y="6224333"/>
            <a:chExt cx="340337" cy="369332"/>
          </a:xfrm>
        </p:grpSpPr>
        <p:sp>
          <p:nvSpPr>
            <p:cNvPr id="45" name="Oval 44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502499" y="6034538"/>
            <a:ext cx="340337" cy="369332"/>
            <a:chOff x="-1778651" y="6224333"/>
            <a:chExt cx="340337" cy="369332"/>
          </a:xfrm>
        </p:grpSpPr>
        <p:sp>
          <p:nvSpPr>
            <p:cNvPr id="48" name="Oval 47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126659" y="6315949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Operators</a:t>
            </a:r>
            <a:endParaRPr lang="en-IE" dirty="0"/>
          </a:p>
        </p:txBody>
      </p:sp>
      <p:sp>
        <p:nvSpPr>
          <p:cNvPr id="51" name="TextBox 50"/>
          <p:cNvSpPr txBox="1"/>
          <p:nvPr/>
        </p:nvSpPr>
        <p:spPr>
          <a:xfrm>
            <a:off x="6224304" y="6295227"/>
            <a:ext cx="148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Expressions &amp;</a:t>
            </a:r>
          </a:p>
          <a:p>
            <a:pPr algn="ctr"/>
            <a:r>
              <a:rPr lang="en-GB" dirty="0" smtClean="0"/>
              <a:t>Equations</a:t>
            </a:r>
            <a:endParaRPr lang="en-IE" dirty="0"/>
          </a:p>
        </p:txBody>
      </p:sp>
      <p:grpSp>
        <p:nvGrpSpPr>
          <p:cNvPr id="52" name="Group 51"/>
          <p:cNvGrpSpPr/>
          <p:nvPr/>
        </p:nvGrpSpPr>
        <p:grpSpPr>
          <a:xfrm>
            <a:off x="6706770" y="6018649"/>
            <a:ext cx="340337" cy="369332"/>
            <a:chOff x="-1778651" y="6224333"/>
            <a:chExt cx="340337" cy="369332"/>
          </a:xfrm>
        </p:grpSpPr>
        <p:sp>
          <p:nvSpPr>
            <p:cNvPr id="53" name="Oval 52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047092" y="5999074"/>
            <a:ext cx="340337" cy="369332"/>
            <a:chOff x="-1778651" y="6224333"/>
            <a:chExt cx="340337" cy="369332"/>
          </a:xfrm>
        </p:grpSpPr>
        <p:sp>
          <p:nvSpPr>
            <p:cNvPr id="56" name="Oval 55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796541" y="6315949"/>
            <a:ext cx="991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 </a:t>
            </a:r>
          </a:p>
          <a:p>
            <a:pPr algn="ctr"/>
            <a:r>
              <a:rPr lang="en-GB" dirty="0" smtClean="0"/>
              <a:t>3</a:t>
            </a:r>
            <a:endParaRPr lang="en-IE" dirty="0"/>
          </a:p>
        </p:txBody>
      </p:sp>
      <p:grpSp>
        <p:nvGrpSpPr>
          <p:cNvPr id="59" name="Group 58"/>
          <p:cNvGrpSpPr/>
          <p:nvPr/>
        </p:nvGrpSpPr>
        <p:grpSpPr>
          <a:xfrm>
            <a:off x="9781795" y="5999346"/>
            <a:ext cx="340337" cy="369332"/>
            <a:chOff x="-1778651" y="6224333"/>
            <a:chExt cx="340337" cy="369332"/>
          </a:xfrm>
        </p:grpSpPr>
        <p:sp>
          <p:nvSpPr>
            <p:cNvPr id="60" name="Oval 59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694784" y="6287869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IPO</a:t>
            </a:r>
          </a:p>
          <a:p>
            <a:pPr algn="ctr"/>
            <a:endParaRPr lang="en-IE" dirty="0"/>
          </a:p>
        </p:txBody>
      </p:sp>
      <p:sp>
        <p:nvSpPr>
          <p:cNvPr id="63" name="TextBox 62"/>
          <p:cNvSpPr txBox="1"/>
          <p:nvPr/>
        </p:nvSpPr>
        <p:spPr>
          <a:xfrm>
            <a:off x="34917" y="6287869"/>
            <a:ext cx="1109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What is a </a:t>
            </a:r>
          </a:p>
          <a:p>
            <a:pPr algn="ctr"/>
            <a:r>
              <a:rPr lang="en-GB" dirty="0" smtClean="0"/>
              <a:t>variable?</a:t>
            </a:r>
          </a:p>
          <a:p>
            <a:pPr algn="ctr"/>
            <a:endParaRPr lang="en-IE" dirty="0"/>
          </a:p>
        </p:txBody>
      </p:sp>
      <p:grpSp>
        <p:nvGrpSpPr>
          <p:cNvPr id="64" name="Group 63"/>
          <p:cNvGrpSpPr/>
          <p:nvPr/>
        </p:nvGrpSpPr>
        <p:grpSpPr>
          <a:xfrm>
            <a:off x="392276" y="5999399"/>
            <a:ext cx="365806" cy="369332"/>
            <a:chOff x="560326" y="5852428"/>
            <a:chExt cx="365806" cy="369332"/>
          </a:xfrm>
        </p:grpSpPr>
        <p:sp>
          <p:nvSpPr>
            <p:cNvPr id="65" name="Oval 64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1552728" y="5983804"/>
            <a:ext cx="340337" cy="369332"/>
            <a:chOff x="-1778651" y="6224333"/>
            <a:chExt cx="340337" cy="369332"/>
          </a:xfrm>
        </p:grpSpPr>
        <p:sp>
          <p:nvSpPr>
            <p:cNvPr id="68" name="Oval 67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1253794" y="6276360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</a:t>
            </a:r>
          </a:p>
          <a:p>
            <a:pPr algn="ctr"/>
            <a:r>
              <a:rPr lang="en-GB" dirty="0" smtClean="0"/>
              <a:t> 4</a:t>
            </a:r>
            <a:endParaRPr lang="en-IE" dirty="0"/>
          </a:p>
        </p:txBody>
      </p:sp>
      <p:grpSp>
        <p:nvGrpSpPr>
          <p:cNvPr id="71" name="Group 70"/>
          <p:cNvGrpSpPr/>
          <p:nvPr/>
        </p:nvGrpSpPr>
        <p:grpSpPr>
          <a:xfrm>
            <a:off x="10560725" y="5983804"/>
            <a:ext cx="340337" cy="369332"/>
            <a:chOff x="-1778651" y="6224333"/>
            <a:chExt cx="340337" cy="369332"/>
          </a:xfrm>
        </p:grpSpPr>
        <p:sp>
          <p:nvSpPr>
            <p:cNvPr id="72" name="Oval 71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0108388" y="6275977"/>
            <a:ext cx="1318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How to</a:t>
            </a:r>
          </a:p>
          <a:p>
            <a:pPr algn="ctr"/>
            <a:r>
              <a:rPr lang="en-GB" dirty="0"/>
              <a:t>c</a:t>
            </a:r>
            <a:r>
              <a:rPr lang="en-GB" dirty="0" smtClean="0"/>
              <a:t>reate a IPO</a:t>
            </a:r>
          </a:p>
          <a:p>
            <a:pPr algn="ctr"/>
            <a:endParaRPr lang="en-IE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74390" y="6008666"/>
            <a:ext cx="365806" cy="369332"/>
            <a:chOff x="560326" y="5852428"/>
            <a:chExt cx="365806" cy="369332"/>
          </a:xfrm>
        </p:grpSpPr>
        <p:sp>
          <p:nvSpPr>
            <p:cNvPr id="76" name="Oval 75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91484" y="6019478"/>
            <a:ext cx="365806" cy="369332"/>
            <a:chOff x="560326" y="5852428"/>
            <a:chExt cx="365806" cy="369332"/>
          </a:xfrm>
        </p:grpSpPr>
        <p:sp>
          <p:nvSpPr>
            <p:cNvPr id="79" name="Oval 78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7437" y="6027683"/>
            <a:ext cx="365806" cy="369332"/>
            <a:chOff x="560326" y="5852428"/>
            <a:chExt cx="365806" cy="369332"/>
          </a:xfrm>
        </p:grpSpPr>
        <p:sp>
          <p:nvSpPr>
            <p:cNvPr id="82" name="Oval 81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535847" y="6028505"/>
            <a:ext cx="365806" cy="369332"/>
            <a:chOff x="560326" y="5852428"/>
            <a:chExt cx="365806" cy="369332"/>
          </a:xfrm>
        </p:grpSpPr>
        <p:sp>
          <p:nvSpPr>
            <p:cNvPr id="85" name="Oval 84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501043" y="6029121"/>
            <a:ext cx="365806" cy="369332"/>
            <a:chOff x="560326" y="5852428"/>
            <a:chExt cx="365806" cy="369332"/>
          </a:xfrm>
        </p:grpSpPr>
        <p:sp>
          <p:nvSpPr>
            <p:cNvPr id="88" name="Oval 87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1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Looking at one Programming language </a:t>
            </a:r>
            <a:endParaRPr kumimoji="0" lang="en-IE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lowchart: Manual Input 6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5" y="161855"/>
            <a:ext cx="582029" cy="106588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559349"/>
            <a:ext cx="10515600" cy="95607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we were to look at Java Programming, how would we save data having looked at variables, data types and naming conventions?</a:t>
            </a:r>
            <a:endParaRPr lang="en-I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47" t="9684" r="12045" b="9334"/>
          <a:stretch/>
        </p:blipFill>
        <p:spPr>
          <a:xfrm flipH="1">
            <a:off x="487882" y="4750067"/>
            <a:ext cx="981777" cy="1843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1" t="9684" r="53855" b="9334"/>
          <a:stretch/>
        </p:blipFill>
        <p:spPr>
          <a:xfrm>
            <a:off x="11003482" y="4597057"/>
            <a:ext cx="943276" cy="1843238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179635" y="3143108"/>
            <a:ext cx="1925053" cy="1275349"/>
          </a:xfrm>
          <a:prstGeom prst="wedgeRoundRectCallout">
            <a:avLst>
              <a:gd name="adj1" fmla="val -20833"/>
              <a:gd name="adj2" fmla="val 73214"/>
              <a:gd name="adj3" fmla="val 16667"/>
            </a:avLst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Mary, lets save her name using Java Programming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29106" r="29570" b="76130"/>
          <a:stretch/>
        </p:blipFill>
        <p:spPr>
          <a:xfrm>
            <a:off x="1801570" y="4552748"/>
            <a:ext cx="4571812" cy="794085"/>
          </a:xfrm>
          <a:prstGeom prst="rect">
            <a:avLst/>
          </a:prstGeom>
        </p:spPr>
      </p:pic>
      <p:sp>
        <p:nvSpPr>
          <p:cNvPr id="14" name="Line Callout 2 13"/>
          <p:cNvSpPr/>
          <p:nvPr/>
        </p:nvSpPr>
        <p:spPr>
          <a:xfrm>
            <a:off x="2713558" y="4009112"/>
            <a:ext cx="1116531" cy="271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00598"/>
              <a:gd name="adj6" fmla="val -50667"/>
            </a:avLst>
          </a:prstGeom>
          <a:solidFill>
            <a:srgbClr val="BB8E01"/>
          </a:solidFill>
          <a:ln>
            <a:solidFill>
              <a:srgbClr val="BB8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Datatype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Callout 2 14"/>
          <p:cNvSpPr/>
          <p:nvPr/>
        </p:nvSpPr>
        <p:spPr>
          <a:xfrm>
            <a:off x="3846076" y="5671685"/>
            <a:ext cx="1309036" cy="5654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7994"/>
              <a:gd name="adj6" fmla="val -9490"/>
            </a:avLst>
          </a:prstGeom>
          <a:solidFill>
            <a:srgbClr val="BB8E01"/>
          </a:solidFill>
          <a:ln>
            <a:solidFill>
              <a:srgbClr val="BB8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Name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5122096" y="4009112"/>
            <a:ext cx="1309036" cy="2718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00598"/>
              <a:gd name="adj6" fmla="val -50667"/>
            </a:avLst>
          </a:prstGeom>
          <a:solidFill>
            <a:srgbClr val="BB8E01"/>
          </a:solidFill>
          <a:ln>
            <a:solidFill>
              <a:srgbClr val="BB8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Callout 2 16"/>
          <p:cNvSpPr/>
          <p:nvPr/>
        </p:nvSpPr>
        <p:spPr>
          <a:xfrm>
            <a:off x="5913903" y="5671686"/>
            <a:ext cx="1632306" cy="5654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6292"/>
              <a:gd name="adj6" fmla="val -26132"/>
            </a:avLst>
          </a:prstGeom>
          <a:solidFill>
            <a:srgbClr val="BB8E01"/>
          </a:solidFill>
          <a:ln>
            <a:solidFill>
              <a:srgbClr val="BB8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you want to store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8321369" y="2656573"/>
            <a:ext cx="3011141" cy="1672944"/>
          </a:xfrm>
          <a:prstGeom prst="wedgeRoundRectCallout">
            <a:avLst>
              <a:gd name="adj1" fmla="val 27167"/>
              <a:gd name="adj2" fmla="val 77679"/>
              <a:gd name="adj3" fmla="val 16667"/>
            </a:avLst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 John, he is 50 years of age and has saved 25.00 in his bank account. Lets use two variables to save this data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l="38136" t="6200" r="38077" b="77656"/>
          <a:stretch/>
        </p:blipFill>
        <p:spPr>
          <a:xfrm>
            <a:off x="8321369" y="5012506"/>
            <a:ext cx="2733447" cy="53871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l="24940" r="25229" b="79104"/>
          <a:stretch/>
        </p:blipFill>
        <p:spPr>
          <a:xfrm>
            <a:off x="8015583" y="5518676"/>
            <a:ext cx="2987899" cy="66523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505377" y="199355"/>
            <a:ext cx="1264023" cy="1069042"/>
            <a:chOff x="4240952" y="3930814"/>
            <a:chExt cx="1264023" cy="1069042"/>
          </a:xfrm>
        </p:grpSpPr>
        <p:grpSp>
          <p:nvGrpSpPr>
            <p:cNvPr id="22" name="Group 21"/>
            <p:cNvGrpSpPr/>
            <p:nvPr/>
          </p:nvGrpSpPr>
          <p:grpSpPr>
            <a:xfrm>
              <a:off x="4240952" y="3930814"/>
              <a:ext cx="1264023" cy="1069042"/>
              <a:chOff x="5661211" y="1176617"/>
              <a:chExt cx="1264023" cy="106904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</a:p>
            </p:txBody>
          </p:sp>
        </p:grpSp>
        <p:pic>
          <p:nvPicPr>
            <p:cNvPr id="23" name="Picture 20" descr="http://classteaching.files.wordpress.com/2013/10/reading4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634" y="4366558"/>
              <a:ext cx="678137" cy="50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621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Looking at one Programming language </a:t>
            </a:r>
            <a:endParaRPr kumimoji="0" lang="en-IE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lowchart: Manual Input 6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5" y="161855"/>
            <a:ext cx="582029" cy="1065884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505377" y="199355"/>
            <a:ext cx="1264023" cy="1069042"/>
            <a:chOff x="4240952" y="3930814"/>
            <a:chExt cx="1264023" cy="1069042"/>
          </a:xfrm>
        </p:grpSpPr>
        <p:grpSp>
          <p:nvGrpSpPr>
            <p:cNvPr id="22" name="Group 21"/>
            <p:cNvGrpSpPr/>
            <p:nvPr/>
          </p:nvGrpSpPr>
          <p:grpSpPr>
            <a:xfrm>
              <a:off x="4240952" y="3930814"/>
              <a:ext cx="1264023" cy="1069042"/>
              <a:chOff x="5661211" y="1176617"/>
              <a:chExt cx="1264023" cy="106904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Oval 24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</a:p>
            </p:txBody>
          </p:sp>
        </p:grpSp>
        <p:pic>
          <p:nvPicPr>
            <p:cNvPr id="23" name="Picture 20" descr="http://classteaching.files.wordpress.com/2013/10/reading4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634" y="4366558"/>
              <a:ext cx="678137" cy="50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7429632" y="1461394"/>
            <a:ext cx="409073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5B9BD5"/>
                </a:solidFill>
              </a:rPr>
              <a:t>Example: We want to store 20 euros in a variable, what do we do? (We assume money is always a double)</a:t>
            </a:r>
            <a:endParaRPr lang="en-IE" sz="2400" b="1" dirty="0">
              <a:solidFill>
                <a:srgbClr val="5B9BD5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771983" y="3257953"/>
            <a:ext cx="3406034" cy="3205213"/>
          </a:xfrm>
          <a:prstGeom prst="roundRect">
            <a:avLst>
              <a:gd name="adj" fmla="val 451"/>
            </a:avLst>
          </a:prstGeom>
          <a:solidFill>
            <a:schemeClr val="bg1">
              <a:lumMod val="95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 smtClean="0">
                <a:solidFill>
                  <a:srgbClr val="5B9BD5"/>
                </a:solidFill>
              </a:rPr>
              <a:t>Step 1: Create/Declare a variable</a:t>
            </a:r>
          </a:p>
          <a:p>
            <a:r>
              <a:rPr lang="en-GB" dirty="0">
                <a:solidFill>
                  <a:srgbClr val="5B9BD5"/>
                </a:solidFill>
              </a:rPr>
              <a:t>i</a:t>
            </a:r>
            <a:r>
              <a:rPr lang="en-GB" dirty="0" smtClean="0">
                <a:solidFill>
                  <a:srgbClr val="5B9BD5"/>
                </a:solidFill>
              </a:rPr>
              <a:t>nt money;</a:t>
            </a:r>
          </a:p>
          <a:p>
            <a:endParaRPr lang="en-GB" dirty="0" smtClean="0">
              <a:solidFill>
                <a:srgbClr val="5B9BD5"/>
              </a:solidFill>
            </a:endParaRPr>
          </a:p>
          <a:p>
            <a:r>
              <a:rPr lang="en-GB" b="1" dirty="0" smtClean="0">
                <a:solidFill>
                  <a:srgbClr val="5B9BD5"/>
                </a:solidFill>
              </a:rPr>
              <a:t>Step 2: Initialise/Assign a variable</a:t>
            </a:r>
          </a:p>
          <a:p>
            <a:r>
              <a:rPr lang="en-GB" dirty="0">
                <a:solidFill>
                  <a:srgbClr val="5B9BD5"/>
                </a:solidFill>
              </a:rPr>
              <a:t>m</a:t>
            </a:r>
            <a:r>
              <a:rPr lang="en-GB" dirty="0" smtClean="0">
                <a:solidFill>
                  <a:srgbClr val="5B9BD5"/>
                </a:solidFill>
              </a:rPr>
              <a:t>oney=20.00;</a:t>
            </a:r>
          </a:p>
          <a:p>
            <a:endParaRPr lang="en-GB" dirty="0">
              <a:solidFill>
                <a:srgbClr val="5B9BD5"/>
              </a:solidFill>
            </a:endParaRPr>
          </a:p>
          <a:p>
            <a:r>
              <a:rPr lang="en-GB" b="1" smtClean="0">
                <a:solidFill>
                  <a:srgbClr val="5B9BD5"/>
                </a:solidFill>
              </a:rPr>
              <a:t>OR </a:t>
            </a:r>
            <a:endParaRPr lang="en-GB" b="1" dirty="0" smtClean="0">
              <a:solidFill>
                <a:srgbClr val="5B9BD5"/>
              </a:solidFill>
            </a:endParaRPr>
          </a:p>
          <a:p>
            <a:endParaRPr lang="en-GB" b="1" dirty="0" smtClean="0">
              <a:solidFill>
                <a:srgbClr val="5B9BD5"/>
              </a:solidFill>
            </a:endParaRPr>
          </a:p>
          <a:p>
            <a:r>
              <a:rPr lang="en-GB" b="1" dirty="0" smtClean="0">
                <a:solidFill>
                  <a:srgbClr val="5B9BD5"/>
                </a:solidFill>
              </a:rPr>
              <a:t>Declare and Initialise in one line</a:t>
            </a:r>
          </a:p>
          <a:p>
            <a:r>
              <a:rPr lang="en-GB" dirty="0">
                <a:solidFill>
                  <a:srgbClr val="5B9BD5"/>
                </a:solidFill>
              </a:rPr>
              <a:t>i</a:t>
            </a:r>
            <a:r>
              <a:rPr lang="en-GB" dirty="0" smtClean="0">
                <a:solidFill>
                  <a:srgbClr val="5B9BD5"/>
                </a:solidFill>
              </a:rPr>
              <a:t>nt money=20.00;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0157"/>
              </p:ext>
            </p:extLst>
          </p:nvPr>
        </p:nvGraphicFramePr>
        <p:xfrm>
          <a:off x="372138" y="2121301"/>
          <a:ext cx="638479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266">
                  <a:extLst>
                    <a:ext uri="{9D8B030D-6E8A-4147-A177-3AD203B41FA5}">
                      <a16:colId xmlns:a16="http://schemas.microsoft.com/office/drawing/2014/main" val="1803971036"/>
                    </a:ext>
                  </a:extLst>
                </a:gridCol>
                <a:gridCol w="2128266">
                  <a:extLst>
                    <a:ext uri="{9D8B030D-6E8A-4147-A177-3AD203B41FA5}">
                      <a16:colId xmlns:a16="http://schemas.microsoft.com/office/drawing/2014/main" val="2477655"/>
                    </a:ext>
                  </a:extLst>
                </a:gridCol>
                <a:gridCol w="2128266">
                  <a:extLst>
                    <a:ext uri="{9D8B030D-6E8A-4147-A177-3AD203B41FA5}">
                      <a16:colId xmlns:a16="http://schemas.microsoft.com/office/drawing/2014/main" val="247967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 we want to</a:t>
                      </a:r>
                      <a:r>
                        <a:rPr lang="en-GB" baseline="0" dirty="0" smtClean="0"/>
                        <a:t> store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Datatype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Datatype in Java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2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30.50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Decimal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double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95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25 years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Integer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11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John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Text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String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4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Character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889039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372138" y="1597794"/>
            <a:ext cx="6384797" cy="4042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rgbClr val="5B9BD5"/>
                </a:solidFill>
              </a:rPr>
              <a:t>Datatypes in Java Programming</a:t>
            </a:r>
            <a:endParaRPr lang="en-IE" sz="2400" b="1" dirty="0">
              <a:solidFill>
                <a:srgbClr val="5B9BD5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55744" y="4860560"/>
            <a:ext cx="990394" cy="98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20.00</a:t>
            </a:r>
            <a:endParaRPr lang="en-IE" dirty="0"/>
          </a:p>
        </p:txBody>
      </p:sp>
      <p:sp>
        <p:nvSpPr>
          <p:cNvPr id="32" name="TextBox 31"/>
          <p:cNvSpPr txBox="1"/>
          <p:nvPr/>
        </p:nvSpPr>
        <p:spPr>
          <a:xfrm>
            <a:off x="4723035" y="4553319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5B9BD5"/>
                </a:solidFill>
              </a:rPr>
              <a:t>m</a:t>
            </a:r>
            <a:r>
              <a:rPr lang="en-GB" b="1" dirty="0" smtClean="0">
                <a:solidFill>
                  <a:srgbClr val="5B9BD5"/>
                </a:solidFill>
              </a:rPr>
              <a:t>oney</a:t>
            </a:r>
            <a:endParaRPr lang="en-IE" b="1" dirty="0">
              <a:solidFill>
                <a:srgbClr val="5B9BD5"/>
              </a:solidFill>
            </a:endParaRPr>
          </a:p>
        </p:txBody>
      </p:sp>
      <p:cxnSp>
        <p:nvCxnSpPr>
          <p:cNvPr id="34" name="Straight Arrow Connector 33"/>
          <p:cNvCxnSpPr>
            <a:stCxn id="35" idx="3"/>
            <a:endCxn id="32" idx="1"/>
          </p:cNvCxnSpPr>
          <p:nvPr/>
        </p:nvCxnSpPr>
        <p:spPr>
          <a:xfrm flipV="1">
            <a:off x="4331580" y="4737985"/>
            <a:ext cx="391455" cy="174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263522" y="4589327"/>
            <a:ext cx="1068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/>
                </a:solidFill>
              </a:rPr>
              <a:t>Name of variable</a:t>
            </a:r>
            <a:endParaRPr lang="en-IE" dirty="0">
              <a:solidFill>
                <a:srgbClr val="5B9BD5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8080" y="6211669"/>
            <a:ext cx="1068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5B9BD5"/>
                </a:solidFill>
              </a:rPr>
              <a:t>Value stored</a:t>
            </a:r>
            <a:endParaRPr lang="en-IE" dirty="0">
              <a:solidFill>
                <a:srgbClr val="5B9BD5"/>
              </a:solidFill>
            </a:endParaRPr>
          </a:p>
        </p:txBody>
      </p:sp>
      <p:cxnSp>
        <p:nvCxnSpPr>
          <p:cNvPr id="37" name="Straight Arrow Connector 36"/>
          <p:cNvCxnSpPr>
            <a:endCxn id="31" idx="2"/>
          </p:cNvCxnSpPr>
          <p:nvPr/>
        </p:nvCxnSpPr>
        <p:spPr>
          <a:xfrm flipV="1">
            <a:off x="4994812" y="5842337"/>
            <a:ext cx="15612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 rot="4113210">
            <a:off x="5754119" y="4947249"/>
            <a:ext cx="904775" cy="596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Cloud Callout 46"/>
          <p:cNvSpPr/>
          <p:nvPr/>
        </p:nvSpPr>
        <p:spPr>
          <a:xfrm>
            <a:off x="487882" y="4553319"/>
            <a:ext cx="2452691" cy="1994351"/>
          </a:xfrm>
          <a:prstGeom prst="cloudCallout">
            <a:avLst>
              <a:gd name="adj1" fmla="val 60794"/>
              <a:gd name="adj2" fmla="val -3016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We give the variable a name so that we can refer to it again</a:t>
            </a:r>
            <a:endParaRPr lang="en-I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517487" y="1374723"/>
            <a:ext cx="11004682" cy="276547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225"/>
            <a:ext cx="10515600" cy="4930776"/>
          </a:xfrm>
        </p:spPr>
        <p:txBody>
          <a:bodyPr>
            <a:normAutofit/>
          </a:bodyPr>
          <a:lstStyle/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E" sz="3600" dirty="0" smtClean="0"/>
              <a:t>When working out an calculation, it looks a little bit different to how we would normally write it</a:t>
            </a:r>
          </a:p>
          <a:p>
            <a:pPr marL="452438" indent="-452438">
              <a:buFont typeface="Wingdings" panose="05000000000000000000" pitchFamily="2" charset="2"/>
              <a:buChar char="ü"/>
            </a:pPr>
            <a:r>
              <a:rPr lang="en-IE" sz="3600" dirty="0" smtClean="0"/>
              <a:t>In an equation such as this, Length and Width are known as Operands and Area is referred to as the resultant</a:t>
            </a:r>
            <a:endParaRPr lang="en-IE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361476" y="4619782"/>
            <a:ext cx="500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Area =</a:t>
            </a:r>
            <a:r>
              <a:rPr kumimoji="0" lang="en-IE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Length * Width</a:t>
            </a:r>
            <a:endParaRPr kumimoji="0" lang="en-IE" sz="4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8733576" y="4353082"/>
            <a:ext cx="1752600" cy="533400"/>
          </a:xfrm>
          <a:prstGeom prst="wedgeRectCallout">
            <a:avLst>
              <a:gd name="adj1" fmla="val -88129"/>
              <a:gd name="adj2" fmla="val 4506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Expression</a:t>
            </a:r>
            <a:endParaRPr kumimoji="0" lang="en-IE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323126" y="4361019"/>
            <a:ext cx="1752600" cy="533400"/>
          </a:xfrm>
          <a:prstGeom prst="wedgeRectCallout">
            <a:avLst>
              <a:gd name="adj1" fmla="val 69842"/>
              <a:gd name="adj2" fmla="val 6411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Equation</a:t>
            </a:r>
            <a:endParaRPr kumimoji="0" lang="en-IE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Expressions and Equations</a:t>
            </a:r>
            <a:endParaRPr lang="en-IE" sz="3200" dirty="0"/>
          </a:p>
        </p:txBody>
      </p:sp>
      <p:sp>
        <p:nvSpPr>
          <p:cNvPr id="9" name="Parallelogram 8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Flowchart: Manual Input 9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11" name="Group 10"/>
          <p:cNvGrpSpPr/>
          <p:nvPr/>
        </p:nvGrpSpPr>
        <p:grpSpPr>
          <a:xfrm>
            <a:off x="10424632" y="142663"/>
            <a:ext cx="1264023" cy="1069042"/>
            <a:chOff x="4240952" y="3930814"/>
            <a:chExt cx="1264023" cy="1069042"/>
          </a:xfrm>
        </p:grpSpPr>
        <p:grpSp>
          <p:nvGrpSpPr>
            <p:cNvPr id="12" name="Group 11"/>
            <p:cNvGrpSpPr/>
            <p:nvPr/>
          </p:nvGrpSpPr>
          <p:grpSpPr>
            <a:xfrm>
              <a:off x="4240952" y="3930814"/>
              <a:ext cx="1264023" cy="1069042"/>
              <a:chOff x="5661211" y="1176617"/>
              <a:chExt cx="1264023" cy="106904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b="1" dirty="0">
                    <a:solidFill>
                      <a:srgbClr val="000080"/>
                    </a:solidFill>
                  </a:rPr>
                  <a:t>N</a:t>
                </a:r>
              </a:p>
            </p:txBody>
          </p:sp>
        </p:grpSp>
        <p:pic>
          <p:nvPicPr>
            <p:cNvPr id="13" name="Picture 20" descr="http://classteaching.files.wordpress.com/2013/10/reading4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634" y="4366558"/>
              <a:ext cx="678137" cy="50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42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240129"/>
            <a:ext cx="12192000" cy="5606719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5436" y="4043488"/>
            <a:ext cx="4213903" cy="968894"/>
          </a:xfrm>
        </p:spPr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rgbClr val="017296"/>
                </a:solidFill>
              </a:rPr>
              <a:t>Variables &amp;</a:t>
            </a:r>
            <a:br>
              <a:rPr lang="en-IE" b="1" dirty="0" smtClean="0">
                <a:solidFill>
                  <a:srgbClr val="017296"/>
                </a:solidFill>
              </a:rPr>
            </a:br>
            <a:r>
              <a:rPr lang="en-IE" b="1" dirty="0" smtClean="0">
                <a:solidFill>
                  <a:srgbClr val="017296"/>
                </a:solidFill>
              </a:rPr>
              <a:t>IPO</a:t>
            </a:r>
            <a:endParaRPr lang="en-IE" dirty="0">
              <a:solidFill>
                <a:srgbClr val="017296"/>
              </a:solidFill>
            </a:endParaRPr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" y="1205562"/>
            <a:ext cx="10502697" cy="45719"/>
          </a:xfrm>
          <a:prstGeom prst="rect">
            <a:avLst/>
          </a:prstGeom>
        </p:spPr>
      </p:pic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72154" y="1196261"/>
            <a:ext cx="3019846" cy="1617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139325" y="523929"/>
            <a:ext cx="1740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1E1348"/>
                </a:solidFill>
              </a:rPr>
              <a:t>Week 4</a:t>
            </a:r>
            <a:endParaRPr lang="en-IE" sz="4000" dirty="0">
              <a:solidFill>
                <a:srgbClr val="1E134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43" y="2500438"/>
            <a:ext cx="2952750" cy="1543050"/>
          </a:xfrm>
          <a:prstGeom prst="rect">
            <a:avLst/>
          </a:prstGeom>
          <a:ln>
            <a:solidFill>
              <a:srgbClr val="0184B3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43" y="4673643"/>
            <a:ext cx="2952750" cy="1543050"/>
          </a:xfrm>
          <a:prstGeom prst="rect">
            <a:avLst/>
          </a:prstGeom>
          <a:ln>
            <a:solidFill>
              <a:srgbClr val="0184B3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70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1125" y="533400"/>
            <a:ext cx="3398911" cy="152400"/>
          </a:xfrm>
          <a:prstGeom prst="rect">
            <a:avLst/>
          </a:prstGeom>
          <a:solidFill>
            <a:srgbClr val="1598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96305" y="533400"/>
            <a:ext cx="3398911" cy="152400"/>
          </a:xfrm>
          <a:prstGeom prst="rect">
            <a:avLst/>
          </a:prstGeom>
          <a:solidFill>
            <a:srgbClr val="1598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39983" y="353891"/>
            <a:ext cx="6553200" cy="560509"/>
          </a:xfrm>
          <a:prstGeom prst="rect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78611" y="250644"/>
            <a:ext cx="614211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xercise 3: Fill in the missing blanks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9993386" y="218122"/>
            <a:ext cx="980646" cy="776124"/>
          </a:xfrm>
          <a:prstGeom prst="ellipse">
            <a:avLst/>
          </a:prstGeom>
          <a:solidFill>
            <a:schemeClr val="bg1"/>
          </a:solidFill>
          <a:ln>
            <a:solidFill>
              <a:srgbClr val="8CA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5989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mins</a:t>
            </a:r>
            <a:endParaRPr kumimoji="0" lang="en-IE" sz="1800" b="1" i="0" u="none" strike="noStrike" kern="1200" cap="none" spc="0" normalizeH="0" baseline="0" noProof="0" dirty="0">
              <a:ln>
                <a:noFill/>
              </a:ln>
              <a:solidFill>
                <a:srgbClr val="15989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65110" y="391369"/>
            <a:ext cx="432214" cy="4549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</a:t>
            </a:r>
            <a:endParaRPr kumimoji="0" lang="en-I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78616" y="21006"/>
            <a:ext cx="1264023" cy="1069042"/>
            <a:chOff x="611560" y="3933056"/>
            <a:chExt cx="1264023" cy="1069042"/>
          </a:xfrm>
        </p:grpSpPr>
        <p:grpSp>
          <p:nvGrpSpPr>
            <p:cNvPr id="12" name="Group 11"/>
            <p:cNvGrpSpPr/>
            <p:nvPr/>
          </p:nvGrpSpPr>
          <p:grpSpPr>
            <a:xfrm>
              <a:off x="611560" y="3933056"/>
              <a:ext cx="1264023" cy="1069042"/>
              <a:chOff x="5661211" y="1176617"/>
              <a:chExt cx="1264023" cy="106904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rgbClr val="B3E2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rgbClr val="B3E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endPara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3" name="Picture 2" descr="https://encrypted-tbn3.gstatic.com/images?q=tbn:ANd9GcQ-FnZj99AKRfhuFaxtlPc6WmqpReAnYidFOPL4QSz8iuw5_Js8xA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201" y="4404685"/>
              <a:ext cx="639116" cy="47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2810578" y="2088682"/>
            <a:ext cx="31325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customerName=“Sam”;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1678330" y="2413748"/>
            <a:ext cx="113224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97181" y="2043390"/>
            <a:ext cx="577516" cy="567890"/>
          </a:xfrm>
          <a:prstGeom prst="ellipse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I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16481" y="2917685"/>
            <a:ext cx="577516" cy="567890"/>
          </a:xfrm>
          <a:prstGeom prst="ellipse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I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916481" y="3833315"/>
            <a:ext cx="577516" cy="567890"/>
          </a:xfrm>
          <a:prstGeom prst="ellipse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I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916481" y="4745322"/>
            <a:ext cx="577516" cy="567890"/>
          </a:xfrm>
          <a:prstGeom prst="ellipse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IE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1488" y="2917685"/>
            <a:ext cx="2034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umber1=234;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678330" y="3287017"/>
            <a:ext cx="113224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42639" y="3895573"/>
            <a:ext cx="26908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String patientName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82082" y="3890433"/>
            <a:ext cx="14813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“Ann”;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233440" y="4256166"/>
            <a:ext cx="495529" cy="35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678330" y="5104588"/>
            <a:ext cx="113224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888039" y="4745322"/>
            <a:ext cx="27061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totalAmount=54.00;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7" r="65046"/>
          <a:stretch/>
        </p:blipFill>
        <p:spPr>
          <a:xfrm>
            <a:off x="7660000" y="513775"/>
            <a:ext cx="4130640" cy="585768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266626" y="1498535"/>
            <a:ext cx="2856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five minutes, I will randomly </a:t>
            </a:r>
            <a:r>
              <a:rPr kumimoji="0" lang="en-GB" sz="2400" b="0" i="0" u="sng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pick 5 individual people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provide the answers via the chat window</a:t>
            </a:r>
            <a:endParaRPr kumimoji="0" lang="en-IE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5637405"/>
            <a:ext cx="12192000" cy="125307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35223" y="5602478"/>
            <a:ext cx="183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5F7C8A"/>
                </a:solidFill>
              </a:rPr>
              <a:t>Progress Bar</a:t>
            </a:r>
            <a:endParaRPr lang="en-IE" b="1" dirty="0">
              <a:solidFill>
                <a:srgbClr val="5F7C8A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0" y="6146822"/>
            <a:ext cx="12192000" cy="43296"/>
          </a:xfrm>
          <a:prstGeom prst="line">
            <a:avLst/>
          </a:prstGeom>
          <a:ln w="57150">
            <a:solidFill>
              <a:srgbClr val="03A9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94687" y="6005452"/>
            <a:ext cx="340337" cy="369332"/>
            <a:chOff x="-1778651" y="6224333"/>
            <a:chExt cx="340337" cy="369332"/>
          </a:xfrm>
        </p:grpSpPr>
        <p:sp>
          <p:nvSpPr>
            <p:cNvPr id="40" name="Oval 39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081646" y="6287869"/>
            <a:ext cx="134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Naming </a:t>
            </a:r>
          </a:p>
          <a:p>
            <a:pPr algn="ctr"/>
            <a:r>
              <a:rPr lang="en-GB" dirty="0" smtClean="0"/>
              <a:t>Conventions</a:t>
            </a:r>
            <a:endParaRPr lang="en-IE" dirty="0"/>
          </a:p>
        </p:txBody>
      </p:sp>
      <p:grpSp>
        <p:nvGrpSpPr>
          <p:cNvPr id="48" name="Group 47"/>
          <p:cNvGrpSpPr/>
          <p:nvPr/>
        </p:nvGrpSpPr>
        <p:grpSpPr>
          <a:xfrm>
            <a:off x="1572863" y="6009304"/>
            <a:ext cx="340337" cy="369332"/>
            <a:chOff x="-1778651" y="6224333"/>
            <a:chExt cx="340337" cy="369332"/>
          </a:xfrm>
        </p:grpSpPr>
        <p:sp>
          <p:nvSpPr>
            <p:cNvPr id="49" name="Oval 48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593553" y="6020991"/>
            <a:ext cx="340337" cy="369332"/>
            <a:chOff x="-1778651" y="6224333"/>
            <a:chExt cx="340337" cy="369332"/>
          </a:xfrm>
        </p:grpSpPr>
        <p:sp>
          <p:nvSpPr>
            <p:cNvPr id="52" name="Oval 51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256371" y="6298873"/>
            <a:ext cx="101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Types of </a:t>
            </a:r>
          </a:p>
          <a:p>
            <a:pPr algn="ctr"/>
            <a:r>
              <a:rPr lang="en-GB" dirty="0" smtClean="0"/>
              <a:t>Data</a:t>
            </a:r>
            <a:endParaRPr lang="en-IE" dirty="0"/>
          </a:p>
        </p:txBody>
      </p:sp>
      <p:sp>
        <p:nvSpPr>
          <p:cNvPr id="55" name="TextBox 54"/>
          <p:cNvSpPr txBox="1"/>
          <p:nvPr/>
        </p:nvSpPr>
        <p:spPr>
          <a:xfrm>
            <a:off x="8816956" y="6309113"/>
            <a:ext cx="81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BREAK</a:t>
            </a:r>
            <a:endParaRPr lang="en-IE" b="1" dirty="0"/>
          </a:p>
        </p:txBody>
      </p:sp>
      <p:grpSp>
        <p:nvGrpSpPr>
          <p:cNvPr id="56" name="Group 55"/>
          <p:cNvGrpSpPr/>
          <p:nvPr/>
        </p:nvGrpSpPr>
        <p:grpSpPr>
          <a:xfrm>
            <a:off x="8976083" y="6003503"/>
            <a:ext cx="340337" cy="369332"/>
            <a:chOff x="-1778651" y="6224333"/>
            <a:chExt cx="340337" cy="369332"/>
          </a:xfrm>
        </p:grpSpPr>
        <p:sp>
          <p:nvSpPr>
            <p:cNvPr id="57" name="Oval 56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554930" y="6030417"/>
            <a:ext cx="340337" cy="369332"/>
            <a:chOff x="-1778651" y="6224333"/>
            <a:chExt cx="340337" cy="369332"/>
          </a:xfrm>
        </p:grpSpPr>
        <p:sp>
          <p:nvSpPr>
            <p:cNvPr id="60" name="Oval 59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2352692" y="6276659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</a:t>
            </a:r>
          </a:p>
          <a:p>
            <a:pPr algn="ctr"/>
            <a:r>
              <a:rPr lang="en-GB" dirty="0"/>
              <a:t>1</a:t>
            </a:r>
            <a:endParaRPr lang="en-IE" dirty="0"/>
          </a:p>
        </p:txBody>
      </p:sp>
      <p:sp>
        <p:nvSpPr>
          <p:cNvPr id="63" name="TextBox 62"/>
          <p:cNvSpPr txBox="1"/>
          <p:nvPr/>
        </p:nvSpPr>
        <p:spPr>
          <a:xfrm>
            <a:off x="4289097" y="6306646"/>
            <a:ext cx="99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 </a:t>
            </a:r>
          </a:p>
          <a:p>
            <a:pPr algn="ctr"/>
            <a:r>
              <a:rPr lang="en-GB" dirty="0" smtClean="0"/>
              <a:t>2</a:t>
            </a:r>
            <a:endParaRPr lang="en-IE" dirty="0"/>
          </a:p>
        </p:txBody>
      </p:sp>
      <p:grpSp>
        <p:nvGrpSpPr>
          <p:cNvPr id="64" name="Group 63"/>
          <p:cNvGrpSpPr/>
          <p:nvPr/>
        </p:nvGrpSpPr>
        <p:grpSpPr>
          <a:xfrm>
            <a:off x="4540734" y="6041821"/>
            <a:ext cx="340337" cy="369332"/>
            <a:chOff x="-1778651" y="6224333"/>
            <a:chExt cx="340337" cy="369332"/>
          </a:xfrm>
        </p:grpSpPr>
        <p:sp>
          <p:nvSpPr>
            <p:cNvPr id="65" name="Oval 64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502499" y="6034538"/>
            <a:ext cx="340337" cy="369332"/>
            <a:chOff x="-1778651" y="6224333"/>
            <a:chExt cx="340337" cy="369332"/>
          </a:xfrm>
        </p:grpSpPr>
        <p:sp>
          <p:nvSpPr>
            <p:cNvPr id="68" name="Oval 67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126659" y="6315949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Operators</a:t>
            </a:r>
            <a:endParaRPr lang="en-IE" dirty="0"/>
          </a:p>
        </p:txBody>
      </p:sp>
      <p:sp>
        <p:nvSpPr>
          <p:cNvPr id="71" name="TextBox 70"/>
          <p:cNvSpPr txBox="1"/>
          <p:nvPr/>
        </p:nvSpPr>
        <p:spPr>
          <a:xfrm>
            <a:off x="6224304" y="6295227"/>
            <a:ext cx="148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Expressions &amp;</a:t>
            </a:r>
          </a:p>
          <a:p>
            <a:pPr algn="ctr"/>
            <a:r>
              <a:rPr lang="en-GB" dirty="0" smtClean="0"/>
              <a:t>Equations</a:t>
            </a:r>
            <a:endParaRPr lang="en-IE" dirty="0"/>
          </a:p>
        </p:txBody>
      </p:sp>
      <p:grpSp>
        <p:nvGrpSpPr>
          <p:cNvPr id="72" name="Group 71"/>
          <p:cNvGrpSpPr/>
          <p:nvPr/>
        </p:nvGrpSpPr>
        <p:grpSpPr>
          <a:xfrm>
            <a:off x="6706770" y="6018649"/>
            <a:ext cx="340337" cy="369332"/>
            <a:chOff x="-1778651" y="6224333"/>
            <a:chExt cx="340337" cy="369332"/>
          </a:xfrm>
        </p:grpSpPr>
        <p:sp>
          <p:nvSpPr>
            <p:cNvPr id="73" name="Oval 72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047092" y="5999074"/>
            <a:ext cx="340337" cy="369332"/>
            <a:chOff x="-1778651" y="6224333"/>
            <a:chExt cx="340337" cy="369332"/>
          </a:xfrm>
        </p:grpSpPr>
        <p:sp>
          <p:nvSpPr>
            <p:cNvPr id="76" name="Oval 75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7796541" y="6315949"/>
            <a:ext cx="991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 </a:t>
            </a:r>
          </a:p>
          <a:p>
            <a:pPr algn="ctr"/>
            <a:r>
              <a:rPr lang="en-GB" dirty="0" smtClean="0"/>
              <a:t>3</a:t>
            </a:r>
            <a:endParaRPr lang="en-IE" dirty="0"/>
          </a:p>
        </p:txBody>
      </p:sp>
      <p:grpSp>
        <p:nvGrpSpPr>
          <p:cNvPr id="79" name="Group 78"/>
          <p:cNvGrpSpPr/>
          <p:nvPr/>
        </p:nvGrpSpPr>
        <p:grpSpPr>
          <a:xfrm>
            <a:off x="9781795" y="5999346"/>
            <a:ext cx="340337" cy="369332"/>
            <a:chOff x="-1778651" y="6224333"/>
            <a:chExt cx="340337" cy="369332"/>
          </a:xfrm>
        </p:grpSpPr>
        <p:sp>
          <p:nvSpPr>
            <p:cNvPr id="80" name="Oval 79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9694784" y="6287869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IPO</a:t>
            </a:r>
          </a:p>
          <a:p>
            <a:pPr algn="ctr"/>
            <a:endParaRPr lang="en-IE" dirty="0"/>
          </a:p>
        </p:txBody>
      </p:sp>
      <p:sp>
        <p:nvSpPr>
          <p:cNvPr id="83" name="TextBox 82"/>
          <p:cNvSpPr txBox="1"/>
          <p:nvPr/>
        </p:nvSpPr>
        <p:spPr>
          <a:xfrm>
            <a:off x="34917" y="6287869"/>
            <a:ext cx="1109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What is a </a:t>
            </a:r>
          </a:p>
          <a:p>
            <a:pPr algn="ctr"/>
            <a:r>
              <a:rPr lang="en-GB" dirty="0" smtClean="0"/>
              <a:t>variable?</a:t>
            </a:r>
          </a:p>
          <a:p>
            <a:pPr algn="ctr"/>
            <a:endParaRPr lang="en-IE" dirty="0"/>
          </a:p>
        </p:txBody>
      </p:sp>
      <p:grpSp>
        <p:nvGrpSpPr>
          <p:cNvPr id="84" name="Group 83"/>
          <p:cNvGrpSpPr/>
          <p:nvPr/>
        </p:nvGrpSpPr>
        <p:grpSpPr>
          <a:xfrm>
            <a:off x="392276" y="5999399"/>
            <a:ext cx="365806" cy="369332"/>
            <a:chOff x="560326" y="5852428"/>
            <a:chExt cx="365806" cy="369332"/>
          </a:xfrm>
        </p:grpSpPr>
        <p:sp>
          <p:nvSpPr>
            <p:cNvPr id="85" name="Oval 84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1552728" y="5983804"/>
            <a:ext cx="340337" cy="369332"/>
            <a:chOff x="-1778651" y="6224333"/>
            <a:chExt cx="340337" cy="369332"/>
          </a:xfrm>
        </p:grpSpPr>
        <p:sp>
          <p:nvSpPr>
            <p:cNvPr id="88" name="Oval 87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1253794" y="6276360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</a:t>
            </a:r>
          </a:p>
          <a:p>
            <a:pPr algn="ctr"/>
            <a:r>
              <a:rPr lang="en-GB" dirty="0" smtClean="0"/>
              <a:t> 4</a:t>
            </a:r>
            <a:endParaRPr lang="en-IE" dirty="0"/>
          </a:p>
        </p:txBody>
      </p:sp>
      <p:grpSp>
        <p:nvGrpSpPr>
          <p:cNvPr id="91" name="Group 90"/>
          <p:cNvGrpSpPr/>
          <p:nvPr/>
        </p:nvGrpSpPr>
        <p:grpSpPr>
          <a:xfrm>
            <a:off x="10560725" y="5983804"/>
            <a:ext cx="340337" cy="369332"/>
            <a:chOff x="-1778651" y="6224333"/>
            <a:chExt cx="340337" cy="369332"/>
          </a:xfrm>
        </p:grpSpPr>
        <p:sp>
          <p:nvSpPr>
            <p:cNvPr id="92" name="Oval 91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0108388" y="6275977"/>
            <a:ext cx="1318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How to</a:t>
            </a:r>
          </a:p>
          <a:p>
            <a:pPr algn="ctr"/>
            <a:r>
              <a:rPr lang="en-GB" dirty="0"/>
              <a:t>c</a:t>
            </a:r>
            <a:r>
              <a:rPr lang="en-GB" dirty="0" smtClean="0"/>
              <a:t>reate a IPO</a:t>
            </a:r>
          </a:p>
          <a:p>
            <a:pPr algn="ctr"/>
            <a:endParaRPr lang="en-IE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74390" y="6008666"/>
            <a:ext cx="365806" cy="369332"/>
            <a:chOff x="560326" y="5852428"/>
            <a:chExt cx="365806" cy="369332"/>
          </a:xfrm>
        </p:grpSpPr>
        <p:sp>
          <p:nvSpPr>
            <p:cNvPr id="96" name="Oval 95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591484" y="6019478"/>
            <a:ext cx="365806" cy="369332"/>
            <a:chOff x="560326" y="5852428"/>
            <a:chExt cx="365806" cy="369332"/>
          </a:xfrm>
        </p:grpSpPr>
        <p:sp>
          <p:nvSpPr>
            <p:cNvPr id="99" name="Oval 98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557437" y="6027683"/>
            <a:ext cx="365806" cy="369332"/>
            <a:chOff x="560326" y="5852428"/>
            <a:chExt cx="365806" cy="369332"/>
          </a:xfrm>
        </p:grpSpPr>
        <p:sp>
          <p:nvSpPr>
            <p:cNvPr id="102" name="Oval 101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535847" y="6028505"/>
            <a:ext cx="365806" cy="369332"/>
            <a:chOff x="560326" y="5852428"/>
            <a:chExt cx="365806" cy="369332"/>
          </a:xfrm>
        </p:grpSpPr>
        <p:sp>
          <p:nvSpPr>
            <p:cNvPr id="105" name="Oval 104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501043" y="6029121"/>
            <a:ext cx="365806" cy="369332"/>
            <a:chOff x="560326" y="5852428"/>
            <a:chExt cx="365806" cy="369332"/>
          </a:xfrm>
        </p:grpSpPr>
        <p:sp>
          <p:nvSpPr>
            <p:cNvPr id="108" name="Oval 107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702665" y="6005452"/>
            <a:ext cx="365806" cy="369332"/>
            <a:chOff x="560326" y="5852428"/>
            <a:chExt cx="365806" cy="369332"/>
          </a:xfrm>
        </p:grpSpPr>
        <p:sp>
          <p:nvSpPr>
            <p:cNvPr id="111" name="Oval 110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19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2E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6" name="Group 5"/>
          <p:cNvGrpSpPr/>
          <p:nvPr/>
        </p:nvGrpSpPr>
        <p:grpSpPr>
          <a:xfrm>
            <a:off x="10583519" y="279408"/>
            <a:ext cx="1264023" cy="1069042"/>
            <a:chOff x="2686233" y="5443609"/>
            <a:chExt cx="1264023" cy="1069042"/>
          </a:xfrm>
        </p:grpSpPr>
        <p:grpSp>
          <p:nvGrpSpPr>
            <p:cNvPr id="7" name="Group 6"/>
            <p:cNvGrpSpPr/>
            <p:nvPr/>
          </p:nvGrpSpPr>
          <p:grpSpPr>
            <a:xfrm>
              <a:off x="2686233" y="5443609"/>
              <a:ext cx="1264023" cy="1069042"/>
              <a:chOff x="5661211" y="1176617"/>
              <a:chExt cx="1264023" cy="106904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rgbClr val="8EB4E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sp>
            <p:nvSpPr>
              <p:cNvPr id="10" name="Oval 9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rgbClr val="8EB4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b="1" dirty="0" smtClean="0">
                    <a:solidFill>
                      <a:schemeClr val="bg1"/>
                    </a:solidFill>
                  </a:rPr>
                  <a:t>T</a:t>
                </a:r>
                <a:endParaRPr lang="en-IE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" name="Picture 12" descr="http://www.altmd.com/mediafiles/SharedImages/HerbalMedicine/TeaCartoon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668" y="5722053"/>
              <a:ext cx="662267" cy="697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Oval 16"/>
          <p:cNvSpPr/>
          <p:nvPr/>
        </p:nvSpPr>
        <p:spPr>
          <a:xfrm>
            <a:off x="5009394" y="906646"/>
            <a:ext cx="1967696" cy="1922420"/>
          </a:xfrm>
          <a:prstGeom prst="ellipse">
            <a:avLst/>
          </a:prstGeom>
          <a:solidFill>
            <a:srgbClr val="025D8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169281" y="2060293"/>
            <a:ext cx="5631808" cy="52086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EB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/>
          <p:cNvSpPr/>
          <p:nvPr/>
        </p:nvSpPr>
        <p:spPr>
          <a:xfrm>
            <a:off x="62906" y="6052503"/>
            <a:ext cx="7695921" cy="805497"/>
          </a:xfrm>
          <a:prstGeom prst="rect">
            <a:avLst/>
          </a:prstGeom>
          <a:solidFill>
            <a:srgbClr val="025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TEA BREAK FOR 10 MINUTES</a:t>
            </a:r>
            <a:endParaRPr lang="en-IE" sz="4000" dirty="0"/>
          </a:p>
        </p:txBody>
      </p:sp>
      <p:sp>
        <p:nvSpPr>
          <p:cNvPr id="18" name="Rectangle 17"/>
          <p:cNvSpPr/>
          <p:nvPr/>
        </p:nvSpPr>
        <p:spPr>
          <a:xfrm>
            <a:off x="-231494" y="6858000"/>
            <a:ext cx="6759616" cy="55556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5247194" y="1206136"/>
            <a:ext cx="14920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200" b="1" dirty="0">
                <a:solidFill>
                  <a:schemeClr val="bg1"/>
                </a:solidFill>
              </a:rPr>
              <a:t>Check Chat window for </a:t>
            </a:r>
            <a:r>
              <a:rPr lang="en-GB" sz="2200" b="1" dirty="0" smtClean="0">
                <a:solidFill>
                  <a:schemeClr val="bg1"/>
                </a:solidFill>
              </a:rPr>
              <a:t>return tim</a:t>
            </a:r>
            <a:r>
              <a:rPr lang="en-GB" sz="2000" b="1" dirty="0" smtClean="0">
                <a:solidFill>
                  <a:schemeClr val="bg1"/>
                </a:solidFill>
              </a:rPr>
              <a:t>e</a:t>
            </a:r>
            <a:endParaRPr lang="en-IE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38" t="14726" r="49561" b="32488"/>
          <a:stretch/>
        </p:blipFill>
        <p:spPr>
          <a:xfrm>
            <a:off x="1337123" y="2529575"/>
            <a:ext cx="3183038" cy="33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2E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Oval 13"/>
          <p:cNvSpPr/>
          <p:nvPr/>
        </p:nvSpPr>
        <p:spPr>
          <a:xfrm>
            <a:off x="3278245" y="2060293"/>
            <a:ext cx="5631808" cy="5208608"/>
          </a:xfrm>
          <a:prstGeom prst="ellipse">
            <a:avLst/>
          </a:prstGeom>
          <a:solidFill>
            <a:schemeClr val="bg1"/>
          </a:solidFill>
          <a:ln w="38100">
            <a:solidFill>
              <a:srgbClr val="9EB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/>
          <p:cNvSpPr/>
          <p:nvPr/>
        </p:nvSpPr>
        <p:spPr>
          <a:xfrm>
            <a:off x="1799438" y="6877250"/>
            <a:ext cx="6759616" cy="55556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tangle 18"/>
          <p:cNvSpPr/>
          <p:nvPr/>
        </p:nvSpPr>
        <p:spPr>
          <a:xfrm>
            <a:off x="4053929" y="3429000"/>
            <a:ext cx="40804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1F6395"/>
                </a:solidFill>
              </a:rPr>
              <a:t>Anyone know what IPO stands for?</a:t>
            </a:r>
          </a:p>
          <a:p>
            <a:pPr algn="ctr"/>
            <a:endParaRPr lang="en-GB" sz="3600" b="1" dirty="0" smtClean="0">
              <a:solidFill>
                <a:srgbClr val="1F6395"/>
              </a:solidFill>
            </a:endParaRPr>
          </a:p>
          <a:p>
            <a:pPr algn="ctr"/>
            <a:r>
              <a:rPr lang="en-GB" sz="3600" dirty="0" smtClean="0">
                <a:solidFill>
                  <a:srgbClr val="1F6395"/>
                </a:solidFill>
              </a:rPr>
              <a:t>Enter your answers via the chat window</a:t>
            </a:r>
            <a:endParaRPr lang="en-IE" sz="3600" dirty="0">
              <a:solidFill>
                <a:srgbClr val="1F6395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581850" y="2344902"/>
            <a:ext cx="960976" cy="913435"/>
          </a:xfrm>
          <a:prstGeom prst="ellipse">
            <a:avLst/>
          </a:prstGeom>
          <a:solidFill>
            <a:srgbClr val="025D89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Q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303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 rot="5400000">
            <a:off x="2583153" y="472752"/>
            <a:ext cx="6885383" cy="596211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02276"/>
            <a:ext cx="8618637" cy="1048094"/>
          </a:xfrm>
          <a:prstGeom prst="rect">
            <a:avLst/>
          </a:prstGeom>
          <a:solidFill>
            <a:srgbClr val="31B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64659" y="5781381"/>
            <a:ext cx="2736304" cy="1081315"/>
          </a:xfrm>
          <a:prstGeom prst="rect">
            <a:avLst/>
          </a:prstGeom>
          <a:solidFill>
            <a:srgbClr val="37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00563" y="6635853"/>
            <a:ext cx="1125969" cy="341367"/>
          </a:xfrm>
          <a:prstGeom prst="rect">
            <a:avLst/>
          </a:prstGeom>
          <a:solidFill>
            <a:srgbClr val="37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Parallelogram 3"/>
          <p:cNvSpPr/>
          <p:nvPr/>
        </p:nvSpPr>
        <p:spPr>
          <a:xfrm rot="1604175">
            <a:off x="7007189" y="-623799"/>
            <a:ext cx="527508" cy="8152881"/>
          </a:xfrm>
          <a:prstGeom prst="parallelogram">
            <a:avLst/>
          </a:prstGeom>
          <a:solidFill>
            <a:srgbClr val="31B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7528" y="6858000"/>
            <a:ext cx="6540102" cy="81947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6218" y="-891480"/>
            <a:ext cx="6540102" cy="81947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70232" y="-306633"/>
            <a:ext cx="1126155" cy="29853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ectangle 9"/>
          <p:cNvSpPr/>
          <p:nvPr/>
        </p:nvSpPr>
        <p:spPr>
          <a:xfrm>
            <a:off x="9006903" y="-8097"/>
            <a:ext cx="3181885" cy="6875721"/>
          </a:xfrm>
          <a:prstGeom prst="rect">
            <a:avLst/>
          </a:prstGeom>
          <a:solidFill>
            <a:srgbClr val="37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ight Triangle 12"/>
          <p:cNvSpPr/>
          <p:nvPr/>
        </p:nvSpPr>
        <p:spPr>
          <a:xfrm rot="4635677" flipH="1" flipV="1">
            <a:off x="4440289" y="1194202"/>
            <a:ext cx="5676946" cy="4815416"/>
          </a:xfrm>
          <a:prstGeom prst="rtTriangle">
            <a:avLst/>
          </a:prstGeom>
          <a:solidFill>
            <a:srgbClr val="37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642" y="782464"/>
            <a:ext cx="8013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IPO Chart</a:t>
            </a:r>
          </a:p>
          <a:p>
            <a:r>
              <a:rPr lang="en-GB" sz="2400" b="1" dirty="0" smtClean="0">
                <a:solidFill>
                  <a:schemeClr val="bg1"/>
                </a:solidFill>
              </a:rPr>
              <a:t>[Input Process and Output]</a:t>
            </a:r>
            <a:endParaRPr lang="en-IE" sz="24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0" y="2959669"/>
            <a:ext cx="5656882" cy="16124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637405"/>
            <a:ext cx="12192000" cy="1259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/>
          <p:cNvSpPr/>
          <p:nvPr/>
        </p:nvSpPr>
        <p:spPr>
          <a:xfrm>
            <a:off x="0" y="5637405"/>
            <a:ext cx="12192000" cy="125307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35223" y="5602478"/>
            <a:ext cx="183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5F7C8A"/>
                </a:solidFill>
              </a:rPr>
              <a:t>Progress Bar</a:t>
            </a:r>
            <a:endParaRPr lang="en-IE" b="1" dirty="0">
              <a:solidFill>
                <a:srgbClr val="5F7C8A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6146822"/>
            <a:ext cx="12192000" cy="43296"/>
          </a:xfrm>
          <a:prstGeom prst="line">
            <a:avLst/>
          </a:prstGeom>
          <a:ln w="57150">
            <a:solidFill>
              <a:srgbClr val="03A9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94687" y="6005452"/>
            <a:ext cx="340337" cy="369332"/>
            <a:chOff x="-1778651" y="6224333"/>
            <a:chExt cx="340337" cy="369332"/>
          </a:xfrm>
        </p:grpSpPr>
        <p:sp>
          <p:nvSpPr>
            <p:cNvPr id="20" name="Oval 19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81646" y="6287869"/>
            <a:ext cx="134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Naming </a:t>
            </a:r>
          </a:p>
          <a:p>
            <a:pPr algn="ctr"/>
            <a:r>
              <a:rPr lang="en-GB" dirty="0" smtClean="0"/>
              <a:t>Conventions</a:t>
            </a:r>
            <a:endParaRPr lang="en-IE" dirty="0"/>
          </a:p>
        </p:txBody>
      </p:sp>
      <p:grpSp>
        <p:nvGrpSpPr>
          <p:cNvPr id="23" name="Group 22"/>
          <p:cNvGrpSpPr/>
          <p:nvPr/>
        </p:nvGrpSpPr>
        <p:grpSpPr>
          <a:xfrm>
            <a:off x="1572863" y="6009304"/>
            <a:ext cx="340337" cy="369332"/>
            <a:chOff x="-1778651" y="6224333"/>
            <a:chExt cx="340337" cy="369332"/>
          </a:xfrm>
        </p:grpSpPr>
        <p:sp>
          <p:nvSpPr>
            <p:cNvPr id="24" name="Oval 23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3553" y="6020991"/>
            <a:ext cx="340337" cy="369332"/>
            <a:chOff x="-1778651" y="6224333"/>
            <a:chExt cx="340337" cy="369332"/>
          </a:xfrm>
        </p:grpSpPr>
        <p:sp>
          <p:nvSpPr>
            <p:cNvPr id="27" name="Oval 26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256371" y="6298873"/>
            <a:ext cx="101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Types of </a:t>
            </a:r>
          </a:p>
          <a:p>
            <a:pPr algn="ctr"/>
            <a:r>
              <a:rPr lang="en-GB" dirty="0" smtClean="0"/>
              <a:t>Data</a:t>
            </a:r>
            <a:endParaRPr lang="en-IE" dirty="0"/>
          </a:p>
        </p:txBody>
      </p:sp>
      <p:sp>
        <p:nvSpPr>
          <p:cNvPr id="30" name="TextBox 29"/>
          <p:cNvSpPr txBox="1"/>
          <p:nvPr/>
        </p:nvSpPr>
        <p:spPr>
          <a:xfrm>
            <a:off x="8816956" y="6309113"/>
            <a:ext cx="81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BREAK</a:t>
            </a:r>
            <a:endParaRPr lang="en-IE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3554930" y="6030417"/>
            <a:ext cx="340337" cy="369332"/>
            <a:chOff x="-1778651" y="6224333"/>
            <a:chExt cx="340337" cy="369332"/>
          </a:xfrm>
        </p:grpSpPr>
        <p:sp>
          <p:nvSpPr>
            <p:cNvPr id="35" name="Oval 34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52692" y="6276659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</a:t>
            </a:r>
          </a:p>
          <a:p>
            <a:pPr algn="ctr"/>
            <a:r>
              <a:rPr lang="en-GB" dirty="0"/>
              <a:t>1</a:t>
            </a:r>
            <a:endParaRPr lang="en-IE" dirty="0"/>
          </a:p>
        </p:txBody>
      </p:sp>
      <p:sp>
        <p:nvSpPr>
          <p:cNvPr id="38" name="TextBox 37"/>
          <p:cNvSpPr txBox="1"/>
          <p:nvPr/>
        </p:nvSpPr>
        <p:spPr>
          <a:xfrm>
            <a:off x="4289097" y="6306646"/>
            <a:ext cx="99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 </a:t>
            </a:r>
          </a:p>
          <a:p>
            <a:pPr algn="ctr"/>
            <a:r>
              <a:rPr lang="en-GB" dirty="0" smtClean="0"/>
              <a:t>2</a:t>
            </a:r>
            <a:endParaRPr lang="en-IE" dirty="0"/>
          </a:p>
        </p:txBody>
      </p:sp>
      <p:grpSp>
        <p:nvGrpSpPr>
          <p:cNvPr id="39" name="Group 38"/>
          <p:cNvGrpSpPr/>
          <p:nvPr/>
        </p:nvGrpSpPr>
        <p:grpSpPr>
          <a:xfrm>
            <a:off x="4540734" y="6041821"/>
            <a:ext cx="340337" cy="369332"/>
            <a:chOff x="-1778651" y="6224333"/>
            <a:chExt cx="340337" cy="369332"/>
          </a:xfrm>
        </p:grpSpPr>
        <p:sp>
          <p:nvSpPr>
            <p:cNvPr id="40" name="Oval 39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02499" y="6034538"/>
            <a:ext cx="340337" cy="369332"/>
            <a:chOff x="-1778651" y="6224333"/>
            <a:chExt cx="340337" cy="369332"/>
          </a:xfrm>
        </p:grpSpPr>
        <p:sp>
          <p:nvSpPr>
            <p:cNvPr id="43" name="Oval 42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126659" y="6315949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Operators</a:t>
            </a:r>
            <a:endParaRPr lang="en-IE" dirty="0"/>
          </a:p>
        </p:txBody>
      </p:sp>
      <p:sp>
        <p:nvSpPr>
          <p:cNvPr id="46" name="TextBox 45"/>
          <p:cNvSpPr txBox="1"/>
          <p:nvPr/>
        </p:nvSpPr>
        <p:spPr>
          <a:xfrm>
            <a:off x="6224304" y="6295227"/>
            <a:ext cx="148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Expressions &amp;</a:t>
            </a:r>
          </a:p>
          <a:p>
            <a:pPr algn="ctr"/>
            <a:r>
              <a:rPr lang="en-GB" dirty="0" smtClean="0"/>
              <a:t>Equations</a:t>
            </a:r>
            <a:endParaRPr lang="en-IE" dirty="0"/>
          </a:p>
        </p:txBody>
      </p:sp>
      <p:grpSp>
        <p:nvGrpSpPr>
          <p:cNvPr id="47" name="Group 46"/>
          <p:cNvGrpSpPr/>
          <p:nvPr/>
        </p:nvGrpSpPr>
        <p:grpSpPr>
          <a:xfrm>
            <a:off x="6706770" y="6018649"/>
            <a:ext cx="340337" cy="369332"/>
            <a:chOff x="-1778651" y="6224333"/>
            <a:chExt cx="340337" cy="369332"/>
          </a:xfrm>
        </p:grpSpPr>
        <p:sp>
          <p:nvSpPr>
            <p:cNvPr id="48" name="Oval 47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047092" y="5999074"/>
            <a:ext cx="340337" cy="369332"/>
            <a:chOff x="-1778651" y="6224333"/>
            <a:chExt cx="340337" cy="369332"/>
          </a:xfrm>
        </p:grpSpPr>
        <p:sp>
          <p:nvSpPr>
            <p:cNvPr id="51" name="Oval 50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796541" y="6315949"/>
            <a:ext cx="991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 </a:t>
            </a:r>
          </a:p>
          <a:p>
            <a:pPr algn="ctr"/>
            <a:r>
              <a:rPr lang="en-GB" dirty="0" smtClean="0"/>
              <a:t>3</a:t>
            </a:r>
            <a:endParaRPr lang="en-IE" dirty="0"/>
          </a:p>
        </p:txBody>
      </p:sp>
      <p:grpSp>
        <p:nvGrpSpPr>
          <p:cNvPr id="54" name="Group 53"/>
          <p:cNvGrpSpPr/>
          <p:nvPr/>
        </p:nvGrpSpPr>
        <p:grpSpPr>
          <a:xfrm>
            <a:off x="9781795" y="5999346"/>
            <a:ext cx="340337" cy="369332"/>
            <a:chOff x="-1778651" y="6224333"/>
            <a:chExt cx="340337" cy="369332"/>
          </a:xfrm>
        </p:grpSpPr>
        <p:sp>
          <p:nvSpPr>
            <p:cNvPr id="55" name="Oval 54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9694784" y="6287869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IPO</a:t>
            </a:r>
          </a:p>
          <a:p>
            <a:pPr algn="ctr"/>
            <a:endParaRPr lang="en-IE" dirty="0"/>
          </a:p>
        </p:txBody>
      </p:sp>
      <p:sp>
        <p:nvSpPr>
          <p:cNvPr id="58" name="TextBox 57"/>
          <p:cNvSpPr txBox="1"/>
          <p:nvPr/>
        </p:nvSpPr>
        <p:spPr>
          <a:xfrm>
            <a:off x="34917" y="6287869"/>
            <a:ext cx="1109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What is a </a:t>
            </a:r>
          </a:p>
          <a:p>
            <a:pPr algn="ctr"/>
            <a:r>
              <a:rPr lang="en-GB" dirty="0" smtClean="0"/>
              <a:t>variable?</a:t>
            </a:r>
          </a:p>
          <a:p>
            <a:pPr algn="ctr"/>
            <a:endParaRPr lang="en-IE" dirty="0"/>
          </a:p>
        </p:txBody>
      </p:sp>
      <p:grpSp>
        <p:nvGrpSpPr>
          <p:cNvPr id="59" name="Group 58"/>
          <p:cNvGrpSpPr/>
          <p:nvPr/>
        </p:nvGrpSpPr>
        <p:grpSpPr>
          <a:xfrm>
            <a:off x="392276" y="5999399"/>
            <a:ext cx="365806" cy="369332"/>
            <a:chOff x="560326" y="5852428"/>
            <a:chExt cx="365806" cy="369332"/>
          </a:xfrm>
        </p:grpSpPr>
        <p:sp>
          <p:nvSpPr>
            <p:cNvPr id="60" name="Oval 59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1552728" y="5983804"/>
            <a:ext cx="340337" cy="369332"/>
            <a:chOff x="-1778651" y="6224333"/>
            <a:chExt cx="340337" cy="369332"/>
          </a:xfrm>
        </p:grpSpPr>
        <p:sp>
          <p:nvSpPr>
            <p:cNvPr id="63" name="Oval 62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1253794" y="6276360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</a:t>
            </a:r>
          </a:p>
          <a:p>
            <a:pPr algn="ctr"/>
            <a:r>
              <a:rPr lang="en-GB" dirty="0" smtClean="0"/>
              <a:t> 4</a:t>
            </a:r>
            <a:endParaRPr lang="en-IE" dirty="0"/>
          </a:p>
        </p:txBody>
      </p:sp>
      <p:grpSp>
        <p:nvGrpSpPr>
          <p:cNvPr id="66" name="Group 65"/>
          <p:cNvGrpSpPr/>
          <p:nvPr/>
        </p:nvGrpSpPr>
        <p:grpSpPr>
          <a:xfrm>
            <a:off x="10560725" y="5983804"/>
            <a:ext cx="340337" cy="369332"/>
            <a:chOff x="-1778651" y="6224333"/>
            <a:chExt cx="340337" cy="369332"/>
          </a:xfrm>
        </p:grpSpPr>
        <p:sp>
          <p:nvSpPr>
            <p:cNvPr id="67" name="Oval 66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10108388" y="6275977"/>
            <a:ext cx="1318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How to</a:t>
            </a:r>
          </a:p>
          <a:p>
            <a:pPr algn="ctr"/>
            <a:r>
              <a:rPr lang="en-GB" dirty="0"/>
              <a:t>c</a:t>
            </a:r>
            <a:r>
              <a:rPr lang="en-GB" dirty="0" smtClean="0"/>
              <a:t>reate a IPO</a:t>
            </a:r>
          </a:p>
          <a:p>
            <a:pPr algn="ctr"/>
            <a:endParaRPr lang="en-IE" dirty="0"/>
          </a:p>
        </p:txBody>
      </p:sp>
      <p:grpSp>
        <p:nvGrpSpPr>
          <p:cNvPr id="70" name="Group 69"/>
          <p:cNvGrpSpPr/>
          <p:nvPr/>
        </p:nvGrpSpPr>
        <p:grpSpPr>
          <a:xfrm>
            <a:off x="1574390" y="6008666"/>
            <a:ext cx="365806" cy="369332"/>
            <a:chOff x="560326" y="5852428"/>
            <a:chExt cx="365806" cy="369332"/>
          </a:xfrm>
        </p:grpSpPr>
        <p:sp>
          <p:nvSpPr>
            <p:cNvPr id="71" name="Oval 70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591484" y="6019478"/>
            <a:ext cx="365806" cy="369332"/>
            <a:chOff x="560326" y="5852428"/>
            <a:chExt cx="365806" cy="369332"/>
          </a:xfrm>
        </p:grpSpPr>
        <p:sp>
          <p:nvSpPr>
            <p:cNvPr id="74" name="Oval 73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557437" y="6027683"/>
            <a:ext cx="365806" cy="369332"/>
            <a:chOff x="560326" y="5852428"/>
            <a:chExt cx="365806" cy="369332"/>
          </a:xfrm>
        </p:grpSpPr>
        <p:sp>
          <p:nvSpPr>
            <p:cNvPr id="77" name="Oval 76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35847" y="6028505"/>
            <a:ext cx="365806" cy="369332"/>
            <a:chOff x="560326" y="5852428"/>
            <a:chExt cx="365806" cy="369332"/>
          </a:xfrm>
        </p:grpSpPr>
        <p:sp>
          <p:nvSpPr>
            <p:cNvPr id="80" name="Oval 79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501043" y="6029121"/>
            <a:ext cx="365806" cy="369332"/>
            <a:chOff x="560326" y="5852428"/>
            <a:chExt cx="365806" cy="369332"/>
          </a:xfrm>
        </p:grpSpPr>
        <p:sp>
          <p:nvSpPr>
            <p:cNvPr id="83" name="Oval 82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702665" y="6018152"/>
            <a:ext cx="365806" cy="369332"/>
            <a:chOff x="560326" y="5852428"/>
            <a:chExt cx="365806" cy="369332"/>
          </a:xfrm>
        </p:grpSpPr>
        <p:sp>
          <p:nvSpPr>
            <p:cNvPr id="86" name="Oval 85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048745" y="5992752"/>
            <a:ext cx="365806" cy="369332"/>
            <a:chOff x="560326" y="5852428"/>
            <a:chExt cx="365806" cy="369332"/>
          </a:xfrm>
        </p:grpSpPr>
        <p:sp>
          <p:nvSpPr>
            <p:cNvPr id="89" name="Oval 88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999388" y="6004957"/>
            <a:ext cx="365806" cy="369332"/>
            <a:chOff x="560326" y="5852428"/>
            <a:chExt cx="365806" cy="369332"/>
          </a:xfrm>
        </p:grpSpPr>
        <p:sp>
          <p:nvSpPr>
            <p:cNvPr id="92" name="Oval 91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0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9009292" y="4185459"/>
            <a:ext cx="712270" cy="2605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Rounded Rectangle 25"/>
          <p:cNvSpPr/>
          <p:nvPr/>
        </p:nvSpPr>
        <p:spPr>
          <a:xfrm>
            <a:off x="5706604" y="3934564"/>
            <a:ext cx="877076" cy="2605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ounded Rectangle 24"/>
          <p:cNvSpPr/>
          <p:nvPr/>
        </p:nvSpPr>
        <p:spPr>
          <a:xfrm>
            <a:off x="2464067" y="3924939"/>
            <a:ext cx="712270" cy="2605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ight Arrow 23"/>
          <p:cNvSpPr/>
          <p:nvPr/>
        </p:nvSpPr>
        <p:spPr>
          <a:xfrm>
            <a:off x="712269" y="1475217"/>
            <a:ext cx="11117179" cy="1554782"/>
          </a:xfrm>
          <a:prstGeom prst="rightArrow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7950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bg1"/>
                </a:solidFill>
              </a:rPr>
              <a:t>Input Process Output </a:t>
            </a:r>
            <a:r>
              <a:rPr lang="en-GB" dirty="0" smtClean="0">
                <a:solidFill>
                  <a:schemeClr val="bg1"/>
                </a:solidFill>
              </a:rPr>
              <a:t>(IPO) diagrams or charts are used to visually display the inputs, processes and expected outputs of a application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What is a IPO Chart?</a:t>
            </a:r>
            <a:endParaRPr lang="en-IE" sz="3200" dirty="0"/>
          </a:p>
        </p:txBody>
      </p:sp>
      <p:sp>
        <p:nvSpPr>
          <p:cNvPr id="6" name="Parallelogram 5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Flowchart: Manual Input 6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8" name="Group 7"/>
          <p:cNvGrpSpPr/>
          <p:nvPr/>
        </p:nvGrpSpPr>
        <p:grpSpPr>
          <a:xfrm>
            <a:off x="10424632" y="142663"/>
            <a:ext cx="1264023" cy="1069042"/>
            <a:chOff x="4240952" y="3930814"/>
            <a:chExt cx="1264023" cy="1069042"/>
          </a:xfrm>
        </p:grpSpPr>
        <p:grpSp>
          <p:nvGrpSpPr>
            <p:cNvPr id="9" name="Group 8"/>
            <p:cNvGrpSpPr/>
            <p:nvPr/>
          </p:nvGrpSpPr>
          <p:grpSpPr>
            <a:xfrm>
              <a:off x="4240952" y="3930814"/>
              <a:ext cx="1264023" cy="1069042"/>
              <a:chOff x="5661211" y="1176617"/>
              <a:chExt cx="1264023" cy="106904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sp>
            <p:nvSpPr>
              <p:cNvPr id="12" name="Oval 11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b="1" dirty="0">
                    <a:solidFill>
                      <a:srgbClr val="000080"/>
                    </a:solidFill>
                  </a:rPr>
                  <a:t>N</a:t>
                </a:r>
              </a:p>
            </p:txBody>
          </p:sp>
        </p:grpSp>
        <p:pic>
          <p:nvPicPr>
            <p:cNvPr id="10" name="Picture 20" descr="http://classteaching.files.wordpress.com/2013/10/reading4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634" y="4366558"/>
              <a:ext cx="678137" cy="50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851489" y="3151999"/>
            <a:ext cx="10738962" cy="3474720"/>
            <a:chOff x="838200" y="3003082"/>
            <a:chExt cx="8607020" cy="3330342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003083"/>
              <a:ext cx="3345209" cy="333034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3918" y="3003083"/>
              <a:ext cx="3345209" cy="333034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011" y="3003082"/>
              <a:ext cx="3345209" cy="3330341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/>
        </p:nvSpPr>
        <p:spPr>
          <a:xfrm>
            <a:off x="8494305" y="4127709"/>
            <a:ext cx="17422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solidFill>
                  <a:srgbClr val="1F6395"/>
                </a:solidFill>
              </a:rPr>
              <a:t>Output</a:t>
            </a:r>
          </a:p>
          <a:p>
            <a:pPr algn="ctr"/>
            <a:r>
              <a:rPr lang="en-GB" dirty="0" smtClean="0">
                <a:solidFill>
                  <a:srgbClr val="1F6395"/>
                </a:solidFill>
              </a:rPr>
              <a:t>Data </a:t>
            </a:r>
            <a:r>
              <a:rPr lang="en-GB" dirty="0">
                <a:solidFill>
                  <a:srgbClr val="1F6395"/>
                </a:solidFill>
              </a:rPr>
              <a:t>that has been turned into information after processing.</a:t>
            </a:r>
            <a:endParaRPr lang="en-IE" dirty="0">
              <a:solidFill>
                <a:srgbClr val="1F6395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45814" y="3873697"/>
            <a:ext cx="23523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1F6395"/>
                </a:solidFill>
              </a:rPr>
              <a:t>Input</a:t>
            </a:r>
            <a:r>
              <a:rPr lang="en-GB" dirty="0">
                <a:solidFill>
                  <a:srgbClr val="1F6395"/>
                </a:solidFill>
              </a:rPr>
              <a:t> </a:t>
            </a:r>
          </a:p>
          <a:p>
            <a:pPr algn="ctr"/>
            <a:r>
              <a:rPr lang="en-GB" dirty="0" smtClean="0">
                <a:solidFill>
                  <a:srgbClr val="1F6395"/>
                </a:solidFill>
              </a:rPr>
              <a:t>Data </a:t>
            </a:r>
            <a:r>
              <a:rPr lang="en-GB" dirty="0">
                <a:solidFill>
                  <a:srgbClr val="1F6395"/>
                </a:solidFill>
              </a:rPr>
              <a:t>that is entered into the system either from a user or obtained from another location in the application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29539" y="3886439"/>
            <a:ext cx="23913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1F6395"/>
                </a:solidFill>
              </a:rPr>
              <a:t>Process </a:t>
            </a:r>
            <a:endParaRPr lang="en-GB" b="1" dirty="0" smtClean="0">
              <a:solidFill>
                <a:srgbClr val="1F6395"/>
              </a:solidFill>
            </a:endParaRPr>
          </a:p>
          <a:p>
            <a:pPr algn="ctr"/>
            <a:r>
              <a:rPr lang="en-GB" dirty="0" smtClean="0">
                <a:solidFill>
                  <a:srgbClr val="1F6395"/>
                </a:solidFill>
              </a:rPr>
              <a:t>A </a:t>
            </a:r>
            <a:r>
              <a:rPr lang="en-GB" dirty="0">
                <a:solidFill>
                  <a:srgbClr val="1F6395"/>
                </a:solidFill>
              </a:rPr>
              <a:t>series of </a:t>
            </a:r>
            <a:r>
              <a:rPr lang="en-GB" dirty="0" smtClean="0">
                <a:solidFill>
                  <a:srgbClr val="1F6395"/>
                </a:solidFill>
              </a:rPr>
              <a:t>steps/operations that </a:t>
            </a:r>
            <a:r>
              <a:rPr lang="en-GB" dirty="0">
                <a:solidFill>
                  <a:srgbClr val="1F6395"/>
                </a:solidFill>
              </a:rPr>
              <a:t>will be applied to the input data in order to convert it into the desired output</a:t>
            </a:r>
          </a:p>
        </p:txBody>
      </p:sp>
    </p:spTree>
    <p:extLst>
      <p:ext uri="{BB962C8B-B14F-4D97-AF65-F5344CB8AC3E}">
        <p14:creationId xmlns:p14="http://schemas.microsoft.com/office/powerpoint/2010/main" val="331820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034234"/>
              </p:ext>
            </p:extLst>
          </p:nvPr>
        </p:nvGraphicFramePr>
        <p:xfrm>
          <a:off x="2210435" y="1567180"/>
          <a:ext cx="7543800" cy="2416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Input</a:t>
                      </a:r>
                      <a:endParaRPr lang="en-IE" dirty="0"/>
                    </a:p>
                  </a:txBody>
                  <a:tcPr marL="87464" marR="8746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Processing</a:t>
                      </a:r>
                      <a:endParaRPr lang="en-IE" dirty="0"/>
                    </a:p>
                  </a:txBody>
                  <a:tcPr marL="87464" marR="87464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Output</a:t>
                      </a:r>
                      <a:endParaRPr lang="en-IE" dirty="0"/>
                    </a:p>
                  </a:txBody>
                  <a:tcPr marL="87464" marR="87464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335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val Callout 2"/>
          <p:cNvSpPr/>
          <p:nvPr/>
        </p:nvSpPr>
        <p:spPr>
          <a:xfrm>
            <a:off x="1584343" y="2784284"/>
            <a:ext cx="2112886" cy="1367161"/>
          </a:xfrm>
          <a:prstGeom prst="wedgeEllipseCallout">
            <a:avLst>
              <a:gd name="adj1" fmla="val 64201"/>
              <a:gd name="adj2" fmla="val -35061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64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6395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What does the user have to input</a:t>
            </a:r>
            <a:endParaRPr kumimoji="0" lang="en-IE" sz="1800" b="1" i="0" u="none" strike="noStrike" kern="1200" cap="none" spc="0" normalizeH="0" baseline="0" noProof="0" dirty="0">
              <a:ln>
                <a:noFill/>
              </a:ln>
              <a:solidFill>
                <a:srgbClr val="1F6395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796179" y="3676542"/>
            <a:ext cx="2372311" cy="1367161"/>
          </a:xfrm>
          <a:prstGeom prst="wedgeEllipseCallout">
            <a:avLst>
              <a:gd name="adj1" fmla="val 2436"/>
              <a:gd name="adj2" fmla="val -8636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64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6395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What calculations do we have to work out</a:t>
            </a:r>
            <a:endParaRPr kumimoji="0" lang="en-IE" sz="1800" b="1" i="0" u="none" strike="noStrike" kern="1200" cap="none" spc="0" normalizeH="0" baseline="0" noProof="0" dirty="0">
              <a:ln>
                <a:noFill/>
              </a:ln>
              <a:solidFill>
                <a:srgbClr val="1F6395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9496683" y="2702741"/>
            <a:ext cx="2112886" cy="1367161"/>
          </a:xfrm>
          <a:prstGeom prst="wedgeEllipseCallout">
            <a:avLst>
              <a:gd name="adj1" fmla="val -69092"/>
              <a:gd name="adj2" fmla="val -4614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64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F6395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What do we need to send back to the user?</a:t>
            </a:r>
            <a:endParaRPr kumimoji="0" lang="en-IE" sz="1800" b="1" i="0" u="none" strike="noStrike" kern="1200" cap="none" spc="0" normalizeH="0" baseline="0" noProof="0" dirty="0">
              <a:ln>
                <a:noFill/>
              </a:ln>
              <a:solidFill>
                <a:srgbClr val="1F6395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IPO Chart</a:t>
            </a:r>
            <a:endParaRPr lang="en-IE" sz="3200" dirty="0"/>
          </a:p>
        </p:txBody>
      </p:sp>
      <p:sp>
        <p:nvSpPr>
          <p:cNvPr id="10" name="Parallelogram 9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Flowchart: Manual Input 10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26" name="Group 25"/>
          <p:cNvGrpSpPr/>
          <p:nvPr/>
        </p:nvGrpSpPr>
        <p:grpSpPr>
          <a:xfrm>
            <a:off x="10424632" y="142663"/>
            <a:ext cx="1264023" cy="1069042"/>
            <a:chOff x="4240952" y="3930814"/>
            <a:chExt cx="1264023" cy="1069042"/>
          </a:xfrm>
        </p:grpSpPr>
        <p:grpSp>
          <p:nvGrpSpPr>
            <p:cNvPr id="27" name="Group 26"/>
            <p:cNvGrpSpPr/>
            <p:nvPr/>
          </p:nvGrpSpPr>
          <p:grpSpPr>
            <a:xfrm>
              <a:off x="4240952" y="3930814"/>
              <a:ext cx="1264023" cy="1069042"/>
              <a:chOff x="5661211" y="1176617"/>
              <a:chExt cx="1264023" cy="10690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" name="Oval 29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</a:p>
            </p:txBody>
          </p:sp>
        </p:grpSp>
        <p:pic>
          <p:nvPicPr>
            <p:cNvPr id="28" name="Picture 20" descr="http://classteaching.files.wordpress.com/2013/10/reading4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634" y="4366558"/>
              <a:ext cx="678137" cy="50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860837" y="5645357"/>
            <a:ext cx="108278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TIP: Always start with the </a:t>
            </a:r>
            <a:r>
              <a:rPr lang="en-GB" sz="3200" b="1" dirty="0" smtClean="0">
                <a:solidFill>
                  <a:srgbClr val="644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then the </a:t>
            </a:r>
            <a:r>
              <a:rPr lang="en-GB" sz="3200" b="1" dirty="0" smtClean="0">
                <a:solidFill>
                  <a:srgbClr val="644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followed lastly by the </a:t>
            </a:r>
            <a:r>
              <a:rPr lang="en-GB" sz="3200" b="1" dirty="0" smtClean="0">
                <a:solidFill>
                  <a:srgbClr val="644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en-GB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I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12800" y="5645357"/>
            <a:ext cx="11038069" cy="10475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67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Lets look at an example!</a:t>
            </a:r>
            <a:endParaRPr lang="en-IE" sz="3200" dirty="0"/>
          </a:p>
        </p:txBody>
      </p:sp>
      <p:sp>
        <p:nvSpPr>
          <p:cNvPr id="7" name="Parallelogram 6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Flowchart: Manual Input 7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9" name="Group 8"/>
          <p:cNvGrpSpPr/>
          <p:nvPr/>
        </p:nvGrpSpPr>
        <p:grpSpPr>
          <a:xfrm>
            <a:off x="10424632" y="142663"/>
            <a:ext cx="1264023" cy="1069042"/>
            <a:chOff x="4240952" y="3930814"/>
            <a:chExt cx="1264023" cy="1069042"/>
          </a:xfrm>
        </p:grpSpPr>
        <p:grpSp>
          <p:nvGrpSpPr>
            <p:cNvPr id="10" name="Group 9"/>
            <p:cNvGrpSpPr/>
            <p:nvPr/>
          </p:nvGrpSpPr>
          <p:grpSpPr>
            <a:xfrm>
              <a:off x="4240952" y="3930814"/>
              <a:ext cx="1264023" cy="1069042"/>
              <a:chOff x="5661211" y="1176617"/>
              <a:chExt cx="1264023" cy="106904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" name="Oval 12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</a:p>
            </p:txBody>
          </p:sp>
        </p:grpSp>
        <p:pic>
          <p:nvPicPr>
            <p:cNvPr id="11" name="Picture 20" descr="http://classteaching.files.wordpress.com/2013/10/reading4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634" y="4366558"/>
              <a:ext cx="678137" cy="50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136" y="1304358"/>
            <a:ext cx="10058400" cy="4050792"/>
          </a:xfrm>
          <a:solidFill>
            <a:schemeClr val="bg1">
              <a:lumMod val="95000"/>
            </a:schemeClr>
          </a:solidFill>
          <a:ln w="57150">
            <a:solidFill>
              <a:srgbClr val="A28E6A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200" dirty="0" smtClean="0">
              <a:solidFill>
                <a:srgbClr val="A28E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200" dirty="0" smtClean="0">
                <a:solidFill>
                  <a:srgbClr val="A28E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program is to be developed that allows a user to enter in two different numbers.</a:t>
            </a:r>
          </a:p>
          <a:p>
            <a:pPr marL="0" indent="0">
              <a:buNone/>
            </a:pPr>
            <a:r>
              <a:rPr lang="en-GB" sz="2200" dirty="0" smtClean="0">
                <a:solidFill>
                  <a:srgbClr val="A28E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software should add the numbers together and output the total result.</a:t>
            </a:r>
          </a:p>
          <a:p>
            <a:pPr marL="0" indent="0">
              <a:buNone/>
            </a:pPr>
            <a:r>
              <a:rPr lang="en-GB" sz="2200" b="1" dirty="0" smtClean="0">
                <a:solidFill>
                  <a:srgbClr val="A28E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IPO diagram below outlines the layout of the elements:</a:t>
            </a:r>
            <a:endParaRPr lang="en-IE" sz="2200" b="1" dirty="0">
              <a:solidFill>
                <a:srgbClr val="A28E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248085"/>
              </p:ext>
            </p:extLst>
          </p:nvPr>
        </p:nvGraphicFramePr>
        <p:xfrm>
          <a:off x="1301917" y="3353947"/>
          <a:ext cx="8127999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3464">
                  <a:extLst>
                    <a:ext uri="{9D8B030D-6E8A-4147-A177-3AD203B41FA5}">
                      <a16:colId xmlns:a16="http://schemas.microsoft.com/office/drawing/2014/main" val="1777813201"/>
                    </a:ext>
                  </a:extLst>
                </a:gridCol>
                <a:gridCol w="3865202">
                  <a:extLst>
                    <a:ext uri="{9D8B030D-6E8A-4147-A177-3AD203B41FA5}">
                      <a16:colId xmlns:a16="http://schemas.microsoft.com/office/drawing/2014/main" val="3120228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3579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Input</a:t>
                      </a:r>
                      <a:endParaRPr lang="en-I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</a:t>
                      </a:r>
                      <a:endParaRPr lang="en-I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Output</a:t>
                      </a:r>
                      <a:endParaRPr lang="en-I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33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number1</a:t>
                      </a:r>
                    </a:p>
                    <a:p>
                      <a:r>
                        <a:rPr lang="en-GB" sz="2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number2</a:t>
                      </a:r>
                    </a:p>
                    <a:p>
                      <a:endParaRPr lang="en-GB" sz="2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 variable</a:t>
                      </a:r>
                      <a:r>
                        <a:rPr lang="en-GB" sz="2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 number1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 variable for number2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Calculate number1 and number2</a:t>
                      </a:r>
                      <a:endParaRPr lang="en-I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</a:t>
                      </a:r>
                      <a:r>
                        <a:rPr lang="en-GB" sz="2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calculation result</a:t>
                      </a:r>
                      <a:endParaRPr lang="en-IE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454397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555" y="3212025"/>
            <a:ext cx="2143125" cy="2143125"/>
          </a:xfrm>
          <a:prstGeom prst="rect">
            <a:avLst/>
          </a:prstGeom>
        </p:spPr>
      </p:pic>
      <p:sp>
        <p:nvSpPr>
          <p:cNvPr id="18" name="Pentagon 17"/>
          <p:cNvSpPr/>
          <p:nvPr/>
        </p:nvSpPr>
        <p:spPr>
          <a:xfrm>
            <a:off x="1110513" y="1316674"/>
            <a:ext cx="3331464" cy="372584"/>
          </a:xfrm>
          <a:prstGeom prst="homePlate">
            <a:avLst/>
          </a:prstGeom>
          <a:solidFill>
            <a:srgbClr val="A28E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 Basic </a:t>
            </a:r>
            <a:r>
              <a:rPr lang="en-GB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Calculator</a:t>
            </a:r>
            <a:endParaRPr lang="en-GB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1847528" y="6858000"/>
            <a:ext cx="6540102" cy="819472"/>
          </a:xfrm>
          <a:prstGeom prst="rect">
            <a:avLst/>
          </a:prstGeom>
          <a:solidFill>
            <a:srgbClr val="E6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0" y="5637405"/>
            <a:ext cx="12192000" cy="1253075"/>
          </a:xfrm>
          <a:prstGeom prst="rect">
            <a:avLst/>
          </a:prstGeom>
          <a:gradFill flip="none" rotWithShape="1">
            <a:gsLst>
              <a:gs pos="100000">
                <a:sysClr val="window" lastClr="FFFFFF">
                  <a:lumMod val="65000"/>
                  <a:alpha val="53000"/>
                </a:sysClr>
              </a:gs>
              <a:gs pos="0">
                <a:sysClr val="window" lastClr="FFFFFF">
                  <a:lumMod val="9500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9" rIns="91436" bIns="4571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-35223" y="5602478"/>
            <a:ext cx="183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5F7C8A"/>
                </a:solidFill>
                <a:latin typeface="Calibri" panose="020F0502020204030204"/>
              </a:rPr>
              <a:t>Progress Bar</a:t>
            </a:r>
            <a:endParaRPr lang="en-IE" b="1" dirty="0">
              <a:solidFill>
                <a:srgbClr val="5F7C8A"/>
              </a:solidFill>
              <a:latin typeface="Calibri" panose="020F0502020204030204"/>
            </a:endParaRPr>
          </a:p>
        </p:txBody>
      </p:sp>
      <p:cxnSp>
        <p:nvCxnSpPr>
          <p:cNvPr id="476" name="Straight Connector 475"/>
          <p:cNvCxnSpPr/>
          <p:nvPr/>
        </p:nvCxnSpPr>
        <p:spPr>
          <a:xfrm flipV="1">
            <a:off x="0" y="6146822"/>
            <a:ext cx="12192000" cy="43296"/>
          </a:xfrm>
          <a:prstGeom prst="line">
            <a:avLst/>
          </a:prstGeom>
          <a:noFill/>
          <a:ln w="57150" cap="flat" cmpd="sng" algn="ctr">
            <a:solidFill>
              <a:srgbClr val="03A941"/>
            </a:solidFill>
            <a:prstDash val="solid"/>
            <a:miter lim="800000"/>
          </a:ln>
          <a:effectLst/>
        </p:spPr>
      </p:cxnSp>
      <p:grpSp>
        <p:nvGrpSpPr>
          <p:cNvPr id="477" name="Group 476"/>
          <p:cNvGrpSpPr/>
          <p:nvPr/>
        </p:nvGrpSpPr>
        <p:grpSpPr>
          <a:xfrm>
            <a:off x="394687" y="6005452"/>
            <a:ext cx="340337" cy="369332"/>
            <a:chOff x="-1778651" y="6224333"/>
            <a:chExt cx="340337" cy="369332"/>
          </a:xfrm>
        </p:grpSpPr>
        <p:sp>
          <p:nvSpPr>
            <p:cNvPr id="478" name="Oval 477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9" name="TextBox 478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480" name="TextBox 479"/>
          <p:cNvSpPr txBox="1"/>
          <p:nvPr/>
        </p:nvSpPr>
        <p:spPr>
          <a:xfrm>
            <a:off x="1081646" y="6287869"/>
            <a:ext cx="134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Naming 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Conventions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81" name="Group 480"/>
          <p:cNvGrpSpPr/>
          <p:nvPr/>
        </p:nvGrpSpPr>
        <p:grpSpPr>
          <a:xfrm>
            <a:off x="1572863" y="6009304"/>
            <a:ext cx="340337" cy="369332"/>
            <a:chOff x="-1778651" y="6224333"/>
            <a:chExt cx="340337" cy="369332"/>
          </a:xfrm>
        </p:grpSpPr>
        <p:sp>
          <p:nvSpPr>
            <p:cNvPr id="482" name="Oval 481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3" name="TextBox 482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484" name="Group 483"/>
          <p:cNvGrpSpPr/>
          <p:nvPr/>
        </p:nvGrpSpPr>
        <p:grpSpPr>
          <a:xfrm>
            <a:off x="2593553" y="6020991"/>
            <a:ext cx="340337" cy="369332"/>
            <a:chOff x="-1778651" y="6224333"/>
            <a:chExt cx="340337" cy="369332"/>
          </a:xfrm>
        </p:grpSpPr>
        <p:sp>
          <p:nvSpPr>
            <p:cNvPr id="485" name="Oval 484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487" name="TextBox 486"/>
          <p:cNvSpPr txBox="1"/>
          <p:nvPr/>
        </p:nvSpPr>
        <p:spPr>
          <a:xfrm>
            <a:off x="3256371" y="6298873"/>
            <a:ext cx="101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Types of 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Data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8816956" y="6309113"/>
            <a:ext cx="81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prstClr val="black"/>
                </a:solidFill>
                <a:latin typeface="Calibri" panose="020F0502020204030204"/>
              </a:rPr>
              <a:t>BREAK</a:t>
            </a:r>
            <a:endParaRPr lang="en-IE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92" name="Group 491"/>
          <p:cNvGrpSpPr/>
          <p:nvPr/>
        </p:nvGrpSpPr>
        <p:grpSpPr>
          <a:xfrm>
            <a:off x="3554930" y="6030417"/>
            <a:ext cx="340337" cy="369332"/>
            <a:chOff x="-1778651" y="6224333"/>
            <a:chExt cx="340337" cy="369332"/>
          </a:xfrm>
        </p:grpSpPr>
        <p:sp>
          <p:nvSpPr>
            <p:cNvPr id="493" name="Oval 492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495" name="TextBox 494"/>
          <p:cNvSpPr txBox="1"/>
          <p:nvPr/>
        </p:nvSpPr>
        <p:spPr>
          <a:xfrm>
            <a:off x="2352692" y="6276659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Exercise</a:t>
            </a:r>
          </a:p>
          <a:p>
            <a:pPr algn="ctr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4289097" y="6306646"/>
            <a:ext cx="99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Exercise 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97" name="Group 496"/>
          <p:cNvGrpSpPr/>
          <p:nvPr/>
        </p:nvGrpSpPr>
        <p:grpSpPr>
          <a:xfrm>
            <a:off x="4540734" y="6041821"/>
            <a:ext cx="340337" cy="369332"/>
            <a:chOff x="-1778651" y="6224333"/>
            <a:chExt cx="340337" cy="369332"/>
          </a:xfrm>
        </p:grpSpPr>
        <p:sp>
          <p:nvSpPr>
            <p:cNvPr id="498" name="Oval 497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9" name="TextBox 498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00" name="Group 499"/>
          <p:cNvGrpSpPr/>
          <p:nvPr/>
        </p:nvGrpSpPr>
        <p:grpSpPr>
          <a:xfrm>
            <a:off x="5502499" y="6034538"/>
            <a:ext cx="340337" cy="369332"/>
            <a:chOff x="-1778651" y="6224333"/>
            <a:chExt cx="340337" cy="369332"/>
          </a:xfrm>
        </p:grpSpPr>
        <p:sp>
          <p:nvSpPr>
            <p:cNvPr id="501" name="Oval 500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TextBox 501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503" name="TextBox 502"/>
          <p:cNvSpPr txBox="1"/>
          <p:nvPr/>
        </p:nvSpPr>
        <p:spPr>
          <a:xfrm>
            <a:off x="5126659" y="6315949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Operators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6224304" y="6295227"/>
            <a:ext cx="148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Expressions &amp;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Equations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05" name="Group 504"/>
          <p:cNvGrpSpPr/>
          <p:nvPr/>
        </p:nvGrpSpPr>
        <p:grpSpPr>
          <a:xfrm>
            <a:off x="6706770" y="6018649"/>
            <a:ext cx="340337" cy="369332"/>
            <a:chOff x="-1778651" y="6224333"/>
            <a:chExt cx="340337" cy="369332"/>
          </a:xfrm>
        </p:grpSpPr>
        <p:sp>
          <p:nvSpPr>
            <p:cNvPr id="506" name="Oval 505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08" name="Group 507"/>
          <p:cNvGrpSpPr/>
          <p:nvPr/>
        </p:nvGrpSpPr>
        <p:grpSpPr>
          <a:xfrm>
            <a:off x="8047092" y="5999074"/>
            <a:ext cx="340337" cy="369332"/>
            <a:chOff x="-1778651" y="6224333"/>
            <a:chExt cx="340337" cy="369332"/>
          </a:xfrm>
        </p:grpSpPr>
        <p:sp>
          <p:nvSpPr>
            <p:cNvPr id="509" name="Oval 508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TextBox 509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511" name="TextBox 510"/>
          <p:cNvSpPr txBox="1"/>
          <p:nvPr/>
        </p:nvSpPr>
        <p:spPr>
          <a:xfrm>
            <a:off x="7796541" y="6315949"/>
            <a:ext cx="991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Exercise 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12" name="Group 511"/>
          <p:cNvGrpSpPr/>
          <p:nvPr/>
        </p:nvGrpSpPr>
        <p:grpSpPr>
          <a:xfrm>
            <a:off x="9781795" y="5999346"/>
            <a:ext cx="340337" cy="369332"/>
            <a:chOff x="-1778651" y="6224333"/>
            <a:chExt cx="340337" cy="369332"/>
          </a:xfrm>
        </p:grpSpPr>
        <p:sp>
          <p:nvSpPr>
            <p:cNvPr id="513" name="Oval 512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515" name="TextBox 514"/>
          <p:cNvSpPr txBox="1"/>
          <p:nvPr/>
        </p:nvSpPr>
        <p:spPr>
          <a:xfrm>
            <a:off x="9694784" y="6287869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IPO</a:t>
            </a:r>
          </a:p>
          <a:p>
            <a:pPr algn="ctr"/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6" name="TextBox 515"/>
          <p:cNvSpPr txBox="1"/>
          <p:nvPr/>
        </p:nvSpPr>
        <p:spPr>
          <a:xfrm>
            <a:off x="34917" y="6287869"/>
            <a:ext cx="1109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What is a 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variable?</a:t>
            </a:r>
          </a:p>
          <a:p>
            <a:pPr algn="ctr"/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17" name="Group 516"/>
          <p:cNvGrpSpPr/>
          <p:nvPr/>
        </p:nvGrpSpPr>
        <p:grpSpPr>
          <a:xfrm>
            <a:off x="392276" y="5999399"/>
            <a:ext cx="365806" cy="369332"/>
            <a:chOff x="560326" y="5852428"/>
            <a:chExt cx="365806" cy="369332"/>
          </a:xfrm>
        </p:grpSpPr>
        <p:sp>
          <p:nvSpPr>
            <p:cNvPr id="518" name="Oval 517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9" name="TextBox 518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20" name="Group 519"/>
          <p:cNvGrpSpPr/>
          <p:nvPr/>
        </p:nvGrpSpPr>
        <p:grpSpPr>
          <a:xfrm>
            <a:off x="11552728" y="5983804"/>
            <a:ext cx="340337" cy="369332"/>
            <a:chOff x="-1778651" y="6224333"/>
            <a:chExt cx="340337" cy="369332"/>
          </a:xfrm>
        </p:grpSpPr>
        <p:sp>
          <p:nvSpPr>
            <p:cNvPr id="521" name="Oval 520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TextBox 521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523" name="TextBox 522"/>
          <p:cNvSpPr txBox="1"/>
          <p:nvPr/>
        </p:nvSpPr>
        <p:spPr>
          <a:xfrm>
            <a:off x="11253794" y="6276360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Exercise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 4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24" name="Group 523"/>
          <p:cNvGrpSpPr/>
          <p:nvPr/>
        </p:nvGrpSpPr>
        <p:grpSpPr>
          <a:xfrm>
            <a:off x="10560725" y="5983804"/>
            <a:ext cx="340337" cy="369332"/>
            <a:chOff x="-1778651" y="6224333"/>
            <a:chExt cx="340337" cy="369332"/>
          </a:xfrm>
        </p:grpSpPr>
        <p:sp>
          <p:nvSpPr>
            <p:cNvPr id="525" name="Oval 524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6" name="TextBox 525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527" name="TextBox 526"/>
          <p:cNvSpPr txBox="1"/>
          <p:nvPr/>
        </p:nvSpPr>
        <p:spPr>
          <a:xfrm>
            <a:off x="10108388" y="6275977"/>
            <a:ext cx="1318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How to</a:t>
            </a:r>
          </a:p>
          <a:p>
            <a:pPr algn="ctr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reate a IPO</a:t>
            </a:r>
          </a:p>
          <a:p>
            <a:pPr algn="ctr"/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28" name="Group 527"/>
          <p:cNvGrpSpPr/>
          <p:nvPr/>
        </p:nvGrpSpPr>
        <p:grpSpPr>
          <a:xfrm>
            <a:off x="1574390" y="6008666"/>
            <a:ext cx="365806" cy="369332"/>
            <a:chOff x="560326" y="5852428"/>
            <a:chExt cx="365806" cy="369332"/>
          </a:xfrm>
        </p:grpSpPr>
        <p:sp>
          <p:nvSpPr>
            <p:cNvPr id="529" name="Oval 528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31" name="Group 530"/>
          <p:cNvGrpSpPr/>
          <p:nvPr/>
        </p:nvGrpSpPr>
        <p:grpSpPr>
          <a:xfrm>
            <a:off x="2591484" y="6019478"/>
            <a:ext cx="365806" cy="369332"/>
            <a:chOff x="560326" y="5852428"/>
            <a:chExt cx="365806" cy="369332"/>
          </a:xfrm>
        </p:grpSpPr>
        <p:sp>
          <p:nvSpPr>
            <p:cNvPr id="532" name="Oval 531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3" name="TextBox 532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34" name="Group 533"/>
          <p:cNvGrpSpPr/>
          <p:nvPr/>
        </p:nvGrpSpPr>
        <p:grpSpPr>
          <a:xfrm>
            <a:off x="3557437" y="6027683"/>
            <a:ext cx="365806" cy="369332"/>
            <a:chOff x="560326" y="5852428"/>
            <a:chExt cx="365806" cy="369332"/>
          </a:xfrm>
        </p:grpSpPr>
        <p:sp>
          <p:nvSpPr>
            <p:cNvPr id="535" name="Oval 534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6" name="TextBox 535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37" name="Group 536"/>
          <p:cNvGrpSpPr/>
          <p:nvPr/>
        </p:nvGrpSpPr>
        <p:grpSpPr>
          <a:xfrm>
            <a:off x="4535847" y="6028505"/>
            <a:ext cx="365806" cy="369332"/>
            <a:chOff x="560326" y="5852428"/>
            <a:chExt cx="365806" cy="369332"/>
          </a:xfrm>
        </p:grpSpPr>
        <p:sp>
          <p:nvSpPr>
            <p:cNvPr id="538" name="Oval 537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9" name="TextBox 538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40" name="Group 539"/>
          <p:cNvGrpSpPr/>
          <p:nvPr/>
        </p:nvGrpSpPr>
        <p:grpSpPr>
          <a:xfrm>
            <a:off x="5501043" y="6029121"/>
            <a:ext cx="365806" cy="369332"/>
            <a:chOff x="560326" y="5852428"/>
            <a:chExt cx="365806" cy="369332"/>
          </a:xfrm>
        </p:grpSpPr>
        <p:sp>
          <p:nvSpPr>
            <p:cNvPr id="541" name="Oval 540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2" name="TextBox 541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43" name="Group 542"/>
          <p:cNvGrpSpPr/>
          <p:nvPr/>
        </p:nvGrpSpPr>
        <p:grpSpPr>
          <a:xfrm>
            <a:off x="6702665" y="6015077"/>
            <a:ext cx="365806" cy="369332"/>
            <a:chOff x="560326" y="5852428"/>
            <a:chExt cx="365806" cy="369332"/>
          </a:xfrm>
        </p:grpSpPr>
        <p:sp>
          <p:nvSpPr>
            <p:cNvPr id="544" name="Oval 543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5" name="TextBox 544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46" name="Group 545"/>
          <p:cNvGrpSpPr/>
          <p:nvPr/>
        </p:nvGrpSpPr>
        <p:grpSpPr>
          <a:xfrm>
            <a:off x="8048391" y="5994082"/>
            <a:ext cx="365806" cy="369332"/>
            <a:chOff x="560326" y="5852428"/>
            <a:chExt cx="365806" cy="369332"/>
          </a:xfrm>
        </p:grpSpPr>
        <p:sp>
          <p:nvSpPr>
            <p:cNvPr id="547" name="Oval 546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8" name="TextBox 547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49" name="Group 548"/>
          <p:cNvGrpSpPr/>
          <p:nvPr/>
        </p:nvGrpSpPr>
        <p:grpSpPr>
          <a:xfrm>
            <a:off x="8972994" y="5992596"/>
            <a:ext cx="365806" cy="369332"/>
            <a:chOff x="560326" y="5852428"/>
            <a:chExt cx="365806" cy="369332"/>
          </a:xfrm>
        </p:grpSpPr>
        <p:sp>
          <p:nvSpPr>
            <p:cNvPr id="550" name="Oval 549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1" name="TextBox 550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52" name="Group 551"/>
          <p:cNvGrpSpPr/>
          <p:nvPr/>
        </p:nvGrpSpPr>
        <p:grpSpPr>
          <a:xfrm>
            <a:off x="9778997" y="5994458"/>
            <a:ext cx="365806" cy="369332"/>
            <a:chOff x="560326" y="5852428"/>
            <a:chExt cx="365806" cy="369332"/>
          </a:xfrm>
        </p:grpSpPr>
        <p:sp>
          <p:nvSpPr>
            <p:cNvPr id="553" name="Oval 552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2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1125" y="533400"/>
            <a:ext cx="3398911" cy="152400"/>
          </a:xfrm>
          <a:prstGeom prst="rect">
            <a:avLst/>
          </a:prstGeom>
          <a:solidFill>
            <a:srgbClr val="1598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96305" y="533400"/>
            <a:ext cx="3398911" cy="152400"/>
          </a:xfrm>
          <a:prstGeom prst="rect">
            <a:avLst/>
          </a:prstGeom>
          <a:solidFill>
            <a:srgbClr val="1598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39983" y="353891"/>
            <a:ext cx="6553200" cy="560509"/>
          </a:xfrm>
          <a:prstGeom prst="rect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78611" y="250644"/>
            <a:ext cx="614211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xercise 4: IPO Diagrams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9993386" y="218122"/>
            <a:ext cx="980646" cy="776124"/>
          </a:xfrm>
          <a:prstGeom prst="ellipse">
            <a:avLst/>
          </a:prstGeom>
          <a:solidFill>
            <a:schemeClr val="bg1"/>
          </a:solidFill>
          <a:ln>
            <a:solidFill>
              <a:srgbClr val="8CAD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5989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mins</a:t>
            </a:r>
            <a:endParaRPr kumimoji="0" lang="en-IE" sz="1800" b="1" i="0" u="none" strike="noStrike" kern="1200" cap="none" spc="0" normalizeH="0" baseline="0" noProof="0" dirty="0">
              <a:ln>
                <a:noFill/>
              </a:ln>
              <a:solidFill>
                <a:srgbClr val="15989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028710" y="391369"/>
            <a:ext cx="432214" cy="4549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</a:t>
            </a:r>
            <a:endParaRPr kumimoji="0" lang="en-I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78616" y="21006"/>
            <a:ext cx="1264023" cy="1069042"/>
            <a:chOff x="611560" y="3933056"/>
            <a:chExt cx="1264023" cy="1069042"/>
          </a:xfrm>
        </p:grpSpPr>
        <p:grpSp>
          <p:nvGrpSpPr>
            <p:cNvPr id="12" name="Group 11"/>
            <p:cNvGrpSpPr/>
            <p:nvPr/>
          </p:nvGrpSpPr>
          <p:grpSpPr>
            <a:xfrm>
              <a:off x="611560" y="3933056"/>
              <a:ext cx="1264023" cy="1069042"/>
              <a:chOff x="5661211" y="1176617"/>
              <a:chExt cx="1264023" cy="106904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rgbClr val="B3E2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E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rgbClr val="B3E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8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</a:t>
                </a:r>
                <a:endPara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3" name="Picture 2" descr="https://encrypted-tbn3.gstatic.com/images?q=tbn:ANd9GcQ-FnZj99AKRfhuFaxtlPc6WmqpReAnYidFOPL4QSz8iuw5_Js8xA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201" y="4404685"/>
              <a:ext cx="639116" cy="47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51" y="1359396"/>
            <a:ext cx="2952750" cy="155257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03142" y="2683371"/>
            <a:ext cx="9493048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4400" b="1" dirty="0" smtClean="0">
                <a:solidFill>
                  <a:srgbClr val="F9801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 into Moodle and open up Exercise 4</a:t>
            </a:r>
          </a:p>
          <a:p>
            <a:r>
              <a:rPr lang="en-GB" sz="4400" b="1" dirty="0">
                <a:solidFill>
                  <a:srgbClr val="F9801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4400" b="1" dirty="0" smtClean="0">
                <a:solidFill>
                  <a:srgbClr val="F9801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 follow the instructions!</a:t>
            </a:r>
            <a:endParaRPr lang="en-IE" sz="4400" b="1" dirty="0">
              <a:solidFill>
                <a:srgbClr val="F9801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0" y="5637405"/>
            <a:ext cx="12192000" cy="1253075"/>
          </a:xfrm>
          <a:prstGeom prst="rect">
            <a:avLst/>
          </a:prstGeom>
          <a:gradFill flip="none" rotWithShape="1">
            <a:gsLst>
              <a:gs pos="100000">
                <a:sysClr val="window" lastClr="FFFFFF">
                  <a:lumMod val="65000"/>
                  <a:alpha val="53000"/>
                </a:sysClr>
              </a:gs>
              <a:gs pos="0">
                <a:sysClr val="window" lastClr="FFFFFF">
                  <a:lumMod val="9500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9" rIns="91436" bIns="4571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-35223" y="5602478"/>
            <a:ext cx="183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5F7C8A"/>
                </a:solidFill>
                <a:latin typeface="Calibri" panose="020F0502020204030204"/>
              </a:rPr>
              <a:t>Progress Bar</a:t>
            </a:r>
            <a:endParaRPr lang="en-IE" b="1" dirty="0">
              <a:solidFill>
                <a:srgbClr val="5F7C8A"/>
              </a:solidFill>
              <a:latin typeface="Calibri" panose="020F0502020204030204"/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 flipV="1">
            <a:off x="0" y="6146822"/>
            <a:ext cx="12192000" cy="43296"/>
          </a:xfrm>
          <a:prstGeom prst="line">
            <a:avLst/>
          </a:prstGeom>
          <a:noFill/>
          <a:ln w="57150" cap="flat" cmpd="sng" algn="ctr">
            <a:solidFill>
              <a:srgbClr val="03A941"/>
            </a:solidFill>
            <a:prstDash val="solid"/>
            <a:miter lim="800000"/>
          </a:ln>
          <a:effectLst/>
        </p:spPr>
      </p:cxnSp>
      <p:grpSp>
        <p:nvGrpSpPr>
          <p:cNvPr id="255" name="Group 254"/>
          <p:cNvGrpSpPr/>
          <p:nvPr/>
        </p:nvGrpSpPr>
        <p:grpSpPr>
          <a:xfrm>
            <a:off x="394687" y="6005452"/>
            <a:ext cx="340337" cy="369332"/>
            <a:chOff x="-1778651" y="6224333"/>
            <a:chExt cx="340337" cy="369332"/>
          </a:xfrm>
        </p:grpSpPr>
        <p:sp>
          <p:nvSpPr>
            <p:cNvPr id="256" name="Oval 255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58" name="TextBox 257"/>
          <p:cNvSpPr txBox="1"/>
          <p:nvPr/>
        </p:nvSpPr>
        <p:spPr>
          <a:xfrm>
            <a:off x="1081646" y="6287869"/>
            <a:ext cx="134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Naming 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Conventions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1572863" y="6009304"/>
            <a:ext cx="340337" cy="369332"/>
            <a:chOff x="-1778651" y="6224333"/>
            <a:chExt cx="340337" cy="369332"/>
          </a:xfrm>
        </p:grpSpPr>
        <p:sp>
          <p:nvSpPr>
            <p:cNvPr id="260" name="Oval 259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2593553" y="6020991"/>
            <a:ext cx="340337" cy="369332"/>
            <a:chOff x="-1778651" y="6224333"/>
            <a:chExt cx="340337" cy="369332"/>
          </a:xfrm>
        </p:grpSpPr>
        <p:sp>
          <p:nvSpPr>
            <p:cNvPr id="263" name="Oval 262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65" name="TextBox 264"/>
          <p:cNvSpPr txBox="1"/>
          <p:nvPr/>
        </p:nvSpPr>
        <p:spPr>
          <a:xfrm>
            <a:off x="3256371" y="6298873"/>
            <a:ext cx="101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Types of 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Data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8816956" y="6309113"/>
            <a:ext cx="81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prstClr val="black"/>
                </a:solidFill>
                <a:latin typeface="Calibri" panose="020F0502020204030204"/>
              </a:rPr>
              <a:t>BREAK</a:t>
            </a:r>
            <a:endParaRPr lang="en-IE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67" name="Group 266"/>
          <p:cNvGrpSpPr/>
          <p:nvPr/>
        </p:nvGrpSpPr>
        <p:grpSpPr>
          <a:xfrm>
            <a:off x="3554930" y="6030417"/>
            <a:ext cx="340337" cy="369332"/>
            <a:chOff x="-1778651" y="6224333"/>
            <a:chExt cx="340337" cy="369332"/>
          </a:xfrm>
        </p:grpSpPr>
        <p:sp>
          <p:nvSpPr>
            <p:cNvPr id="268" name="Oval 267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2352692" y="6276659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Exercise</a:t>
            </a:r>
          </a:p>
          <a:p>
            <a:pPr algn="ctr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4289097" y="6306646"/>
            <a:ext cx="99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Exercise 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72" name="Group 271"/>
          <p:cNvGrpSpPr/>
          <p:nvPr/>
        </p:nvGrpSpPr>
        <p:grpSpPr>
          <a:xfrm>
            <a:off x="4540734" y="6041821"/>
            <a:ext cx="340337" cy="369332"/>
            <a:chOff x="-1778651" y="6224333"/>
            <a:chExt cx="340337" cy="369332"/>
          </a:xfrm>
        </p:grpSpPr>
        <p:sp>
          <p:nvSpPr>
            <p:cNvPr id="273" name="Oval 272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5502499" y="6034538"/>
            <a:ext cx="340337" cy="369332"/>
            <a:chOff x="-1778651" y="6224333"/>
            <a:chExt cx="340337" cy="369332"/>
          </a:xfrm>
        </p:grpSpPr>
        <p:sp>
          <p:nvSpPr>
            <p:cNvPr id="276" name="Oval 275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78" name="TextBox 277"/>
          <p:cNvSpPr txBox="1"/>
          <p:nvPr/>
        </p:nvSpPr>
        <p:spPr>
          <a:xfrm>
            <a:off x="5126659" y="6315949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Operators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6224304" y="6295227"/>
            <a:ext cx="148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Expressions &amp;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Equations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80" name="Group 279"/>
          <p:cNvGrpSpPr/>
          <p:nvPr/>
        </p:nvGrpSpPr>
        <p:grpSpPr>
          <a:xfrm>
            <a:off x="6706770" y="6018649"/>
            <a:ext cx="340337" cy="369332"/>
            <a:chOff x="-1778651" y="6224333"/>
            <a:chExt cx="340337" cy="369332"/>
          </a:xfrm>
        </p:grpSpPr>
        <p:sp>
          <p:nvSpPr>
            <p:cNvPr id="281" name="Oval 280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83" name="Group 282"/>
          <p:cNvGrpSpPr/>
          <p:nvPr/>
        </p:nvGrpSpPr>
        <p:grpSpPr>
          <a:xfrm>
            <a:off x="8047092" y="5999074"/>
            <a:ext cx="340337" cy="369332"/>
            <a:chOff x="-1778651" y="6224333"/>
            <a:chExt cx="340337" cy="369332"/>
          </a:xfrm>
        </p:grpSpPr>
        <p:sp>
          <p:nvSpPr>
            <p:cNvPr id="284" name="Oval 283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86" name="TextBox 285"/>
          <p:cNvSpPr txBox="1"/>
          <p:nvPr/>
        </p:nvSpPr>
        <p:spPr>
          <a:xfrm>
            <a:off x="7796541" y="6315949"/>
            <a:ext cx="991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Exercise 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87" name="Group 286"/>
          <p:cNvGrpSpPr/>
          <p:nvPr/>
        </p:nvGrpSpPr>
        <p:grpSpPr>
          <a:xfrm>
            <a:off x="9781795" y="5999346"/>
            <a:ext cx="340337" cy="369332"/>
            <a:chOff x="-1778651" y="6224333"/>
            <a:chExt cx="340337" cy="369332"/>
          </a:xfrm>
        </p:grpSpPr>
        <p:sp>
          <p:nvSpPr>
            <p:cNvPr id="288" name="Oval 287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90" name="TextBox 289"/>
          <p:cNvSpPr txBox="1"/>
          <p:nvPr/>
        </p:nvSpPr>
        <p:spPr>
          <a:xfrm>
            <a:off x="9694784" y="6287869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IPO</a:t>
            </a:r>
          </a:p>
          <a:p>
            <a:pPr algn="ctr"/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34917" y="6287869"/>
            <a:ext cx="1109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What is a 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variable?</a:t>
            </a:r>
          </a:p>
          <a:p>
            <a:pPr algn="ctr"/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92" name="Group 291"/>
          <p:cNvGrpSpPr/>
          <p:nvPr/>
        </p:nvGrpSpPr>
        <p:grpSpPr>
          <a:xfrm>
            <a:off x="392276" y="5999399"/>
            <a:ext cx="365806" cy="369332"/>
            <a:chOff x="560326" y="5852428"/>
            <a:chExt cx="365806" cy="369332"/>
          </a:xfrm>
        </p:grpSpPr>
        <p:sp>
          <p:nvSpPr>
            <p:cNvPr id="293" name="Oval 292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95" name="Group 294"/>
          <p:cNvGrpSpPr/>
          <p:nvPr/>
        </p:nvGrpSpPr>
        <p:grpSpPr>
          <a:xfrm>
            <a:off x="11552728" y="5983804"/>
            <a:ext cx="340337" cy="369332"/>
            <a:chOff x="-1778651" y="6224333"/>
            <a:chExt cx="340337" cy="369332"/>
          </a:xfrm>
        </p:grpSpPr>
        <p:sp>
          <p:nvSpPr>
            <p:cNvPr id="296" name="Oval 295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98" name="TextBox 297"/>
          <p:cNvSpPr txBox="1"/>
          <p:nvPr/>
        </p:nvSpPr>
        <p:spPr>
          <a:xfrm>
            <a:off x="11253794" y="6276360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Exercise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 4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99" name="Group 298"/>
          <p:cNvGrpSpPr/>
          <p:nvPr/>
        </p:nvGrpSpPr>
        <p:grpSpPr>
          <a:xfrm>
            <a:off x="10560725" y="5983804"/>
            <a:ext cx="340337" cy="369332"/>
            <a:chOff x="-1778651" y="6224333"/>
            <a:chExt cx="340337" cy="369332"/>
          </a:xfrm>
        </p:grpSpPr>
        <p:sp>
          <p:nvSpPr>
            <p:cNvPr id="300" name="Oval 299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302" name="TextBox 301"/>
          <p:cNvSpPr txBox="1"/>
          <p:nvPr/>
        </p:nvSpPr>
        <p:spPr>
          <a:xfrm>
            <a:off x="10108388" y="6275977"/>
            <a:ext cx="1318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How to</a:t>
            </a:r>
          </a:p>
          <a:p>
            <a:pPr algn="ctr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reate a IPO</a:t>
            </a:r>
          </a:p>
          <a:p>
            <a:pPr algn="ctr"/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03" name="Group 302"/>
          <p:cNvGrpSpPr/>
          <p:nvPr/>
        </p:nvGrpSpPr>
        <p:grpSpPr>
          <a:xfrm>
            <a:off x="1574390" y="6008666"/>
            <a:ext cx="365806" cy="369332"/>
            <a:chOff x="560326" y="5852428"/>
            <a:chExt cx="365806" cy="369332"/>
          </a:xfrm>
        </p:grpSpPr>
        <p:sp>
          <p:nvSpPr>
            <p:cNvPr id="304" name="Oval 303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2591484" y="6019478"/>
            <a:ext cx="365806" cy="369332"/>
            <a:chOff x="560326" y="5852428"/>
            <a:chExt cx="365806" cy="369332"/>
          </a:xfrm>
        </p:grpSpPr>
        <p:sp>
          <p:nvSpPr>
            <p:cNvPr id="307" name="Oval 306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3557437" y="6027683"/>
            <a:ext cx="365806" cy="369332"/>
            <a:chOff x="560326" y="5852428"/>
            <a:chExt cx="365806" cy="369332"/>
          </a:xfrm>
        </p:grpSpPr>
        <p:sp>
          <p:nvSpPr>
            <p:cNvPr id="310" name="Oval 309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4535847" y="6028505"/>
            <a:ext cx="365806" cy="369332"/>
            <a:chOff x="560326" y="5852428"/>
            <a:chExt cx="365806" cy="369332"/>
          </a:xfrm>
        </p:grpSpPr>
        <p:sp>
          <p:nvSpPr>
            <p:cNvPr id="313" name="Oval 312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5501043" y="6029121"/>
            <a:ext cx="365806" cy="369332"/>
            <a:chOff x="560326" y="5852428"/>
            <a:chExt cx="365806" cy="369332"/>
          </a:xfrm>
        </p:grpSpPr>
        <p:sp>
          <p:nvSpPr>
            <p:cNvPr id="316" name="Oval 315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6702665" y="6015077"/>
            <a:ext cx="365806" cy="369332"/>
            <a:chOff x="560326" y="5852428"/>
            <a:chExt cx="365806" cy="369332"/>
          </a:xfrm>
        </p:grpSpPr>
        <p:sp>
          <p:nvSpPr>
            <p:cNvPr id="319" name="Oval 318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8048391" y="5994082"/>
            <a:ext cx="365806" cy="369332"/>
            <a:chOff x="560326" y="5852428"/>
            <a:chExt cx="365806" cy="369332"/>
          </a:xfrm>
        </p:grpSpPr>
        <p:sp>
          <p:nvSpPr>
            <p:cNvPr id="322" name="Oval 321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8972994" y="5992596"/>
            <a:ext cx="365806" cy="369332"/>
            <a:chOff x="560326" y="5852428"/>
            <a:chExt cx="365806" cy="369332"/>
          </a:xfrm>
        </p:grpSpPr>
        <p:sp>
          <p:nvSpPr>
            <p:cNvPr id="325" name="Oval 324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9778997" y="5994458"/>
            <a:ext cx="365806" cy="369332"/>
            <a:chOff x="560326" y="5852428"/>
            <a:chExt cx="365806" cy="369332"/>
          </a:xfrm>
        </p:grpSpPr>
        <p:sp>
          <p:nvSpPr>
            <p:cNvPr id="328" name="Oval 327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10557544" y="5973683"/>
            <a:ext cx="365806" cy="369332"/>
            <a:chOff x="560326" y="5852428"/>
            <a:chExt cx="365806" cy="369332"/>
          </a:xfrm>
        </p:grpSpPr>
        <p:sp>
          <p:nvSpPr>
            <p:cNvPr id="332" name="Oval 331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0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1055" t="3882" r="4325" b="35388"/>
          <a:stretch/>
        </p:blipFill>
        <p:spPr>
          <a:xfrm>
            <a:off x="457200" y="1539575"/>
            <a:ext cx="11391900" cy="168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08" t="5346" r="888" b="25786"/>
          <a:stretch/>
        </p:blipFill>
        <p:spPr>
          <a:xfrm>
            <a:off x="469900" y="3689266"/>
            <a:ext cx="11379200" cy="27813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21125" y="533400"/>
            <a:ext cx="3398911" cy="152400"/>
          </a:xfrm>
          <a:prstGeom prst="rect">
            <a:avLst/>
          </a:prstGeom>
          <a:solidFill>
            <a:srgbClr val="1598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96305" y="533400"/>
            <a:ext cx="3398911" cy="152400"/>
          </a:xfrm>
          <a:prstGeom prst="rect">
            <a:avLst/>
          </a:prstGeom>
          <a:solidFill>
            <a:srgbClr val="15989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39983" y="353891"/>
            <a:ext cx="6553200" cy="560509"/>
          </a:xfrm>
          <a:prstGeom prst="rect">
            <a:avLst/>
          </a:prstGeom>
          <a:solidFill>
            <a:srgbClr val="1598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278611" y="250644"/>
            <a:ext cx="614211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xercise 4: ANSWERS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82710" y="391369"/>
            <a:ext cx="432214" cy="4549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</a:t>
            </a:r>
            <a:endParaRPr kumimoji="0" lang="en-IE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7200" y="1078984"/>
            <a:ext cx="230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1598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 CALCULATOR</a:t>
            </a:r>
            <a:endParaRPr lang="en-IE" sz="2400" b="1" dirty="0">
              <a:solidFill>
                <a:srgbClr val="1598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199" y="3227601"/>
            <a:ext cx="227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1598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MOVIE THEATRE</a:t>
            </a:r>
            <a:endParaRPr lang="en-IE" sz="2400" b="1" dirty="0">
              <a:solidFill>
                <a:srgbClr val="1598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5283" y="1241991"/>
            <a:ext cx="12192000" cy="5606719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03465" y="1583532"/>
            <a:ext cx="5659925" cy="5350669"/>
            <a:chOff x="-21125" y="1583531"/>
            <a:chExt cx="5659925" cy="535066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25" y="4495800"/>
              <a:ext cx="2438400" cy="2438400"/>
            </a:xfrm>
            <a:prstGeom prst="rect">
              <a:avLst/>
            </a:prstGeom>
          </p:spPr>
        </p:pic>
        <p:sp>
          <p:nvSpPr>
            <p:cNvPr id="16" name="Cloud Callout 15"/>
            <p:cNvSpPr/>
            <p:nvPr/>
          </p:nvSpPr>
          <p:spPr>
            <a:xfrm>
              <a:off x="1524000" y="1583531"/>
              <a:ext cx="4114800" cy="2395538"/>
            </a:xfrm>
            <a:prstGeom prst="cloudCallout">
              <a:avLst>
                <a:gd name="adj1" fmla="val -24192"/>
                <a:gd name="adj2" fmla="val 83805"/>
              </a:avLst>
            </a:prstGeom>
            <a:solidFill>
              <a:schemeClr val="bg1"/>
            </a:solidFill>
            <a:ln>
              <a:solidFill>
                <a:srgbClr val="749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4F81BD"/>
                  </a:solidFill>
                </a:rPr>
                <a:t>  </a:t>
              </a:r>
            </a:p>
            <a:p>
              <a:pPr algn="ctr"/>
              <a:endParaRPr lang="en-GB" b="1" dirty="0">
                <a:solidFill>
                  <a:srgbClr val="4F81BD"/>
                </a:solidFill>
              </a:endParaRPr>
            </a:p>
            <a:p>
              <a:pPr algn="ctr"/>
              <a:endParaRPr lang="en-IE" b="1" dirty="0">
                <a:solidFill>
                  <a:srgbClr val="4F81BD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205" y="3048000"/>
              <a:ext cx="685800" cy="685800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2094707" y="2193069"/>
            <a:ext cx="36479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200" b="1" dirty="0">
                <a:solidFill>
                  <a:srgbClr val="4F81BD"/>
                </a:solidFill>
              </a:rPr>
              <a:t>Attendance will now be downloaded</a:t>
            </a:r>
          </a:p>
        </p:txBody>
      </p:sp>
      <p:pic>
        <p:nvPicPr>
          <p:cNvPr id="22" name="Picture 2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99" y="1205562"/>
            <a:ext cx="10502697" cy="45719"/>
          </a:xfrm>
          <a:prstGeom prst="rect">
            <a:avLst/>
          </a:prstGeom>
        </p:spPr>
      </p:pic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5284" y="1196260"/>
            <a:ext cx="4833914" cy="177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0963" y="570325"/>
            <a:ext cx="2577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1E1348"/>
                </a:solidFill>
              </a:rPr>
              <a:t>Attendance</a:t>
            </a:r>
            <a:endParaRPr lang="en-IE" sz="4000" dirty="0">
              <a:solidFill>
                <a:srgbClr val="1E13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2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5283" y="1241991"/>
            <a:ext cx="12192000" cy="5606719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03465" y="1583532"/>
            <a:ext cx="5659925" cy="5350669"/>
            <a:chOff x="-21125" y="1583531"/>
            <a:chExt cx="5659925" cy="535066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25" y="4495800"/>
              <a:ext cx="2438400" cy="2438400"/>
            </a:xfrm>
            <a:prstGeom prst="rect">
              <a:avLst/>
            </a:prstGeom>
          </p:spPr>
        </p:pic>
        <p:sp>
          <p:nvSpPr>
            <p:cNvPr id="16" name="Cloud Callout 15"/>
            <p:cNvSpPr/>
            <p:nvPr/>
          </p:nvSpPr>
          <p:spPr>
            <a:xfrm>
              <a:off x="1524000" y="1583531"/>
              <a:ext cx="4114800" cy="2395538"/>
            </a:xfrm>
            <a:prstGeom prst="cloudCallout">
              <a:avLst>
                <a:gd name="adj1" fmla="val -24192"/>
                <a:gd name="adj2" fmla="val 83805"/>
              </a:avLst>
            </a:prstGeom>
            <a:solidFill>
              <a:schemeClr val="bg1"/>
            </a:solidFill>
            <a:ln>
              <a:solidFill>
                <a:srgbClr val="7498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4F81BD"/>
                  </a:solidFill>
                </a:rPr>
                <a:t>  </a:t>
              </a:r>
            </a:p>
            <a:p>
              <a:pPr algn="ctr"/>
              <a:endParaRPr lang="en-GB" b="1" dirty="0">
                <a:solidFill>
                  <a:srgbClr val="4F81BD"/>
                </a:solidFill>
              </a:endParaRPr>
            </a:p>
            <a:p>
              <a:pPr algn="ctr"/>
              <a:endParaRPr lang="en-IE" b="1" dirty="0">
                <a:solidFill>
                  <a:srgbClr val="4F81BD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1205" y="3048000"/>
              <a:ext cx="685800" cy="685800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2094707" y="1999723"/>
            <a:ext cx="36479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200" b="1" dirty="0">
                <a:solidFill>
                  <a:srgbClr val="4F81BD"/>
                </a:solidFill>
              </a:rPr>
              <a:t>Please note your attendance will be recorded throughout this class</a:t>
            </a:r>
          </a:p>
        </p:txBody>
      </p:sp>
      <p:pic>
        <p:nvPicPr>
          <p:cNvPr id="22" name="Picture 2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99" y="1205562"/>
            <a:ext cx="10502697" cy="45719"/>
          </a:xfrm>
          <a:prstGeom prst="rect">
            <a:avLst/>
          </a:prstGeom>
        </p:spPr>
      </p:pic>
      <p:pic>
        <p:nvPicPr>
          <p:cNvPr id="24" name="Picture 23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5284" y="1196260"/>
            <a:ext cx="4833914" cy="1775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-10963" y="570325"/>
            <a:ext cx="2577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>
                <a:solidFill>
                  <a:srgbClr val="1E1348"/>
                </a:solidFill>
              </a:rPr>
              <a:t>Attendance</a:t>
            </a:r>
            <a:endParaRPr lang="en-IE" sz="4000" dirty="0">
              <a:solidFill>
                <a:srgbClr val="1E13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637405"/>
            <a:ext cx="12192000" cy="1253075"/>
          </a:xfrm>
          <a:prstGeom prst="rect">
            <a:avLst/>
          </a:prstGeom>
          <a:gradFill flip="none" rotWithShape="1">
            <a:gsLst>
              <a:gs pos="100000">
                <a:sysClr val="window" lastClr="FFFFFF">
                  <a:lumMod val="65000"/>
                  <a:alpha val="53000"/>
                </a:sysClr>
              </a:gs>
              <a:gs pos="0">
                <a:sysClr val="window" lastClr="FFFFFF">
                  <a:lumMod val="95000"/>
                </a:sys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lIns="91436" tIns="45719" rIns="91436" bIns="4571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5223" y="5602478"/>
            <a:ext cx="183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5F7C8A"/>
                </a:solidFill>
                <a:latin typeface="Calibri" panose="020F0502020204030204"/>
              </a:rPr>
              <a:t>Progress Bar</a:t>
            </a:r>
            <a:endParaRPr lang="en-IE" b="1" dirty="0">
              <a:solidFill>
                <a:srgbClr val="5F7C8A"/>
              </a:solidFill>
              <a:latin typeface="Calibri" panose="020F050202020403020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0" y="6146822"/>
            <a:ext cx="12192000" cy="43296"/>
          </a:xfrm>
          <a:prstGeom prst="line">
            <a:avLst/>
          </a:prstGeom>
          <a:noFill/>
          <a:ln w="57150" cap="flat" cmpd="sng" algn="ctr">
            <a:solidFill>
              <a:srgbClr val="03A941"/>
            </a:solidFill>
            <a:prstDash val="solid"/>
            <a:miter lim="800000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394687" y="6005452"/>
            <a:ext cx="340337" cy="369332"/>
            <a:chOff x="-1778651" y="6224333"/>
            <a:chExt cx="340337" cy="369332"/>
          </a:xfrm>
        </p:grpSpPr>
        <p:sp>
          <p:nvSpPr>
            <p:cNvPr id="13" name="Oval 12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81646" y="6287869"/>
            <a:ext cx="134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Naming 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Conventions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572863" y="6009304"/>
            <a:ext cx="340337" cy="369332"/>
            <a:chOff x="-1778651" y="6224333"/>
            <a:chExt cx="340337" cy="369332"/>
          </a:xfrm>
        </p:grpSpPr>
        <p:sp>
          <p:nvSpPr>
            <p:cNvPr id="17" name="Oval 16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93553" y="6020991"/>
            <a:ext cx="340337" cy="369332"/>
            <a:chOff x="-1778651" y="6224333"/>
            <a:chExt cx="340337" cy="369332"/>
          </a:xfrm>
        </p:grpSpPr>
        <p:sp>
          <p:nvSpPr>
            <p:cNvPr id="20" name="Oval 19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56371" y="6298873"/>
            <a:ext cx="101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Types of 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Data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16956" y="6309113"/>
            <a:ext cx="81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prstClr val="black"/>
                </a:solidFill>
                <a:latin typeface="Calibri" panose="020F0502020204030204"/>
              </a:rPr>
              <a:t>BREAK</a:t>
            </a:r>
            <a:endParaRPr lang="en-IE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554930" y="6030417"/>
            <a:ext cx="340337" cy="369332"/>
            <a:chOff x="-1778651" y="6224333"/>
            <a:chExt cx="340337" cy="369332"/>
          </a:xfrm>
        </p:grpSpPr>
        <p:sp>
          <p:nvSpPr>
            <p:cNvPr id="25" name="Oval 24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352692" y="6276659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Exercise</a:t>
            </a:r>
          </a:p>
          <a:p>
            <a:pPr algn="ctr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89097" y="6306646"/>
            <a:ext cx="99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Exercise 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540734" y="6041821"/>
            <a:ext cx="340337" cy="369332"/>
            <a:chOff x="-1778651" y="6224333"/>
            <a:chExt cx="340337" cy="369332"/>
          </a:xfrm>
        </p:grpSpPr>
        <p:sp>
          <p:nvSpPr>
            <p:cNvPr id="30" name="Oval 29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02499" y="6034538"/>
            <a:ext cx="340337" cy="369332"/>
            <a:chOff x="-1778651" y="6224333"/>
            <a:chExt cx="340337" cy="369332"/>
          </a:xfrm>
        </p:grpSpPr>
        <p:sp>
          <p:nvSpPr>
            <p:cNvPr id="33" name="Oval 32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126659" y="6315949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Operators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24304" y="6295227"/>
            <a:ext cx="148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Expressions &amp;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Equations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706770" y="6018649"/>
            <a:ext cx="340337" cy="369332"/>
            <a:chOff x="-1778651" y="6224333"/>
            <a:chExt cx="340337" cy="369332"/>
          </a:xfrm>
        </p:grpSpPr>
        <p:sp>
          <p:nvSpPr>
            <p:cNvPr id="38" name="Oval 37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047092" y="5999074"/>
            <a:ext cx="340337" cy="369332"/>
            <a:chOff x="-1778651" y="6224333"/>
            <a:chExt cx="340337" cy="369332"/>
          </a:xfrm>
        </p:grpSpPr>
        <p:sp>
          <p:nvSpPr>
            <p:cNvPr id="41" name="Oval 40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796541" y="6315949"/>
            <a:ext cx="991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Exercise 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9781795" y="5999346"/>
            <a:ext cx="340337" cy="369332"/>
            <a:chOff x="-1778651" y="6224333"/>
            <a:chExt cx="340337" cy="369332"/>
          </a:xfrm>
        </p:grpSpPr>
        <p:sp>
          <p:nvSpPr>
            <p:cNvPr id="45" name="Oval 44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694784" y="6287869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IPO</a:t>
            </a:r>
          </a:p>
          <a:p>
            <a:pPr algn="ctr"/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917" y="6287869"/>
            <a:ext cx="1109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What is a 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variable?</a:t>
            </a:r>
          </a:p>
          <a:p>
            <a:pPr algn="ctr"/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92276" y="5999399"/>
            <a:ext cx="365806" cy="369332"/>
            <a:chOff x="560326" y="5852428"/>
            <a:chExt cx="365806" cy="369332"/>
          </a:xfrm>
        </p:grpSpPr>
        <p:sp>
          <p:nvSpPr>
            <p:cNvPr id="50" name="Oval 49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1552728" y="5983804"/>
            <a:ext cx="340337" cy="369332"/>
            <a:chOff x="-1778651" y="6224333"/>
            <a:chExt cx="340337" cy="369332"/>
          </a:xfrm>
        </p:grpSpPr>
        <p:sp>
          <p:nvSpPr>
            <p:cNvPr id="53" name="Oval 52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1253794" y="6276360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Exercise</a:t>
            </a:r>
          </a:p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 4</a:t>
            </a:r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0560725" y="5983804"/>
            <a:ext cx="340337" cy="369332"/>
            <a:chOff x="-1778651" y="6224333"/>
            <a:chExt cx="340337" cy="369332"/>
          </a:xfrm>
        </p:grpSpPr>
        <p:sp>
          <p:nvSpPr>
            <p:cNvPr id="57" name="Oval 56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 w="12700" cap="flat" cmpd="sng" algn="ctr">
              <a:solidFill>
                <a:srgbClr val="03A94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108388" y="6275977"/>
            <a:ext cx="1318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How to</a:t>
            </a:r>
          </a:p>
          <a:p>
            <a:pPr algn="ctr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lang="en-GB" dirty="0" smtClean="0">
                <a:solidFill>
                  <a:prstClr val="black"/>
                </a:solidFill>
                <a:latin typeface="Calibri" panose="020F0502020204030204"/>
              </a:rPr>
              <a:t>reate a IPO</a:t>
            </a:r>
          </a:p>
          <a:p>
            <a:pPr algn="ctr"/>
            <a:endParaRPr lang="en-IE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574390" y="6008666"/>
            <a:ext cx="365806" cy="369332"/>
            <a:chOff x="560326" y="5852428"/>
            <a:chExt cx="365806" cy="369332"/>
          </a:xfrm>
        </p:grpSpPr>
        <p:sp>
          <p:nvSpPr>
            <p:cNvPr id="61" name="Oval 60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91484" y="6019478"/>
            <a:ext cx="365806" cy="369332"/>
            <a:chOff x="560326" y="5852428"/>
            <a:chExt cx="365806" cy="369332"/>
          </a:xfrm>
        </p:grpSpPr>
        <p:sp>
          <p:nvSpPr>
            <p:cNvPr id="64" name="Oval 63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557437" y="6027683"/>
            <a:ext cx="365806" cy="369332"/>
            <a:chOff x="560326" y="5852428"/>
            <a:chExt cx="365806" cy="369332"/>
          </a:xfrm>
        </p:grpSpPr>
        <p:sp>
          <p:nvSpPr>
            <p:cNvPr id="67" name="Oval 66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535847" y="6028505"/>
            <a:ext cx="365806" cy="369332"/>
            <a:chOff x="560326" y="5852428"/>
            <a:chExt cx="365806" cy="369332"/>
          </a:xfrm>
        </p:grpSpPr>
        <p:sp>
          <p:nvSpPr>
            <p:cNvPr id="70" name="Oval 69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501043" y="6029121"/>
            <a:ext cx="365806" cy="369332"/>
            <a:chOff x="560326" y="5852428"/>
            <a:chExt cx="365806" cy="369332"/>
          </a:xfrm>
        </p:grpSpPr>
        <p:sp>
          <p:nvSpPr>
            <p:cNvPr id="73" name="Oval 72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702665" y="6015077"/>
            <a:ext cx="365806" cy="369332"/>
            <a:chOff x="560326" y="5852428"/>
            <a:chExt cx="365806" cy="369332"/>
          </a:xfrm>
        </p:grpSpPr>
        <p:sp>
          <p:nvSpPr>
            <p:cNvPr id="76" name="Oval 75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8048391" y="5994082"/>
            <a:ext cx="365806" cy="369332"/>
            <a:chOff x="560326" y="5852428"/>
            <a:chExt cx="365806" cy="369332"/>
          </a:xfrm>
        </p:grpSpPr>
        <p:sp>
          <p:nvSpPr>
            <p:cNvPr id="79" name="Oval 78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972994" y="5992596"/>
            <a:ext cx="365806" cy="369332"/>
            <a:chOff x="560326" y="5852428"/>
            <a:chExt cx="365806" cy="369332"/>
          </a:xfrm>
        </p:grpSpPr>
        <p:sp>
          <p:nvSpPr>
            <p:cNvPr id="82" name="Oval 81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778997" y="5994458"/>
            <a:ext cx="365806" cy="369332"/>
            <a:chOff x="560326" y="5852428"/>
            <a:chExt cx="365806" cy="369332"/>
          </a:xfrm>
        </p:grpSpPr>
        <p:sp>
          <p:nvSpPr>
            <p:cNvPr id="85" name="Oval 84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0557544" y="5973683"/>
            <a:ext cx="365806" cy="369332"/>
            <a:chOff x="560326" y="5852428"/>
            <a:chExt cx="365806" cy="369332"/>
          </a:xfrm>
        </p:grpSpPr>
        <p:sp>
          <p:nvSpPr>
            <p:cNvPr id="88" name="Oval 87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1547130" y="5972802"/>
            <a:ext cx="365806" cy="369332"/>
            <a:chOff x="560326" y="5852428"/>
            <a:chExt cx="365806" cy="369332"/>
          </a:xfrm>
        </p:grpSpPr>
        <p:sp>
          <p:nvSpPr>
            <p:cNvPr id="91" name="Oval 90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sym typeface="Wingdings" panose="05000000000000000000" pitchFamily="2" charset="2"/>
                </a:rPr>
                <a:t></a:t>
              </a:r>
              <a:endParaRPr kumimoji="0" lang="en-I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1556285" y="2011680"/>
            <a:ext cx="2768489" cy="26661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variable can change whereby a constant cannot change</a:t>
            </a:r>
            <a:endParaRPr lang="en-IE" sz="2000" b="1" dirty="0">
              <a:solidFill>
                <a:srgbClr val="696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4715698" y="2038496"/>
            <a:ext cx="2768489" cy="26661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3A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</a:t>
            </a:r>
            <a:r>
              <a:rPr lang="en-GB" sz="2000" dirty="0" smtClean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stores text</a:t>
            </a:r>
          </a:p>
          <a:p>
            <a:pPr algn="ctr"/>
            <a:r>
              <a:rPr lang="en-GB" sz="2000" b="1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000" b="1" dirty="0" smtClean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</a:t>
            </a:r>
            <a:r>
              <a:rPr lang="en-GB" sz="2000" dirty="0" smtClean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stores whole numbers (1,2,3)</a:t>
            </a:r>
          </a:p>
          <a:p>
            <a:pPr algn="ctr"/>
            <a:r>
              <a:rPr lang="en-GB" sz="2000" b="1" dirty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GB" sz="2000" b="1" dirty="0" smtClean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ouble</a:t>
            </a:r>
            <a:r>
              <a:rPr lang="en-GB" sz="2000" dirty="0" smtClean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stores decimals (1.1,1.2)</a:t>
            </a:r>
            <a:endParaRPr lang="en-IE" sz="2000" dirty="0">
              <a:solidFill>
                <a:srgbClr val="696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163459" y="2473694"/>
            <a:ext cx="698326" cy="279132"/>
          </a:xfrm>
          <a:prstGeom prst="roundRect">
            <a:avLst/>
          </a:prstGeom>
          <a:noFill/>
          <a:ln>
            <a:solidFill>
              <a:srgbClr val="03A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4" name="Rounded Rectangle 93"/>
          <p:cNvSpPr/>
          <p:nvPr/>
        </p:nvSpPr>
        <p:spPr>
          <a:xfrm>
            <a:off x="5192336" y="2800483"/>
            <a:ext cx="411914" cy="241100"/>
          </a:xfrm>
          <a:prstGeom prst="roundRect">
            <a:avLst/>
          </a:prstGeom>
          <a:noFill/>
          <a:ln>
            <a:solidFill>
              <a:srgbClr val="03A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5" name="Rounded Rectangle 94"/>
          <p:cNvSpPr/>
          <p:nvPr/>
        </p:nvSpPr>
        <p:spPr>
          <a:xfrm>
            <a:off x="5375239" y="3387388"/>
            <a:ext cx="736802" cy="298148"/>
          </a:xfrm>
          <a:prstGeom prst="roundRect">
            <a:avLst/>
          </a:prstGeom>
          <a:noFill/>
          <a:ln>
            <a:solidFill>
              <a:srgbClr val="03A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6" name="Oval 95"/>
          <p:cNvSpPr/>
          <p:nvPr/>
        </p:nvSpPr>
        <p:spPr>
          <a:xfrm>
            <a:off x="7856416" y="2026752"/>
            <a:ext cx="2768489" cy="2666198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03A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696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IPO stands for Input, Processing and output </a:t>
            </a:r>
            <a:endParaRPr lang="en-IE" sz="2000" dirty="0">
              <a:solidFill>
                <a:srgbClr val="69646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573" y="82530"/>
            <a:ext cx="31051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2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tangle 12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/>
              <a:t>Quizizz Time</a:t>
            </a:r>
            <a:endParaRPr lang="en-IE" sz="4000" b="1" dirty="0"/>
          </a:p>
        </p:txBody>
      </p:sp>
      <p:sp>
        <p:nvSpPr>
          <p:cNvPr id="19" name="Parallelogram 18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487882" y="365124"/>
            <a:ext cx="936881" cy="7406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nual Input 20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69" y="2154949"/>
            <a:ext cx="6236275" cy="31317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65760" y="2953407"/>
            <a:ext cx="3930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solidFill>
                  <a:srgbClr val="64296C"/>
                </a:solidFill>
              </a:rPr>
              <a:t>A series </a:t>
            </a:r>
            <a:r>
              <a:rPr lang="en-GB" sz="3600" smtClean="0">
                <a:solidFill>
                  <a:srgbClr val="64296C"/>
                </a:solidFill>
              </a:rPr>
              <a:t>of 10 </a:t>
            </a:r>
            <a:r>
              <a:rPr lang="en-GB" sz="3600" dirty="0" smtClean="0">
                <a:solidFill>
                  <a:srgbClr val="64296C"/>
                </a:solidFill>
              </a:rPr>
              <a:t>questions will be asked!</a:t>
            </a:r>
            <a:endParaRPr lang="en-IE" sz="3600" dirty="0">
              <a:solidFill>
                <a:srgbClr val="6429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2936251" y="234007"/>
            <a:ext cx="614211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Agenda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4515388" y="708675"/>
            <a:ext cx="2618072" cy="711081"/>
          </a:xfrm>
          <a:prstGeom prst="flowChartTerminator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 smtClean="0">
                <a:solidFill>
                  <a:schemeClr val="bg1"/>
                </a:solidFill>
              </a:rPr>
              <a:t>AGENDA</a:t>
            </a:r>
            <a:endParaRPr lang="en-IE" sz="36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044" t="13480" r="65642" b="46511"/>
          <a:stretch/>
        </p:blipFill>
        <p:spPr>
          <a:xfrm>
            <a:off x="4688646" y="1419756"/>
            <a:ext cx="1126155" cy="18673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044" t="13480" r="65642" b="70709"/>
          <a:stretch/>
        </p:blipFill>
        <p:spPr>
          <a:xfrm>
            <a:off x="5988057" y="1438691"/>
            <a:ext cx="1126155" cy="541930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291824" y="1807645"/>
            <a:ext cx="441620" cy="442762"/>
            <a:chOff x="7056461" y="2348564"/>
            <a:chExt cx="441620" cy="442762"/>
          </a:xfrm>
        </p:grpSpPr>
        <p:sp>
          <p:nvSpPr>
            <p:cNvPr id="12" name="Oval 11"/>
            <p:cNvSpPr/>
            <p:nvPr/>
          </p:nvSpPr>
          <p:spPr>
            <a:xfrm>
              <a:off x="7056461" y="2348564"/>
              <a:ext cx="441620" cy="44276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789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8116" y="23852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01</a:t>
              </a:r>
              <a:endParaRPr lang="en-IE" b="1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732183" y="2029026"/>
            <a:ext cx="1087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280938" y="2619361"/>
            <a:ext cx="441620" cy="442762"/>
            <a:chOff x="7056461" y="2348564"/>
            <a:chExt cx="441620" cy="442762"/>
          </a:xfrm>
        </p:grpSpPr>
        <p:sp>
          <p:nvSpPr>
            <p:cNvPr id="18" name="Oval 17"/>
            <p:cNvSpPr/>
            <p:nvPr/>
          </p:nvSpPr>
          <p:spPr>
            <a:xfrm>
              <a:off x="7056461" y="2348564"/>
              <a:ext cx="441620" cy="44276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789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78116" y="23852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02</a:t>
              </a:r>
              <a:endParaRPr lang="en-IE" b="1" dirty="0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6721297" y="2846859"/>
            <a:ext cx="1087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6279677" y="3435906"/>
            <a:ext cx="441620" cy="442762"/>
            <a:chOff x="7056461" y="2348564"/>
            <a:chExt cx="441620" cy="442762"/>
          </a:xfrm>
        </p:grpSpPr>
        <p:sp>
          <p:nvSpPr>
            <p:cNvPr id="22" name="Oval 21"/>
            <p:cNvSpPr/>
            <p:nvPr/>
          </p:nvSpPr>
          <p:spPr>
            <a:xfrm>
              <a:off x="7056461" y="2348564"/>
              <a:ext cx="441620" cy="44276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789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78116" y="23852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03</a:t>
              </a:r>
              <a:endParaRPr lang="en-IE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6720036" y="3663404"/>
            <a:ext cx="1087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11968" y="1844360"/>
            <a:ext cx="24109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rgbClr val="0789A6"/>
                </a:solidFill>
              </a:rPr>
              <a:t>What is a variable?</a:t>
            </a:r>
            <a:endParaRPr lang="en-IE" sz="2200" b="1" dirty="0">
              <a:solidFill>
                <a:srgbClr val="0789A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02343" y="2619361"/>
            <a:ext cx="13676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rgbClr val="0789A6"/>
                </a:solidFill>
              </a:rPr>
              <a:t>Datatypes</a:t>
            </a:r>
            <a:endParaRPr lang="en-IE" sz="2200" b="1" dirty="0">
              <a:solidFill>
                <a:srgbClr val="0789A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902343" y="3435906"/>
            <a:ext cx="26071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rgbClr val="0789A6"/>
                </a:solidFill>
              </a:rPr>
              <a:t>Naming Conventions</a:t>
            </a:r>
            <a:endParaRPr lang="en-IE" sz="2200" b="1" dirty="0">
              <a:solidFill>
                <a:srgbClr val="0789A6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272457" y="4224337"/>
            <a:ext cx="441620" cy="442762"/>
            <a:chOff x="7056461" y="2348564"/>
            <a:chExt cx="441620" cy="442762"/>
          </a:xfrm>
        </p:grpSpPr>
        <p:sp>
          <p:nvSpPr>
            <p:cNvPr id="29" name="Oval 28"/>
            <p:cNvSpPr/>
            <p:nvPr/>
          </p:nvSpPr>
          <p:spPr>
            <a:xfrm>
              <a:off x="7056461" y="2348564"/>
              <a:ext cx="441620" cy="44276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789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78116" y="23852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04</a:t>
              </a:r>
              <a:endParaRPr lang="en-IE" b="1" dirty="0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6712816" y="4451835"/>
            <a:ext cx="1087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95123" y="4224337"/>
            <a:ext cx="3293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rgbClr val="0789A6"/>
                </a:solidFill>
              </a:rPr>
              <a:t>Operators and Expressions</a:t>
            </a:r>
            <a:endParaRPr lang="en-IE" sz="2200" b="1" dirty="0">
              <a:solidFill>
                <a:srgbClr val="0789A6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279677" y="4992429"/>
            <a:ext cx="441620" cy="442762"/>
            <a:chOff x="7056461" y="2348564"/>
            <a:chExt cx="441620" cy="442762"/>
          </a:xfrm>
        </p:grpSpPr>
        <p:sp>
          <p:nvSpPr>
            <p:cNvPr id="34" name="Oval 33"/>
            <p:cNvSpPr/>
            <p:nvPr/>
          </p:nvSpPr>
          <p:spPr>
            <a:xfrm>
              <a:off x="7056461" y="2348564"/>
              <a:ext cx="441620" cy="44276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789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78116" y="238527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05</a:t>
              </a:r>
              <a:endParaRPr lang="en-IE" b="1" dirty="0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>
            <a:off x="6720036" y="5219927"/>
            <a:ext cx="1087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02343" y="4992429"/>
            <a:ext cx="13035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rgbClr val="0789A6"/>
                </a:solidFill>
              </a:rPr>
              <a:t>IPO Chart</a:t>
            </a:r>
            <a:endParaRPr lang="en-IE" sz="2200" b="1" dirty="0">
              <a:solidFill>
                <a:srgbClr val="0789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175" y="1441474"/>
            <a:ext cx="8264003" cy="4023360"/>
          </a:xfr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57188" indent="-357188">
              <a:buFont typeface="Wingdings" panose="05000000000000000000" pitchFamily="2" charset="2"/>
              <a:buChar char="§"/>
            </a:pPr>
            <a:r>
              <a:rPr lang="en-IE" sz="2800" dirty="0" smtClean="0"/>
              <a:t>The computer stores data internally in memory locations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en-IE" sz="2800" dirty="0" smtClean="0"/>
              <a:t>These data are found by the computer by their variable names 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en-IE" sz="2800" dirty="0" smtClean="0"/>
              <a:t>Each variable name is allocated a location and each location can hold only one value at a time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en-IE" sz="2800" dirty="0" smtClean="0"/>
              <a:t>When you put a new value in a variable, the previous value is destroyed</a:t>
            </a:r>
          </a:p>
          <a:p>
            <a:pPr marL="357188" indent="-357188">
              <a:buFont typeface="Wingdings" panose="05000000000000000000" pitchFamily="2" charset="2"/>
              <a:buChar char="§"/>
            </a:pPr>
            <a:r>
              <a:rPr lang="en-IE" sz="2800" dirty="0" smtClean="0"/>
              <a:t>These memory locations are temporary such that when a program ends, the values are destroyed</a:t>
            </a:r>
            <a:endParaRPr lang="en-IE" sz="2800" dirty="0"/>
          </a:p>
        </p:txBody>
      </p:sp>
      <p:pic>
        <p:nvPicPr>
          <p:cNvPr id="4098" name="Picture 2" descr="http://alliancekolkata.co.in/allianceblog/wp-content/uploads/2015/03/organized-files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739" y="0"/>
            <a:ext cx="1819961" cy="136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Data Storage – </a:t>
            </a:r>
            <a:r>
              <a:rPr lang="en-GB" sz="3200" dirty="0" smtClean="0"/>
              <a:t>How a computer stores data</a:t>
            </a:r>
            <a:endParaRPr lang="en-IE" sz="3200" dirty="0"/>
          </a:p>
        </p:txBody>
      </p:sp>
      <p:sp>
        <p:nvSpPr>
          <p:cNvPr id="7" name="Parallelogram 6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Flowchart: Manual Input 8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/>
          <p:cNvSpPr/>
          <p:nvPr/>
        </p:nvSpPr>
        <p:spPr>
          <a:xfrm>
            <a:off x="9848739" y="2557505"/>
            <a:ext cx="1436562" cy="1273352"/>
          </a:xfrm>
          <a:prstGeom prst="ellipse">
            <a:avLst/>
          </a:prstGeom>
          <a:solidFill>
            <a:srgbClr val="FFDB9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12" name="Group 11"/>
          <p:cNvGrpSpPr/>
          <p:nvPr/>
        </p:nvGrpSpPr>
        <p:grpSpPr>
          <a:xfrm>
            <a:off x="9771293" y="2574438"/>
            <a:ext cx="1264023" cy="1069042"/>
            <a:chOff x="4240952" y="3930814"/>
            <a:chExt cx="1264023" cy="1069042"/>
          </a:xfrm>
        </p:grpSpPr>
        <p:grpSp>
          <p:nvGrpSpPr>
            <p:cNvPr id="13" name="Group 12"/>
            <p:cNvGrpSpPr/>
            <p:nvPr/>
          </p:nvGrpSpPr>
          <p:grpSpPr>
            <a:xfrm>
              <a:off x="4240952" y="3930814"/>
              <a:ext cx="1264023" cy="1069042"/>
              <a:chOff x="5661211" y="1176617"/>
              <a:chExt cx="1264023" cy="106904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sp>
            <p:nvSpPr>
              <p:cNvPr id="16" name="Oval 15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b="1" dirty="0">
                    <a:solidFill>
                      <a:srgbClr val="000080"/>
                    </a:solidFill>
                  </a:rPr>
                  <a:t>N</a:t>
                </a:r>
              </a:p>
            </p:txBody>
          </p:sp>
        </p:grpSp>
        <p:pic>
          <p:nvPicPr>
            <p:cNvPr id="14" name="Picture 20" descr="http://classteaching.files.wordpress.com/2013/10/reading4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634" y="4366558"/>
              <a:ext cx="678137" cy="50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0" name="Rectangle 169"/>
          <p:cNvSpPr/>
          <p:nvPr/>
        </p:nvSpPr>
        <p:spPr>
          <a:xfrm>
            <a:off x="0" y="5637405"/>
            <a:ext cx="12192000" cy="125307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-35223" y="5602478"/>
            <a:ext cx="183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5F7C8A"/>
                </a:solidFill>
              </a:rPr>
              <a:t>Progress Bar</a:t>
            </a:r>
            <a:endParaRPr lang="en-IE" b="1" dirty="0">
              <a:solidFill>
                <a:srgbClr val="5F7C8A"/>
              </a:solidFill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 flipV="1">
            <a:off x="0" y="6146822"/>
            <a:ext cx="12192000" cy="43296"/>
          </a:xfrm>
          <a:prstGeom prst="line">
            <a:avLst/>
          </a:prstGeom>
          <a:ln w="57150">
            <a:solidFill>
              <a:srgbClr val="03A9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394687" y="6005452"/>
            <a:ext cx="340337" cy="369332"/>
            <a:chOff x="-1778651" y="6224333"/>
            <a:chExt cx="340337" cy="369332"/>
          </a:xfrm>
        </p:grpSpPr>
        <p:sp>
          <p:nvSpPr>
            <p:cNvPr id="174" name="Oval 173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1081646" y="6287869"/>
            <a:ext cx="134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Naming </a:t>
            </a:r>
          </a:p>
          <a:p>
            <a:pPr algn="ctr"/>
            <a:r>
              <a:rPr lang="en-GB" dirty="0" smtClean="0"/>
              <a:t>Conventions</a:t>
            </a:r>
            <a:endParaRPr lang="en-IE" dirty="0"/>
          </a:p>
        </p:txBody>
      </p:sp>
      <p:grpSp>
        <p:nvGrpSpPr>
          <p:cNvPr id="177" name="Group 176"/>
          <p:cNvGrpSpPr/>
          <p:nvPr/>
        </p:nvGrpSpPr>
        <p:grpSpPr>
          <a:xfrm>
            <a:off x="1572863" y="6009304"/>
            <a:ext cx="340337" cy="369332"/>
            <a:chOff x="-1778651" y="6224333"/>
            <a:chExt cx="340337" cy="369332"/>
          </a:xfrm>
        </p:grpSpPr>
        <p:sp>
          <p:nvSpPr>
            <p:cNvPr id="178" name="Oval 177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593553" y="6020991"/>
            <a:ext cx="340337" cy="369332"/>
            <a:chOff x="-1778651" y="6224333"/>
            <a:chExt cx="340337" cy="369332"/>
          </a:xfrm>
        </p:grpSpPr>
        <p:sp>
          <p:nvSpPr>
            <p:cNvPr id="181" name="Oval 180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3256371" y="6298873"/>
            <a:ext cx="101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Types of </a:t>
            </a:r>
          </a:p>
          <a:p>
            <a:pPr algn="ctr"/>
            <a:r>
              <a:rPr lang="en-GB" dirty="0" smtClean="0"/>
              <a:t>Data</a:t>
            </a:r>
            <a:endParaRPr lang="en-IE" dirty="0"/>
          </a:p>
        </p:txBody>
      </p:sp>
      <p:sp>
        <p:nvSpPr>
          <p:cNvPr id="184" name="TextBox 183"/>
          <p:cNvSpPr txBox="1"/>
          <p:nvPr/>
        </p:nvSpPr>
        <p:spPr>
          <a:xfrm>
            <a:off x="8816956" y="6309113"/>
            <a:ext cx="81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BREAK</a:t>
            </a:r>
            <a:endParaRPr lang="en-IE" b="1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8976083" y="6003503"/>
            <a:ext cx="340337" cy="369332"/>
            <a:chOff x="-1778651" y="6224333"/>
            <a:chExt cx="340337" cy="369332"/>
          </a:xfrm>
        </p:grpSpPr>
        <p:sp>
          <p:nvSpPr>
            <p:cNvPr id="186" name="Oval 185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554930" y="6030417"/>
            <a:ext cx="340337" cy="369332"/>
            <a:chOff x="-1778651" y="6224333"/>
            <a:chExt cx="340337" cy="369332"/>
          </a:xfrm>
        </p:grpSpPr>
        <p:sp>
          <p:nvSpPr>
            <p:cNvPr id="189" name="Oval 188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2352692" y="6276659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</a:t>
            </a:r>
          </a:p>
          <a:p>
            <a:pPr algn="ctr"/>
            <a:r>
              <a:rPr lang="en-GB" dirty="0"/>
              <a:t>1</a:t>
            </a:r>
            <a:endParaRPr lang="en-IE" dirty="0"/>
          </a:p>
        </p:txBody>
      </p:sp>
      <p:sp>
        <p:nvSpPr>
          <p:cNvPr id="192" name="TextBox 191"/>
          <p:cNvSpPr txBox="1"/>
          <p:nvPr/>
        </p:nvSpPr>
        <p:spPr>
          <a:xfrm>
            <a:off x="4289097" y="6306646"/>
            <a:ext cx="99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 </a:t>
            </a:r>
          </a:p>
          <a:p>
            <a:pPr algn="ctr"/>
            <a:r>
              <a:rPr lang="en-GB" dirty="0" smtClean="0"/>
              <a:t>2</a:t>
            </a:r>
            <a:endParaRPr lang="en-IE" dirty="0"/>
          </a:p>
        </p:txBody>
      </p:sp>
      <p:grpSp>
        <p:nvGrpSpPr>
          <p:cNvPr id="193" name="Group 192"/>
          <p:cNvGrpSpPr/>
          <p:nvPr/>
        </p:nvGrpSpPr>
        <p:grpSpPr>
          <a:xfrm>
            <a:off x="4540734" y="6041821"/>
            <a:ext cx="340337" cy="369332"/>
            <a:chOff x="-1778651" y="6224333"/>
            <a:chExt cx="340337" cy="369332"/>
          </a:xfrm>
        </p:grpSpPr>
        <p:sp>
          <p:nvSpPr>
            <p:cNvPr id="194" name="Oval 193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5502499" y="6034538"/>
            <a:ext cx="340337" cy="369332"/>
            <a:chOff x="-1778651" y="6224333"/>
            <a:chExt cx="340337" cy="369332"/>
          </a:xfrm>
        </p:grpSpPr>
        <p:sp>
          <p:nvSpPr>
            <p:cNvPr id="197" name="Oval 196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5126659" y="6315949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Operators</a:t>
            </a:r>
            <a:endParaRPr lang="en-IE" dirty="0"/>
          </a:p>
        </p:txBody>
      </p:sp>
      <p:sp>
        <p:nvSpPr>
          <p:cNvPr id="200" name="TextBox 199"/>
          <p:cNvSpPr txBox="1"/>
          <p:nvPr/>
        </p:nvSpPr>
        <p:spPr>
          <a:xfrm>
            <a:off x="6224304" y="6295227"/>
            <a:ext cx="148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Expressions &amp;</a:t>
            </a:r>
          </a:p>
          <a:p>
            <a:pPr algn="ctr"/>
            <a:r>
              <a:rPr lang="en-GB" dirty="0" smtClean="0"/>
              <a:t>Equations</a:t>
            </a:r>
            <a:endParaRPr lang="en-IE" dirty="0"/>
          </a:p>
        </p:txBody>
      </p:sp>
      <p:grpSp>
        <p:nvGrpSpPr>
          <p:cNvPr id="201" name="Group 200"/>
          <p:cNvGrpSpPr/>
          <p:nvPr/>
        </p:nvGrpSpPr>
        <p:grpSpPr>
          <a:xfrm>
            <a:off x="6706770" y="6018649"/>
            <a:ext cx="340337" cy="369332"/>
            <a:chOff x="-1778651" y="6224333"/>
            <a:chExt cx="340337" cy="369332"/>
          </a:xfrm>
        </p:grpSpPr>
        <p:sp>
          <p:nvSpPr>
            <p:cNvPr id="202" name="Oval 201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8047092" y="5999074"/>
            <a:ext cx="340337" cy="369332"/>
            <a:chOff x="-1778651" y="6224333"/>
            <a:chExt cx="340337" cy="369332"/>
          </a:xfrm>
        </p:grpSpPr>
        <p:sp>
          <p:nvSpPr>
            <p:cNvPr id="205" name="Oval 204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207" name="TextBox 206"/>
          <p:cNvSpPr txBox="1"/>
          <p:nvPr/>
        </p:nvSpPr>
        <p:spPr>
          <a:xfrm>
            <a:off x="7796541" y="6315949"/>
            <a:ext cx="991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 </a:t>
            </a:r>
          </a:p>
          <a:p>
            <a:pPr algn="ctr"/>
            <a:r>
              <a:rPr lang="en-GB" dirty="0" smtClean="0"/>
              <a:t>3</a:t>
            </a:r>
            <a:endParaRPr lang="en-IE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9781795" y="5999346"/>
            <a:ext cx="340337" cy="369332"/>
            <a:chOff x="-1778651" y="6224333"/>
            <a:chExt cx="340337" cy="369332"/>
          </a:xfrm>
        </p:grpSpPr>
        <p:sp>
          <p:nvSpPr>
            <p:cNvPr id="209" name="Oval 208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9694784" y="6287869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IPO</a:t>
            </a:r>
          </a:p>
          <a:p>
            <a:pPr algn="ctr"/>
            <a:endParaRPr lang="en-IE" dirty="0"/>
          </a:p>
        </p:txBody>
      </p:sp>
      <p:sp>
        <p:nvSpPr>
          <p:cNvPr id="212" name="TextBox 211"/>
          <p:cNvSpPr txBox="1"/>
          <p:nvPr/>
        </p:nvSpPr>
        <p:spPr>
          <a:xfrm>
            <a:off x="34917" y="6287869"/>
            <a:ext cx="1109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What is a </a:t>
            </a:r>
          </a:p>
          <a:p>
            <a:pPr algn="ctr"/>
            <a:r>
              <a:rPr lang="en-GB" dirty="0" smtClean="0"/>
              <a:t>variable?</a:t>
            </a:r>
          </a:p>
          <a:p>
            <a:pPr algn="ctr"/>
            <a:endParaRPr lang="en-IE" dirty="0"/>
          </a:p>
        </p:txBody>
      </p:sp>
      <p:grpSp>
        <p:nvGrpSpPr>
          <p:cNvPr id="216" name="Group 215"/>
          <p:cNvGrpSpPr/>
          <p:nvPr/>
        </p:nvGrpSpPr>
        <p:grpSpPr>
          <a:xfrm>
            <a:off x="11552728" y="5983804"/>
            <a:ext cx="340337" cy="369332"/>
            <a:chOff x="-1778651" y="6224333"/>
            <a:chExt cx="340337" cy="369332"/>
          </a:xfrm>
        </p:grpSpPr>
        <p:sp>
          <p:nvSpPr>
            <p:cNvPr id="217" name="Oval 216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11253794" y="6276360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</a:t>
            </a:r>
          </a:p>
          <a:p>
            <a:pPr algn="ctr"/>
            <a:r>
              <a:rPr lang="en-GB" dirty="0" smtClean="0"/>
              <a:t> 4</a:t>
            </a:r>
            <a:endParaRPr lang="en-IE" dirty="0"/>
          </a:p>
        </p:txBody>
      </p:sp>
      <p:grpSp>
        <p:nvGrpSpPr>
          <p:cNvPr id="220" name="Group 219"/>
          <p:cNvGrpSpPr/>
          <p:nvPr/>
        </p:nvGrpSpPr>
        <p:grpSpPr>
          <a:xfrm>
            <a:off x="10560725" y="5983804"/>
            <a:ext cx="340337" cy="369332"/>
            <a:chOff x="-1778651" y="6224333"/>
            <a:chExt cx="340337" cy="369332"/>
          </a:xfrm>
        </p:grpSpPr>
        <p:sp>
          <p:nvSpPr>
            <p:cNvPr id="221" name="Oval 220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10108388" y="6275977"/>
            <a:ext cx="1318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How to</a:t>
            </a:r>
          </a:p>
          <a:p>
            <a:pPr algn="ctr"/>
            <a:r>
              <a:rPr lang="en-GB" dirty="0"/>
              <a:t>c</a:t>
            </a:r>
            <a:r>
              <a:rPr lang="en-GB" dirty="0" smtClean="0"/>
              <a:t>reate a IPO</a:t>
            </a:r>
          </a:p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44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73842" cy="435133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E" sz="3200" dirty="0" smtClean="0"/>
              <a:t>The valuable </a:t>
            </a:r>
            <a:r>
              <a:rPr lang="en-IE" sz="3200" dirty="0"/>
              <a:t>of a variable may change during the processing of instructions</a:t>
            </a:r>
          </a:p>
          <a:p>
            <a:r>
              <a:rPr lang="en-IE" sz="3200" dirty="0"/>
              <a:t>In computing terms, a variables name is the label a computer uses to find the correct memory location and the variables value is the contents of the memory location</a:t>
            </a:r>
          </a:p>
          <a:p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/>
              <a:t>What is a variable?</a:t>
            </a:r>
            <a:endParaRPr lang="en-IE" sz="4000" dirty="0"/>
          </a:p>
        </p:txBody>
      </p:sp>
      <p:sp>
        <p:nvSpPr>
          <p:cNvPr id="7" name="Parallelogram 6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Flowchart: Manual Input 7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Flowchart: Manual Operation 9"/>
          <p:cNvSpPr/>
          <p:nvPr/>
        </p:nvSpPr>
        <p:spPr>
          <a:xfrm>
            <a:off x="7440329" y="3763478"/>
            <a:ext cx="1676105" cy="1318661"/>
          </a:xfrm>
          <a:prstGeom prst="flowChartManualOperation">
            <a:avLst/>
          </a:prstGeom>
          <a:solidFill>
            <a:srgbClr val="BEF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002060"/>
                </a:solidFill>
              </a:rPr>
              <a:t>v</a:t>
            </a:r>
            <a:r>
              <a:rPr lang="en-GB" b="1" dirty="0" smtClean="0">
                <a:solidFill>
                  <a:srgbClr val="002060"/>
                </a:solidFill>
              </a:rPr>
              <a:t>ariable</a:t>
            </a:r>
            <a:endParaRPr lang="en-IE" b="1" dirty="0">
              <a:solidFill>
                <a:srgbClr val="002060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9230554" y="3089709"/>
            <a:ext cx="2396763" cy="2358189"/>
          </a:xfrm>
          <a:prstGeom prst="wedgeRoundRectCallout">
            <a:avLst>
              <a:gd name="adj1" fmla="val -60464"/>
              <a:gd name="adj2" fmla="val 7328"/>
              <a:gd name="adj3" fmla="val 16667"/>
            </a:avLst>
          </a:prstGeom>
          <a:solidFill>
            <a:srgbClr val="BB8E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I am a variable!</a:t>
            </a:r>
          </a:p>
          <a:p>
            <a:pPr algn="ctr"/>
            <a:endParaRPr lang="en-GB" sz="2000" b="1" dirty="0" smtClean="0"/>
          </a:p>
          <a:p>
            <a:pPr algn="ctr"/>
            <a:r>
              <a:rPr lang="en-GB" sz="2000" dirty="0" smtClean="0"/>
              <a:t>I can store your data. Please give me a name so that the computer can find me</a:t>
            </a:r>
            <a:endParaRPr lang="en-IE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26034" r="75313" b="36468"/>
          <a:stretch/>
        </p:blipFill>
        <p:spPr>
          <a:xfrm>
            <a:off x="7739040" y="3850104"/>
            <a:ext cx="481590" cy="3946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26034" r="75313" b="36468"/>
          <a:stretch/>
        </p:blipFill>
        <p:spPr>
          <a:xfrm>
            <a:off x="8334751" y="3850104"/>
            <a:ext cx="481590" cy="394637"/>
          </a:xfrm>
          <a:prstGeom prst="rect">
            <a:avLst/>
          </a:prstGeom>
        </p:spPr>
      </p:pic>
      <p:sp>
        <p:nvSpPr>
          <p:cNvPr id="13" name="7-Point Star 12"/>
          <p:cNvSpPr/>
          <p:nvPr/>
        </p:nvSpPr>
        <p:spPr>
          <a:xfrm rot="2302686">
            <a:off x="7793559" y="2645648"/>
            <a:ext cx="1167355" cy="105372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b="1" dirty="0" smtClean="0"/>
              <a:t>Data</a:t>
            </a:r>
            <a:endParaRPr lang="en-IE" b="1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9116434" y="1568918"/>
            <a:ext cx="2396763" cy="1060326"/>
          </a:xfrm>
          <a:prstGeom prst="wedgeRoundRectCallout">
            <a:avLst>
              <a:gd name="adj1" fmla="val -67693"/>
              <a:gd name="adj2" fmla="val 38192"/>
              <a:gd name="adj3" fmla="val 16667"/>
            </a:avLst>
          </a:prstGeom>
          <a:solidFill>
            <a:srgbClr val="BB8E0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You must tell me what sort of data you want to save!</a:t>
            </a:r>
            <a:endParaRPr lang="en-IE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505377" y="199355"/>
            <a:ext cx="1264023" cy="1069042"/>
            <a:chOff x="4240952" y="3930814"/>
            <a:chExt cx="1264023" cy="1069042"/>
          </a:xfrm>
        </p:grpSpPr>
        <p:grpSp>
          <p:nvGrpSpPr>
            <p:cNvPr id="17" name="Group 16"/>
            <p:cNvGrpSpPr/>
            <p:nvPr/>
          </p:nvGrpSpPr>
          <p:grpSpPr>
            <a:xfrm>
              <a:off x="4240952" y="3930814"/>
              <a:ext cx="1264023" cy="1069042"/>
              <a:chOff x="5661211" y="1176617"/>
              <a:chExt cx="1264023" cy="106904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sp>
            <p:nvSpPr>
              <p:cNvPr id="20" name="Oval 19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b="1" dirty="0">
                    <a:solidFill>
                      <a:srgbClr val="000080"/>
                    </a:solidFill>
                  </a:rPr>
                  <a:t>N</a:t>
                </a:r>
              </a:p>
            </p:txBody>
          </p:sp>
        </p:grpSp>
        <p:pic>
          <p:nvPicPr>
            <p:cNvPr id="18" name="Picture 20" descr="http://classteaching.files.wordpress.com/2013/10/reading4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634" y="4366558"/>
              <a:ext cx="678137" cy="50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23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7-Point Star 15"/>
          <p:cNvSpPr/>
          <p:nvPr/>
        </p:nvSpPr>
        <p:spPr>
          <a:xfrm>
            <a:off x="1148945" y="4874706"/>
            <a:ext cx="1167355" cy="105372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b="1" dirty="0" smtClean="0"/>
              <a:t>Data</a:t>
            </a:r>
            <a:endParaRPr lang="en-I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4400" dirty="0" smtClean="0">
                <a:solidFill>
                  <a:srgbClr val="0184B3"/>
                </a:solidFill>
              </a:rPr>
              <a:t>A constant is a value – that is, a specific alphabetical and/or numeric value </a:t>
            </a:r>
            <a:r>
              <a:rPr lang="en-IE" sz="4400" b="1" u="sng" dirty="0" smtClean="0">
                <a:solidFill>
                  <a:srgbClr val="0184B3"/>
                </a:solidFill>
              </a:rPr>
              <a:t>that never changes</a:t>
            </a:r>
            <a:r>
              <a:rPr lang="en-IE" sz="4400" b="1" dirty="0" smtClean="0">
                <a:solidFill>
                  <a:srgbClr val="0184B3"/>
                </a:solidFill>
              </a:rPr>
              <a:t> </a:t>
            </a:r>
            <a:r>
              <a:rPr lang="en-IE" sz="4400" dirty="0" smtClean="0">
                <a:solidFill>
                  <a:srgbClr val="0184B3"/>
                </a:solidFill>
              </a:rPr>
              <a:t>during the processing of all of the instructions in a solution.</a:t>
            </a:r>
          </a:p>
          <a:p>
            <a:endParaRPr lang="en-IE" dirty="0" smtClean="0"/>
          </a:p>
          <a:p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/>
              <a:t>Constant</a:t>
            </a:r>
            <a:endParaRPr lang="en-IE" sz="4000" dirty="0"/>
          </a:p>
        </p:txBody>
      </p:sp>
      <p:sp>
        <p:nvSpPr>
          <p:cNvPr id="7" name="Parallelogram 6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Flowchart: Manual Input 7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11" name="Group 10"/>
          <p:cNvGrpSpPr/>
          <p:nvPr/>
        </p:nvGrpSpPr>
        <p:grpSpPr>
          <a:xfrm>
            <a:off x="9154510" y="3857297"/>
            <a:ext cx="2877911" cy="3000703"/>
            <a:chOff x="3222703" y="646771"/>
            <a:chExt cx="5252224" cy="5664819"/>
          </a:xfrm>
        </p:grpSpPr>
        <p:sp>
          <p:nvSpPr>
            <p:cNvPr id="12" name="Oval 11"/>
            <p:cNvSpPr/>
            <p:nvPr/>
          </p:nvSpPr>
          <p:spPr>
            <a:xfrm>
              <a:off x="3311912" y="1014761"/>
              <a:ext cx="5163015" cy="5296829"/>
            </a:xfrm>
            <a:prstGeom prst="ellipse">
              <a:avLst/>
            </a:prstGeom>
            <a:solidFill>
              <a:srgbClr val="15989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GB" sz="2400" dirty="0" smtClean="0">
                  <a:solidFill>
                    <a:schemeClr val="bg1"/>
                  </a:solidFill>
                </a:rPr>
                <a:t>In the chat window, provide some examples of constants</a:t>
              </a:r>
              <a:endParaRPr lang="en-GB" sz="2400" b="1" dirty="0" smtClean="0">
                <a:solidFill>
                  <a:schemeClr val="bg1"/>
                </a:solidFill>
              </a:endParaRPr>
            </a:p>
            <a:p>
              <a:pPr algn="ctr"/>
              <a:endParaRPr lang="en-GB" sz="2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222703" y="646771"/>
              <a:ext cx="1471961" cy="1326995"/>
            </a:xfrm>
            <a:prstGeom prst="ellipse">
              <a:avLst/>
            </a:prstGeom>
            <a:solidFill>
              <a:srgbClr val="159892"/>
            </a:solidFill>
            <a:ln w="76200"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Q</a:t>
              </a:r>
              <a:endParaRPr lang="en-IE" sz="2800" dirty="0"/>
            </a:p>
          </p:txBody>
        </p:sp>
      </p:grpSp>
      <p:sp>
        <p:nvSpPr>
          <p:cNvPr id="10" name="Flowchart: Manual Operation 9"/>
          <p:cNvSpPr/>
          <p:nvPr/>
        </p:nvSpPr>
        <p:spPr>
          <a:xfrm>
            <a:off x="838200" y="5418591"/>
            <a:ext cx="1676105" cy="1318661"/>
          </a:xfrm>
          <a:prstGeom prst="flowChartManualOperation">
            <a:avLst/>
          </a:prstGeom>
          <a:solidFill>
            <a:srgbClr val="BEF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2060"/>
                </a:solidFill>
              </a:rPr>
              <a:t>CONSTANT</a:t>
            </a:r>
            <a:endParaRPr lang="en-IE" sz="1400" b="1" dirty="0">
              <a:solidFill>
                <a:srgbClr val="00206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26034" r="75313" b="36468"/>
          <a:stretch/>
        </p:blipFill>
        <p:spPr>
          <a:xfrm>
            <a:off x="1136911" y="5505217"/>
            <a:ext cx="481590" cy="3946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26034" r="75313" b="36468"/>
          <a:stretch/>
        </p:blipFill>
        <p:spPr>
          <a:xfrm>
            <a:off x="1732622" y="5505217"/>
            <a:ext cx="481590" cy="3946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83" y="6239766"/>
            <a:ext cx="448338" cy="44833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505377" y="199355"/>
            <a:ext cx="1264023" cy="1069042"/>
            <a:chOff x="4240952" y="3930814"/>
            <a:chExt cx="1264023" cy="1069042"/>
          </a:xfrm>
        </p:grpSpPr>
        <p:grpSp>
          <p:nvGrpSpPr>
            <p:cNvPr id="18" name="Group 17"/>
            <p:cNvGrpSpPr/>
            <p:nvPr/>
          </p:nvGrpSpPr>
          <p:grpSpPr>
            <a:xfrm>
              <a:off x="4240952" y="3930814"/>
              <a:ext cx="1264023" cy="1069042"/>
              <a:chOff x="5661211" y="1176617"/>
              <a:chExt cx="1264023" cy="106904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b="1" dirty="0">
                    <a:solidFill>
                      <a:srgbClr val="000080"/>
                    </a:solidFill>
                  </a:rPr>
                  <a:t>N</a:t>
                </a:r>
              </a:p>
            </p:txBody>
          </p:sp>
        </p:grpSp>
        <p:pic>
          <p:nvPicPr>
            <p:cNvPr id="19" name="Picture 20" descr="http://classteaching.files.wordpress.com/2013/10/reading4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634" y="4366558"/>
              <a:ext cx="678137" cy="50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779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909244" y="2539581"/>
            <a:ext cx="5160476" cy="2113899"/>
          </a:xfrm>
          <a:prstGeom prst="roundRect">
            <a:avLst/>
          </a:prstGeom>
          <a:solidFill>
            <a:srgbClr val="0184B3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 data item is </a:t>
            </a:r>
            <a:r>
              <a:rPr lang="en-US" sz="3200" b="1" dirty="0">
                <a:solidFill>
                  <a:schemeClr val="bg1"/>
                </a:solidFill>
              </a:rPr>
              <a:t>constant</a:t>
            </a:r>
            <a:r>
              <a:rPr lang="en-US" sz="3200" dirty="0">
                <a:solidFill>
                  <a:schemeClr val="bg1"/>
                </a:solidFill>
              </a:rPr>
              <a:t> when its value </a:t>
            </a:r>
            <a:r>
              <a:rPr lang="en-US" sz="3200" b="1" u="sng" dirty="0">
                <a:solidFill>
                  <a:schemeClr val="bg1"/>
                </a:solidFill>
              </a:rPr>
              <a:t>can’t be changed</a:t>
            </a:r>
            <a:r>
              <a:rPr lang="en-US" sz="3200" dirty="0">
                <a:solidFill>
                  <a:schemeClr val="bg1"/>
                </a:solidFill>
              </a:rPr>
              <a:t> while a program is running.</a:t>
            </a:r>
          </a:p>
          <a:p>
            <a:pPr algn="ctr"/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99978" y="2539581"/>
            <a:ext cx="5009678" cy="2113899"/>
          </a:xfrm>
          <a:prstGeom prst="roundRect">
            <a:avLst/>
          </a:prstGeom>
          <a:solidFill>
            <a:srgbClr val="0184B3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A </a:t>
            </a:r>
            <a:r>
              <a:rPr lang="en-US" sz="3200" dirty="0">
                <a:solidFill>
                  <a:schemeClr val="bg1"/>
                </a:solidFill>
              </a:rPr>
              <a:t>data item </a:t>
            </a:r>
            <a:r>
              <a:rPr lang="en-US" sz="3200" dirty="0" smtClean="0">
                <a:solidFill>
                  <a:schemeClr val="bg1"/>
                </a:solidFill>
              </a:rPr>
              <a:t>is 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r>
              <a:rPr lang="en-US" sz="3200" dirty="0">
                <a:solidFill>
                  <a:schemeClr val="bg1"/>
                </a:solidFill>
              </a:rPr>
              <a:t> when its value </a:t>
            </a:r>
            <a:r>
              <a:rPr lang="en-US" sz="3200" b="1" u="sng" dirty="0">
                <a:solidFill>
                  <a:schemeClr val="bg1"/>
                </a:solidFill>
              </a:rPr>
              <a:t>can be changed</a:t>
            </a:r>
            <a:r>
              <a:rPr lang="en-US" sz="3200" dirty="0">
                <a:solidFill>
                  <a:schemeClr val="bg1"/>
                </a:solidFill>
              </a:rPr>
              <a:t> while a program is running. </a:t>
            </a:r>
          </a:p>
          <a:p>
            <a:pPr algn="ctr"/>
            <a:endParaRPr lang="en-IE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65125"/>
            <a:ext cx="372138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487882" y="365125"/>
            <a:ext cx="8124490" cy="740661"/>
          </a:xfrm>
          <a:prstGeom prst="rec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 smtClean="0"/>
              <a:t>So to REMEMBER!</a:t>
            </a:r>
            <a:endParaRPr lang="en-IE" sz="4000" dirty="0"/>
          </a:p>
        </p:txBody>
      </p:sp>
      <p:sp>
        <p:nvSpPr>
          <p:cNvPr id="9" name="Parallelogram 8"/>
          <p:cNvSpPr/>
          <p:nvPr/>
        </p:nvSpPr>
        <p:spPr>
          <a:xfrm>
            <a:off x="8623113" y="365124"/>
            <a:ext cx="351374" cy="740661"/>
          </a:xfrm>
          <a:prstGeom prst="parallelogram">
            <a:avLst>
              <a:gd name="adj" fmla="val 49208"/>
            </a:avLst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Flowchart: Manual Input 9"/>
          <p:cNvSpPr/>
          <p:nvPr/>
        </p:nvSpPr>
        <p:spPr>
          <a:xfrm rot="5400000">
            <a:off x="8860225" y="536095"/>
            <a:ext cx="740661" cy="398720"/>
          </a:xfrm>
          <a:prstGeom prst="flowChartManualInput">
            <a:avLst/>
          </a:prstGeom>
          <a:solidFill>
            <a:srgbClr val="BB8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11" name="Group 10"/>
          <p:cNvGrpSpPr/>
          <p:nvPr/>
        </p:nvGrpSpPr>
        <p:grpSpPr>
          <a:xfrm>
            <a:off x="10505377" y="199355"/>
            <a:ext cx="1264023" cy="1069042"/>
            <a:chOff x="4240952" y="3930814"/>
            <a:chExt cx="1264023" cy="1069042"/>
          </a:xfrm>
        </p:grpSpPr>
        <p:grpSp>
          <p:nvGrpSpPr>
            <p:cNvPr id="12" name="Group 11"/>
            <p:cNvGrpSpPr/>
            <p:nvPr/>
          </p:nvGrpSpPr>
          <p:grpSpPr>
            <a:xfrm>
              <a:off x="4240952" y="3930814"/>
              <a:ext cx="1264023" cy="1069042"/>
              <a:chOff x="5661211" y="1176617"/>
              <a:chExt cx="1264023" cy="106904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661211" y="1176617"/>
                <a:ext cx="1264023" cy="1069042"/>
                <a:chOff x="5661211" y="1176617"/>
                <a:chExt cx="1264023" cy="1069042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6001869" y="1349189"/>
                  <a:ext cx="923365" cy="89647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5661211" y="1176617"/>
                  <a:ext cx="645459" cy="5782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782235" y="1176617"/>
                <a:ext cx="497541" cy="53452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b="1" dirty="0">
                    <a:solidFill>
                      <a:srgbClr val="000080"/>
                    </a:solidFill>
                  </a:rPr>
                  <a:t>N</a:t>
                </a:r>
              </a:p>
            </p:txBody>
          </p:sp>
        </p:grpSp>
        <p:pic>
          <p:nvPicPr>
            <p:cNvPr id="13" name="Picture 20" descr="http://classteaching.files.wordpress.com/2013/10/reading4.gi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8634" y="4366558"/>
              <a:ext cx="678137" cy="509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8" name="Rectangle 67"/>
          <p:cNvSpPr/>
          <p:nvPr/>
        </p:nvSpPr>
        <p:spPr>
          <a:xfrm>
            <a:off x="0" y="5637405"/>
            <a:ext cx="12192000" cy="1253075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-35223" y="5602478"/>
            <a:ext cx="183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5F7C8A"/>
                </a:solidFill>
              </a:rPr>
              <a:t>Progress Bar</a:t>
            </a:r>
            <a:endParaRPr lang="en-IE" b="1" dirty="0">
              <a:solidFill>
                <a:srgbClr val="5F7C8A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0" y="6146822"/>
            <a:ext cx="12192000" cy="43296"/>
          </a:xfrm>
          <a:prstGeom prst="line">
            <a:avLst/>
          </a:prstGeom>
          <a:ln w="57150">
            <a:solidFill>
              <a:srgbClr val="03A9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394687" y="6005452"/>
            <a:ext cx="340337" cy="369332"/>
            <a:chOff x="-1778651" y="6224333"/>
            <a:chExt cx="340337" cy="369332"/>
          </a:xfrm>
        </p:grpSpPr>
        <p:sp>
          <p:nvSpPr>
            <p:cNvPr id="72" name="Oval 71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081646" y="6287869"/>
            <a:ext cx="134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Naming </a:t>
            </a:r>
          </a:p>
          <a:p>
            <a:pPr algn="ctr"/>
            <a:r>
              <a:rPr lang="en-GB" dirty="0" smtClean="0"/>
              <a:t>Conventions</a:t>
            </a:r>
            <a:endParaRPr lang="en-IE" dirty="0"/>
          </a:p>
        </p:txBody>
      </p:sp>
      <p:grpSp>
        <p:nvGrpSpPr>
          <p:cNvPr id="75" name="Group 74"/>
          <p:cNvGrpSpPr/>
          <p:nvPr/>
        </p:nvGrpSpPr>
        <p:grpSpPr>
          <a:xfrm>
            <a:off x="1572863" y="6009304"/>
            <a:ext cx="340337" cy="369332"/>
            <a:chOff x="-1778651" y="6224333"/>
            <a:chExt cx="340337" cy="369332"/>
          </a:xfrm>
        </p:grpSpPr>
        <p:sp>
          <p:nvSpPr>
            <p:cNvPr id="76" name="Oval 75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593553" y="6020991"/>
            <a:ext cx="340337" cy="369332"/>
            <a:chOff x="-1778651" y="6224333"/>
            <a:chExt cx="340337" cy="369332"/>
          </a:xfrm>
        </p:grpSpPr>
        <p:sp>
          <p:nvSpPr>
            <p:cNvPr id="79" name="Oval 78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3256371" y="6298873"/>
            <a:ext cx="1015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Types of </a:t>
            </a:r>
          </a:p>
          <a:p>
            <a:pPr algn="ctr"/>
            <a:r>
              <a:rPr lang="en-GB" dirty="0" smtClean="0"/>
              <a:t>Data</a:t>
            </a:r>
            <a:endParaRPr lang="en-IE" dirty="0"/>
          </a:p>
        </p:txBody>
      </p:sp>
      <p:sp>
        <p:nvSpPr>
          <p:cNvPr id="83" name="TextBox 82"/>
          <p:cNvSpPr txBox="1"/>
          <p:nvPr/>
        </p:nvSpPr>
        <p:spPr>
          <a:xfrm>
            <a:off x="8816956" y="6309113"/>
            <a:ext cx="81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BREAK</a:t>
            </a:r>
            <a:endParaRPr lang="en-IE" b="1" dirty="0"/>
          </a:p>
        </p:txBody>
      </p:sp>
      <p:grpSp>
        <p:nvGrpSpPr>
          <p:cNvPr id="84" name="Group 83"/>
          <p:cNvGrpSpPr/>
          <p:nvPr/>
        </p:nvGrpSpPr>
        <p:grpSpPr>
          <a:xfrm>
            <a:off x="8976083" y="6003503"/>
            <a:ext cx="340337" cy="369332"/>
            <a:chOff x="-1778651" y="6224333"/>
            <a:chExt cx="340337" cy="369332"/>
          </a:xfrm>
        </p:grpSpPr>
        <p:sp>
          <p:nvSpPr>
            <p:cNvPr id="85" name="Oval 84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554930" y="6030417"/>
            <a:ext cx="340337" cy="369332"/>
            <a:chOff x="-1778651" y="6224333"/>
            <a:chExt cx="340337" cy="369332"/>
          </a:xfrm>
        </p:grpSpPr>
        <p:sp>
          <p:nvSpPr>
            <p:cNvPr id="91" name="Oval 90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352692" y="6276659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</a:t>
            </a:r>
          </a:p>
          <a:p>
            <a:pPr algn="ctr"/>
            <a:r>
              <a:rPr lang="en-GB" dirty="0"/>
              <a:t>1</a:t>
            </a:r>
            <a:endParaRPr lang="en-IE" dirty="0"/>
          </a:p>
        </p:txBody>
      </p:sp>
      <p:sp>
        <p:nvSpPr>
          <p:cNvPr id="94" name="TextBox 93"/>
          <p:cNvSpPr txBox="1"/>
          <p:nvPr/>
        </p:nvSpPr>
        <p:spPr>
          <a:xfrm>
            <a:off x="4289097" y="6306646"/>
            <a:ext cx="99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 </a:t>
            </a:r>
          </a:p>
          <a:p>
            <a:pPr algn="ctr"/>
            <a:r>
              <a:rPr lang="en-GB" dirty="0" smtClean="0"/>
              <a:t>2</a:t>
            </a:r>
            <a:endParaRPr lang="en-IE" dirty="0"/>
          </a:p>
        </p:txBody>
      </p:sp>
      <p:grpSp>
        <p:nvGrpSpPr>
          <p:cNvPr id="95" name="Group 94"/>
          <p:cNvGrpSpPr/>
          <p:nvPr/>
        </p:nvGrpSpPr>
        <p:grpSpPr>
          <a:xfrm>
            <a:off x="4540734" y="6041821"/>
            <a:ext cx="340337" cy="369332"/>
            <a:chOff x="-1778651" y="6224333"/>
            <a:chExt cx="340337" cy="369332"/>
          </a:xfrm>
        </p:grpSpPr>
        <p:sp>
          <p:nvSpPr>
            <p:cNvPr id="96" name="Oval 95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502499" y="6034538"/>
            <a:ext cx="340337" cy="369332"/>
            <a:chOff x="-1778651" y="6224333"/>
            <a:chExt cx="340337" cy="369332"/>
          </a:xfrm>
        </p:grpSpPr>
        <p:sp>
          <p:nvSpPr>
            <p:cNvPr id="99" name="Oval 98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5126659" y="6315949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Operators</a:t>
            </a:r>
            <a:endParaRPr lang="en-IE" dirty="0"/>
          </a:p>
        </p:txBody>
      </p:sp>
      <p:sp>
        <p:nvSpPr>
          <p:cNvPr id="102" name="TextBox 101"/>
          <p:cNvSpPr txBox="1"/>
          <p:nvPr/>
        </p:nvSpPr>
        <p:spPr>
          <a:xfrm>
            <a:off x="6224304" y="6295227"/>
            <a:ext cx="148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Expressions &amp;</a:t>
            </a:r>
          </a:p>
          <a:p>
            <a:pPr algn="ctr"/>
            <a:r>
              <a:rPr lang="en-GB" dirty="0" smtClean="0"/>
              <a:t>Equations</a:t>
            </a:r>
            <a:endParaRPr lang="en-IE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706770" y="6018649"/>
            <a:ext cx="340337" cy="369332"/>
            <a:chOff x="-1778651" y="6224333"/>
            <a:chExt cx="340337" cy="369332"/>
          </a:xfrm>
        </p:grpSpPr>
        <p:sp>
          <p:nvSpPr>
            <p:cNvPr id="104" name="Oval 103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047092" y="5999074"/>
            <a:ext cx="340337" cy="369332"/>
            <a:chOff x="-1778651" y="6224333"/>
            <a:chExt cx="340337" cy="369332"/>
          </a:xfrm>
        </p:grpSpPr>
        <p:sp>
          <p:nvSpPr>
            <p:cNvPr id="107" name="Oval 106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7796541" y="6315949"/>
            <a:ext cx="991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 </a:t>
            </a:r>
          </a:p>
          <a:p>
            <a:pPr algn="ctr"/>
            <a:r>
              <a:rPr lang="en-GB" dirty="0" smtClean="0"/>
              <a:t>3</a:t>
            </a:r>
            <a:endParaRPr lang="en-IE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9781795" y="5999346"/>
            <a:ext cx="340337" cy="369332"/>
            <a:chOff x="-1778651" y="6224333"/>
            <a:chExt cx="340337" cy="369332"/>
          </a:xfrm>
        </p:grpSpPr>
        <p:sp>
          <p:nvSpPr>
            <p:cNvPr id="111" name="Oval 110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9694784" y="6287869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IPO</a:t>
            </a:r>
          </a:p>
          <a:p>
            <a:pPr algn="ctr"/>
            <a:endParaRPr lang="en-IE" dirty="0"/>
          </a:p>
        </p:txBody>
      </p:sp>
      <p:sp>
        <p:nvSpPr>
          <p:cNvPr id="114" name="TextBox 113"/>
          <p:cNvSpPr txBox="1"/>
          <p:nvPr/>
        </p:nvSpPr>
        <p:spPr>
          <a:xfrm>
            <a:off x="34917" y="6287869"/>
            <a:ext cx="1109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What is a </a:t>
            </a:r>
          </a:p>
          <a:p>
            <a:pPr algn="ctr"/>
            <a:r>
              <a:rPr lang="en-GB" dirty="0" smtClean="0"/>
              <a:t>variable?</a:t>
            </a:r>
          </a:p>
          <a:p>
            <a:pPr algn="ctr"/>
            <a:endParaRPr lang="en-IE" dirty="0"/>
          </a:p>
        </p:txBody>
      </p:sp>
      <p:grpSp>
        <p:nvGrpSpPr>
          <p:cNvPr id="65" name="Group 64"/>
          <p:cNvGrpSpPr/>
          <p:nvPr/>
        </p:nvGrpSpPr>
        <p:grpSpPr>
          <a:xfrm>
            <a:off x="392276" y="5999399"/>
            <a:ext cx="365806" cy="369332"/>
            <a:chOff x="560326" y="5852428"/>
            <a:chExt cx="365806" cy="369332"/>
          </a:xfrm>
        </p:grpSpPr>
        <p:sp>
          <p:nvSpPr>
            <p:cNvPr id="66" name="Oval 65"/>
            <p:cNvSpPr/>
            <p:nvPr/>
          </p:nvSpPr>
          <p:spPr>
            <a:xfrm>
              <a:off x="582706" y="5867400"/>
              <a:ext cx="321046" cy="293544"/>
            </a:xfrm>
            <a:prstGeom prst="ellipse">
              <a:avLst/>
            </a:prstGeom>
            <a:solidFill>
              <a:srgbClr val="03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0326" y="5852428"/>
              <a:ext cx="36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smtClean="0"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I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1552728" y="5983804"/>
            <a:ext cx="340337" cy="369332"/>
            <a:chOff x="-1778651" y="6224333"/>
            <a:chExt cx="340337" cy="369332"/>
          </a:xfrm>
        </p:grpSpPr>
        <p:sp>
          <p:nvSpPr>
            <p:cNvPr id="116" name="Oval 115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1253794" y="6276360"/>
            <a:ext cx="93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Exercise</a:t>
            </a:r>
          </a:p>
          <a:p>
            <a:pPr algn="ctr"/>
            <a:r>
              <a:rPr lang="en-GB" dirty="0" smtClean="0"/>
              <a:t> 4</a:t>
            </a:r>
            <a:endParaRPr lang="en-IE" dirty="0"/>
          </a:p>
        </p:txBody>
      </p:sp>
      <p:grpSp>
        <p:nvGrpSpPr>
          <p:cNvPr id="82" name="Group 81"/>
          <p:cNvGrpSpPr/>
          <p:nvPr/>
        </p:nvGrpSpPr>
        <p:grpSpPr>
          <a:xfrm>
            <a:off x="10560725" y="5983804"/>
            <a:ext cx="340337" cy="369332"/>
            <a:chOff x="-1778651" y="6224333"/>
            <a:chExt cx="340337" cy="369332"/>
          </a:xfrm>
        </p:grpSpPr>
        <p:sp>
          <p:nvSpPr>
            <p:cNvPr id="87" name="Oval 86"/>
            <p:cNvSpPr/>
            <p:nvPr/>
          </p:nvSpPr>
          <p:spPr>
            <a:xfrm>
              <a:off x="-1759360" y="6231983"/>
              <a:ext cx="321046" cy="293544"/>
            </a:xfrm>
            <a:prstGeom prst="ellipse">
              <a:avLst/>
            </a:prstGeom>
            <a:solidFill>
              <a:srgbClr val="DCE58A"/>
            </a:solidFill>
            <a:ln>
              <a:solidFill>
                <a:srgbClr val="03A9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>
                <a:solidFill>
                  <a:schemeClr val="tx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-1778651" y="622433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E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0108388" y="6275977"/>
            <a:ext cx="1318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How to</a:t>
            </a:r>
          </a:p>
          <a:p>
            <a:pPr algn="ctr"/>
            <a:r>
              <a:rPr lang="en-GB" dirty="0"/>
              <a:t>c</a:t>
            </a:r>
            <a:r>
              <a:rPr lang="en-GB" dirty="0" smtClean="0"/>
              <a:t>reate a IPO</a:t>
            </a:r>
          </a:p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9282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</TotalTime>
  <Words>1994</Words>
  <Application>Microsoft Office PowerPoint</Application>
  <PresentationFormat>Widescreen</PresentationFormat>
  <Paragraphs>652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Open Sans</vt:lpstr>
      <vt:lpstr>Rockwell</vt:lpstr>
      <vt:lpstr>Rockwell Condensed</vt:lpstr>
      <vt:lpstr>Wingdings</vt:lpstr>
      <vt:lpstr>Office Theme</vt:lpstr>
      <vt:lpstr>2_Office Theme</vt:lpstr>
      <vt:lpstr>Wood Type</vt:lpstr>
      <vt:lpstr>PowerPoint Presentation</vt:lpstr>
      <vt:lpstr>Variables &amp; IPO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College of Ireland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Flow Charts</dc:title>
  <dc:creator>Frances Sheridan</dc:creator>
  <cp:lastModifiedBy>Lisa Murphy</cp:lastModifiedBy>
  <cp:revision>289</cp:revision>
  <dcterms:created xsi:type="dcterms:W3CDTF">2017-09-30T12:25:37Z</dcterms:created>
  <dcterms:modified xsi:type="dcterms:W3CDTF">2020-09-09T09:38:10Z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8D291FD0-8731-49A2-9757-C84C673A1C8B</vt:lpwstr>
  </property>
  <property fmtid="{D5CDD505-2E9C-101B-9397-08002B2CF9AE}" pid="3" name="ArticulatePath">
    <vt:lpwstr>Flow Charts</vt:lpwstr>
  </property>
</Properties>
</file>