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Modular, single-cycle RV32I CPU core in Verilog</a:t>
            </a:r>
          </a:p>
          <a:p>
            <a:pPr lvl="0"/>
            <a:r>
              <a:rPr/>
              <a:t>Reusable blocks, automated Makefile flow, testbenches</a:t>
            </a:r>
          </a:p>
          <a:p>
            <a:pPr lvl="0"/>
            <a:r>
              <a:rPr/>
              <a:t>Goals: clarity for learning and easy extensibility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Executes full instruction cycle</a:t>
            </a:r>
          </a:p>
          <a:p>
            <a:pPr lvl="0"/>
            <a:r>
              <a:rPr b="1"/>
              <a:t>Control flow</a:t>
            </a:r>
            <a:r>
              <a:rPr/>
              <a:t>: </a:t>
            </a:r>
            <a:r>
              <a:rPr>
                <a:latin typeface="Courier"/>
              </a:rPr>
              <a:t>branch_comp</a:t>
            </a:r>
            <a:r>
              <a:rPr/>
              <a:t> + </a:t>
            </a:r>
            <a:r>
              <a:rPr>
                <a:latin typeface="Courier"/>
              </a:rPr>
              <a:t>next_pc</a:t>
            </a:r>
            <a:r>
              <a:rPr/>
              <a:t> + PC register</a:t>
            </a:r>
          </a:p>
          <a:p>
            <a:pPr lvl="0"/>
            <a:r>
              <a:rPr b="1"/>
              <a:t>Regfile</a:t>
            </a:r>
            <a:r>
              <a:rPr/>
              <a:t>: 32×32, sync write, combinational read</a:t>
            </a:r>
          </a:p>
          <a:p>
            <a:pPr lvl="0"/>
            <a:r>
              <a:rPr b="1"/>
              <a:t>Operand select</a:t>
            </a:r>
            <a:r>
              <a:rPr/>
              <a:t>: </a:t>
            </a:r>
            <a:r>
              <a:rPr>
                <a:latin typeface="Courier"/>
              </a:rPr>
              <a:t>rs1</a:t>
            </a:r>
            <a:r>
              <a:rPr/>
              <a:t>/PC/zero and </a:t>
            </a:r>
            <a:r>
              <a:rPr>
                <a:latin typeface="Courier"/>
              </a:rPr>
              <a:t>rs2</a:t>
            </a:r>
            <a:r>
              <a:rPr/>
              <a:t>/imm</a:t>
            </a:r>
          </a:p>
          <a:p>
            <a:pPr lvl="0"/>
            <a:r>
              <a:rPr b="1"/>
              <a:t>ALU</a:t>
            </a:r>
            <a:r>
              <a:rPr/>
              <a:t>: arithmetic/logic ops, result → mem or write-back</a:t>
            </a:r>
          </a:p>
          <a:p>
            <a:pPr lvl="0"/>
            <a:r>
              <a:rPr b="1"/>
              <a:t>Memory</a:t>
            </a:r>
            <a:r>
              <a:rPr/>
              <a:t>: word-addressed instruction/data memories, sync writes</a:t>
            </a:r>
          </a:p>
          <a:p>
            <a:pPr lvl="0"/>
            <a:r>
              <a:rPr b="1"/>
              <a:t>Write-back</a:t>
            </a:r>
            <a:r>
              <a:rPr/>
              <a:t>: mux between ALU result, memory, </a:t>
            </a:r>
            <a:r>
              <a:rPr>
                <a:latin typeface="Courier"/>
              </a:rPr>
              <a:t>pc+4</a:t>
            </a:r>
          </a:p>
        </p:txBody>
      </p:sp>
      <p:pic>
        <p:nvPicPr>
          <p:cNvPr descr="../images/vivado_elaborated_design/datapat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36700"/>
            <a:ext cx="8229600" cy="220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Datapath Diagram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Supporting Modules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Purpose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alu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alu_control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Arithmetic &amp; logic execution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branch_comp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Branch evaluation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regfile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32×32 register file, x0 guard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instr_mem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data_mem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Program/data storage, </a:t>
                      </a:r>
                      <a:r>
                        <a:rPr>
                          <a:latin typeface="Courier"/>
                        </a:rPr>
                        <a:t>$readmemh</a:t>
                      </a:r>
                      <a:r>
                        <a:rPr/>
                        <a:t> init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next_pc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 update logic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imm_gen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Immediate extraction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mux2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mux4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Multiplexers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Program counter register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instr_slicer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Instruction field utility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wb_mux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Write-back mux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CPU Validation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Tested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prog.mem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load, store, jal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branches.mem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beq, bne, blt, bltu, bge, bgeu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r_alu.mem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add, sub, and, or, xor, sll, srl, sra, slt, sltu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i_alu.mem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addi, xori, ori, andi, slli, srli, srai, slti, sltiu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mem_rw.mem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lui, sw, lw, add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jumps.mem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auipc, jal, jalr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x0_guard.mem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addi(x0), sub(x0), beq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RTL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Tests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Overflow, negatives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alu_control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ALUOp decoding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ADD, SUB, logic, shifts, cmp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branch_comp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BEQ/BNE/BLT/BGE/BLTU/BGEU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controller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Flow checks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control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R/I ops, mem, branch, jumps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Small program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data_mem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Init read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datapath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ALU, mem, branch, jumps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decoder_glue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Glue interface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decoder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R/I/S/B/U/J decode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imm_gen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Immediate formats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instr_mem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Program read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instr_slicer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Field slices + random tests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next_pc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 updates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Reset, increment, jump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regfile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Reset, writes, x0 check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wb_mux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ALU/MEM/PC+4 paths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Source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Slice LUTs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2,439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utilization.rpt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Slice Registers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1,056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utilization.rpt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Max clock frequency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 (no timing constraints)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timing_summary.rpt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On-chip power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3.618 W (dyn 3.453, static 0.165)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power.rpt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&amp; Mitigations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Mitigation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Branch waveform misalign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Added delay/register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 RV32I subset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Plan incremental expansion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Higher LUT 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Accepted for teaching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Extend ISA: RV32M, CSR, pipelining</a:t>
            </a:r>
          </a:p>
          <a:p>
            <a:pPr lvl="0"/>
            <a:r>
              <a:rPr/>
              <a:t>Broaden automated test coverage</a:t>
            </a:r>
          </a:p>
          <a:p>
            <a:pPr lvl="0"/>
            <a:r>
              <a:rPr/>
              <a:t>Add privileged ISA support</a:t>
            </a:r>
          </a:p>
          <a:p>
            <a:pPr lvl="0"/>
            <a:r>
              <a:rPr/>
              <a:t>Benchmark against other cores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RISC-V ISA Specification, Volume I</a:t>
            </a:r>
          </a:p>
          <a:p>
            <a:pPr lvl="0" indent="-342900" marL="342900">
              <a:buAutoNum type="arabicPeriod"/>
            </a:pPr>
            <a:r>
              <a:rPr/>
              <a:t>Icarus Verilog and GTKWave documentation</a:t>
            </a:r>
          </a:p>
          <a:p>
            <a:pPr lvl="0" indent="-342900" marL="342900">
              <a:buAutoNum type="arabicPeriod"/>
            </a:pPr>
            <a:r>
              <a:rPr/>
              <a:t>Xilinx Vivado user guides</a:t>
            </a:r>
          </a:p>
          <a:p>
            <a:pPr lvl="0" indent="-342900" marL="342900">
              <a:buAutoNum type="arabicPeriod"/>
            </a:pPr>
            <a:r>
              <a:rPr/>
              <a:t>yosys and netlistsvg documentation</a:t>
            </a:r>
          </a:p>
          <a:p>
            <a:pPr lvl="0" indent="-342900" marL="342900">
              <a:buAutoNum type="arabicPeriod"/>
            </a:pPr>
            <a:r>
              <a:rPr/>
              <a:t>Patterson &amp; Hennessy, </a:t>
            </a:r>
            <a:r>
              <a:rPr i="1"/>
              <a:t>Computer Organization and Design RISC-V Edition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&amp; Handover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Repository includes docs, schematics, waveforms</a:t>
            </a:r>
          </a:p>
          <a:p>
            <a:pPr lvl="0"/>
            <a:r>
              <a:rPr/>
              <a:t>Contact maintainers for onboarding</a:t>
            </a:r>
          </a:p>
          <a:p>
            <a:pPr lvl="0"/>
            <a:r>
              <a:rPr/>
              <a:t>End of handover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Details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Implement RV32I subset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ALU, control, memory, branch &amp; jump support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Deliver reusable modules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Decode, execute, memory access, write-back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Automate workflow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make</a:t>
                      </a:r>
                      <a:r>
                        <a:rPr/>
                        <a:t> targets for lint, sim, schematics, Vivado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Simulation &amp; Validation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Focus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add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ALU arithmetic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store</a:t>
                      </a:r>
                      <a:r>
                        <a:rPr/>
                        <a:t> / </a:t>
                      </a:r>
                      <a:r>
                        <a:rPr>
                          <a:latin typeface="Courier"/>
                        </a:rPr>
                        <a:t>load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Memory interface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jump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PC control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branches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Branch comparator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Cross-checked with RARS/QEMU.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Waveforms</a:t>
            </a:r>
          </a:p>
        </p:txBody>
      </p:sp>
      <p:pic>
        <p:nvPicPr>
          <p:cNvPr descr="../images/waveforms/cp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CPU program waveform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1) 0x01000313</a:t>
            </a:r>
          </a:p>
          <a:p>
            <a:pPr lvl="0"/>
            <a:r>
              <a:rPr>
                <a:latin typeface="Courier"/>
              </a:rPr>
              <a:t>ADDI x6, x0, 16</a:t>
            </a:r>
            <a:br/>
          </a:p>
          <a:p>
            <a:pPr lvl="0"/>
            <a:r>
              <a:rPr>
                <a:latin typeface="Courier"/>
              </a:rPr>
              <a:t>imm_out=0x10</a:t>
            </a:r>
            <a:r>
              <a:rPr/>
              <a:t>, </a:t>
            </a:r>
            <a:r>
              <a:rPr>
                <a:latin typeface="Courier"/>
              </a:rPr>
              <a:t>rd=06</a:t>
            </a:r>
            <a:r>
              <a:rPr/>
              <a:t>, </a:t>
            </a:r>
            <a:r>
              <a:rPr>
                <a:latin typeface="Courier"/>
              </a:rPr>
              <a:t>rs1=00</a:t>
            </a:r>
            <a:r>
              <a:rPr/>
              <a:t>, </a:t>
            </a:r>
            <a:r>
              <a:rPr>
                <a:latin typeface="Courier"/>
              </a:rPr>
              <a:t>alu_ctrl=ADD</a:t>
            </a:r>
            <a:br/>
          </a:p>
          <a:p>
            <a:pPr lvl="0"/>
            <a:r>
              <a:rPr>
                <a:latin typeface="Courier"/>
              </a:rPr>
              <a:t>debug_alu=0x10</a:t>
            </a:r>
            <a:r>
              <a:rPr/>
              <a:t> equals </a:t>
            </a:r>
            <a:r>
              <a:rPr>
                <a:latin typeface="Courier"/>
              </a:rPr>
              <a:t>x0 + 16</a:t>
            </a:r>
            <a:br/>
          </a:p>
          <a:p>
            <a:pPr lvl="0"/>
            <a:r>
              <a:rPr>
                <a:latin typeface="Courier"/>
              </a:rPr>
              <a:t>reg_write=1</a:t>
            </a:r>
            <a:r>
              <a:rPr/>
              <a:t> writes x6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2) 0xDEADC3B7</a:t>
            </a:r>
          </a:p>
          <a:p>
            <a:pPr lvl="0"/>
            <a:r>
              <a:rPr>
                <a:latin typeface="Courier"/>
              </a:rPr>
              <a:t>LUI x7, 0xDEADC</a:t>
            </a:r>
            <a:br/>
          </a:p>
          <a:p>
            <a:pPr lvl="0"/>
            <a:r>
              <a:rPr>
                <a:latin typeface="Courier"/>
              </a:rPr>
              <a:t>rd=07</a:t>
            </a:r>
            <a:r>
              <a:rPr/>
              <a:t>, </a:t>
            </a:r>
            <a:r>
              <a:rPr>
                <a:latin typeface="Courier"/>
              </a:rPr>
              <a:t>imm_out=0xDEADC000</a:t>
            </a:r>
            <a:br/>
          </a:p>
          <a:p>
            <a:pPr lvl="0"/>
            <a:r>
              <a:rPr>
                <a:latin typeface="Courier"/>
              </a:rPr>
              <a:t>debug_alu=0xDEADC000</a:t>
            </a:r>
            <a:br/>
          </a:p>
          <a:p>
            <a:pPr lvl="0"/>
            <a:r>
              <a:rPr>
                <a:latin typeface="Courier"/>
              </a:rPr>
              <a:t>reg_write=1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3) 0xEEF38393</a:t>
            </a:r>
          </a:p>
          <a:p>
            <a:pPr lvl="0"/>
            <a:r>
              <a:rPr>
                <a:latin typeface="Courier"/>
              </a:rPr>
              <a:t>ADDI x7, x7, -273</a:t>
            </a:r>
            <a:r>
              <a:rPr/>
              <a:t> (</a:t>
            </a:r>
            <a:r>
              <a:rPr>
                <a:latin typeface="Courier"/>
              </a:rPr>
              <a:t>0xFFFFFEEF</a:t>
            </a:r>
            <a:r>
              <a:rPr/>
              <a:t>)</a:t>
            </a:r>
            <a:br/>
          </a:p>
          <a:p>
            <a:pPr lvl="0"/>
            <a:r>
              <a:rPr>
                <a:latin typeface="Courier"/>
              </a:rPr>
              <a:t>rs1=07</a:t>
            </a:r>
            <a:r>
              <a:rPr/>
              <a:t>, </a:t>
            </a:r>
            <a:r>
              <a:rPr>
                <a:latin typeface="Courier"/>
              </a:rPr>
              <a:t>rd=07</a:t>
            </a:r>
            <a:r>
              <a:rPr/>
              <a:t>, </a:t>
            </a:r>
            <a:r>
              <a:rPr>
                <a:latin typeface="Courier"/>
              </a:rPr>
              <a:t>imm_out=0xFFFFFEEF</a:t>
            </a:r>
            <a:br/>
          </a:p>
          <a:p>
            <a:pPr lvl="0"/>
            <a:r>
              <a:rPr>
                <a:latin typeface="Courier"/>
              </a:rPr>
              <a:t>debug_alu=0xDEADC000 + 0xFFFFFEEF</a:t>
            </a:r>
            <a:r>
              <a:rPr/>
              <a:t> → expected </a:t>
            </a:r>
            <a:r>
              <a:rPr>
                <a:latin typeface="Courier"/>
              </a:rPr>
              <a:t>0xDEADC0..</a:t>
            </a:r>
            <a:br/>
          </a:p>
          <a:p>
            <a:pPr lvl="0"/>
            <a:r>
              <a:rPr/>
              <a:t>Matches spec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4) 0x04702023</a:t>
            </a:r>
          </a:p>
          <a:p>
            <a:pPr lvl="0"/>
            <a:r>
              <a:rPr>
                <a:latin typeface="Courier"/>
              </a:rPr>
              <a:t>SW x7, 72(x0)</a:t>
            </a:r>
            <a:br/>
          </a:p>
          <a:p>
            <a:pPr lvl="0"/>
            <a:r>
              <a:rPr>
                <a:latin typeface="Courier"/>
              </a:rPr>
              <a:t>mem_write=1</a:t>
            </a:r>
            <a:r>
              <a:rPr/>
              <a:t>, </a:t>
            </a:r>
            <a:r>
              <a:rPr>
                <a:latin typeface="Courier"/>
              </a:rPr>
              <a:t>rs2=07</a:t>
            </a:r>
            <a:r>
              <a:rPr/>
              <a:t>, base </a:t>
            </a:r>
            <a:r>
              <a:rPr>
                <a:latin typeface="Courier"/>
              </a:rPr>
              <a:t>x0</a:t>
            </a:r>
            <a:r>
              <a:rPr/>
              <a:t>, </a:t>
            </a:r>
            <a:r>
              <a:rPr>
                <a:latin typeface="Courier"/>
              </a:rPr>
              <a:t>imm=0x48</a:t>
            </a:r>
            <a:br/>
          </a:p>
          <a:p>
            <a:pPr lvl="0"/>
            <a:r>
              <a:rPr/>
              <a:t>Control signals correct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5) 0x0000006F</a:t>
            </a:r>
          </a:p>
          <a:p>
            <a:pPr lvl="0"/>
            <a:r>
              <a:rPr>
                <a:latin typeface="Courier"/>
              </a:rPr>
              <a:t>JAL x0, 0</a:t>
            </a:r>
            <a:br/>
          </a:p>
          <a:p>
            <a:pPr lvl="0"/>
            <a:r>
              <a:rPr/>
              <a:t>PC updates, </a:t>
            </a:r>
            <a:r>
              <a:rPr>
                <a:latin typeface="Courier"/>
              </a:rPr>
              <a:t>wb_sel=01</a:t>
            </a:r>
            <a:r>
              <a:rPr/>
              <a:t>, </a:t>
            </a:r>
            <a:r>
              <a:rPr>
                <a:latin typeface="Courier"/>
              </a:rPr>
              <a:t>op1_sel</a:t>
            </a:r>
            <a:r>
              <a:rPr/>
              <a:t> set for jump</a:t>
            </a:r>
            <a:br/>
          </a:p>
          <a:p>
            <a:pPr lvl="0"/>
            <a:r>
              <a:rPr>
                <a:latin typeface="Courier"/>
              </a:rPr>
              <a:t>reg_write=0</a:t>
            </a:r>
            <a:r>
              <a:rPr/>
              <a:t> since </a:t>
            </a:r>
            <a:r>
              <a:rPr>
                <a:latin typeface="Courier"/>
              </a:rPr>
              <a:t>rd=x0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Instruction Coverage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Instructions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Arithmetic &amp; logic (reg)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add, sub, and, or, xor, sll, srl, sra, slt, sltu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Arithmetic &amp; logic (imm)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addi, xori, ori, andi, slli, srli, srai, slti, sltiu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Memory access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lw, 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Branches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beq, bne, blt, bltu, bge, bgeu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Jumps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jal, jalr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Upper immediates &amp; PC-relative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lui, auipc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Controller decodes and generates signals</a:t>
            </a:r>
          </a:p>
          <a:p>
            <a:pPr lvl="0"/>
            <a:r>
              <a:rPr/>
              <a:t>Datapath executes via regfile, ALU, memories</a:t>
            </a:r>
          </a:p>
          <a:p>
            <a:pPr lvl="0"/>
            <a:r>
              <a:rPr/>
              <a:t>Branch comparator and PC logic drive control flow</a:t>
            </a:r>
          </a:p>
        </p:txBody>
      </p:sp>
      <p:pic>
        <p:nvPicPr>
          <p:cNvPr descr="../images/vivado_elaborated_design/cp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193800"/>
            <a:ext cx="3276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CPU Block Diagram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Modules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Responsibility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controller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Decode, generate control, ALU op selection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datapath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Regfile, ALU, memories, PC &amp; branch logic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cpu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Top-level wrapper with debug probes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Slices fields from instruction (opcode, funct3, funct7, rs/rd)</a:t>
            </a:r>
          </a:p>
          <a:p>
            <a:pPr lvl="0"/>
            <a:r>
              <a:rPr/>
              <a:t>Delegates to </a:t>
            </a:r>
            <a:r>
              <a:rPr b="1"/>
              <a:t>decoder_glue</a:t>
            </a:r>
            <a:r>
              <a:rPr/>
              <a:t>:</a:t>
            </a:r>
          </a:p>
          <a:p>
            <a:pPr lvl="1"/>
            <a:r>
              <a:rPr b="1"/>
              <a:t>decoder</a:t>
            </a:r>
            <a:r>
              <a:rPr/>
              <a:t>: classify instruction, set </a:t>
            </a:r>
            <a:r>
              <a:rPr>
                <a:latin typeface="Courier"/>
              </a:rPr>
              <a:t>reg_write</a:t>
            </a:r>
          </a:p>
          <a:p>
            <a:pPr lvl="1"/>
            <a:r>
              <a:rPr b="1"/>
              <a:t>control</a:t>
            </a:r>
            <a:r>
              <a:rPr/>
              <a:t>: map to datapath signals (</a:t>
            </a:r>
            <a:r>
              <a:rPr>
                <a:latin typeface="Courier"/>
              </a:rPr>
              <a:t>mem_*</a:t>
            </a:r>
            <a:r>
              <a:rPr/>
              <a:t>, </a:t>
            </a:r>
            <a:r>
              <a:rPr>
                <a:latin typeface="Courier"/>
              </a:rPr>
              <a:t>alu_src</a:t>
            </a:r>
            <a:r>
              <a:rPr/>
              <a:t>, </a:t>
            </a:r>
            <a:r>
              <a:rPr>
                <a:latin typeface="Courier"/>
              </a:rPr>
              <a:t>wb_sel</a:t>
            </a:r>
            <a:r>
              <a:rPr/>
              <a:t>)</a:t>
            </a:r>
          </a:p>
          <a:p>
            <a:pPr lvl="1"/>
            <a:r>
              <a:rPr b="1"/>
              <a:t>imm_gen</a:t>
            </a:r>
            <a:r>
              <a:rPr/>
              <a:t>: sign-extend immediates (I/S/B/U/J)</a:t>
            </a:r>
          </a:p>
          <a:p>
            <a:pPr lvl="0"/>
            <a:r>
              <a:rPr/>
              <a:t>Feeds </a:t>
            </a:r>
            <a:r>
              <a:rPr>
                <a:latin typeface="Courier"/>
              </a:rPr>
              <a:t>alu_op</a:t>
            </a:r>
            <a:r>
              <a:rPr/>
              <a:t>, </a:t>
            </a:r>
            <a:r>
              <a:rPr>
                <a:latin typeface="Courier"/>
              </a:rPr>
              <a:t>funct3</a:t>
            </a:r>
            <a:r>
              <a:rPr/>
              <a:t>, </a:t>
            </a:r>
            <a:r>
              <a:rPr>
                <a:latin typeface="Courier"/>
              </a:rPr>
              <a:t>funct7[5]</a:t>
            </a:r>
            <a:r>
              <a:rPr/>
              <a:t> into </a:t>
            </a:r>
            <a:r>
              <a:rPr b="1"/>
              <a:t>alu_control</a:t>
            </a:r>
          </a:p>
          <a:p>
            <a:pPr lvl="0"/>
            <a:r>
              <a:rPr/>
              <a:t>Emits all signals for datapath</a:t>
            </a:r>
          </a:p>
        </p:txBody>
      </p:sp>
      <p:pic>
        <p:nvPicPr>
          <p:cNvPr descr="../images/vivado_elaborated_design/controll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82296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Controller Diagram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2025-08-29T09:22:01Z</dcterms:created>
  <dcterms:modified xsi:type="dcterms:W3CDTF">2025-08-29T09:22:01Z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