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984" autoAdjust="0"/>
  </p:normalViewPr>
  <p:slideViewPr>
    <p:cSldViewPr snapToGrid="0" snapToObjects="1">
      <p:cViewPr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5AE03-FF5F-4172-A6CD-5F31200C8D84}" type="datetimeFigureOut">
              <a:rPr lang="es-CL" smtClean="0"/>
              <a:t>01-09-2025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B65C-F944-47A1-80A1-F864587548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78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Stakeholder</a:t>
            </a:r>
            <a:r>
              <a:rPr lang="es-ES" b="1" dirty="0"/>
              <a:t>:</a:t>
            </a:r>
            <a:r>
              <a:rPr lang="es-ES" dirty="0"/>
              <a:t> Interesado en el proyecto (cliente, usuario o patrocinador) que aporta requisitos y expectativas.</a:t>
            </a:r>
          </a:p>
          <a:p>
            <a:r>
              <a:rPr lang="es-ES" b="1" dirty="0" err="1"/>
              <a:t>Product</a:t>
            </a:r>
            <a:r>
              <a:rPr lang="es-ES" b="1" dirty="0"/>
              <a:t> </a:t>
            </a:r>
            <a:r>
              <a:rPr lang="es-ES" b="1" dirty="0" err="1"/>
              <a:t>Owner</a:t>
            </a:r>
            <a:r>
              <a:rPr lang="es-ES" b="1" dirty="0"/>
              <a:t>:</a:t>
            </a:r>
            <a:r>
              <a:rPr lang="es-ES" dirty="0"/>
              <a:t> Responsable de maximizar el valor del producto, gestiona el </a:t>
            </a:r>
            <a:r>
              <a:rPr lang="es-ES" i="1" dirty="0" err="1"/>
              <a:t>Product</a:t>
            </a:r>
            <a:r>
              <a:rPr lang="es-ES" i="1" dirty="0"/>
              <a:t> Backlog</a:t>
            </a:r>
            <a:r>
              <a:rPr lang="es-ES" dirty="0"/>
              <a:t> y define prioridades.</a:t>
            </a:r>
          </a:p>
          <a:p>
            <a:r>
              <a:rPr lang="es-ES" b="1" dirty="0"/>
              <a:t>Scrum Master:</a:t>
            </a:r>
            <a:r>
              <a:rPr lang="es-ES" dirty="0"/>
              <a:t> Facilita el marco de trabajo, elimina impedimentos y asegura que se sigan los principios de Scrum.</a:t>
            </a:r>
          </a:p>
          <a:p>
            <a:r>
              <a:rPr lang="es-ES" b="1" dirty="0" err="1"/>
              <a:t>Developers</a:t>
            </a:r>
            <a:r>
              <a:rPr lang="es-ES" b="1" dirty="0"/>
              <a:t>:</a:t>
            </a:r>
            <a:r>
              <a:rPr lang="es-ES" dirty="0"/>
              <a:t> Equipo encargado de diseñar, construir, probar y entregar los incrementos del producto.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B65C-F944-47A1-80A1-F86458754827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45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“En esta diapositiva se muestra el </a:t>
            </a:r>
            <a:r>
              <a:rPr lang="es-ES" dirty="0" err="1"/>
              <a:t>Roadmap</a:t>
            </a:r>
            <a:r>
              <a:rPr lang="es-ES" dirty="0"/>
              <a:t> del proyecto. Aquí se distribuyen las historias de usuario a lo largo de 9 semanas. Cada sprint tiene un conjunto de tareas priorizadas, con fechas de inicio y fin. Esto nos permite planificar el avance de forma clara y asegurar que las funcionalidades críticas se desarrollen primero.”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B65C-F944-47A1-80A1-F86458754827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764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4675"/>
            <a:ext cx="7772400" cy="3105775"/>
          </a:xfrm>
        </p:spPr>
        <p:txBody>
          <a:bodyPr>
            <a:normAutofit/>
          </a:bodyPr>
          <a:lstStyle/>
          <a:p>
            <a:r>
              <a:rPr sz="2800" dirty="0" err="1">
                <a:latin typeface="+mn-lt"/>
              </a:rPr>
              <a:t>Definiendo</a:t>
            </a:r>
            <a:r>
              <a:rPr sz="2800" dirty="0">
                <a:latin typeface="+mn-lt"/>
              </a:rPr>
              <a:t> la </a:t>
            </a:r>
            <a:r>
              <a:rPr sz="2800" dirty="0" err="1">
                <a:latin typeface="+mn-lt"/>
              </a:rPr>
              <a:t>visión</a:t>
            </a:r>
            <a:r>
              <a:rPr sz="2800" dirty="0">
                <a:latin typeface="+mn-lt"/>
              </a:rPr>
              <a:t> del </a:t>
            </a:r>
            <a:r>
              <a:rPr sz="2800" dirty="0" err="1">
                <a:latin typeface="+mn-lt"/>
              </a:rPr>
              <a:t>producto</a:t>
            </a:r>
            <a:r>
              <a:rPr sz="2800" dirty="0">
                <a:latin typeface="+mn-lt"/>
              </a:rPr>
              <a:t> </a:t>
            </a:r>
            <a:r>
              <a:rPr sz="2800" dirty="0" err="1">
                <a:latin typeface="+mn-lt"/>
              </a:rPr>
              <a:t>inicial</a:t>
            </a:r>
            <a:endParaRPr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473" y="30099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dirty="0">
                <a:solidFill>
                  <a:schemeClr val="tx1"/>
                </a:solidFill>
              </a:rPr>
              <a:t>Proyecto: Sistema de </a:t>
            </a:r>
            <a:r>
              <a:rPr dirty="0" err="1">
                <a:solidFill>
                  <a:schemeClr val="tx1"/>
                </a:solidFill>
              </a:rPr>
              <a:t>Reservas</a:t>
            </a:r>
            <a:r>
              <a:rPr lang="es-ES" dirty="0">
                <a:solidFill>
                  <a:schemeClr val="tx1"/>
                </a:solidFill>
              </a:rPr>
              <a:t> del </a:t>
            </a:r>
            <a:r>
              <a:rPr lang="es-CL" dirty="0">
                <a:solidFill>
                  <a:schemeClr val="tx1"/>
                </a:solidFill>
              </a:rPr>
              <a:t>Hotel </a:t>
            </a:r>
            <a:r>
              <a:rPr lang="es-CL" dirty="0" err="1">
                <a:solidFill>
                  <a:schemeClr val="tx1"/>
                </a:solidFill>
              </a:rPr>
              <a:t>Pacific</a:t>
            </a:r>
            <a:r>
              <a:rPr lang="es-CL" dirty="0">
                <a:solidFill>
                  <a:schemeClr val="tx1"/>
                </a:solidFill>
              </a:rPr>
              <a:t> </a:t>
            </a:r>
            <a:r>
              <a:rPr lang="es-CL" dirty="0" err="1">
                <a:solidFill>
                  <a:schemeClr val="tx1"/>
                </a:solidFill>
              </a:rPr>
              <a:t>Reef</a:t>
            </a:r>
            <a:r>
              <a:rPr lang="es-CL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  <a:p>
            <a:pPr algn="l"/>
            <a:r>
              <a:rPr dirty="0">
                <a:solidFill>
                  <a:schemeClr val="tx1"/>
                </a:solidFill>
              </a:rPr>
              <a:t>Nombre: Connie Palacios</a:t>
            </a:r>
          </a:p>
          <a:p>
            <a:pPr algn="l"/>
            <a:r>
              <a:rPr dirty="0">
                <a:solidFill>
                  <a:schemeClr val="tx1"/>
                </a:solidFill>
              </a:rPr>
              <a:t>Carrera: </a:t>
            </a:r>
            <a:r>
              <a:rPr lang="es-CL" dirty="0">
                <a:solidFill>
                  <a:schemeClr val="tx1"/>
                </a:solidFill>
              </a:rPr>
              <a:t>ANALISTA PROGRAMADOR COMPUTACIONAL</a:t>
            </a:r>
          </a:p>
          <a:p>
            <a:pPr algn="l"/>
            <a:r>
              <a:rPr dirty="0" err="1">
                <a:solidFill>
                  <a:schemeClr val="tx1"/>
                </a:solidFill>
              </a:rPr>
              <a:t>Fecha</a:t>
            </a:r>
            <a:r>
              <a:rPr dirty="0">
                <a:solidFill>
                  <a:schemeClr val="tx1"/>
                </a:solidFill>
              </a:rPr>
              <a:t>: Agosto 2025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13AB94-1A19-4122-AE69-CF343E6B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1" y="1"/>
            <a:ext cx="1881032" cy="1881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Repositorio y Herramientas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/>
              <a:t>Repositorio</a:t>
            </a:r>
            <a:r>
              <a:rPr sz="2400" dirty="0"/>
              <a:t> </a:t>
            </a:r>
            <a:r>
              <a:rPr lang="es-ES" sz="2400" dirty="0"/>
              <a:t>y </a:t>
            </a:r>
            <a:r>
              <a:rPr sz="2400" dirty="0" err="1"/>
              <a:t>Herramientas</a:t>
            </a:r>
            <a:r>
              <a:rPr sz="2400" dirty="0"/>
              <a:t>: </a:t>
            </a:r>
            <a:endParaRPr lang="es-ES" sz="2400" dirty="0"/>
          </a:p>
          <a:p>
            <a:r>
              <a:rPr sz="2400" dirty="0"/>
              <a:t>Trello</a:t>
            </a:r>
            <a:r>
              <a:rPr lang="es-ES" sz="2400" dirty="0"/>
              <a:t>/jira</a:t>
            </a:r>
          </a:p>
          <a:p>
            <a:r>
              <a:rPr sz="2400" dirty="0"/>
              <a:t> GitHub</a:t>
            </a:r>
            <a:endParaRPr lang="es-ES" sz="2400" dirty="0"/>
          </a:p>
          <a:p>
            <a:r>
              <a:rPr sz="2400" dirty="0"/>
              <a:t>Google Drive.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03AA43-6BAF-9842-48D8-FECF0D2D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3" y="3429000"/>
            <a:ext cx="5691772" cy="3341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Scrum </a:t>
            </a:r>
            <a:r>
              <a:rPr sz="2400" dirty="0" err="1"/>
              <a:t>permitió</a:t>
            </a:r>
            <a:r>
              <a:rPr sz="2400" dirty="0"/>
              <a:t> </a:t>
            </a:r>
            <a:r>
              <a:rPr sz="2400" dirty="0" err="1"/>
              <a:t>organizar</a:t>
            </a:r>
            <a:r>
              <a:rPr sz="2400" dirty="0"/>
              <a:t> de forma </a:t>
            </a:r>
            <a:r>
              <a:rPr sz="2400" dirty="0" err="1"/>
              <a:t>ágil</a:t>
            </a:r>
            <a:r>
              <a:rPr sz="2400" dirty="0"/>
              <a:t> un </a:t>
            </a:r>
            <a:r>
              <a:rPr sz="2400" dirty="0" err="1"/>
              <a:t>proyecto</a:t>
            </a:r>
            <a:r>
              <a:rPr sz="2400" dirty="0"/>
              <a:t> real.</a:t>
            </a:r>
          </a:p>
          <a:p>
            <a:r>
              <a:rPr sz="2400" dirty="0"/>
              <a:t>El </a:t>
            </a:r>
            <a:r>
              <a:rPr sz="2400" dirty="0" err="1"/>
              <a:t>uso</a:t>
            </a:r>
            <a:r>
              <a:rPr sz="2400" dirty="0"/>
              <a:t> de backlog, roadmap y Trello </a:t>
            </a:r>
            <a:r>
              <a:rPr sz="2400" dirty="0" err="1"/>
              <a:t>facilita</a:t>
            </a:r>
            <a:r>
              <a:rPr sz="2400" dirty="0"/>
              <a:t> la </a:t>
            </a:r>
            <a:r>
              <a:rPr sz="2400" dirty="0" err="1"/>
              <a:t>trazabilidad</a:t>
            </a:r>
            <a:r>
              <a:rPr sz="2400" dirty="0"/>
              <a:t>.</a:t>
            </a:r>
          </a:p>
          <a:p>
            <a:r>
              <a:rPr sz="2400" dirty="0" err="1"/>
              <a:t>Trabajo</a:t>
            </a:r>
            <a:r>
              <a:rPr sz="2400" dirty="0"/>
              <a:t> individual </a:t>
            </a:r>
            <a:r>
              <a:rPr sz="2400" dirty="0" err="1"/>
              <a:t>fortaleció</a:t>
            </a:r>
            <a:r>
              <a:rPr sz="2400" dirty="0"/>
              <a:t> </a:t>
            </a:r>
            <a:r>
              <a:rPr sz="2400" dirty="0" err="1"/>
              <a:t>disciplina</a:t>
            </a:r>
            <a:r>
              <a:rPr sz="2400" dirty="0"/>
              <a:t> y </a:t>
            </a:r>
            <a:r>
              <a:rPr sz="2400" dirty="0" err="1"/>
              <a:t>autogestión</a:t>
            </a:r>
            <a:r>
              <a:rPr sz="24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94FDB6-329C-E31D-0575-D1BBE7CD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22" y="2943814"/>
            <a:ext cx="4428657" cy="33649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proyecto aplicará la metodología ágil Scrum, utilizando herramientas como Trello o Jira para transformar los requisitos iniciales (ERS) en entregables ágiles (</a:t>
            </a:r>
            <a:r>
              <a:rPr lang="es-ES" sz="2000" dirty="0" err="1"/>
              <a:t>Product</a:t>
            </a:r>
            <a:r>
              <a:rPr lang="es-ES" sz="2000" dirty="0"/>
              <a:t> Backlog, Sprint Backlog y </a:t>
            </a:r>
            <a:r>
              <a:rPr lang="es-ES" sz="2000" dirty="0" err="1"/>
              <a:t>Roadmap</a:t>
            </a:r>
            <a:r>
              <a:rPr lang="es-ES" sz="2000" dirty="0"/>
              <a:t>), organizando y priorizando el desarrollo del sistema de reservas del Hotel </a:t>
            </a:r>
            <a:r>
              <a:rPr lang="es-ES" sz="2000" dirty="0" err="1"/>
              <a:t>Pacific</a:t>
            </a:r>
            <a:r>
              <a:rPr lang="es-ES" sz="2000" dirty="0"/>
              <a:t> </a:t>
            </a:r>
            <a:r>
              <a:rPr lang="es-ES" sz="2000" dirty="0" err="1"/>
              <a:t>Reef</a:t>
            </a:r>
            <a:r>
              <a:rPr lang="es-ES" sz="2000" dirty="0"/>
              <a:t> de forma clara, trazable y adaptable.</a:t>
            </a:r>
            <a:endParaRPr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84DDCA-055A-A911-5BD1-BA77690B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49" y="3429000"/>
            <a:ext cx="4578558" cy="3052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076"/>
            <a:ext cx="8229600" cy="1143000"/>
          </a:xfrm>
        </p:spPr>
        <p:txBody>
          <a:bodyPr/>
          <a:lstStyle/>
          <a:p>
            <a:r>
              <a:rPr dirty="0" err="1"/>
              <a:t>Problemática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7" y="1009158"/>
            <a:ext cx="7817370" cy="226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 err="1"/>
              <a:t>Proceso</a:t>
            </a:r>
            <a:r>
              <a:rPr sz="2000" dirty="0"/>
              <a:t> actual de </a:t>
            </a:r>
            <a:r>
              <a:rPr sz="2000" dirty="0" err="1"/>
              <a:t>reservas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hotel es manual y genera: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Sobreventas</a:t>
            </a:r>
            <a:endParaRPr sz="2000" dirty="0"/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Retrasos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pagos</a:t>
            </a:r>
            <a:endParaRPr sz="2000" dirty="0"/>
          </a:p>
          <a:p>
            <a:pPr marL="0" indent="0">
              <a:buNone/>
            </a:pPr>
            <a:r>
              <a:rPr sz="2000" dirty="0"/>
              <a:t>- Falta de </a:t>
            </a:r>
            <a:r>
              <a:rPr sz="2000" dirty="0" err="1"/>
              <a:t>comprobantes</a:t>
            </a:r>
            <a:r>
              <a:rPr sz="2000" dirty="0"/>
              <a:t> </a:t>
            </a:r>
            <a:r>
              <a:rPr sz="2000" dirty="0" err="1"/>
              <a:t>digitales</a:t>
            </a:r>
            <a:endParaRPr sz="2000" dirty="0"/>
          </a:p>
          <a:p>
            <a:pPr marL="0" indent="0">
              <a:buNone/>
            </a:pPr>
            <a:r>
              <a:rPr sz="2000" dirty="0"/>
              <a:t>- Mala </a:t>
            </a:r>
            <a:r>
              <a:rPr sz="2000" dirty="0" err="1"/>
              <a:t>experiencia</a:t>
            </a:r>
            <a:r>
              <a:rPr sz="2000" dirty="0"/>
              <a:t> para </a:t>
            </a:r>
            <a:r>
              <a:rPr sz="2000" dirty="0" err="1"/>
              <a:t>clientes</a:t>
            </a:r>
            <a:endParaRPr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1F29EF-0663-0B52-2FE9-5FA117B6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942" y="2904345"/>
            <a:ext cx="6572058" cy="3694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Implementar un sistema ágil y seguro de gestión de reservas hoteleras, accesible vía web y móvil, que permita autogestión de clientes y facilite el control administrativo del hotel.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Metodología</a:t>
            </a:r>
            <a:r>
              <a:rPr dirty="0"/>
              <a:t> </a:t>
            </a:r>
            <a:r>
              <a:rPr lang="es-ES" dirty="0"/>
              <a:t>ágil, </a:t>
            </a:r>
            <a:r>
              <a:rPr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98259" cy="4124368"/>
          </a:xfrm>
        </p:spPr>
        <p:txBody>
          <a:bodyPr/>
          <a:lstStyle/>
          <a:p>
            <a:r>
              <a:rPr dirty="0"/>
              <a:t>Roles: Stakeholder, Product Owner, Scrum Master, Developers.</a:t>
            </a:r>
          </a:p>
          <a:p>
            <a:r>
              <a:rPr dirty="0"/>
              <a:t>Valores: </a:t>
            </a:r>
            <a:r>
              <a:rPr dirty="0" err="1"/>
              <a:t>transparencia</a:t>
            </a:r>
            <a:r>
              <a:rPr dirty="0"/>
              <a:t>, </a:t>
            </a:r>
            <a:r>
              <a:rPr dirty="0" err="1"/>
              <a:t>inspección</a:t>
            </a:r>
            <a:r>
              <a:rPr dirty="0"/>
              <a:t> y </a:t>
            </a:r>
            <a:r>
              <a:rPr dirty="0" err="1"/>
              <a:t>adaptación</a:t>
            </a:r>
            <a:r>
              <a:rPr dirty="0"/>
              <a:t>.</a:t>
            </a:r>
          </a:p>
          <a:p>
            <a:r>
              <a:rPr dirty="0" err="1"/>
              <a:t>Iteraciones</a:t>
            </a:r>
            <a:r>
              <a:rPr dirty="0"/>
              <a:t> </a:t>
            </a:r>
            <a:r>
              <a:rPr dirty="0" err="1"/>
              <a:t>cortas</a:t>
            </a:r>
            <a:r>
              <a:rPr dirty="0"/>
              <a:t> (Sprints).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Aquí podemos ver el Sprint Backlog del proyecto. Cada historia de usuario está asignada a un sprint, con su esfuerzo en días, prioridad y estado. Esto nos permite organizar las tareas de forma clara y hacer seguimiento al avance en cada iteración</a:t>
            </a:r>
            <a:r>
              <a:rPr lang="es-ES" dirty="0"/>
              <a:t>.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CF8748-4E84-9553-6EDF-4C2DCD1B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6" r="17705" b="25974"/>
          <a:stretch>
            <a:fillRect/>
          </a:stretch>
        </p:blipFill>
        <p:spPr>
          <a:xfrm>
            <a:off x="595309" y="3229846"/>
            <a:ext cx="7953382" cy="202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Diagrama de Caso de Uso (Épica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Actor: Turista.</a:t>
            </a:r>
          </a:p>
          <a:p>
            <a:r>
              <a:rPr sz="2400" dirty="0"/>
              <a:t>Casos: </a:t>
            </a:r>
            <a:r>
              <a:rPr sz="2400" dirty="0" err="1"/>
              <a:t>Consultar</a:t>
            </a:r>
            <a:r>
              <a:rPr sz="2400" dirty="0"/>
              <a:t> </a:t>
            </a:r>
            <a:r>
              <a:rPr sz="2400" dirty="0" err="1"/>
              <a:t>disponibilidad</a:t>
            </a:r>
            <a:r>
              <a:rPr sz="2400" dirty="0"/>
              <a:t>, </a:t>
            </a:r>
            <a:r>
              <a:rPr sz="2400" dirty="0" err="1"/>
              <a:t>ver</a:t>
            </a:r>
            <a:r>
              <a:rPr sz="2400" dirty="0"/>
              <a:t> </a:t>
            </a:r>
            <a:r>
              <a:rPr sz="2400" dirty="0" err="1"/>
              <a:t>tarifas</a:t>
            </a:r>
            <a:r>
              <a:rPr sz="2400" dirty="0"/>
              <a:t>, registrar y </a:t>
            </a:r>
            <a:r>
              <a:rPr sz="2400" dirty="0" err="1"/>
              <a:t>pagar</a:t>
            </a:r>
            <a:r>
              <a:rPr sz="2400" dirty="0"/>
              <a:t> </a:t>
            </a:r>
            <a:r>
              <a:rPr sz="2400" dirty="0" err="1"/>
              <a:t>reserva</a:t>
            </a:r>
            <a:r>
              <a:rPr sz="2400" dirty="0"/>
              <a:t>, </a:t>
            </a:r>
            <a:r>
              <a:rPr sz="2400" dirty="0" err="1"/>
              <a:t>recibir</a:t>
            </a:r>
            <a:r>
              <a:rPr sz="2400" dirty="0"/>
              <a:t> </a:t>
            </a:r>
            <a:r>
              <a:rPr sz="2400" dirty="0" err="1"/>
              <a:t>comprobante</a:t>
            </a:r>
            <a:r>
              <a:rPr sz="2400" dirty="0"/>
              <a:t> QR.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FB4C81-9A3E-3C1D-5546-BF2F8F53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98" y="2857128"/>
            <a:ext cx="6071017" cy="386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804093-99F5-1B65-2F5A-ABBE232E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49" r="22295" b="16021"/>
          <a:stretch>
            <a:fillRect/>
          </a:stretch>
        </p:blipFill>
        <p:spPr>
          <a:xfrm>
            <a:off x="668607" y="3125728"/>
            <a:ext cx="7105338" cy="235345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FE0D1E0-39E7-881A-3C9D-D4025E791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0973" y="1577801"/>
            <a:ext cx="7019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Planificación de 9 semanas.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Sprint contiene un conjunto de Historias de Usuario (HU).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fechas de inicio y fin de cada sprint.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visualizar la secuencia y priorización del trabajo.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Tablero</a:t>
            </a:r>
            <a:r>
              <a:rPr dirty="0"/>
              <a:t> </a:t>
            </a:r>
            <a:r>
              <a:rPr lang="es-ES" dirty="0"/>
              <a:t>jira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2F0C5F-7649-88FF-6104-CC746386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2940"/>
            <a:ext cx="8420858" cy="4437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477</Words>
  <Application>Microsoft Office PowerPoint</Application>
  <PresentationFormat>Presentación en pantalla (4:3)</PresentationFormat>
  <Paragraphs>46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Definiendo la visión del producto inicial</vt:lpstr>
      <vt:lpstr>Introducción</vt:lpstr>
      <vt:lpstr>Problemática</vt:lpstr>
      <vt:lpstr>Objetivo del Proyecto</vt:lpstr>
      <vt:lpstr>Metodología ágil, Scrum</vt:lpstr>
      <vt:lpstr>Sprint Backlog</vt:lpstr>
      <vt:lpstr>Diagrama de Caso de Uso (Épica 1)</vt:lpstr>
      <vt:lpstr>Roadmap</vt:lpstr>
      <vt:lpstr>Tablero jira</vt:lpstr>
      <vt:lpstr>Repositorio y Herramientas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Conie</dc:creator>
  <cp:keywords/>
  <dc:description>generated using python-pptx</dc:description>
  <cp:lastModifiedBy>Conie</cp:lastModifiedBy>
  <cp:revision>4</cp:revision>
  <dcterms:created xsi:type="dcterms:W3CDTF">2013-01-27T09:14:16Z</dcterms:created>
  <dcterms:modified xsi:type="dcterms:W3CDTF">2025-09-01T15:30:08Z</dcterms:modified>
  <cp:category/>
</cp:coreProperties>
</file>