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23"/>
  </p:notesMasterIdLst>
  <p:sldIdLst>
    <p:sldId id="256" r:id="rId2"/>
    <p:sldId id="257" r:id="rId3"/>
    <p:sldId id="258" r:id="rId4"/>
    <p:sldId id="264" r:id="rId5"/>
    <p:sldId id="265" r:id="rId6"/>
    <p:sldId id="259" r:id="rId7"/>
    <p:sldId id="263" r:id="rId8"/>
    <p:sldId id="266" r:id="rId9"/>
    <p:sldId id="260" r:id="rId10"/>
    <p:sldId id="267" r:id="rId11"/>
    <p:sldId id="262" r:id="rId12"/>
    <p:sldId id="268" r:id="rId13"/>
    <p:sldId id="274" r:id="rId14"/>
    <p:sldId id="277" r:id="rId15"/>
    <p:sldId id="276" r:id="rId16"/>
    <p:sldId id="270" r:id="rId17"/>
    <p:sldId id="272" r:id="rId18"/>
    <p:sldId id="273" r:id="rId19"/>
    <p:sldId id="261" r:id="rId20"/>
    <p:sldId id="27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727E2-040D-4469-BC0E-D1C2EF84C483}" v="479" dt="2019-03-11T02:33:3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7F480-AE96-4BAF-9190-94E2C2C12BD7}" type="datetimeFigureOut">
              <a:rPr lang="en-US"/>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C84FD-0D0D-4A2B-B77F-2C81E894E500}" type="slidenum">
              <a:rPr lang="en-US"/>
              <a:t>‹#›</a:t>
            </a:fld>
            <a:endParaRPr lang="en-US"/>
          </a:p>
        </p:txBody>
      </p:sp>
    </p:spTree>
    <p:extLst>
      <p:ext uri="{BB962C8B-B14F-4D97-AF65-F5344CB8AC3E}">
        <p14:creationId xmlns:p14="http://schemas.microsoft.com/office/powerpoint/2010/main" val="240680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 specifics – location gf friendly</a:t>
            </a:r>
          </a:p>
        </p:txBody>
      </p:sp>
      <p:sp>
        <p:nvSpPr>
          <p:cNvPr id="4" name="Slide Number Placeholder 3"/>
          <p:cNvSpPr>
            <a:spLocks noGrp="1"/>
          </p:cNvSpPr>
          <p:nvPr>
            <p:ph type="sldNum" sz="quarter" idx="5"/>
          </p:nvPr>
        </p:nvSpPr>
        <p:spPr/>
        <p:txBody>
          <a:bodyPr/>
          <a:lstStyle/>
          <a:p>
            <a:fld id="{D89C84FD-0D0D-4A2B-B77F-2C81E894E500}" type="slidenum">
              <a:rPr lang="en-US"/>
              <a:t>3</a:t>
            </a:fld>
            <a:endParaRPr lang="en-US"/>
          </a:p>
        </p:txBody>
      </p:sp>
    </p:spTree>
    <p:extLst>
      <p:ext uri="{BB962C8B-B14F-4D97-AF65-F5344CB8AC3E}">
        <p14:creationId xmlns:p14="http://schemas.microsoft.com/office/powerpoint/2010/main" val="368022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a:t>Scott, put your graph here</a:t>
            </a:r>
            <a:endParaRPr lang="en-US"/>
          </a:p>
        </p:txBody>
      </p:sp>
      <p:sp>
        <p:nvSpPr>
          <p:cNvPr id="4" name="Slide Number Placeholder 3"/>
          <p:cNvSpPr>
            <a:spLocks noGrp="1"/>
          </p:cNvSpPr>
          <p:nvPr>
            <p:ph type="sldNum" sz="quarter" idx="5"/>
          </p:nvPr>
        </p:nvSpPr>
        <p:spPr/>
        <p:txBody>
          <a:bodyPr/>
          <a:lstStyle/>
          <a:p>
            <a:fld id="{D89C84FD-0D0D-4A2B-B77F-2C81E894E500}" type="slidenum">
              <a:rPr lang="en-US"/>
              <a:t>7</a:t>
            </a:fld>
            <a:endParaRPr lang="en-US"/>
          </a:p>
        </p:txBody>
      </p:sp>
    </p:spTree>
    <p:extLst>
      <p:ext uri="{BB962C8B-B14F-4D97-AF65-F5344CB8AC3E}">
        <p14:creationId xmlns:p14="http://schemas.microsoft.com/office/powerpoint/2010/main" val="20597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a:t>Is there a relationship between overall income And the amount of access To gluten-free friendly restaurants?</a:t>
            </a:r>
            <a:br>
              <a:rPr lang="en-US">
                <a:cs typeface="+mn-lt"/>
              </a:rPr>
            </a:br>
            <a:r>
              <a:rPr lang="en-US"/>
              <a:t>No, Analyzing the linear regression line there is no discernable relationship between median income and number of gluten-free friendly restaurants.</a:t>
            </a:r>
          </a:p>
          <a:p>
            <a:endParaRPr lang="en-US">
              <a:cs typeface="Calibri"/>
            </a:endParaRPr>
          </a:p>
        </p:txBody>
      </p:sp>
      <p:sp>
        <p:nvSpPr>
          <p:cNvPr id="4" name="Slide Number Placeholder 3"/>
          <p:cNvSpPr>
            <a:spLocks noGrp="1"/>
          </p:cNvSpPr>
          <p:nvPr>
            <p:ph type="sldNum" sz="quarter" idx="5"/>
          </p:nvPr>
        </p:nvSpPr>
        <p:spPr/>
        <p:txBody>
          <a:bodyPr/>
          <a:lstStyle/>
          <a:p>
            <a:fld id="{D89C84FD-0D0D-4A2B-B77F-2C81E894E500}" type="slidenum">
              <a:rPr lang="en-US"/>
              <a:t>9</a:t>
            </a:fld>
            <a:endParaRPr lang="en-US"/>
          </a:p>
        </p:txBody>
      </p:sp>
    </p:spTree>
    <p:extLst>
      <p:ext uri="{BB962C8B-B14F-4D97-AF65-F5344CB8AC3E}">
        <p14:creationId xmlns:p14="http://schemas.microsoft.com/office/powerpoint/2010/main" val="399575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1000"/>
              </a:spcBef>
            </a:pPr>
            <a:endParaRPr lang="en-US"/>
          </a:p>
          <a:p>
            <a:pPr marL="285750" indent="-285750">
              <a:lnSpc>
                <a:spcPct val="120000"/>
              </a:lnSpc>
              <a:spcBef>
                <a:spcPts val="1000"/>
              </a:spcBef>
              <a:buFont typeface="Arial"/>
              <a:buChar char="•"/>
            </a:pPr>
            <a:r>
              <a:rPr lang="en-US"/>
              <a:t>Looking at regression (1 minute)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89C84FD-0D0D-4A2B-B77F-2C81E894E500}" type="slidenum">
              <a:rPr lang="en-US"/>
              <a:t>16</a:t>
            </a:fld>
            <a:endParaRPr lang="en-US"/>
          </a:p>
        </p:txBody>
      </p:sp>
    </p:spTree>
    <p:extLst>
      <p:ext uri="{BB962C8B-B14F-4D97-AF65-F5344CB8AC3E}">
        <p14:creationId xmlns:p14="http://schemas.microsoft.com/office/powerpoint/2010/main" val="2359035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big question – learning to ask the right questions and what are we trying to solve – narrowing down the big question to a specific question. Due to data driven perhaps?</a:t>
            </a:r>
          </a:p>
          <a:p>
            <a:r>
              <a:rPr lang="en-US">
                <a:cs typeface="Calibri"/>
              </a:rPr>
              <a:t>Data exploration process – we like to think big! But only when we are looking at what data is available we come back down to Earth a little to do a reality check.</a:t>
            </a:r>
          </a:p>
          <a:p>
            <a:endParaRPr lang="en-US">
              <a:cs typeface="Calibri"/>
            </a:endParaRPr>
          </a:p>
        </p:txBody>
      </p:sp>
      <p:sp>
        <p:nvSpPr>
          <p:cNvPr id="4" name="Slide Number Placeholder 3"/>
          <p:cNvSpPr>
            <a:spLocks noGrp="1"/>
          </p:cNvSpPr>
          <p:nvPr>
            <p:ph type="sldNum" sz="quarter" idx="5"/>
          </p:nvPr>
        </p:nvSpPr>
        <p:spPr/>
        <p:txBody>
          <a:bodyPr/>
          <a:lstStyle/>
          <a:p>
            <a:fld id="{D89C84FD-0D0D-4A2B-B77F-2C81E894E500}" type="slidenum">
              <a:rPr lang="en-US"/>
              <a:t>17</a:t>
            </a:fld>
            <a:endParaRPr lang="en-US"/>
          </a:p>
        </p:txBody>
      </p:sp>
    </p:spTree>
    <p:extLst>
      <p:ext uri="{BB962C8B-B14F-4D97-AF65-F5344CB8AC3E}">
        <p14:creationId xmlns:p14="http://schemas.microsoft.com/office/powerpoint/2010/main" val="66924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At each income level we can see that there are more $$ restaurants than any other price level.</a:t>
            </a:r>
          </a:p>
        </p:txBody>
      </p:sp>
      <p:sp>
        <p:nvSpPr>
          <p:cNvPr id="4" name="Slide Number Placeholder 3"/>
          <p:cNvSpPr>
            <a:spLocks noGrp="1"/>
          </p:cNvSpPr>
          <p:nvPr>
            <p:ph type="sldNum" sz="quarter" idx="5"/>
          </p:nvPr>
        </p:nvSpPr>
        <p:spPr/>
        <p:txBody>
          <a:bodyPr/>
          <a:lstStyle/>
          <a:p>
            <a:fld id="{D89C84FD-0D0D-4A2B-B77F-2C81E894E500}" type="slidenum">
              <a:rPr lang="en-US"/>
              <a:t>19</a:t>
            </a:fld>
            <a:endParaRPr lang="en-US"/>
          </a:p>
        </p:txBody>
      </p:sp>
    </p:spTree>
    <p:extLst>
      <p:ext uri="{BB962C8B-B14F-4D97-AF65-F5344CB8AC3E}">
        <p14:creationId xmlns:p14="http://schemas.microsoft.com/office/powerpoint/2010/main" val="250475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279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3973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285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1674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3324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95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3011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021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262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6847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dirty="0"/>
              <a:pPr/>
              <a:t>3/11/2019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854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dirty="0"/>
              <a:pPr/>
              <a:t>3/11/2019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3668286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onnie-hu/DataViz_Project/blob/master/Solution/2_DataCollection_Census.ipynb" TargetMode="External"/><Relationship Id="rId2" Type="http://schemas.openxmlformats.org/officeDocument/2006/relationships/hyperlink" Target="https://github.com/connie-hu/DataViz_Project/blob/master/Solution/1_DataCollection_Yelp.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onnie-hu/DataViz_Project/blob/master/riley/IncomeScatterPlots.ipyn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0715" y="1740998"/>
            <a:ext cx="8679915" cy="1748729"/>
          </a:xfrm>
        </p:spPr>
        <p:txBody>
          <a:bodyPr>
            <a:normAutofit/>
          </a:bodyPr>
          <a:lstStyle/>
          <a:p>
            <a:r>
              <a:rPr lang="en-US" sz="3800" dirty="0"/>
              <a:t>Is Southern California the land of </a:t>
            </a:r>
            <a:r>
              <a:rPr lang="en-US" sz="3800"/>
              <a:t>gluten(y) or the land of the gluten-free?</a:t>
            </a:r>
            <a:endParaRPr lang="en-US" sz="3800" dirty="0"/>
          </a:p>
        </p:txBody>
      </p:sp>
      <p:sp>
        <p:nvSpPr>
          <p:cNvPr id="3" name="Subtitle 2"/>
          <p:cNvSpPr>
            <a:spLocks noGrp="1"/>
          </p:cNvSpPr>
          <p:nvPr>
            <p:ph type="subTitle" idx="1"/>
          </p:nvPr>
        </p:nvSpPr>
        <p:spPr>
          <a:xfrm>
            <a:off x="1759237" y="3760590"/>
            <a:ext cx="8673427" cy="1322587"/>
          </a:xfrm>
        </p:spPr>
        <p:txBody>
          <a:bodyPr/>
          <a:lstStyle/>
          <a:p>
            <a:r>
              <a:rPr lang="en-US" cap="all"/>
              <a:t>Connie hu</a:t>
            </a:r>
            <a:endParaRPr lang="en-US"/>
          </a:p>
          <a:p>
            <a:r>
              <a:rPr lang="en-US" cap="all"/>
              <a:t>Molly Perlich</a:t>
            </a:r>
            <a:endParaRPr lang="en-US"/>
          </a:p>
          <a:p>
            <a:r>
              <a:rPr lang="en-US" cap="all"/>
              <a:t>Riley Harper </a:t>
            </a:r>
            <a:endParaRPr lang="en-US"/>
          </a:p>
          <a:p>
            <a:r>
              <a:rPr lang="en-US" cap="all"/>
              <a:t>Scott McEachern</a:t>
            </a:r>
            <a:endParaRPr lang="en-US"/>
          </a:p>
          <a:p>
            <a:endParaRPr lang="en-US"/>
          </a:p>
        </p:txBody>
      </p:sp>
      <p:sp>
        <p:nvSpPr>
          <p:cNvPr id="4" name="TextBox 3">
            <a:extLst>
              <a:ext uri="{FF2B5EF4-FFF2-40B4-BE49-F238E27FC236}">
                <a16:creationId xmlns:a16="http://schemas.microsoft.com/office/drawing/2014/main" id="{6B5762CF-6663-424F-8C85-723B66ECD463}"/>
              </a:ext>
            </a:extLst>
          </p:cNvPr>
          <p:cNvSpPr txBox="1"/>
          <p:nvPr/>
        </p:nvSpPr>
        <p:spPr>
          <a:xfrm>
            <a:off x="4098471" y="1370239"/>
            <a:ext cx="477066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Arial"/>
                <a:cs typeface="Arial"/>
              </a:rPr>
              <a:t>Espresso </a:t>
            </a:r>
            <a:r>
              <a:rPr lang="en-US" err="1">
                <a:solidFill>
                  <a:schemeClr val="bg1"/>
                </a:solidFill>
                <a:latin typeface="Arial"/>
                <a:cs typeface="Arial"/>
              </a:rPr>
              <a:t>Patronum</a:t>
            </a:r>
            <a:r>
              <a:rPr lang="en-US">
                <a:solidFill>
                  <a:schemeClr val="bg1"/>
                </a:solidFill>
                <a:latin typeface="Arial"/>
                <a:cs typeface="Arial"/>
              </a:rPr>
              <a:t> Presents...</a:t>
            </a:r>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7018-CED6-410B-8A97-933CEEB38A73}"/>
              </a:ext>
            </a:extLst>
          </p:cNvPr>
          <p:cNvSpPr>
            <a:spLocks noGrp="1"/>
          </p:cNvSpPr>
          <p:nvPr>
            <p:ph type="title"/>
          </p:nvPr>
        </p:nvSpPr>
        <p:spPr/>
        <p:txBody>
          <a:bodyPr>
            <a:normAutofit fontScale="90000"/>
          </a:bodyPr>
          <a:lstStyle/>
          <a:p>
            <a:r>
              <a:rPr lang="en-US" sz="3600">
                <a:cs typeface="Calibri Light"/>
              </a:rPr>
              <a:t>Is there a relationship between being rich and the amount of access to gluten-free?</a:t>
            </a:r>
          </a:p>
        </p:txBody>
      </p:sp>
      <p:sp>
        <p:nvSpPr>
          <p:cNvPr id="3" name="Text Placeholder 2">
            <a:extLst>
              <a:ext uri="{FF2B5EF4-FFF2-40B4-BE49-F238E27FC236}">
                <a16:creationId xmlns:a16="http://schemas.microsoft.com/office/drawing/2014/main" id="{0BEBE46A-B9B0-4508-B52E-3A15902697C4}"/>
              </a:ext>
            </a:extLst>
          </p:cNvPr>
          <p:cNvSpPr>
            <a:spLocks noGrp="1"/>
          </p:cNvSpPr>
          <p:nvPr>
            <p:ph type="body" idx="1"/>
          </p:nvPr>
        </p:nvSpPr>
        <p:spPr/>
        <p:txBody>
          <a:bodyPr vert="horz" lIns="91440" tIns="0" rIns="91440" bIns="45720" rtlCol="0" anchor="t">
            <a:normAutofit/>
          </a:bodyPr>
          <a:lstStyle/>
          <a:p>
            <a:r>
              <a:rPr lang="en-US"/>
              <a:t>No...</a:t>
            </a:r>
          </a:p>
        </p:txBody>
      </p:sp>
      <p:sp>
        <p:nvSpPr>
          <p:cNvPr id="5" name="Title 1">
            <a:extLst>
              <a:ext uri="{FF2B5EF4-FFF2-40B4-BE49-F238E27FC236}">
                <a16:creationId xmlns:a16="http://schemas.microsoft.com/office/drawing/2014/main" id="{ACF99E55-7260-43BF-8646-E383BB137A96}"/>
              </a:ext>
            </a:extLst>
          </p:cNvPr>
          <p:cNvSpPr txBox="1">
            <a:spLocks/>
          </p:cNvSpPr>
          <p:nvPr/>
        </p:nvSpPr>
        <p:spPr>
          <a:xfrm>
            <a:off x="3339734" y="1050512"/>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Question 3</a:t>
            </a:r>
          </a:p>
        </p:txBody>
      </p:sp>
    </p:spTree>
    <p:extLst>
      <p:ext uri="{BB962C8B-B14F-4D97-AF65-F5344CB8AC3E}">
        <p14:creationId xmlns:p14="http://schemas.microsoft.com/office/powerpoint/2010/main" val="49006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7A9E-9ED0-46E8-BA36-A4D00894EB0D}"/>
              </a:ext>
            </a:extLst>
          </p:cNvPr>
          <p:cNvSpPr>
            <a:spLocks noGrp="1"/>
          </p:cNvSpPr>
          <p:nvPr>
            <p:ph type="title"/>
          </p:nvPr>
        </p:nvSpPr>
        <p:spPr>
          <a:xfrm>
            <a:off x="1086746" y="3246894"/>
            <a:ext cx="2975296" cy="1526697"/>
          </a:xfrm>
        </p:spPr>
        <p:txBody>
          <a:bodyPr vert="horz" lIns="91440" tIns="45720" rIns="91440" bIns="45720" rtlCol="0" anchor="b">
            <a:noAutofit/>
          </a:bodyPr>
          <a:lstStyle/>
          <a:p>
            <a:r>
              <a:rPr lang="en-US" sz="1600">
                <a:solidFill>
                  <a:schemeClr val="bg1"/>
                </a:solidFill>
                <a:cs typeface="Calibri Light"/>
              </a:rPr>
              <a:t>Is there a relationship between overall income And the amount of access To gluten-free friendly restaurants?</a:t>
            </a:r>
            <a:br>
              <a:rPr lang="en-US" sz="1600">
                <a:solidFill>
                  <a:schemeClr val="bg1"/>
                </a:solidFill>
                <a:cs typeface="Calibri Light"/>
              </a:rPr>
            </a:br>
            <a:br>
              <a:rPr lang="en-US" sz="1600">
                <a:solidFill>
                  <a:schemeClr val="bg1"/>
                </a:solidFill>
                <a:cs typeface="Calibri Light"/>
              </a:rPr>
            </a:br>
            <a:r>
              <a:rPr lang="en-US" sz="1600">
                <a:solidFill>
                  <a:schemeClr val="bg1"/>
                </a:solidFill>
                <a:cs typeface="Calibri Light"/>
              </a:rPr>
              <a:t>No, Analyzing the linear regression line there is no discernable relationship between  income greater than $200,000 and number of gluten-free friendly restaurants.</a:t>
            </a:r>
            <a:br>
              <a:rPr lang="en-US" sz="1600">
                <a:solidFill>
                  <a:schemeClr val="bg1"/>
                </a:solidFill>
                <a:cs typeface="Calibri Light"/>
              </a:rPr>
            </a:br>
            <a:br>
              <a:rPr lang="en-US" sz="1600"/>
            </a:br>
            <a:endParaRPr lang="en-US" sz="1600">
              <a:cs typeface="Calibri Light"/>
            </a:endParaRPr>
          </a:p>
        </p:txBody>
      </p:sp>
      <p:pic>
        <p:nvPicPr>
          <p:cNvPr id="3" name="Picture 3" descr="A close up of a map&#10;&#10;Description generated with very high confidence">
            <a:extLst>
              <a:ext uri="{FF2B5EF4-FFF2-40B4-BE49-F238E27FC236}">
                <a16:creationId xmlns:a16="http://schemas.microsoft.com/office/drawing/2014/main" id="{45BF78E0-E951-4566-8704-8452C0B13876}"/>
              </a:ext>
            </a:extLst>
          </p:cNvPr>
          <p:cNvPicPr>
            <a:picLocks noChangeAspect="1"/>
          </p:cNvPicPr>
          <p:nvPr/>
        </p:nvPicPr>
        <p:blipFill rotWithShape="1">
          <a:blip r:embed="rId2">
            <a:extLst/>
          </a:blip>
          <a:srcRect t="522" r="1" b="1"/>
          <a:stretch/>
        </p:blipFill>
        <p:spPr>
          <a:xfrm>
            <a:off x="5987906" y="1606061"/>
            <a:ext cx="4759515" cy="3280831"/>
          </a:xfrm>
          <a:custGeom>
            <a:avLst/>
            <a:gdLst>
              <a:gd name="connsiteX0" fmla="*/ 402071 w 9290304"/>
              <a:gd name="connsiteY0" fmla="*/ 0 h 3280831"/>
              <a:gd name="connsiteX1" fmla="*/ 9290304 w 9290304"/>
              <a:gd name="connsiteY1" fmla="*/ 0 h 3280831"/>
              <a:gd name="connsiteX2" fmla="*/ 9290304 w 9290304"/>
              <a:gd name="connsiteY2" fmla="*/ 2876895 h 3280831"/>
              <a:gd name="connsiteX3" fmla="*/ 8886368 w 9290304"/>
              <a:gd name="connsiteY3" fmla="*/ 3280831 h 3280831"/>
              <a:gd name="connsiteX4" fmla="*/ 0 w 9290304"/>
              <a:gd name="connsiteY4" fmla="*/ 3280831 h 3280831"/>
              <a:gd name="connsiteX5" fmla="*/ 0 w 9290304"/>
              <a:gd name="connsiteY5" fmla="*/ 402071 h 328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
        <p:nvSpPr>
          <p:cNvPr id="5" name="Title 1">
            <a:extLst>
              <a:ext uri="{FF2B5EF4-FFF2-40B4-BE49-F238E27FC236}">
                <a16:creationId xmlns:a16="http://schemas.microsoft.com/office/drawing/2014/main" id="{21012AB0-D036-4A74-871A-A209412528C0}"/>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5</a:t>
            </a:r>
          </a:p>
        </p:txBody>
      </p:sp>
    </p:spTree>
    <p:extLst>
      <p:ext uri="{BB962C8B-B14F-4D97-AF65-F5344CB8AC3E}">
        <p14:creationId xmlns:p14="http://schemas.microsoft.com/office/powerpoint/2010/main" val="237111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5" name="Rectangle 34">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35">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9" name="Rectangle 38">
            <a:extLst>
              <a:ext uri="{FF2B5EF4-FFF2-40B4-BE49-F238E27FC236}">
                <a16:creationId xmlns:a16="http://schemas.microsoft.com/office/drawing/2014/main" id="{D1288C1B-55AF-4CD6-BFB0-9E820E1BF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13AB1EF-6635-4E94-A028-26BC307309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D178BBC-1F76-4C35-B06A-DE1F1C04B4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56FA02E6-DF04-4EA9-ACB9-FDCBA1E4A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B8D00C9E-736E-41DC-BA99-7B8E2947F0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9E63F49-EF2C-40A0-83DC-314EF5B46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E4BC70AF-DAD1-401B-8146-1F3A62ADF5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8335BD2A-00C5-49D3-8CEB-08646D756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1C044937-3405-43FA-B10A-90CEFDD04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071450CB-EB14-46F5-8473-6FC3AE61D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4DEB9C10-9113-4724-A225-8400A550E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2D4F4B3-4935-445D-ADF4-3DE340A96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1EFEF77B-5B6B-4139-82E9-1F6C4AB378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68C4D48C-701C-4792-B591-08209C69C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5C68E489-81C6-4B14-8E46-E5C6450FE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4050DC8-008D-49B6-8A82-CDED0106B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2A2657CB-B314-4BB9-90EA-C820F0484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3B5E94DC-553F-4783-99DB-79C591CA5D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4AD58B4A-B3DC-4528-B20E-28F9F24EC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2FEEF131-3CBF-4E26-888E-9EC32067E0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7C024B31-9DB4-4683-8873-7E13A0E101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46A0CA4-407C-425F-BD83-48CDE14E6B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63" name="Isosceles Triangle 39">
              <a:extLst>
                <a:ext uri="{FF2B5EF4-FFF2-40B4-BE49-F238E27FC236}">
                  <a16:creationId xmlns:a16="http://schemas.microsoft.com/office/drawing/2014/main" id="{F4B89304-A11D-42D7-A8BD-C60F9A8BD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42CD001-EDC9-4615-8254-761845257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AA68AC0-97CC-42CD-8433-9F47EDAD6C5B}"/>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700"/>
              <a:t>Data Collection</a:t>
            </a:r>
          </a:p>
        </p:txBody>
      </p:sp>
      <p:sp>
        <p:nvSpPr>
          <p:cNvPr id="66" name="Rectangle 65">
            <a:extLst>
              <a:ext uri="{FF2B5EF4-FFF2-40B4-BE49-F238E27FC236}">
                <a16:creationId xmlns:a16="http://schemas.microsoft.com/office/drawing/2014/main" id="{0195E3E2-6F58-4A15-85CC-E68101C50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138" y="1179555"/>
            <a:ext cx="8846458" cy="262799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Picture 6">
            <a:extLst>
              <a:ext uri="{FF2B5EF4-FFF2-40B4-BE49-F238E27FC236}">
                <a16:creationId xmlns:a16="http://schemas.microsoft.com/office/drawing/2014/main" id="{1FE1FE6F-4C21-497F-A548-539DB5F9A883}"/>
              </a:ext>
            </a:extLst>
          </p:cNvPr>
          <p:cNvPicPr>
            <a:picLocks noChangeAspect="1"/>
          </p:cNvPicPr>
          <p:nvPr/>
        </p:nvPicPr>
        <p:blipFill>
          <a:blip r:embed="rId2"/>
          <a:stretch>
            <a:fillRect/>
          </a:stretch>
        </p:blipFill>
        <p:spPr>
          <a:xfrm>
            <a:off x="1747411" y="1444098"/>
            <a:ext cx="4305706" cy="2099031"/>
          </a:xfrm>
          <a:prstGeom prst="rect">
            <a:avLst/>
          </a:prstGeom>
          <a:ln w="12700">
            <a:noFill/>
          </a:ln>
        </p:spPr>
      </p:pic>
      <p:pic>
        <p:nvPicPr>
          <p:cNvPr id="8" name="Picture 8" descr="A close up of a logo&#10;&#10;Description generated with very high confidence">
            <a:extLst>
              <a:ext uri="{FF2B5EF4-FFF2-40B4-BE49-F238E27FC236}">
                <a16:creationId xmlns:a16="http://schemas.microsoft.com/office/drawing/2014/main" id="{EADF31A2-79EE-415F-AD4B-C7DCB5EE7225}"/>
              </a:ext>
            </a:extLst>
          </p:cNvPr>
          <p:cNvPicPr>
            <a:picLocks noChangeAspect="1"/>
          </p:cNvPicPr>
          <p:nvPr/>
        </p:nvPicPr>
        <p:blipFill>
          <a:blip r:embed="rId3"/>
          <a:stretch>
            <a:fillRect/>
          </a:stretch>
        </p:blipFill>
        <p:spPr>
          <a:xfrm>
            <a:off x="6629116" y="1255769"/>
            <a:ext cx="3300918" cy="2475689"/>
          </a:xfrm>
          <a:prstGeom prst="rect">
            <a:avLst/>
          </a:prstGeom>
          <a:ln w="12700">
            <a:noFill/>
          </a:ln>
        </p:spPr>
      </p:pic>
    </p:spTree>
    <p:extLst>
      <p:ext uri="{BB962C8B-B14F-4D97-AF65-F5344CB8AC3E}">
        <p14:creationId xmlns:p14="http://schemas.microsoft.com/office/powerpoint/2010/main" val="191789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198E-152D-4D89-8B7D-7E6AD927AD58}"/>
              </a:ext>
            </a:extLst>
          </p:cNvPr>
          <p:cNvSpPr>
            <a:spLocks noGrp="1"/>
          </p:cNvSpPr>
          <p:nvPr>
            <p:ph type="title"/>
          </p:nvPr>
        </p:nvSpPr>
        <p:spPr/>
        <p:txBody>
          <a:bodyPr/>
          <a:lstStyle/>
          <a:p>
            <a:r>
              <a:rPr lang="en-US">
                <a:cs typeface="Calibri Light"/>
              </a:rPr>
              <a:t>Data Sources</a:t>
            </a:r>
          </a:p>
        </p:txBody>
      </p:sp>
      <p:sp>
        <p:nvSpPr>
          <p:cNvPr id="3" name="Content Placeholder 2">
            <a:extLst>
              <a:ext uri="{FF2B5EF4-FFF2-40B4-BE49-F238E27FC236}">
                <a16:creationId xmlns:a16="http://schemas.microsoft.com/office/drawing/2014/main" id="{4FE52AC9-FA76-4BD0-9E06-9B7FF2158C55}"/>
              </a:ext>
            </a:extLst>
          </p:cNvPr>
          <p:cNvSpPr>
            <a:spLocks noGrp="1"/>
          </p:cNvSpPr>
          <p:nvPr>
            <p:ph idx="1"/>
          </p:nvPr>
        </p:nvSpPr>
        <p:spPr/>
        <p:txBody>
          <a:bodyPr/>
          <a:lstStyle/>
          <a:p>
            <a:pPr marL="0" indent="0">
              <a:buNone/>
            </a:pPr>
            <a:r>
              <a:rPr lang="en-US" b="1"/>
              <a:t>Yelp API</a:t>
            </a:r>
          </a:p>
          <a:p>
            <a:r>
              <a:rPr lang="en-US"/>
              <a:t>Yelp API contains ability to search for businesses and filter on location and categories</a:t>
            </a:r>
          </a:p>
          <a:p>
            <a:r>
              <a:rPr lang="en-US"/>
              <a:t>Collected datasets based:</a:t>
            </a:r>
          </a:p>
          <a:p>
            <a:pPr lvl="1"/>
            <a:r>
              <a:rPr lang="en-US"/>
              <a:t>Gluten Free &amp; Restaurant</a:t>
            </a:r>
          </a:p>
          <a:p>
            <a:pPr lvl="1"/>
            <a:r>
              <a:rPr lang="en-US"/>
              <a:t>Restaurant</a:t>
            </a:r>
          </a:p>
          <a:p>
            <a:pPr lvl="1"/>
            <a:endParaRPr lang="en-US"/>
          </a:p>
          <a:p>
            <a:pPr marL="0" indent="0">
              <a:buNone/>
            </a:pPr>
            <a:r>
              <a:rPr lang="en-US" b="1"/>
              <a:t>US Census Bureau API</a:t>
            </a:r>
          </a:p>
          <a:p>
            <a:r>
              <a:rPr lang="en-US"/>
              <a:t>Collected 2016 supplemental data to examine income levels for zip codes</a:t>
            </a:r>
          </a:p>
        </p:txBody>
      </p:sp>
    </p:spTree>
    <p:extLst>
      <p:ext uri="{BB962C8B-B14F-4D97-AF65-F5344CB8AC3E}">
        <p14:creationId xmlns:p14="http://schemas.microsoft.com/office/powerpoint/2010/main" val="217799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AB7D664-A701-48A2-9E79-AF6C38CAAE9A}"/>
              </a:ext>
            </a:extLst>
          </p:cNvPr>
          <p:cNvSpPr>
            <a:spLocks noGrp="1"/>
          </p:cNvSpPr>
          <p:nvPr>
            <p:ph type="title"/>
          </p:nvPr>
        </p:nvSpPr>
        <p:spPr>
          <a:xfrm>
            <a:off x="4204166" y="-405042"/>
            <a:ext cx="6677553" cy="1353310"/>
          </a:xfrm>
        </p:spPr>
        <p:txBody>
          <a:bodyPr anchor="b">
            <a:normAutofit/>
          </a:bodyPr>
          <a:lstStyle/>
          <a:p>
            <a:pPr algn="l"/>
            <a:r>
              <a:rPr lang="en-US" sz="3600" b="1">
                <a:solidFill>
                  <a:schemeClr val="tx1"/>
                </a:solidFill>
                <a:cs typeface="Calibri Light"/>
              </a:rPr>
              <a:t>Data Collection Workflow</a:t>
            </a:r>
            <a:endParaRPr lang="en-US" b="1">
              <a:solidFill>
                <a:schemeClr val="tx1"/>
              </a:solidFill>
            </a:endParaRPr>
          </a:p>
        </p:txBody>
      </p:sp>
      <p:sp>
        <p:nvSpPr>
          <p:cNvPr id="4" name="Rectangle: Rounded Corners 3">
            <a:extLst>
              <a:ext uri="{FF2B5EF4-FFF2-40B4-BE49-F238E27FC236}">
                <a16:creationId xmlns:a16="http://schemas.microsoft.com/office/drawing/2014/main" id="{18E84554-2414-4E9F-8094-558F9ABF9A4E}"/>
              </a:ext>
            </a:extLst>
          </p:cNvPr>
          <p:cNvSpPr/>
          <p:nvPr/>
        </p:nvSpPr>
        <p:spPr>
          <a:xfrm>
            <a:off x="715767" y="916968"/>
            <a:ext cx="3200398" cy="4948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Random Zip Codes</a:t>
            </a:r>
          </a:p>
        </p:txBody>
      </p:sp>
      <p:sp>
        <p:nvSpPr>
          <p:cNvPr id="5" name="Rectangle: Rounded Corners 4">
            <a:extLst>
              <a:ext uri="{FF2B5EF4-FFF2-40B4-BE49-F238E27FC236}">
                <a16:creationId xmlns:a16="http://schemas.microsoft.com/office/drawing/2014/main" id="{18F556BE-3689-4837-B32C-015705FE272E}"/>
              </a:ext>
            </a:extLst>
          </p:cNvPr>
          <p:cNvSpPr/>
          <p:nvPr/>
        </p:nvSpPr>
        <p:spPr>
          <a:xfrm>
            <a:off x="681518" y="1696091"/>
            <a:ext cx="3260331"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Loop through Zip Codes</a:t>
            </a:r>
          </a:p>
        </p:txBody>
      </p:sp>
      <p:sp>
        <p:nvSpPr>
          <p:cNvPr id="49" name="Rectangle: Rounded Corners 48">
            <a:extLst>
              <a:ext uri="{FF2B5EF4-FFF2-40B4-BE49-F238E27FC236}">
                <a16:creationId xmlns:a16="http://schemas.microsoft.com/office/drawing/2014/main" id="{56652259-B34F-4D6E-8E41-37A7FC9D36DD}"/>
              </a:ext>
            </a:extLst>
          </p:cNvPr>
          <p:cNvSpPr/>
          <p:nvPr/>
        </p:nvSpPr>
        <p:spPr>
          <a:xfrm>
            <a:off x="1674684" y="2329663"/>
            <a:ext cx="3294580" cy="48631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Query: "Gluten Free" &amp; "Restaurant"</a:t>
            </a:r>
          </a:p>
        </p:txBody>
      </p:sp>
      <p:sp>
        <p:nvSpPr>
          <p:cNvPr id="50" name="Rectangle: Rounded Corners 49">
            <a:extLst>
              <a:ext uri="{FF2B5EF4-FFF2-40B4-BE49-F238E27FC236}">
                <a16:creationId xmlns:a16="http://schemas.microsoft.com/office/drawing/2014/main" id="{7224AF09-1297-4A8A-BF10-862A56692BC4}"/>
              </a:ext>
            </a:extLst>
          </p:cNvPr>
          <p:cNvSpPr/>
          <p:nvPr/>
        </p:nvSpPr>
        <p:spPr>
          <a:xfrm>
            <a:off x="1674685" y="2954672"/>
            <a:ext cx="3294578" cy="48631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Query: "Restaurant"</a:t>
            </a:r>
          </a:p>
        </p:txBody>
      </p:sp>
      <p:sp>
        <p:nvSpPr>
          <p:cNvPr id="51" name="Rectangle: Rounded Corners 50">
            <a:extLst>
              <a:ext uri="{FF2B5EF4-FFF2-40B4-BE49-F238E27FC236}">
                <a16:creationId xmlns:a16="http://schemas.microsoft.com/office/drawing/2014/main" id="{3D5DBC21-27E4-427C-9417-0FD4306EC686}"/>
              </a:ext>
            </a:extLst>
          </p:cNvPr>
          <p:cNvSpPr/>
          <p:nvPr/>
        </p:nvSpPr>
        <p:spPr>
          <a:xfrm>
            <a:off x="1674684" y="3588245"/>
            <a:ext cx="3345949" cy="46062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Merge into single DataFrame</a:t>
            </a:r>
          </a:p>
        </p:txBody>
      </p:sp>
      <p:sp>
        <p:nvSpPr>
          <p:cNvPr id="52" name="Rectangle: Rounded Corners 51">
            <a:extLst>
              <a:ext uri="{FF2B5EF4-FFF2-40B4-BE49-F238E27FC236}">
                <a16:creationId xmlns:a16="http://schemas.microsoft.com/office/drawing/2014/main" id="{FA780627-A40A-4A81-AE56-6EDBE9A673E3}"/>
              </a:ext>
            </a:extLst>
          </p:cNvPr>
          <p:cNvSpPr/>
          <p:nvPr/>
        </p:nvSpPr>
        <p:spPr>
          <a:xfrm>
            <a:off x="1700367" y="4161885"/>
            <a:ext cx="3363073" cy="469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t>Write to disk</a:t>
            </a:r>
          </a:p>
        </p:txBody>
      </p:sp>
      <p:sp>
        <p:nvSpPr>
          <p:cNvPr id="53" name="Rectangle: Rounded Corners 52">
            <a:extLst>
              <a:ext uri="{FF2B5EF4-FFF2-40B4-BE49-F238E27FC236}">
                <a16:creationId xmlns:a16="http://schemas.microsoft.com/office/drawing/2014/main" id="{8F846101-886A-441F-985A-9996A58CA489}"/>
              </a:ext>
            </a:extLst>
          </p:cNvPr>
          <p:cNvSpPr/>
          <p:nvPr/>
        </p:nvSpPr>
        <p:spPr>
          <a:xfrm>
            <a:off x="827068" y="4992383"/>
            <a:ext cx="3260331"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Merge all Zip Code Files</a:t>
            </a:r>
          </a:p>
        </p:txBody>
      </p:sp>
      <p:sp>
        <p:nvSpPr>
          <p:cNvPr id="54" name="Rectangle: Rounded Corners 53">
            <a:extLst>
              <a:ext uri="{FF2B5EF4-FFF2-40B4-BE49-F238E27FC236}">
                <a16:creationId xmlns:a16="http://schemas.microsoft.com/office/drawing/2014/main" id="{BE082543-A576-48C3-ABBA-65BB4A47EE15}"/>
              </a:ext>
            </a:extLst>
          </p:cNvPr>
          <p:cNvSpPr/>
          <p:nvPr/>
        </p:nvSpPr>
        <p:spPr>
          <a:xfrm>
            <a:off x="827067" y="5998286"/>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Summarize each Zip Code</a:t>
            </a:r>
          </a:p>
        </p:txBody>
      </p:sp>
      <p:sp>
        <p:nvSpPr>
          <p:cNvPr id="55" name="Arrow: Down 54">
            <a:extLst>
              <a:ext uri="{FF2B5EF4-FFF2-40B4-BE49-F238E27FC236}">
                <a16:creationId xmlns:a16="http://schemas.microsoft.com/office/drawing/2014/main" id="{7F405746-341E-40F1-BC76-A9151975B8EF}"/>
              </a:ext>
            </a:extLst>
          </p:cNvPr>
          <p:cNvSpPr/>
          <p:nvPr/>
        </p:nvSpPr>
        <p:spPr>
          <a:xfrm>
            <a:off x="2112177" y="1372986"/>
            <a:ext cx="253463" cy="379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B15D0C68-73E1-40B6-837E-69A7768D5ED0}"/>
              </a:ext>
            </a:extLst>
          </p:cNvPr>
          <p:cNvSpPr/>
          <p:nvPr/>
        </p:nvSpPr>
        <p:spPr>
          <a:xfrm>
            <a:off x="2209246" y="5431278"/>
            <a:ext cx="243938" cy="626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B3122187-8596-469D-8B99-765CA0B35CE9}"/>
              </a:ext>
            </a:extLst>
          </p:cNvPr>
          <p:cNvSpPr/>
          <p:nvPr/>
        </p:nvSpPr>
        <p:spPr>
          <a:xfrm>
            <a:off x="3139591" y="2742873"/>
            <a:ext cx="142160" cy="27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E60C1EBB-5E68-45A4-9F41-6568063C50CC}"/>
              </a:ext>
            </a:extLst>
          </p:cNvPr>
          <p:cNvSpPr/>
          <p:nvPr/>
        </p:nvSpPr>
        <p:spPr>
          <a:xfrm>
            <a:off x="3182399" y="3385007"/>
            <a:ext cx="142160" cy="27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5613BC3A-4906-40E4-B769-507265585BDF}"/>
              </a:ext>
            </a:extLst>
          </p:cNvPr>
          <p:cNvSpPr/>
          <p:nvPr/>
        </p:nvSpPr>
        <p:spPr>
          <a:xfrm>
            <a:off x="3208084" y="3975770"/>
            <a:ext cx="142160" cy="276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060330C1-DD1A-497A-8F6D-78180F378EB4}"/>
              </a:ext>
            </a:extLst>
          </p:cNvPr>
          <p:cNvSpPr/>
          <p:nvPr/>
        </p:nvSpPr>
        <p:spPr>
          <a:xfrm>
            <a:off x="4722684" y="2432403"/>
            <a:ext cx="922963" cy="30651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t>API Call</a:t>
            </a:r>
          </a:p>
        </p:txBody>
      </p:sp>
      <p:sp>
        <p:nvSpPr>
          <p:cNvPr id="60" name="Rectangle: Rounded Corners 59">
            <a:extLst>
              <a:ext uri="{FF2B5EF4-FFF2-40B4-BE49-F238E27FC236}">
                <a16:creationId xmlns:a16="http://schemas.microsoft.com/office/drawing/2014/main" id="{274523D6-175F-45D7-8CFF-7346835FBBD2}"/>
              </a:ext>
            </a:extLst>
          </p:cNvPr>
          <p:cNvSpPr/>
          <p:nvPr/>
        </p:nvSpPr>
        <p:spPr>
          <a:xfrm>
            <a:off x="4679874" y="3074537"/>
            <a:ext cx="922963" cy="30651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t>API Call</a:t>
            </a:r>
          </a:p>
        </p:txBody>
      </p:sp>
      <p:sp>
        <p:nvSpPr>
          <p:cNvPr id="62" name="Rectangle: Rounded Corners 61">
            <a:extLst>
              <a:ext uri="{FF2B5EF4-FFF2-40B4-BE49-F238E27FC236}">
                <a16:creationId xmlns:a16="http://schemas.microsoft.com/office/drawing/2014/main" id="{529AC553-DD90-4485-9CC3-EEAD84D89707}"/>
              </a:ext>
            </a:extLst>
          </p:cNvPr>
          <p:cNvSpPr/>
          <p:nvPr/>
        </p:nvSpPr>
        <p:spPr>
          <a:xfrm>
            <a:off x="7214167" y="1499168"/>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Collect Census Data</a:t>
            </a:r>
          </a:p>
        </p:txBody>
      </p:sp>
      <p:sp>
        <p:nvSpPr>
          <p:cNvPr id="63" name="Rectangle: Rounded Corners 62">
            <a:extLst>
              <a:ext uri="{FF2B5EF4-FFF2-40B4-BE49-F238E27FC236}">
                <a16:creationId xmlns:a16="http://schemas.microsoft.com/office/drawing/2014/main" id="{8A21B760-A96B-4653-AEDB-DB30BF6F78FC}"/>
              </a:ext>
            </a:extLst>
          </p:cNvPr>
          <p:cNvSpPr/>
          <p:nvPr/>
        </p:nvSpPr>
        <p:spPr>
          <a:xfrm>
            <a:off x="10270727" y="1644716"/>
            <a:ext cx="922963" cy="30651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a:t>API Call</a:t>
            </a:r>
          </a:p>
        </p:txBody>
      </p:sp>
      <p:sp>
        <p:nvSpPr>
          <p:cNvPr id="64" name="Rectangle: Rounded Corners 63">
            <a:extLst>
              <a:ext uri="{FF2B5EF4-FFF2-40B4-BE49-F238E27FC236}">
                <a16:creationId xmlns:a16="http://schemas.microsoft.com/office/drawing/2014/main" id="{EABA53F5-4F50-48DE-9AFB-A7872B8E11BF}"/>
              </a:ext>
            </a:extLst>
          </p:cNvPr>
          <p:cNvSpPr/>
          <p:nvPr/>
        </p:nvSpPr>
        <p:spPr>
          <a:xfrm>
            <a:off x="7214166" y="2269729"/>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Calculate High Income</a:t>
            </a:r>
          </a:p>
        </p:txBody>
      </p:sp>
      <p:sp>
        <p:nvSpPr>
          <p:cNvPr id="65" name="Arrow: Down 64">
            <a:extLst>
              <a:ext uri="{FF2B5EF4-FFF2-40B4-BE49-F238E27FC236}">
                <a16:creationId xmlns:a16="http://schemas.microsoft.com/office/drawing/2014/main" id="{7A2E5B47-1C24-4DD1-AD33-959B247040C6}"/>
              </a:ext>
            </a:extLst>
          </p:cNvPr>
          <p:cNvSpPr/>
          <p:nvPr/>
        </p:nvSpPr>
        <p:spPr>
          <a:xfrm>
            <a:off x="8713322" y="1946626"/>
            <a:ext cx="253463" cy="379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4D8985A3-6608-447C-ACFB-584ED5217CB7}"/>
              </a:ext>
            </a:extLst>
          </p:cNvPr>
          <p:cNvSpPr/>
          <p:nvPr/>
        </p:nvSpPr>
        <p:spPr>
          <a:xfrm>
            <a:off x="7308345" y="4812582"/>
            <a:ext cx="3320264" cy="5119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Merge Census with Yelp</a:t>
            </a:r>
          </a:p>
        </p:txBody>
      </p:sp>
      <p:sp>
        <p:nvSpPr>
          <p:cNvPr id="67" name="TextBox 66">
            <a:extLst>
              <a:ext uri="{FF2B5EF4-FFF2-40B4-BE49-F238E27FC236}">
                <a16:creationId xmlns:a16="http://schemas.microsoft.com/office/drawing/2014/main" id="{1553C558-56B7-44B6-9AAF-4D16B3756B9A}"/>
              </a:ext>
            </a:extLst>
          </p:cNvPr>
          <p:cNvSpPr txBox="1"/>
          <p:nvPr/>
        </p:nvSpPr>
        <p:spPr>
          <a:xfrm>
            <a:off x="717479" y="631860"/>
            <a:ext cx="369355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1 DataCollection_Yelp.ipynb</a:t>
            </a:r>
          </a:p>
        </p:txBody>
      </p:sp>
      <p:sp>
        <p:nvSpPr>
          <p:cNvPr id="68" name="TextBox 67">
            <a:extLst>
              <a:ext uri="{FF2B5EF4-FFF2-40B4-BE49-F238E27FC236}">
                <a16:creationId xmlns:a16="http://schemas.microsoft.com/office/drawing/2014/main" id="{946217DA-36A5-4B8A-91BC-E9AC3C52D6C4}"/>
              </a:ext>
            </a:extLst>
          </p:cNvPr>
          <p:cNvSpPr txBox="1"/>
          <p:nvPr/>
        </p:nvSpPr>
        <p:spPr>
          <a:xfrm>
            <a:off x="7190198" y="1154129"/>
            <a:ext cx="369355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2 DataCollection_Census.ipynb</a:t>
            </a:r>
          </a:p>
        </p:txBody>
      </p:sp>
      <p:sp>
        <p:nvSpPr>
          <p:cNvPr id="69" name="TextBox 68">
            <a:extLst>
              <a:ext uri="{FF2B5EF4-FFF2-40B4-BE49-F238E27FC236}">
                <a16:creationId xmlns:a16="http://schemas.microsoft.com/office/drawing/2014/main" id="{509AA79E-93E4-4DEC-9AE9-9F92358C25FB}"/>
              </a:ext>
            </a:extLst>
          </p:cNvPr>
          <p:cNvSpPr txBox="1"/>
          <p:nvPr/>
        </p:nvSpPr>
        <p:spPr>
          <a:xfrm>
            <a:off x="7344310" y="4399050"/>
            <a:ext cx="369355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3 DataCollection_Merge.ipynb</a:t>
            </a:r>
          </a:p>
        </p:txBody>
      </p:sp>
      <p:sp>
        <p:nvSpPr>
          <p:cNvPr id="3" name="Rectangle 2">
            <a:extLst>
              <a:ext uri="{FF2B5EF4-FFF2-40B4-BE49-F238E27FC236}">
                <a16:creationId xmlns:a16="http://schemas.microsoft.com/office/drawing/2014/main" id="{F8FD9740-F80F-40E9-A17D-D0143DB28CFB}"/>
              </a:ext>
            </a:extLst>
          </p:cNvPr>
          <p:cNvSpPr/>
          <p:nvPr/>
        </p:nvSpPr>
        <p:spPr>
          <a:xfrm>
            <a:off x="3867150" y="5324475"/>
            <a:ext cx="1828800"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YelpData.csv</a:t>
            </a:r>
          </a:p>
        </p:txBody>
      </p:sp>
      <p:sp>
        <p:nvSpPr>
          <p:cNvPr id="61" name="Rectangle 60">
            <a:extLst>
              <a:ext uri="{FF2B5EF4-FFF2-40B4-BE49-F238E27FC236}">
                <a16:creationId xmlns:a16="http://schemas.microsoft.com/office/drawing/2014/main" id="{3CA337AA-B150-4727-B018-8531F56DFE04}"/>
              </a:ext>
            </a:extLst>
          </p:cNvPr>
          <p:cNvSpPr/>
          <p:nvPr/>
        </p:nvSpPr>
        <p:spPr>
          <a:xfrm>
            <a:off x="3867150" y="6315075"/>
            <a:ext cx="2486025"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SummarizedYelpData.csv</a:t>
            </a:r>
          </a:p>
        </p:txBody>
      </p:sp>
      <p:sp>
        <p:nvSpPr>
          <p:cNvPr id="70" name="Rectangle 69">
            <a:extLst>
              <a:ext uri="{FF2B5EF4-FFF2-40B4-BE49-F238E27FC236}">
                <a16:creationId xmlns:a16="http://schemas.microsoft.com/office/drawing/2014/main" id="{64D23BA9-01A3-4690-91B7-E6424A90B4C1}"/>
              </a:ext>
            </a:extLst>
          </p:cNvPr>
          <p:cNvSpPr/>
          <p:nvPr/>
        </p:nvSpPr>
        <p:spPr>
          <a:xfrm>
            <a:off x="9324975" y="5248275"/>
            <a:ext cx="2486025"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Final_merged_data.csv</a:t>
            </a:r>
          </a:p>
        </p:txBody>
      </p:sp>
      <p:sp>
        <p:nvSpPr>
          <p:cNvPr id="71" name="Rectangle 70">
            <a:extLst>
              <a:ext uri="{FF2B5EF4-FFF2-40B4-BE49-F238E27FC236}">
                <a16:creationId xmlns:a16="http://schemas.microsoft.com/office/drawing/2014/main" id="{B01020A6-A720-452E-831C-EE7F0C60F0FB}"/>
              </a:ext>
            </a:extLst>
          </p:cNvPr>
          <p:cNvSpPr/>
          <p:nvPr/>
        </p:nvSpPr>
        <p:spPr>
          <a:xfrm>
            <a:off x="3705225" y="4524375"/>
            <a:ext cx="287655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YelpDataZip_{Zipecode}.csv</a:t>
            </a:r>
          </a:p>
        </p:txBody>
      </p:sp>
      <p:sp>
        <p:nvSpPr>
          <p:cNvPr id="72" name="Rectangle 71">
            <a:extLst>
              <a:ext uri="{FF2B5EF4-FFF2-40B4-BE49-F238E27FC236}">
                <a16:creationId xmlns:a16="http://schemas.microsoft.com/office/drawing/2014/main" id="{B3D02AB2-F241-452F-8F3B-F2038F8033E1}"/>
              </a:ext>
            </a:extLst>
          </p:cNvPr>
          <p:cNvSpPr/>
          <p:nvPr/>
        </p:nvSpPr>
        <p:spPr>
          <a:xfrm>
            <a:off x="9391649" y="2705100"/>
            <a:ext cx="2486025" cy="371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a:t>incomebyzip.csv</a:t>
            </a:r>
          </a:p>
        </p:txBody>
      </p:sp>
    </p:spTree>
    <p:extLst>
      <p:ext uri="{BB962C8B-B14F-4D97-AF65-F5344CB8AC3E}">
        <p14:creationId xmlns:p14="http://schemas.microsoft.com/office/powerpoint/2010/main" val="334735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B16F-3B6C-4309-9822-523FD5522C9D}"/>
              </a:ext>
            </a:extLst>
          </p:cNvPr>
          <p:cNvSpPr>
            <a:spLocks noGrp="1"/>
          </p:cNvSpPr>
          <p:nvPr>
            <p:ph type="title"/>
          </p:nvPr>
        </p:nvSpPr>
        <p:spPr/>
        <p:txBody>
          <a:bodyPr/>
          <a:lstStyle/>
          <a:p>
            <a:r>
              <a:rPr lang="en-US">
                <a:cs typeface="Calibri Light"/>
              </a:rPr>
              <a:t>Walk Through: Data Collection</a:t>
            </a:r>
          </a:p>
        </p:txBody>
      </p:sp>
      <p:sp>
        <p:nvSpPr>
          <p:cNvPr id="3" name="Content Placeholder 2">
            <a:extLst>
              <a:ext uri="{FF2B5EF4-FFF2-40B4-BE49-F238E27FC236}">
                <a16:creationId xmlns:a16="http://schemas.microsoft.com/office/drawing/2014/main" id="{9F6939ED-9505-4B2A-A0CD-AFAE4BA61EB1}"/>
              </a:ext>
            </a:extLst>
          </p:cNvPr>
          <p:cNvSpPr>
            <a:spLocks noGrp="1"/>
          </p:cNvSpPr>
          <p:nvPr>
            <p:ph idx="1"/>
          </p:nvPr>
        </p:nvSpPr>
        <p:spPr>
          <a:xfrm>
            <a:off x="5118447" y="803186"/>
            <a:ext cx="6855513" cy="5248622"/>
          </a:xfrm>
        </p:spPr>
        <p:txBody>
          <a:bodyPr/>
          <a:lstStyle/>
          <a:p>
            <a:r>
              <a:rPr lang="en-US"/>
              <a:t>Yelp Data</a:t>
            </a:r>
          </a:p>
          <a:p>
            <a:r>
              <a:rPr lang="en-US" sz="1000">
                <a:hlinkClick r:id="rId2"/>
              </a:rPr>
              <a:t>https://github.com/connie-hu/DataViz_Project/blob/master/Solution/1_DataCollection_Yelp.ipynb</a:t>
            </a:r>
          </a:p>
          <a:p>
            <a:endParaRPr lang="en-US"/>
          </a:p>
          <a:p>
            <a:r>
              <a:rPr lang="en-US"/>
              <a:t>Census</a:t>
            </a:r>
          </a:p>
          <a:p>
            <a:r>
              <a:rPr lang="en-US" sz="900">
                <a:hlinkClick r:id="rId3"/>
              </a:rPr>
              <a:t>https://github.com/connie-hu/DataViz_Project/blob/master/Solution/2_DataCollection_Census.ipynb</a:t>
            </a:r>
          </a:p>
          <a:p>
            <a:endParaRPr lang="en-US"/>
          </a:p>
          <a:p>
            <a:r>
              <a:rPr lang="en-US"/>
              <a:t>Merge</a:t>
            </a:r>
          </a:p>
          <a:p>
            <a:r>
              <a:rPr lang="en-US" sz="900">
                <a:hlinkClick r:id="rId3"/>
              </a:rPr>
              <a:t>https://github.com/connie-hu/DataViz_Project/blob/master/Solution/2_DataCollection_Census.ipynb</a:t>
            </a:r>
          </a:p>
          <a:p>
            <a:endParaRPr lang="en-US"/>
          </a:p>
        </p:txBody>
      </p:sp>
    </p:spTree>
    <p:extLst>
      <p:ext uri="{BB962C8B-B14F-4D97-AF65-F5344CB8AC3E}">
        <p14:creationId xmlns:p14="http://schemas.microsoft.com/office/powerpoint/2010/main" val="194757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74AF-AC94-4E9A-BFC5-1F41A341D4A6}"/>
              </a:ext>
            </a:extLst>
          </p:cNvPr>
          <p:cNvSpPr>
            <a:spLocks noGrp="1"/>
          </p:cNvSpPr>
          <p:nvPr>
            <p:ph type="title"/>
          </p:nvPr>
        </p:nvSpPr>
        <p:spPr/>
        <p:txBody>
          <a:bodyPr/>
          <a:lstStyle/>
          <a:p>
            <a:r>
              <a:rPr lang="en-US">
                <a:cs typeface="Calibri Light"/>
              </a:rPr>
              <a:t>Data Analysis</a:t>
            </a:r>
            <a:endParaRPr lang="en-US"/>
          </a:p>
        </p:txBody>
      </p:sp>
      <p:sp>
        <p:nvSpPr>
          <p:cNvPr id="3" name="Content Placeholder 2">
            <a:extLst>
              <a:ext uri="{FF2B5EF4-FFF2-40B4-BE49-F238E27FC236}">
                <a16:creationId xmlns:a16="http://schemas.microsoft.com/office/drawing/2014/main" id="{E9F96FC9-4C5F-4032-94CA-4420B2E3C731}"/>
              </a:ext>
            </a:extLst>
          </p:cNvPr>
          <p:cNvSpPr>
            <a:spLocks noGrp="1"/>
          </p:cNvSpPr>
          <p:nvPr>
            <p:ph idx="1"/>
          </p:nvPr>
        </p:nvSpPr>
        <p:spPr/>
        <p:txBody>
          <a:bodyPr/>
          <a:lstStyle/>
          <a:p>
            <a:pPr marL="0" indent="0">
              <a:buNone/>
            </a:pPr>
            <a:endParaRPr lang="en-US"/>
          </a:p>
          <a:p>
            <a:r>
              <a:rPr lang="en-US">
                <a:hlinkClick r:id="rId3"/>
              </a:rPr>
              <a:t>Regression Notebook</a:t>
            </a:r>
            <a:endParaRPr lang="en-US"/>
          </a:p>
        </p:txBody>
      </p:sp>
    </p:spTree>
    <p:extLst>
      <p:ext uri="{BB962C8B-B14F-4D97-AF65-F5344CB8AC3E}">
        <p14:creationId xmlns:p14="http://schemas.microsoft.com/office/powerpoint/2010/main" val="140351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AC0-97CC-42CD-8433-9F47EDAD6C5B}"/>
              </a:ext>
            </a:extLst>
          </p:cNvPr>
          <p:cNvSpPr>
            <a:spLocks noGrp="1"/>
          </p:cNvSpPr>
          <p:nvPr>
            <p:ph type="title"/>
          </p:nvPr>
        </p:nvSpPr>
        <p:spPr/>
        <p:txBody>
          <a:bodyPr/>
          <a:lstStyle/>
          <a:p>
            <a:r>
              <a:rPr lang="en-US">
                <a:cs typeface="Calibri Light"/>
              </a:rPr>
              <a:t>Conclusions</a:t>
            </a:r>
          </a:p>
        </p:txBody>
      </p:sp>
      <p:sp>
        <p:nvSpPr>
          <p:cNvPr id="3" name="Content Placeholder 2">
            <a:extLst>
              <a:ext uri="{FF2B5EF4-FFF2-40B4-BE49-F238E27FC236}">
                <a16:creationId xmlns:a16="http://schemas.microsoft.com/office/drawing/2014/main" id="{2B3E7E14-D7C9-47A6-8467-9743252347B8}"/>
              </a:ext>
            </a:extLst>
          </p:cNvPr>
          <p:cNvSpPr>
            <a:spLocks noGrp="1"/>
          </p:cNvSpPr>
          <p:nvPr>
            <p:ph idx="1"/>
          </p:nvPr>
        </p:nvSpPr>
        <p:spPr>
          <a:xfrm>
            <a:off x="5140859" y="489422"/>
            <a:ext cx="6281873" cy="6178710"/>
          </a:xfrm>
        </p:spPr>
        <p:txBody>
          <a:bodyPr>
            <a:normAutofit/>
          </a:bodyPr>
          <a:lstStyle/>
          <a:p>
            <a:r>
              <a:rPr lang="en-US" sz="2400" dirty="0"/>
              <a:t>Our Findings</a:t>
            </a:r>
          </a:p>
          <a:p>
            <a:r>
              <a:rPr lang="en-US" sz="2400" dirty="0"/>
              <a:t>Considerations &amp; Limitations</a:t>
            </a:r>
          </a:p>
          <a:p>
            <a:pPr lvl="1"/>
            <a:r>
              <a:rPr lang="en-US" sz="2000" dirty="0"/>
              <a:t>Yelp Query Limitation</a:t>
            </a:r>
          </a:p>
          <a:p>
            <a:pPr lvl="1"/>
            <a:r>
              <a:rPr lang="en-US" sz="2000" dirty="0"/>
              <a:t>Other Data Sources</a:t>
            </a:r>
          </a:p>
          <a:p>
            <a:pPr lvl="2"/>
            <a:r>
              <a:rPr lang="en-US" sz="1800" dirty="0"/>
              <a:t>Google Trends</a:t>
            </a:r>
          </a:p>
          <a:p>
            <a:pPr lvl="2"/>
            <a:r>
              <a:rPr lang="en-US" sz="1800" dirty="0"/>
              <a:t>Celiac Disease Data</a:t>
            </a:r>
          </a:p>
          <a:p>
            <a:pPr lvl="1"/>
            <a:r>
              <a:rPr lang="en-US" sz="2000" dirty="0"/>
              <a:t>Very Difficult Data to Get</a:t>
            </a:r>
          </a:p>
          <a:p>
            <a:pPr lvl="1"/>
            <a:r>
              <a:rPr lang="en-US" sz="2000" dirty="0"/>
              <a:t>Geospatial Analysis with Wealth and Proximity to GF outside of </a:t>
            </a:r>
            <a:r>
              <a:rPr lang="en-US" sz="2000"/>
              <a:t>zipcodes</a:t>
            </a:r>
          </a:p>
          <a:p>
            <a:r>
              <a:rPr lang="en-US" sz="2400" dirty="0"/>
              <a:t>Lessons learned</a:t>
            </a:r>
          </a:p>
          <a:p>
            <a:pPr lvl="1"/>
            <a:r>
              <a:rPr lang="en-US" sz="2000" dirty="0"/>
              <a:t>The Big Question – be specific</a:t>
            </a:r>
          </a:p>
          <a:p>
            <a:pPr lvl="1"/>
            <a:r>
              <a:rPr lang="en-US" sz="2000" dirty="0"/>
              <a:t>Data Exploration Process - sets expectations</a:t>
            </a:r>
          </a:p>
          <a:p>
            <a:pPr lvl="1"/>
            <a:r>
              <a:rPr lang="en-US" sz="2000" dirty="0"/>
              <a:t>GitHub/Collaboration</a:t>
            </a:r>
          </a:p>
          <a:p>
            <a:pPr marL="0" indent="0">
              <a:buNone/>
            </a:pPr>
            <a:endParaRPr lang="en-US" sz="2000"/>
          </a:p>
        </p:txBody>
      </p:sp>
    </p:spTree>
    <p:extLst>
      <p:ext uri="{BB962C8B-B14F-4D97-AF65-F5344CB8AC3E}">
        <p14:creationId xmlns:p14="http://schemas.microsoft.com/office/powerpoint/2010/main" val="163575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Freeform: Shape 55">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99A4B-27A5-4E2E-9326-F42D12BD7E2D}"/>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8000"/>
              <a:t>Questions?</a:t>
            </a:r>
          </a:p>
        </p:txBody>
      </p:sp>
    </p:spTree>
    <p:extLst>
      <p:ext uri="{BB962C8B-B14F-4D97-AF65-F5344CB8AC3E}">
        <p14:creationId xmlns:p14="http://schemas.microsoft.com/office/powerpoint/2010/main" val="124705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93C7-9FB3-4958-906E-937D023A9EA1}"/>
              </a:ext>
            </a:extLst>
          </p:cNvPr>
          <p:cNvSpPr>
            <a:spLocks noGrp="1"/>
          </p:cNvSpPr>
          <p:nvPr>
            <p:ph type="title"/>
          </p:nvPr>
        </p:nvSpPr>
        <p:spPr>
          <a:xfrm>
            <a:off x="7532710" y="620722"/>
            <a:ext cx="3382941" cy="1142462"/>
          </a:xfrm>
        </p:spPr>
        <p:txBody>
          <a:bodyPr vert="horz" lIns="91440" tIns="45720" rIns="91440" bIns="45720" rtlCol="0" anchor="b">
            <a:normAutofit/>
          </a:bodyPr>
          <a:lstStyle/>
          <a:p>
            <a:endParaRPr lang="en-US" sz="2400">
              <a:solidFill>
                <a:srgbClr val="FFFFFF"/>
              </a:solidFill>
            </a:endParaRPr>
          </a:p>
        </p:txBody>
      </p:sp>
      <p:sp>
        <p:nvSpPr>
          <p:cNvPr id="87" name="Content Placeholder 86">
            <a:extLst>
              <a:ext uri="{FF2B5EF4-FFF2-40B4-BE49-F238E27FC236}">
                <a16:creationId xmlns:a16="http://schemas.microsoft.com/office/drawing/2014/main" id="{30E37FA2-94C7-4472-AB97-A6317449AA35}"/>
              </a:ext>
            </a:extLst>
          </p:cNvPr>
          <p:cNvSpPr>
            <a:spLocks noGrp="1"/>
          </p:cNvSpPr>
          <p:nvPr>
            <p:ph sz="half" idx="1"/>
          </p:nvPr>
        </p:nvSpPr>
        <p:spPr>
          <a:xfrm>
            <a:off x="7532710" y="1822449"/>
            <a:ext cx="3479419" cy="2922591"/>
          </a:xfrm>
        </p:spPr>
        <p:txBody>
          <a:bodyPr vert="horz" lIns="91440" tIns="45720" rIns="91440" bIns="45720" rtlCol="0" anchor="t">
            <a:normAutofit/>
          </a:bodyPr>
          <a:lstStyle/>
          <a:p>
            <a:pPr marL="0" indent="0">
              <a:buNone/>
            </a:pPr>
            <a:endParaRPr lang="en-US" sz="1200">
              <a:solidFill>
                <a:srgbClr val="0F496F"/>
              </a:solidFill>
            </a:endParaRPr>
          </a:p>
        </p:txBody>
      </p:sp>
      <p:pic>
        <p:nvPicPr>
          <p:cNvPr id="85" name="Picture 9" descr="A screenshot of a cell phone&#10;&#10;Description generated with very high confidence">
            <a:extLst>
              <a:ext uri="{FF2B5EF4-FFF2-40B4-BE49-F238E27FC236}">
                <a16:creationId xmlns:a16="http://schemas.microsoft.com/office/drawing/2014/main" id="{9C0FC193-9559-4223-98D6-162AA65F7A44}"/>
              </a:ext>
            </a:extLst>
          </p:cNvPr>
          <p:cNvPicPr>
            <a:picLocks noChangeAspect="1"/>
          </p:cNvPicPr>
          <p:nvPr/>
        </p:nvPicPr>
        <p:blipFill rotWithShape="1">
          <a:blip r:embed="rId3"/>
          <a:srcRect l="5628" r="174" b="-2"/>
          <a:stretch/>
        </p:blipFill>
        <p:spPr>
          <a:xfrm>
            <a:off x="5708838" y="1386936"/>
            <a:ext cx="6030777" cy="4787503"/>
          </a:xfrm>
          <a:prstGeom prst="rect">
            <a:avLst/>
          </a:prstGeom>
        </p:spPr>
      </p:pic>
      <p:sp>
        <p:nvSpPr>
          <p:cNvPr id="3" name="TextBox 2">
            <a:extLst>
              <a:ext uri="{FF2B5EF4-FFF2-40B4-BE49-F238E27FC236}">
                <a16:creationId xmlns:a16="http://schemas.microsoft.com/office/drawing/2014/main" id="{42D9B2BB-D6EC-428E-B970-D9F23B617F69}"/>
              </a:ext>
            </a:extLst>
          </p:cNvPr>
          <p:cNvSpPr txBox="1"/>
          <p:nvPr/>
        </p:nvSpPr>
        <p:spPr>
          <a:xfrm>
            <a:off x="914400" y="2618874"/>
            <a:ext cx="3465095"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Calibri"/>
              </a:rPr>
              <a:t>At each income level we can see that there are more $$ gluten-free friendly restaurants than any other price level.</a:t>
            </a:r>
            <a:r>
              <a:rPr lang="en-US" sz="2000">
                <a:solidFill>
                  <a:schemeClr val="bg1"/>
                </a:solidFill>
                <a:latin typeface="Calibri"/>
                <a:cs typeface="Calibri"/>
              </a:rPr>
              <a:t>​</a:t>
            </a:r>
            <a:endParaRPr lang="en-US" sz="2000">
              <a:solidFill>
                <a:schemeClr val="bg1"/>
              </a:solidFill>
            </a:endParaRPr>
          </a:p>
        </p:txBody>
      </p:sp>
    </p:spTree>
    <p:extLst>
      <p:ext uri="{BB962C8B-B14F-4D97-AF65-F5344CB8AC3E}">
        <p14:creationId xmlns:p14="http://schemas.microsoft.com/office/powerpoint/2010/main" val="2399562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0726-400D-477F-AEFA-19544B3163E8}"/>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7D7105B-B93A-42D1-A857-C3C8B28FC6FB}"/>
              </a:ext>
            </a:extLst>
          </p:cNvPr>
          <p:cNvSpPr>
            <a:spLocks noGrp="1"/>
          </p:cNvSpPr>
          <p:nvPr>
            <p:ph idx="1"/>
          </p:nvPr>
        </p:nvSpPr>
        <p:spPr/>
        <p:txBody>
          <a:bodyPr>
            <a:normAutofit/>
          </a:bodyPr>
          <a:lstStyle/>
          <a:p>
            <a:r>
              <a:rPr lang="en-US" sz="2400"/>
              <a:t>Project Summary</a:t>
            </a:r>
          </a:p>
          <a:p>
            <a:r>
              <a:rPr lang="en-US" sz="2400"/>
              <a:t>Results</a:t>
            </a:r>
          </a:p>
          <a:p>
            <a:r>
              <a:rPr lang="en-US" sz="2400"/>
              <a:t>Data Collection</a:t>
            </a:r>
          </a:p>
          <a:p>
            <a:r>
              <a:rPr lang="en-US" sz="2400"/>
              <a:t>Data Analysis</a:t>
            </a:r>
          </a:p>
          <a:p>
            <a:r>
              <a:rPr lang="en-US" sz="2400"/>
              <a:t>Conclusion</a:t>
            </a:r>
          </a:p>
          <a:p>
            <a:endParaRPr lang="en-US" sz="2400"/>
          </a:p>
        </p:txBody>
      </p:sp>
    </p:spTree>
    <p:extLst>
      <p:ext uri="{BB962C8B-B14F-4D97-AF65-F5344CB8AC3E}">
        <p14:creationId xmlns:p14="http://schemas.microsoft.com/office/powerpoint/2010/main" val="3048841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2A51-AE3A-4F1A-BA0C-F6D8C3B46E09}"/>
              </a:ext>
            </a:extLst>
          </p:cNvPr>
          <p:cNvSpPr>
            <a:spLocks noGrp="1"/>
          </p:cNvSpPr>
          <p:nvPr>
            <p:ph type="title"/>
          </p:nvPr>
        </p:nvSpPr>
        <p:spPr>
          <a:xfrm>
            <a:off x="888631" y="2349925"/>
            <a:ext cx="3498979" cy="2456442"/>
          </a:xfrm>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F969907D-03BD-4410-B172-913B4F495B35}"/>
              </a:ext>
            </a:extLst>
          </p:cNvPr>
          <p:cNvPicPr>
            <a:picLocks noGrp="1" noChangeAspect="1"/>
          </p:cNvPicPr>
          <p:nvPr>
            <p:ph idx="1"/>
          </p:nvPr>
        </p:nvPicPr>
        <p:blipFill>
          <a:blip r:embed="rId2"/>
          <a:stretch>
            <a:fillRect/>
          </a:stretch>
        </p:blipFill>
        <p:spPr>
          <a:xfrm>
            <a:off x="624889" y="237688"/>
            <a:ext cx="10147902" cy="5572794"/>
          </a:xfrm>
          <a:prstGeom prst="rect">
            <a:avLst/>
          </a:prstGeom>
        </p:spPr>
      </p:pic>
      <p:sp>
        <p:nvSpPr>
          <p:cNvPr id="8" name="Content Placeholder 2">
            <a:extLst>
              <a:ext uri="{FF2B5EF4-FFF2-40B4-BE49-F238E27FC236}">
                <a16:creationId xmlns:a16="http://schemas.microsoft.com/office/drawing/2014/main" id="{683E5AA5-5D93-4165-83F6-50BE19CEE5AA}"/>
              </a:ext>
            </a:extLst>
          </p:cNvPr>
          <p:cNvSpPr txBox="1">
            <a:spLocks/>
          </p:cNvSpPr>
          <p:nvPr/>
        </p:nvSpPr>
        <p:spPr>
          <a:xfrm>
            <a:off x="4446094" y="5386391"/>
            <a:ext cx="6281873" cy="150585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Google Trends</a:t>
            </a:r>
          </a:p>
        </p:txBody>
      </p:sp>
    </p:spTree>
    <p:extLst>
      <p:ext uri="{BB962C8B-B14F-4D97-AF65-F5344CB8AC3E}">
        <p14:creationId xmlns:p14="http://schemas.microsoft.com/office/powerpoint/2010/main" val="1920332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2A51-AE3A-4F1A-BA0C-F6D8C3B46E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2B28EB-2849-4600-9F94-50FB667B1191}"/>
              </a:ext>
            </a:extLst>
          </p:cNvPr>
          <p:cNvSpPr>
            <a:spLocks noGrp="1"/>
          </p:cNvSpPr>
          <p:nvPr>
            <p:ph idx="1"/>
          </p:nvPr>
        </p:nvSpPr>
        <p:spPr/>
        <p:txBody>
          <a:bodyPr/>
          <a:lstStyle/>
          <a:p>
            <a:r>
              <a:rPr lang="en-US"/>
              <a:t>Intro and Results: (Molly): 4 </a:t>
            </a:r>
          </a:p>
          <a:p>
            <a:r>
              <a:rPr lang="en-US"/>
              <a:t>Data Collection: 4</a:t>
            </a:r>
          </a:p>
          <a:p>
            <a:r>
              <a:rPr lang="en-US"/>
              <a:t>Analysis: 2</a:t>
            </a:r>
          </a:p>
          <a:p>
            <a:r>
              <a:rPr lang="en-US"/>
              <a:t>Conclusion: 2</a:t>
            </a:r>
          </a:p>
        </p:txBody>
      </p:sp>
    </p:spTree>
    <p:extLst>
      <p:ext uri="{BB962C8B-B14F-4D97-AF65-F5344CB8AC3E}">
        <p14:creationId xmlns:p14="http://schemas.microsoft.com/office/powerpoint/2010/main" val="38650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0CE-0838-477A-83D3-285C424AFCCE}"/>
              </a:ext>
            </a:extLst>
          </p:cNvPr>
          <p:cNvSpPr>
            <a:spLocks noGrp="1"/>
          </p:cNvSpPr>
          <p:nvPr>
            <p:ph type="title"/>
          </p:nvPr>
        </p:nvSpPr>
        <p:spPr/>
        <p:txBody>
          <a:bodyPr/>
          <a:lstStyle/>
          <a:p>
            <a:r>
              <a:rPr lang="en-US"/>
              <a:t>Project</a:t>
            </a:r>
            <a:br>
              <a:rPr lang="en-US"/>
            </a:br>
            <a:r>
              <a:rPr lang="en-US"/>
              <a:t>Summary</a:t>
            </a:r>
          </a:p>
        </p:txBody>
      </p:sp>
      <p:sp>
        <p:nvSpPr>
          <p:cNvPr id="3" name="Content Placeholder 2">
            <a:extLst>
              <a:ext uri="{FF2B5EF4-FFF2-40B4-BE49-F238E27FC236}">
                <a16:creationId xmlns:a16="http://schemas.microsoft.com/office/drawing/2014/main" id="{5F977FFA-325D-472F-B2B9-BB44EC000917}"/>
              </a:ext>
            </a:extLst>
          </p:cNvPr>
          <p:cNvSpPr>
            <a:spLocks noGrp="1"/>
          </p:cNvSpPr>
          <p:nvPr>
            <p:ph sz="half" idx="1"/>
          </p:nvPr>
        </p:nvSpPr>
        <p:spPr>
          <a:xfrm>
            <a:off x="5120878" y="803187"/>
            <a:ext cx="6269591" cy="2771933"/>
          </a:xfrm>
        </p:spPr>
        <p:txBody>
          <a:bodyPr vert="horz" lIns="91440" tIns="45720" rIns="91440" bIns="45720" rtlCol="0" anchor="t">
            <a:normAutofit/>
          </a:bodyPr>
          <a:lstStyle/>
          <a:p>
            <a:r>
              <a:rPr lang="en-US"/>
              <a:t>We wanted to  examine the prevalence of gluten-free friendly restaurants in relation to the income of a given area.  Our hypothesis was that there would be more gluten-free friendly restaurants in higher income areas (using zip codes to measure area).  We used API data from Yelp and the US Census Bureau to help us answer the following questions.</a:t>
            </a:r>
          </a:p>
        </p:txBody>
      </p:sp>
      <p:sp>
        <p:nvSpPr>
          <p:cNvPr id="4" name="Content Placeholder 3">
            <a:extLst>
              <a:ext uri="{FF2B5EF4-FFF2-40B4-BE49-F238E27FC236}">
                <a16:creationId xmlns:a16="http://schemas.microsoft.com/office/drawing/2014/main" id="{4F1D5AB0-39C9-4B03-A1F4-6E7A57D9D4D3}"/>
              </a:ext>
            </a:extLst>
          </p:cNvPr>
          <p:cNvSpPr>
            <a:spLocks noGrp="1"/>
          </p:cNvSpPr>
          <p:nvPr>
            <p:ph sz="half" idx="2"/>
          </p:nvPr>
        </p:nvSpPr>
        <p:spPr/>
        <p:txBody>
          <a:bodyPr vert="horz" lIns="91440" tIns="45720" rIns="91440" bIns="45720" rtlCol="0" anchor="t">
            <a:normAutofit/>
          </a:bodyPr>
          <a:lstStyle/>
          <a:p>
            <a:pPr marL="342900" indent="-342900">
              <a:buAutoNum type="arabicPeriod"/>
            </a:pPr>
            <a:r>
              <a:rPr lang="en-US"/>
              <a:t>Is  eating gluten-free more expensive?</a:t>
            </a:r>
          </a:p>
          <a:p>
            <a:pPr marL="342900" indent="-342900">
              <a:buAutoNum type="arabicPeriod"/>
            </a:pPr>
            <a:r>
              <a:rPr lang="en-US"/>
              <a:t>Is there a relationship between overall income for Southern California vs. the amount of access?</a:t>
            </a:r>
          </a:p>
          <a:p>
            <a:pPr marL="342900" indent="-342900">
              <a:buAutoNum type="arabicPeriod"/>
            </a:pPr>
            <a:r>
              <a:rPr lang="en-US"/>
              <a:t>Is there a relationship between being rich and the amount of access to gluten-free options?</a:t>
            </a:r>
          </a:p>
          <a:p>
            <a:pPr marL="0" indent="0">
              <a:buNone/>
            </a:pPr>
            <a:endParaRPr lang="en-US"/>
          </a:p>
        </p:txBody>
      </p:sp>
    </p:spTree>
    <p:extLst>
      <p:ext uri="{BB962C8B-B14F-4D97-AF65-F5344CB8AC3E}">
        <p14:creationId xmlns:p14="http://schemas.microsoft.com/office/powerpoint/2010/main" val="422918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8F2ACB28-2536-4C76-AA36-D5249CA875F6}"/>
              </a:ext>
            </a:extLst>
          </p:cNvPr>
          <p:cNvSpPr>
            <a:spLocks noGrp="1"/>
          </p:cNvSpPr>
          <p:nvPr>
            <p:ph type="title"/>
          </p:nvPr>
        </p:nvSpPr>
        <p:spPr>
          <a:xfrm>
            <a:off x="888631" y="2301697"/>
            <a:ext cx="3498979" cy="2456442"/>
          </a:xfrm>
        </p:spPr>
        <p:txBody>
          <a:bodyPr>
            <a:normAutofit fontScale="90000"/>
          </a:bodyPr>
          <a:lstStyle/>
          <a:p>
            <a:br>
              <a:rPr lang="en-US" sz="1600" dirty="0"/>
            </a:br>
            <a:r>
              <a:rPr lang="en-US" sz="3100" dirty="0">
                <a:cs typeface="Calibri Light"/>
              </a:rPr>
              <a:t>Only 30% # of TOTAL RESTAURANTS in </a:t>
            </a:r>
            <a:r>
              <a:rPr lang="en-US" sz="3100">
                <a:cs typeface="Calibri Light"/>
              </a:rPr>
              <a:t>Southern California are </a:t>
            </a:r>
            <a:r>
              <a:rPr lang="en-US" sz="3100" dirty="0">
                <a:cs typeface="Calibri Light"/>
              </a:rPr>
              <a:t>GLUTEN-FREE friendly</a:t>
            </a:r>
            <a:br>
              <a:rPr lang="en-US" sz="3100" dirty="0">
                <a:cs typeface="Calibri Light"/>
              </a:rPr>
            </a:br>
            <a:endParaRPr lang="en-US" sz="3100">
              <a:cs typeface="Calibri Light"/>
            </a:endParaRPr>
          </a:p>
        </p:txBody>
      </p:sp>
      <p:sp>
        <p:nvSpPr>
          <p:cNvPr id="4" name="Content Placeholder 3">
            <a:extLst>
              <a:ext uri="{FF2B5EF4-FFF2-40B4-BE49-F238E27FC236}">
                <a16:creationId xmlns:a16="http://schemas.microsoft.com/office/drawing/2014/main" id="{55BBE417-2E02-46E4-BC19-F6CFD0A2F511}"/>
              </a:ext>
            </a:extLst>
          </p:cNvPr>
          <p:cNvSpPr>
            <a:spLocks noGrp="1"/>
          </p:cNvSpPr>
          <p:nvPr>
            <p:ph idx="1"/>
          </p:nvPr>
        </p:nvSpPr>
        <p:spPr/>
        <p:txBody>
          <a:bodyPr/>
          <a:lstStyle/>
          <a:p>
            <a:endParaRPr lang="en-US"/>
          </a:p>
        </p:txBody>
      </p:sp>
      <p:pic>
        <p:nvPicPr>
          <p:cNvPr id="37" name="Picture 37" descr="A screenshot of a cell phone&#10;&#10;Description generated with very high confidence">
            <a:extLst>
              <a:ext uri="{FF2B5EF4-FFF2-40B4-BE49-F238E27FC236}">
                <a16:creationId xmlns:a16="http://schemas.microsoft.com/office/drawing/2014/main" id="{C1C7A957-D38F-4D72-9AF0-B8017014CBC4}"/>
              </a:ext>
            </a:extLst>
          </p:cNvPr>
          <p:cNvPicPr>
            <a:picLocks noChangeAspect="1"/>
          </p:cNvPicPr>
          <p:nvPr/>
        </p:nvPicPr>
        <p:blipFill>
          <a:blip r:embed="rId2"/>
          <a:stretch>
            <a:fillRect/>
          </a:stretch>
        </p:blipFill>
        <p:spPr>
          <a:xfrm>
            <a:off x="5390116" y="1587540"/>
            <a:ext cx="6335485" cy="3829497"/>
          </a:xfrm>
          <a:prstGeom prst="rect">
            <a:avLst/>
          </a:prstGeom>
        </p:spPr>
      </p:pic>
      <p:sp>
        <p:nvSpPr>
          <p:cNvPr id="2" name="Title 1">
            <a:extLst>
              <a:ext uri="{FF2B5EF4-FFF2-40B4-BE49-F238E27FC236}">
                <a16:creationId xmlns:a16="http://schemas.microsoft.com/office/drawing/2014/main" id="{9E6397BE-A8E7-4543-BD76-6D7F57920D05}"/>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1</a:t>
            </a:r>
          </a:p>
        </p:txBody>
      </p:sp>
    </p:spTree>
    <p:extLst>
      <p:ext uri="{BB962C8B-B14F-4D97-AF65-F5344CB8AC3E}">
        <p14:creationId xmlns:p14="http://schemas.microsoft.com/office/powerpoint/2010/main" val="12456760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DA5F-ADB7-49A1-98B1-3CFB27E52AE2}"/>
              </a:ext>
            </a:extLst>
          </p:cNvPr>
          <p:cNvSpPr>
            <a:spLocks noGrp="1"/>
          </p:cNvSpPr>
          <p:nvPr>
            <p:ph type="title"/>
          </p:nvPr>
        </p:nvSpPr>
        <p:spPr/>
        <p:txBody>
          <a:bodyPr/>
          <a:lstStyle/>
          <a:p>
            <a:r>
              <a:rPr lang="en-US">
                <a:cs typeface="Calibri Light"/>
              </a:rPr>
              <a:t>Is  eating gluten-free more expensive?</a:t>
            </a:r>
          </a:p>
          <a:p>
            <a:endParaRPr lang="en-US">
              <a:cs typeface="Calibri Light"/>
            </a:endParaRPr>
          </a:p>
        </p:txBody>
      </p:sp>
      <p:sp>
        <p:nvSpPr>
          <p:cNvPr id="3" name="Text Placeholder 2">
            <a:extLst>
              <a:ext uri="{FF2B5EF4-FFF2-40B4-BE49-F238E27FC236}">
                <a16:creationId xmlns:a16="http://schemas.microsoft.com/office/drawing/2014/main" id="{8BAE899E-4547-43F7-8614-922FFB1D441C}"/>
              </a:ext>
            </a:extLst>
          </p:cNvPr>
          <p:cNvSpPr>
            <a:spLocks noGrp="1"/>
          </p:cNvSpPr>
          <p:nvPr>
            <p:ph type="body" idx="1"/>
          </p:nvPr>
        </p:nvSpPr>
        <p:spPr/>
        <p:txBody>
          <a:bodyPr vert="horz" lIns="91440" tIns="0" rIns="91440" bIns="45720" rtlCol="0" anchor="t">
            <a:normAutofit/>
          </a:bodyPr>
          <a:lstStyle/>
          <a:p>
            <a:r>
              <a:rPr lang="en-US"/>
              <a:t>Yes...</a:t>
            </a:r>
          </a:p>
        </p:txBody>
      </p:sp>
      <p:sp>
        <p:nvSpPr>
          <p:cNvPr id="5" name="Title 1">
            <a:extLst>
              <a:ext uri="{FF2B5EF4-FFF2-40B4-BE49-F238E27FC236}">
                <a16:creationId xmlns:a16="http://schemas.microsoft.com/office/drawing/2014/main" id="{3C401AFA-D21B-4C7C-9485-8FEB1B087E8E}"/>
              </a:ext>
            </a:extLst>
          </p:cNvPr>
          <p:cNvSpPr txBox="1">
            <a:spLocks/>
          </p:cNvSpPr>
          <p:nvPr/>
        </p:nvSpPr>
        <p:spPr>
          <a:xfrm>
            <a:off x="3339734" y="1050512"/>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Question 1</a:t>
            </a:r>
          </a:p>
        </p:txBody>
      </p:sp>
    </p:spTree>
    <p:extLst>
      <p:ext uri="{BB962C8B-B14F-4D97-AF65-F5344CB8AC3E}">
        <p14:creationId xmlns:p14="http://schemas.microsoft.com/office/powerpoint/2010/main" val="93227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5" name="Group 4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46" name="Rectangle 4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Isosceles Triangle 4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50" name="Rectangle 49">
            <a:extLst>
              <a:ext uri="{FF2B5EF4-FFF2-40B4-BE49-F238E27FC236}">
                <a16:creationId xmlns:a16="http://schemas.microsoft.com/office/drawing/2014/main" id="{8CA9AB35-465E-40D4-8E96-7E858773E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963AAD8-C94B-4733-8A6A-01D2919B2D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3" name="Freeform 5">
              <a:extLst>
                <a:ext uri="{FF2B5EF4-FFF2-40B4-BE49-F238E27FC236}">
                  <a16:creationId xmlns:a16="http://schemas.microsoft.com/office/drawing/2014/main" id="{360DEA27-2D31-436F-9080-16EC71CF0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6">
              <a:extLst>
                <a:ext uri="{FF2B5EF4-FFF2-40B4-BE49-F238E27FC236}">
                  <a16:creationId xmlns:a16="http://schemas.microsoft.com/office/drawing/2014/main" id="{FD9BE6C9-4A0F-4B98-84E7-7088DF7E3E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7">
              <a:extLst>
                <a:ext uri="{FF2B5EF4-FFF2-40B4-BE49-F238E27FC236}">
                  <a16:creationId xmlns:a16="http://schemas.microsoft.com/office/drawing/2014/main" id="{FAB34D2F-321D-4989-A1D6-DF44BA7A77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8">
              <a:extLst>
                <a:ext uri="{FF2B5EF4-FFF2-40B4-BE49-F238E27FC236}">
                  <a16:creationId xmlns:a16="http://schemas.microsoft.com/office/drawing/2014/main" id="{E06F186D-55D2-4E90-BA44-A568EC5F12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9">
              <a:extLst>
                <a:ext uri="{FF2B5EF4-FFF2-40B4-BE49-F238E27FC236}">
                  <a16:creationId xmlns:a16="http://schemas.microsoft.com/office/drawing/2014/main" id="{20E97C29-8DAB-45C2-9A85-7C7E7B1B92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6A97ECF6-9313-4435-996D-FD5F38A0B3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88054D05-1781-455F-BB4C-FC5857DF8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C9159907-67BF-4FCB-8697-5A98BBEDBC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3">
              <a:extLst>
                <a:ext uri="{FF2B5EF4-FFF2-40B4-BE49-F238E27FC236}">
                  <a16:creationId xmlns:a16="http://schemas.microsoft.com/office/drawing/2014/main" id="{23A0AACC-A53F-4A55-92CB-86530E7F9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4">
              <a:extLst>
                <a:ext uri="{FF2B5EF4-FFF2-40B4-BE49-F238E27FC236}">
                  <a16:creationId xmlns:a16="http://schemas.microsoft.com/office/drawing/2014/main" id="{7D8AD443-188B-4839-9B7B-624F4E63FD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5">
              <a:extLst>
                <a:ext uri="{FF2B5EF4-FFF2-40B4-BE49-F238E27FC236}">
                  <a16:creationId xmlns:a16="http://schemas.microsoft.com/office/drawing/2014/main" id="{3E68CA16-CD98-4FE8-9534-1054E31E3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6">
              <a:extLst>
                <a:ext uri="{FF2B5EF4-FFF2-40B4-BE49-F238E27FC236}">
                  <a16:creationId xmlns:a16="http://schemas.microsoft.com/office/drawing/2014/main" id="{93B2AB80-85FA-4B4C-8D41-9DE583DD4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7">
              <a:extLst>
                <a:ext uri="{FF2B5EF4-FFF2-40B4-BE49-F238E27FC236}">
                  <a16:creationId xmlns:a16="http://schemas.microsoft.com/office/drawing/2014/main" id="{31FE64DD-D485-4160-BD5A-A7FD4FED26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8">
              <a:extLst>
                <a:ext uri="{FF2B5EF4-FFF2-40B4-BE49-F238E27FC236}">
                  <a16:creationId xmlns:a16="http://schemas.microsoft.com/office/drawing/2014/main" id="{6E9F7C06-CD71-4ADD-A914-BEC5A1BF97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9">
              <a:extLst>
                <a:ext uri="{FF2B5EF4-FFF2-40B4-BE49-F238E27FC236}">
                  <a16:creationId xmlns:a16="http://schemas.microsoft.com/office/drawing/2014/main" id="{E224111D-7A09-420A-9B85-4E6D02836A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20">
              <a:extLst>
                <a:ext uri="{FF2B5EF4-FFF2-40B4-BE49-F238E27FC236}">
                  <a16:creationId xmlns:a16="http://schemas.microsoft.com/office/drawing/2014/main" id="{926ED5C6-99D3-42B0-B2B0-C9031FEEAC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21">
              <a:extLst>
                <a:ext uri="{FF2B5EF4-FFF2-40B4-BE49-F238E27FC236}">
                  <a16:creationId xmlns:a16="http://schemas.microsoft.com/office/drawing/2014/main" id="{766F94F2-1FEB-40CF-B971-8FBFF1ED3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a:extLst>
                <a:ext uri="{FF2B5EF4-FFF2-40B4-BE49-F238E27FC236}">
                  <a16:creationId xmlns:a16="http://schemas.microsoft.com/office/drawing/2014/main" id="{B4D22A3B-BA11-4E11-88D0-00949BF19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a:extLst>
                <a:ext uri="{FF2B5EF4-FFF2-40B4-BE49-F238E27FC236}">
                  <a16:creationId xmlns:a16="http://schemas.microsoft.com/office/drawing/2014/main" id="{F2577138-CDC4-4680-92DE-D070296187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3" name="Rectangle 72">
            <a:extLst>
              <a:ext uri="{FF2B5EF4-FFF2-40B4-BE49-F238E27FC236}">
                <a16:creationId xmlns:a16="http://schemas.microsoft.com/office/drawing/2014/main" id="{000A1FFA-F2A3-46B4-A8D2-30BC7EF0D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6094713"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75" name="Group 74">
            <a:extLst>
              <a:ext uri="{FF2B5EF4-FFF2-40B4-BE49-F238E27FC236}">
                <a16:creationId xmlns:a16="http://schemas.microsoft.com/office/drawing/2014/main" id="{15D0FD7B-9741-4559-AE3E-914C8394F3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12791" y="1186483"/>
            <a:ext cx="4473771" cy="4477933"/>
            <a:chOff x="807084" y="1186483"/>
            <a:chExt cx="4473771" cy="4477933"/>
          </a:xfrm>
        </p:grpSpPr>
        <p:sp>
          <p:nvSpPr>
            <p:cNvPr id="76" name="Rectangle 75">
              <a:extLst>
                <a:ext uri="{FF2B5EF4-FFF2-40B4-BE49-F238E27FC236}">
                  <a16:creationId xmlns:a16="http://schemas.microsoft.com/office/drawing/2014/main" id="{7182588B-4FB6-48E4-84E7-CE0AF87A4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607" y="1186483"/>
              <a:ext cx="4472724"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39">
              <a:extLst>
                <a:ext uri="{FF2B5EF4-FFF2-40B4-BE49-F238E27FC236}">
                  <a16:creationId xmlns:a16="http://schemas.microsoft.com/office/drawing/2014/main" id="{FF52AEA4-3E8F-431C-9B55-6C0E59E5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840353"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EA550EC-520C-4611-88A5-98C63D82A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4473771"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534CE45-B1F2-4A05-AB98-71F33638F2C4}"/>
              </a:ext>
            </a:extLst>
          </p:cNvPr>
          <p:cNvSpPr>
            <a:spLocks noGrp="1"/>
          </p:cNvSpPr>
          <p:nvPr>
            <p:ph type="title"/>
          </p:nvPr>
        </p:nvSpPr>
        <p:spPr>
          <a:xfrm>
            <a:off x="7001122" y="2074730"/>
            <a:ext cx="4299456" cy="2995215"/>
          </a:xfrm>
        </p:spPr>
        <p:txBody>
          <a:bodyPr vert="horz" lIns="228600" tIns="228600" rIns="228600" bIns="0" rtlCol="0" anchor="ctr">
            <a:normAutofit/>
          </a:bodyPr>
          <a:lstStyle/>
          <a:p>
            <a:pPr algn="l">
              <a:lnSpc>
                <a:spcPct val="80000"/>
              </a:lnSpc>
            </a:pPr>
            <a:r>
              <a:rPr lang="en-US" sz="2800"/>
              <a:t>27.6% of GF are $</a:t>
            </a:r>
            <a:br>
              <a:rPr lang="en-US" sz="2800"/>
            </a:br>
            <a:r>
              <a:rPr lang="en-US" sz="2800"/>
              <a:t>45.2% of All Rest. are $</a:t>
            </a:r>
            <a:br>
              <a:rPr lang="en-US" sz="2800"/>
            </a:br>
            <a:br>
              <a:rPr lang="en-US" sz="2800"/>
            </a:br>
            <a:br>
              <a:rPr lang="en-US" sz="2800"/>
            </a:br>
            <a:r>
              <a:rPr lang="en-US" sz="2800"/>
              <a:t> 63% of all GF are $$</a:t>
            </a:r>
            <a:br>
              <a:rPr lang="en-US" sz="2800"/>
            </a:br>
            <a:r>
              <a:rPr lang="en-US" sz="2800"/>
              <a:t>42% of All Rest. are $$</a:t>
            </a:r>
            <a:endParaRPr lang="en-US" sz="3600">
              <a:cs typeface="Calibri Light" panose="020F0302020204030204"/>
            </a:endParaRPr>
          </a:p>
        </p:txBody>
      </p:sp>
      <p:pic>
        <p:nvPicPr>
          <p:cNvPr id="6" name="Picture 6" descr="A picture containing electronics, compact disk&#10;&#10;Description generated with high confidence">
            <a:extLst>
              <a:ext uri="{FF2B5EF4-FFF2-40B4-BE49-F238E27FC236}">
                <a16:creationId xmlns:a16="http://schemas.microsoft.com/office/drawing/2014/main" id="{EAA4F5B7-2C9E-419A-80E1-873F1331DAF4}"/>
              </a:ext>
            </a:extLst>
          </p:cNvPr>
          <p:cNvPicPr>
            <a:picLocks noChangeAspect="1"/>
          </p:cNvPicPr>
          <p:nvPr/>
        </p:nvPicPr>
        <p:blipFill>
          <a:blip r:embed="rId2"/>
          <a:stretch>
            <a:fillRect/>
          </a:stretch>
        </p:blipFill>
        <p:spPr>
          <a:xfrm>
            <a:off x="1205753" y="100016"/>
            <a:ext cx="3505200" cy="3273792"/>
          </a:xfrm>
          <a:prstGeom prst="rect">
            <a:avLst/>
          </a:prstGeom>
        </p:spPr>
      </p:pic>
      <p:pic>
        <p:nvPicPr>
          <p:cNvPr id="8" name="Picture 8" descr="A picture containing electronics&#10;&#10;Description generated with high confidence">
            <a:extLst>
              <a:ext uri="{FF2B5EF4-FFF2-40B4-BE49-F238E27FC236}">
                <a16:creationId xmlns:a16="http://schemas.microsoft.com/office/drawing/2014/main" id="{2ABDB7D7-073D-4721-B411-E9A81796BD83}"/>
              </a:ext>
            </a:extLst>
          </p:cNvPr>
          <p:cNvPicPr>
            <a:picLocks noChangeAspect="1"/>
          </p:cNvPicPr>
          <p:nvPr/>
        </p:nvPicPr>
        <p:blipFill>
          <a:blip r:embed="rId3"/>
          <a:stretch>
            <a:fillRect/>
          </a:stretch>
        </p:blipFill>
        <p:spPr>
          <a:xfrm>
            <a:off x="1183341" y="3407060"/>
            <a:ext cx="3561229" cy="3405644"/>
          </a:xfrm>
          <a:prstGeom prst="rect">
            <a:avLst/>
          </a:prstGeom>
        </p:spPr>
      </p:pic>
      <p:sp>
        <p:nvSpPr>
          <p:cNvPr id="10" name="Title 1">
            <a:extLst>
              <a:ext uri="{FF2B5EF4-FFF2-40B4-BE49-F238E27FC236}">
                <a16:creationId xmlns:a16="http://schemas.microsoft.com/office/drawing/2014/main" id="{10612E6A-4EF0-4EF7-B5FE-0449363DD8D6}"/>
              </a:ext>
            </a:extLst>
          </p:cNvPr>
          <p:cNvSpPr txBox="1">
            <a:spLocks/>
          </p:cNvSpPr>
          <p:nvPr/>
        </p:nvSpPr>
        <p:spPr>
          <a:xfrm>
            <a:off x="6398940" y="1028100"/>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Figure 2</a:t>
            </a:r>
          </a:p>
        </p:txBody>
      </p:sp>
    </p:spTree>
    <p:extLst>
      <p:ext uri="{BB962C8B-B14F-4D97-AF65-F5344CB8AC3E}">
        <p14:creationId xmlns:p14="http://schemas.microsoft.com/office/powerpoint/2010/main" val="419841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BED9-3AC6-4F6E-A213-893E0C55C9F8}"/>
              </a:ext>
            </a:extLst>
          </p:cNvPr>
          <p:cNvSpPr>
            <a:spLocks noGrp="1"/>
          </p:cNvSpPr>
          <p:nvPr>
            <p:ph type="title"/>
          </p:nvPr>
        </p:nvSpPr>
        <p:spPr/>
        <p:txBody>
          <a:bodyPr>
            <a:normAutofit fontScale="90000"/>
          </a:bodyPr>
          <a:lstStyle/>
          <a:p>
            <a:r>
              <a:rPr lang="en-US"/>
              <a:t>Comparing the overall cost of gluten-free with the overall  cost of all restaurants</a:t>
            </a:r>
          </a:p>
        </p:txBody>
      </p:sp>
      <p:pic>
        <p:nvPicPr>
          <p:cNvPr id="4" name="Picture 4" descr="A close up of a map&#10;&#10;Description generated with very high confidence">
            <a:extLst>
              <a:ext uri="{FF2B5EF4-FFF2-40B4-BE49-F238E27FC236}">
                <a16:creationId xmlns:a16="http://schemas.microsoft.com/office/drawing/2014/main" id="{0F93A624-F0B9-4D4E-8225-48197F3D3779}"/>
              </a:ext>
            </a:extLst>
          </p:cNvPr>
          <p:cNvPicPr>
            <a:picLocks noGrp="1" noChangeAspect="1"/>
          </p:cNvPicPr>
          <p:nvPr>
            <p:ph idx="1"/>
          </p:nvPr>
        </p:nvPicPr>
        <p:blipFill>
          <a:blip r:embed="rId3"/>
          <a:stretch>
            <a:fillRect/>
          </a:stretch>
        </p:blipFill>
        <p:spPr>
          <a:xfrm>
            <a:off x="5018750" y="130833"/>
            <a:ext cx="6324386" cy="6301974"/>
          </a:xfrm>
          <a:prstGeom prst="rect">
            <a:avLst/>
          </a:prstGeom>
        </p:spPr>
      </p:pic>
      <p:sp>
        <p:nvSpPr>
          <p:cNvPr id="3" name="Title 1">
            <a:extLst>
              <a:ext uri="{FF2B5EF4-FFF2-40B4-BE49-F238E27FC236}">
                <a16:creationId xmlns:a16="http://schemas.microsoft.com/office/drawing/2014/main" id="{86E55E00-C49C-4365-9FDD-C059FFD60664}"/>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3</a:t>
            </a:r>
          </a:p>
        </p:txBody>
      </p:sp>
    </p:spTree>
    <p:extLst>
      <p:ext uri="{BB962C8B-B14F-4D97-AF65-F5344CB8AC3E}">
        <p14:creationId xmlns:p14="http://schemas.microsoft.com/office/powerpoint/2010/main" val="33923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7BF9-E26A-4EC9-8F5C-020AD8F53F88}"/>
              </a:ext>
            </a:extLst>
          </p:cNvPr>
          <p:cNvSpPr>
            <a:spLocks noGrp="1"/>
          </p:cNvSpPr>
          <p:nvPr>
            <p:ph type="title"/>
          </p:nvPr>
        </p:nvSpPr>
        <p:spPr/>
        <p:txBody>
          <a:bodyPr>
            <a:normAutofit fontScale="90000"/>
          </a:bodyPr>
          <a:lstStyle/>
          <a:p>
            <a:r>
              <a:rPr lang="en-US" sz="3200">
                <a:cs typeface="Calibri Light"/>
              </a:rPr>
              <a:t>Is there a relationship between overall income for Southern California and the amount of access to gluten-free friendly restaurants?</a:t>
            </a:r>
          </a:p>
        </p:txBody>
      </p:sp>
      <p:sp>
        <p:nvSpPr>
          <p:cNvPr id="3" name="Text Placeholder 2">
            <a:extLst>
              <a:ext uri="{FF2B5EF4-FFF2-40B4-BE49-F238E27FC236}">
                <a16:creationId xmlns:a16="http://schemas.microsoft.com/office/drawing/2014/main" id="{CD714D0C-480E-42F2-AAFB-497B7F85C12B}"/>
              </a:ext>
            </a:extLst>
          </p:cNvPr>
          <p:cNvSpPr>
            <a:spLocks noGrp="1"/>
          </p:cNvSpPr>
          <p:nvPr>
            <p:ph type="body" idx="1"/>
          </p:nvPr>
        </p:nvSpPr>
        <p:spPr/>
        <p:txBody>
          <a:bodyPr vert="horz" lIns="91440" tIns="0" rIns="91440" bIns="45720" rtlCol="0" anchor="t">
            <a:normAutofit/>
          </a:bodyPr>
          <a:lstStyle/>
          <a:p>
            <a:r>
              <a:rPr lang="en-US"/>
              <a:t>No...</a:t>
            </a:r>
          </a:p>
        </p:txBody>
      </p:sp>
      <p:sp>
        <p:nvSpPr>
          <p:cNvPr id="5" name="Title 1">
            <a:extLst>
              <a:ext uri="{FF2B5EF4-FFF2-40B4-BE49-F238E27FC236}">
                <a16:creationId xmlns:a16="http://schemas.microsoft.com/office/drawing/2014/main" id="{D921EFE4-5FE6-4454-A911-32B4CD67400C}"/>
              </a:ext>
            </a:extLst>
          </p:cNvPr>
          <p:cNvSpPr txBox="1">
            <a:spLocks/>
          </p:cNvSpPr>
          <p:nvPr/>
        </p:nvSpPr>
        <p:spPr>
          <a:xfrm>
            <a:off x="3339734" y="1050512"/>
            <a:ext cx="5490224" cy="792920"/>
          </a:xfrm>
          <a:prstGeom prst="rect">
            <a:avLst/>
          </a:prstGeom>
        </p:spPr>
        <p:txBody>
          <a:bodyPr vert="horz" lIns="228600" tIns="228600" rIns="228600" bIns="0" rtlCol="0" anchor="b">
            <a:normAutofit lnSpcReduction="10000"/>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a:cs typeface="Calibri Light"/>
              </a:rPr>
              <a:t>Question 2</a:t>
            </a:r>
          </a:p>
        </p:txBody>
      </p:sp>
    </p:spTree>
    <p:extLst>
      <p:ext uri="{BB962C8B-B14F-4D97-AF65-F5344CB8AC3E}">
        <p14:creationId xmlns:p14="http://schemas.microsoft.com/office/powerpoint/2010/main" val="13979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3BE-D2DD-4B23-85D8-D0FDBEB51EAA}"/>
              </a:ext>
            </a:extLst>
          </p:cNvPr>
          <p:cNvSpPr>
            <a:spLocks noGrp="1"/>
          </p:cNvSpPr>
          <p:nvPr>
            <p:ph type="title"/>
          </p:nvPr>
        </p:nvSpPr>
        <p:spPr/>
        <p:txBody>
          <a:bodyPr vert="horz" lIns="91440" tIns="45720" rIns="91440" bIns="45720" rtlCol="0" anchor="b">
            <a:normAutofit fontScale="90000"/>
          </a:bodyPr>
          <a:lstStyle/>
          <a:p>
            <a:pPr>
              <a:lnSpc>
                <a:spcPct val="90000"/>
              </a:lnSpc>
            </a:pPr>
            <a:r>
              <a:rPr lang="en-US" sz="2000">
                <a:solidFill>
                  <a:schemeClr val="bg1"/>
                </a:solidFill>
              </a:rPr>
              <a:t>Is there a relationship between overall income And the amount of access To gluten-free friendly restaurants?</a:t>
            </a:r>
            <a:br>
              <a:rPr lang="en-US" sz="2000">
                <a:solidFill>
                  <a:schemeClr val="bg1"/>
                </a:solidFill>
              </a:rPr>
            </a:br>
            <a:br>
              <a:rPr lang="en-US" sz="1800">
                <a:solidFill>
                  <a:schemeClr val="bg1"/>
                </a:solidFill>
              </a:rPr>
            </a:br>
            <a:endParaRPr lang="en-US" sz="1800">
              <a:solidFill>
                <a:schemeClr val="tx1"/>
              </a:solidFill>
              <a:cs typeface="Calibri Light"/>
            </a:endParaRPr>
          </a:p>
        </p:txBody>
      </p:sp>
      <p:sp>
        <p:nvSpPr>
          <p:cNvPr id="3" name="Content Placeholder 2">
            <a:extLst>
              <a:ext uri="{FF2B5EF4-FFF2-40B4-BE49-F238E27FC236}">
                <a16:creationId xmlns:a16="http://schemas.microsoft.com/office/drawing/2014/main" id="{72A73149-7FA8-4AB6-8C5B-FD19AC7E650B}"/>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0737249A-1EA8-4018-8685-9B5435180185}"/>
              </a:ext>
            </a:extLst>
          </p:cNvPr>
          <p:cNvSpPr>
            <a:spLocks noGrp="1"/>
          </p:cNvSpPr>
          <p:nvPr>
            <p:ph type="body" sz="half" idx="2"/>
          </p:nvPr>
        </p:nvSpPr>
        <p:spPr>
          <a:xfrm>
            <a:off x="888631" y="3323426"/>
            <a:ext cx="3501197" cy="1477924"/>
          </a:xfrm>
        </p:spPr>
        <p:txBody>
          <a:bodyPr vert="horz" lIns="91440" tIns="45720" rIns="91440" bIns="45720" rtlCol="0" anchor="t">
            <a:normAutofit lnSpcReduction="10000"/>
          </a:bodyPr>
          <a:lstStyle/>
          <a:p>
            <a:r>
              <a:rPr lang="en-US">
                <a:solidFill>
                  <a:schemeClr val="bg1"/>
                </a:solidFill>
              </a:rPr>
              <a:t>No, Analyzing the linear regression line there is no discernable relationship between median income and number of gluten-free friendly restaurants.</a:t>
            </a:r>
          </a:p>
          <a:p>
            <a:endParaRPr lang="en-US"/>
          </a:p>
        </p:txBody>
      </p:sp>
      <p:pic>
        <p:nvPicPr>
          <p:cNvPr id="4" name="Picture 4" descr="A close up of a map&#10;&#10;Description generated with very high confidence">
            <a:extLst>
              <a:ext uri="{FF2B5EF4-FFF2-40B4-BE49-F238E27FC236}">
                <a16:creationId xmlns:a16="http://schemas.microsoft.com/office/drawing/2014/main" id="{F943B6FE-9798-4549-BFBE-30DD19EFA7D4}"/>
              </a:ext>
            </a:extLst>
          </p:cNvPr>
          <p:cNvPicPr>
            <a:picLocks noChangeAspect="1"/>
          </p:cNvPicPr>
          <p:nvPr/>
        </p:nvPicPr>
        <p:blipFill rotWithShape="1">
          <a:blip r:embed="rId3">
            <a:extLst/>
          </a:blip>
          <a:srcRect r="1" b="4556"/>
          <a:stretch/>
        </p:blipFill>
        <p:spPr>
          <a:xfrm>
            <a:off x="5166355" y="1278966"/>
            <a:ext cx="6222987" cy="4054036"/>
          </a:xfrm>
          <a:custGeom>
            <a:avLst/>
            <a:gdLst>
              <a:gd name="connsiteX0" fmla="*/ 402071 w 9290304"/>
              <a:gd name="connsiteY0" fmla="*/ 0 h 3280831"/>
              <a:gd name="connsiteX1" fmla="*/ 9290304 w 9290304"/>
              <a:gd name="connsiteY1" fmla="*/ 0 h 3280831"/>
              <a:gd name="connsiteX2" fmla="*/ 9290304 w 9290304"/>
              <a:gd name="connsiteY2" fmla="*/ 2876895 h 3280831"/>
              <a:gd name="connsiteX3" fmla="*/ 8886368 w 9290304"/>
              <a:gd name="connsiteY3" fmla="*/ 3280831 h 3280831"/>
              <a:gd name="connsiteX4" fmla="*/ 0 w 9290304"/>
              <a:gd name="connsiteY4" fmla="*/ 3280831 h 3280831"/>
              <a:gd name="connsiteX5" fmla="*/ 0 w 9290304"/>
              <a:gd name="connsiteY5" fmla="*/ 402071 h 328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
        <p:nvSpPr>
          <p:cNvPr id="7" name="Title 1">
            <a:extLst>
              <a:ext uri="{FF2B5EF4-FFF2-40B4-BE49-F238E27FC236}">
                <a16:creationId xmlns:a16="http://schemas.microsoft.com/office/drawing/2014/main" id="{CE8E918C-926E-4165-9964-ABA7BABF5B7F}"/>
              </a:ext>
            </a:extLst>
          </p:cNvPr>
          <p:cNvSpPr txBox="1">
            <a:spLocks/>
          </p:cNvSpPr>
          <p:nvPr/>
        </p:nvSpPr>
        <p:spPr>
          <a:xfrm>
            <a:off x="-100472" y="1397895"/>
            <a:ext cx="5490224" cy="792920"/>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400" b="0" i="0" kern="1200" cap="none" spc="-150">
                <a:solidFill>
                  <a:srgbClr val="FFFEFF"/>
                </a:solidFill>
                <a:effectLst/>
                <a:latin typeface="+mj-lt"/>
                <a:ea typeface="+mj-ea"/>
                <a:cs typeface="+mj-cs"/>
              </a:defRPr>
            </a:lvl1pPr>
          </a:lstStyle>
          <a:p>
            <a:r>
              <a:rPr lang="en-US" sz="3600">
                <a:cs typeface="Calibri Light"/>
              </a:rPr>
              <a:t>Figure 4</a:t>
            </a:r>
          </a:p>
        </p:txBody>
      </p:sp>
    </p:spTree>
    <p:extLst>
      <p:ext uri="{BB962C8B-B14F-4D97-AF65-F5344CB8AC3E}">
        <p14:creationId xmlns:p14="http://schemas.microsoft.com/office/powerpoint/2010/main" val="42292743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Widescreen</PresentationFormat>
  <Slides>21</Slides>
  <Notes>6</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Atlas</vt:lpstr>
      <vt:lpstr>Is Southern California the land of gluten(y) or the land of the gluten-free?</vt:lpstr>
      <vt:lpstr>Agenda</vt:lpstr>
      <vt:lpstr>Project Summary</vt:lpstr>
      <vt:lpstr> Only 30% # of TOTAL RESTAURANTS in Southern California are GLUTEN-FREE friendly </vt:lpstr>
      <vt:lpstr>Is  eating gluten-free more expensive? </vt:lpstr>
      <vt:lpstr>27.6% of GF are $ 45.2% of All Rest. are $    63% of all GF are $$ 42% of All Rest. are $$</vt:lpstr>
      <vt:lpstr>Comparing the overall cost of gluten-free with the overall  cost of all restaurants</vt:lpstr>
      <vt:lpstr>Is there a relationship between overall income for Southern California and the amount of access to gluten-free friendly restaurants?</vt:lpstr>
      <vt:lpstr>Is there a relationship between overall income And the amount of access To gluten-free friendly restaurants?  </vt:lpstr>
      <vt:lpstr>Is there a relationship between being rich and the amount of access to gluten-free?</vt:lpstr>
      <vt:lpstr>Is there a relationship between overall income And the amount of access To gluten-free friendly restaurants?  No, Analyzing the linear regression line there is no discernable relationship between  income greater than $200,000 and number of gluten-free friendly restaurants.  </vt:lpstr>
      <vt:lpstr>Data Collection</vt:lpstr>
      <vt:lpstr>Data Sources</vt:lpstr>
      <vt:lpstr>Data Collection Workflow</vt:lpstr>
      <vt:lpstr>Walk Through: Data Collection</vt:lpstr>
      <vt:lpstr>Data Analysis</vt:lpstr>
      <vt:lpstr>Conclusions</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revision>31</cp:revision>
  <dcterms:created xsi:type="dcterms:W3CDTF">2014-09-12T02:12:56Z</dcterms:created>
  <dcterms:modified xsi:type="dcterms:W3CDTF">2019-03-11T20:56:21Z</dcterms:modified>
</cp:coreProperties>
</file>