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0" r:id="rId6"/>
    <p:sldId id="391" r:id="rId7"/>
    <p:sldId id="382" r:id="rId8"/>
    <p:sldId id="410" r:id="rId9"/>
    <p:sldId id="411" r:id="rId10"/>
    <p:sldId id="385" r:id="rId11"/>
    <p:sldId id="395" r:id="rId12"/>
    <p:sldId id="396" r:id="rId13"/>
    <p:sldId id="386" r:id="rId14"/>
    <p:sldId id="39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6AD0"/>
    <a:srgbClr val="66FF66"/>
    <a:srgbClr val="FF9900"/>
    <a:srgbClr val="6639B7"/>
    <a:srgbClr val="404040"/>
    <a:srgbClr val="E0D6F2"/>
    <a:srgbClr val="D9CDEF"/>
    <a:srgbClr val="B9A2E2"/>
    <a:srgbClr val="9C7CD6"/>
    <a:srgbClr val="B3EDF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1172" autoAdjust="0"/>
  </p:normalViewPr>
  <p:slideViewPr>
    <p:cSldViewPr snapToGrid="0" snapToObjects="1">
      <p:cViewPr varScale="1">
        <p:scale>
          <a:sx n="69" d="100"/>
          <a:sy n="69" d="100"/>
        </p:scale>
        <p:origin x="-582" y="-102"/>
      </p:cViewPr>
      <p:guideLst>
        <p:guide orient="horz" pos="3744"/>
        <p:guide orient="horz" pos="795"/>
        <p:guide orient="horz" pos="1385"/>
        <p:guide orient="horz" pos="2570"/>
        <p:guide orient="horz" pos="3160"/>
        <p:guide orient="horz" pos="3458"/>
        <p:guide orient="horz" pos="205"/>
        <p:guide orient="horz" pos="2053"/>
        <p:guide pos="196"/>
        <p:guide pos="556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3552" y="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76BD56D-74B2-4BB0-9215-43EF7EBFC01A}" type="datetimeFigureOut">
              <a:rPr lang="en-US"/>
              <a:pPr>
                <a:defRPr/>
              </a:pPr>
              <a:t>12/18/2013</a:t>
            </a:fld>
            <a:endParaRPr lang="en-US"/>
          </a:p>
        </p:txBody>
      </p:sp>
      <p:grpSp>
        <p:nvGrpSpPr>
          <p:cNvPr id="12292" name="Group 5"/>
          <p:cNvGrpSpPr>
            <a:grpSpLocks/>
          </p:cNvGrpSpPr>
          <p:nvPr/>
        </p:nvGrpSpPr>
        <p:grpSpPr bwMode="auto">
          <a:xfrm>
            <a:off x="311150" y="8534400"/>
            <a:ext cx="6234113" cy="304800"/>
            <a:chOff x="2811192" y="6484973"/>
            <a:chExt cx="6234106" cy="304046"/>
          </a:xfrm>
        </p:grpSpPr>
        <p:pic>
          <p:nvPicPr>
            <p:cNvPr id="1229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296" name="Straight Connector 7"/>
            <p:cNvCxnSpPr>
              <a:cxnSpLocks noChangeShapeType="1"/>
            </p:cNvCxnSpPr>
            <p:nvPr/>
          </p:nvCxnSpPr>
          <p:spPr bwMode="auto">
            <a:xfrm rot="10800000">
              <a:off x="2811192" y="6628605"/>
              <a:ext cx="4730543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sp>
        <p:nvSpPr>
          <p:cNvPr id="9" name="Footer Placeholder 2"/>
          <p:cNvSpPr txBox="1">
            <a:spLocks/>
          </p:cNvSpPr>
          <p:nvPr/>
        </p:nvSpPr>
        <p:spPr>
          <a:xfrm>
            <a:off x="171450" y="8694738"/>
            <a:ext cx="482600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4C720F9-9EE5-4DA6-8843-F09762E6F4C1}" type="slidenum">
              <a:rPr lang="en-US" sz="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1150" y="8797925"/>
            <a:ext cx="6235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COPYRIGHT © 2011 ALCATEL-LUCENT.  ALL RIGHTS RESERVED. </a:t>
            </a:r>
            <a:br>
              <a:rPr lang="en-US" sz="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n-US" sz="500" kern="0" dirty="0">
                <a:solidFill>
                  <a:srgbClr val="FF0000"/>
                </a:solidFill>
                <a:latin typeface="+mn-lt"/>
              </a:rPr>
              <a:t>ALCATEL-LUCENT — CONFIDENTIAL — SOLELY FOR AUTHORIZED PERSONS HAVING A NEED TO KNOW — PROPRIETARY — USE PURSUANT TO COMPANY INSTRUCTION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35B5ACE-CD7A-468A-B20D-AD7F1E25AF85}" type="datetimeFigureOut">
              <a:rPr lang="en-US"/>
              <a:pPr>
                <a:defRPr/>
              </a:pPr>
              <a:t>12/18/2013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389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grpSp>
        <p:nvGrpSpPr>
          <p:cNvPr id="11270" name="Group 7"/>
          <p:cNvGrpSpPr>
            <a:grpSpLocks/>
          </p:cNvGrpSpPr>
          <p:nvPr/>
        </p:nvGrpSpPr>
        <p:grpSpPr bwMode="auto">
          <a:xfrm>
            <a:off x="311150" y="8534400"/>
            <a:ext cx="6234113" cy="304800"/>
            <a:chOff x="2811192" y="6484973"/>
            <a:chExt cx="6234106" cy="304046"/>
          </a:xfrm>
        </p:grpSpPr>
        <p:pic>
          <p:nvPicPr>
            <p:cNvPr id="11273" name="Picture 2"/>
            <p:cNvPicPr>
              <a:picLocks noChangeAspect="1" noChangeArrowheads="1"/>
            </p:cNvPicPr>
            <p:nvPr/>
          </p:nvPicPr>
          <p:blipFill>
            <a:blip r:embed="rId2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274" name="Straight Connector 9"/>
            <p:cNvCxnSpPr>
              <a:cxnSpLocks noChangeShapeType="1"/>
            </p:cNvCxnSpPr>
            <p:nvPr/>
          </p:nvCxnSpPr>
          <p:spPr bwMode="auto">
            <a:xfrm rot="10800000">
              <a:off x="2811192" y="6628605"/>
              <a:ext cx="4730543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sp>
        <p:nvSpPr>
          <p:cNvPr id="11" name="Footer Placeholder 2"/>
          <p:cNvSpPr txBox="1">
            <a:spLocks/>
          </p:cNvSpPr>
          <p:nvPr/>
        </p:nvSpPr>
        <p:spPr>
          <a:xfrm>
            <a:off x="171450" y="8694738"/>
            <a:ext cx="482600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827D4F8-E359-47D5-9D99-9A93CF9EB2A0}" type="slidenum">
              <a:rPr lang="en-US" sz="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11150" y="8797925"/>
            <a:ext cx="6235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 anchor="b"/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COPYRIGHT © 2011 ALCATEL-LUCENT.  ALL RIGHTS RESERVED. </a:t>
            </a:r>
            <a:br>
              <a:rPr lang="en-US" sz="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n-US" sz="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ALCATEL-LUCENT — CONFIDENTIAL — SOLELY FOR AUTHORIZED PERSONS HAVING A NEED TO KNOW — PROPRIETARY — USE PURSUANT TO COMPANY INSTRUCTION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311150" y="6248400"/>
            <a:ext cx="8526463" cy="304800"/>
            <a:chOff x="518474" y="6484973"/>
            <a:chExt cx="8526824" cy="30404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Connector 9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735" y="1314450"/>
            <a:ext cx="8660877" cy="400110"/>
          </a:xfrm>
          <a:noFill/>
        </p:spPr>
        <p:txBody>
          <a:bodyPr lIns="0" tIns="45720" rIns="91440" bIns="45720" rtlCol="0">
            <a:spAutoFit/>
          </a:bodyPr>
          <a:lstStyle>
            <a:lvl1pPr marL="114300" indent="-1588" algn="l">
              <a:buNone/>
              <a:def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 hasCustomPrompt="1"/>
          </p:nvPr>
        </p:nvSpPr>
        <p:spPr>
          <a:xfrm>
            <a:off x="191726" y="237744"/>
            <a:ext cx="8645887" cy="1143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COPYRIGHT © 2011 ALCATEL-LUCENT.  ALL RIGHTS RESERVED. </a:t>
            </a:r>
            <a:b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</a:b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ALCATEL-LUCENT — INTERNAL PROPRIETARY —  USE PURSUANT TO COMPANY INSTRUCTION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>
            <a:grpSpLocks/>
          </p:cNvGrpSpPr>
          <p:nvPr userDrawn="1"/>
        </p:nvGrpSpPr>
        <p:grpSpPr bwMode="auto">
          <a:xfrm>
            <a:off x="311150" y="6248400"/>
            <a:ext cx="8526463" cy="304800"/>
            <a:chOff x="518474" y="6484973"/>
            <a:chExt cx="8526824" cy="30404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Connector 30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" y="6491288"/>
            <a:ext cx="15271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888" y="1370552"/>
            <a:ext cx="8587723" cy="4525963"/>
          </a:xfrm>
        </p:spPr>
        <p:txBody>
          <a:bodyPr/>
          <a:lstStyle>
            <a:lvl1pPr>
              <a:buClr>
                <a:srgbClr val="6639B7"/>
              </a:buClr>
              <a:defRPr/>
            </a:lvl1pPr>
            <a:lvl2pPr marL="396875" indent="-165100">
              <a:buClr>
                <a:srgbClr val="6639B7"/>
              </a:buClr>
              <a:buFont typeface="Tahoma" pitchFamily="34" charset="0"/>
              <a:buChar char="­"/>
              <a:defRPr/>
            </a:lvl2pPr>
            <a:lvl3pPr marL="517525" indent="-120650">
              <a:buClr>
                <a:srgbClr val="6639B7"/>
              </a:buClr>
              <a:buFont typeface="Tahoma" pitchFamily="34" charset="0"/>
              <a:buChar char="­"/>
              <a:defRPr/>
            </a:lvl3pPr>
            <a:lvl4pPr marL="692150" indent="-122238">
              <a:buClr>
                <a:srgbClr val="6639B7"/>
              </a:buClr>
              <a:buFont typeface="Tahoma" pitchFamily="34" charset="0"/>
              <a:buChar char="­"/>
              <a:defRPr/>
            </a:lvl4pPr>
            <a:lvl5pPr marL="854075" indent="-104775">
              <a:buClr>
                <a:srgbClr val="6639B7"/>
              </a:buClr>
              <a:buFont typeface="Tahoma" pitchFamily="34" charset="0"/>
              <a:buChar char="­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92375" y="241450"/>
            <a:ext cx="8645237" cy="1143000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Footer Placeholder 2"/>
          <p:cNvSpPr txBox="1">
            <a:spLocks/>
          </p:cNvSpPr>
          <p:nvPr userDrawn="1"/>
        </p:nvSpPr>
        <p:spPr>
          <a:xfrm>
            <a:off x="4328962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COPYRIGHT © 2011 ALCATEL-LUCENT.  ALL RIGHTS RESERVED. </a:t>
            </a:r>
            <a:b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</a:b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ALCATEL-LUCENT — INTERNAL PROPRIETARY —  USE PURSUANT TO COMPANY INSTRUCTION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11150" y="6248400"/>
            <a:ext cx="8526463" cy="304800"/>
            <a:chOff x="518474" y="6484973"/>
            <a:chExt cx="8526824" cy="30404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Connector 16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" y="6491288"/>
            <a:ext cx="15271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36" y="1495425"/>
            <a:ext cx="8613976" cy="4525963"/>
          </a:xfrm>
        </p:spPr>
        <p:txBody>
          <a:bodyPr rtlCol="0">
            <a:normAutofit/>
          </a:bodyPr>
          <a:lstStyle>
            <a:lvl1pPr marL="457200" indent="-457200" algn="l" defTabSz="914400" rtl="0" eaLnBrk="1" latinLnBrk="0" hangingPunct="1"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lang="en-US" sz="2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300"/>
              </a:spcBef>
              <a:buClrTx/>
              <a:buFontTx/>
              <a:buNone/>
              <a:defRPr lang="en-US" sz="20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-457200" algn="l" defTabSz="914400" rtl="0" eaLnBrk="1" latinLnBrk="0" hangingPunct="1">
              <a:spcBef>
                <a:spcPts val="1200"/>
              </a:spcBef>
              <a:buFont typeface="+mj-lt"/>
              <a:buAutoNum type="arabicPeriod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457200" indent="-457200" algn="l" defTabSz="914400" rtl="0" eaLnBrk="1" latinLnBrk="0" hangingPunct="1">
              <a:spcBef>
                <a:spcPts val="1200"/>
              </a:spcBef>
              <a:buFont typeface="+mj-lt"/>
              <a:buAutoNum type="arabicPeriod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457200" indent="-457200" algn="l" defTabSz="914400" rtl="0" eaLnBrk="1" latinLnBrk="0" hangingPunct="1">
              <a:spcBef>
                <a:spcPts val="1200"/>
              </a:spcBef>
              <a:buFont typeface="+mj-lt"/>
              <a:buAutoNum type="arabicPeriod"/>
              <a:defRPr lang="en-US" sz="2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92375" y="237744"/>
            <a:ext cx="8645237" cy="1143000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2"/>
          <p:cNvSpPr txBox="1">
            <a:spLocks/>
          </p:cNvSpPr>
          <p:nvPr userDrawn="1"/>
        </p:nvSpPr>
        <p:spPr>
          <a:xfrm>
            <a:off x="4328962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COPYRIGHT © 2011 ALCATEL-LUCENT.  ALL RIGHTS RESERVED. </a:t>
            </a:r>
            <a:b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</a:b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ALCATEL-LUCENT — INTERNAL PROPRIETARY —  USE PURSUANT TO COMPANY INSTRUCTION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4"/>
          <p:cNvGrpSpPr>
            <a:grpSpLocks/>
          </p:cNvGrpSpPr>
          <p:nvPr userDrawn="1"/>
        </p:nvGrpSpPr>
        <p:grpSpPr bwMode="auto">
          <a:xfrm>
            <a:off x="311150" y="6248400"/>
            <a:ext cx="8526463" cy="304800"/>
            <a:chOff x="518474" y="6484973"/>
            <a:chExt cx="8526824" cy="30404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Connector 36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" y="6491288"/>
            <a:ext cx="15271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960" y="1446213"/>
            <a:ext cx="4038600" cy="4525963"/>
          </a:xfrm>
        </p:spPr>
        <p:txBody>
          <a:bodyPr rtlCol="0">
            <a:normAutofit/>
          </a:bodyPr>
          <a:lstStyle>
            <a:lvl1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39B7"/>
              </a:buClr>
              <a:buSzTx/>
              <a:buFont typeface="Tahoma" pitchFamily="34" charset="0"/>
              <a:buChar char="­"/>
              <a:tabLst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39B7"/>
              </a:buClr>
              <a:buSzTx/>
              <a:buFont typeface="Tahoma" pitchFamily="34" charset="0"/>
              <a:buChar char="­"/>
              <a:tabLst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39B7"/>
              </a:buClr>
              <a:buSzTx/>
              <a:buFont typeface="Tahoma" pitchFamily="34" charset="0"/>
              <a:buChar char="­"/>
              <a:tabLst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R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39B7"/>
              </a:buClr>
              <a:buSzTx/>
              <a:buFont typeface="Tahoma" pitchFamily="34" charset="0"/>
              <a:buChar char="­"/>
              <a:tabLst/>
              <a:def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6213"/>
            <a:ext cx="4038600" cy="4525963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Tahoma" pitchFamily="34" charset="0"/>
              <a:buChar char="­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Tahoma" pitchFamily="34" charset="0"/>
              <a:buChar char="­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Tahoma" pitchFamily="34" charset="0"/>
              <a:buChar char="­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Tahoma" pitchFamily="34" charset="0"/>
              <a:buChar char="­"/>
              <a:def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92375" y="241450"/>
            <a:ext cx="8645237" cy="1143000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ooter Placeholder 2"/>
          <p:cNvSpPr txBox="1">
            <a:spLocks/>
          </p:cNvSpPr>
          <p:nvPr userDrawn="1"/>
        </p:nvSpPr>
        <p:spPr>
          <a:xfrm>
            <a:off x="4328962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COPYRIGHT © 2011 ALCATEL-LUCENT.  ALL RIGHTS RESERVED. </a:t>
            </a:r>
            <a:b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</a:b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ALCATEL-LUCENT — INTERNAL PROPRIETARY —  USE PURSUANT TO COMPANY INSTRUCTION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6"/>
          <p:cNvGrpSpPr>
            <a:grpSpLocks/>
          </p:cNvGrpSpPr>
          <p:nvPr userDrawn="1"/>
        </p:nvGrpSpPr>
        <p:grpSpPr bwMode="auto">
          <a:xfrm>
            <a:off x="311150" y="6248400"/>
            <a:ext cx="8526463" cy="304800"/>
            <a:chOff x="518474" y="6484973"/>
            <a:chExt cx="8526824" cy="30404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Straight Connector 38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" y="6491288"/>
            <a:ext cx="152717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92375" y="241450"/>
            <a:ext cx="8645237" cy="1143000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2"/>
          <p:cNvSpPr txBox="1">
            <a:spLocks/>
          </p:cNvSpPr>
          <p:nvPr userDrawn="1"/>
        </p:nvSpPr>
        <p:spPr>
          <a:xfrm>
            <a:off x="4328962" y="6354763"/>
            <a:ext cx="484187" cy="239712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>
              <a:defRPr sz="800">
                <a:solidFill>
                  <a:schemeClr val="bg1">
                    <a:lumMod val="50000"/>
                  </a:schemeClr>
                </a:solidFill>
                <a:latin typeface="Tahoma" pitchFamily="34" charset="0"/>
              </a:defRPr>
            </a:lvl1pPr>
          </a:lstStyle>
          <a:p>
            <a:pPr algn="ctr">
              <a:spcBef>
                <a:spcPct val="0"/>
              </a:spcBef>
              <a:defRPr/>
            </a:pPr>
            <a:fld id="{1D43DDA3-B8F5-4355-8795-A0F7A61B9E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 algn="ctr">
                <a:spcBef>
                  <a:spcPct val="0"/>
                </a:spcBef>
                <a:defRPr/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COPYRIGHT © 2011 ALCATEL-LUCENT.  ALL RIGHTS RESERVED. </a:t>
            </a:r>
            <a:b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</a:b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ALCATEL-LUCENT — INTERNAL PROPRIETARY —  USE PURSUANT TO COMPANY INSTRUCTION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311150" y="6248400"/>
            <a:ext cx="8526463" cy="304800"/>
            <a:chOff x="518474" y="6484973"/>
            <a:chExt cx="8526824" cy="30404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" name="Straight Connector 4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799" y="5330952"/>
            <a:ext cx="8660877" cy="400110"/>
          </a:xfrm>
          <a:noFill/>
        </p:spPr>
        <p:txBody>
          <a:bodyPr lIns="0" tIns="45720" rIns="91440" bIns="45720" rtlCol="0">
            <a:spAutoFit/>
          </a:bodyPr>
          <a:lstStyle>
            <a:lvl1pPr marL="0" indent="0" algn="l" rtl="0" fontAlgn="base">
              <a:spcBef>
                <a:spcPct val="20000"/>
              </a:spcBef>
              <a:spcAft>
                <a:spcPts val="600"/>
              </a:spcAft>
              <a:buClr>
                <a:srgbClr val="6639B7"/>
              </a:buClr>
              <a:buFont typeface="Arial" pitchFamily="34" charset="0"/>
              <a:buNone/>
              <a:defRPr lang="en-US" sz="2000" kern="1200" dirty="0">
                <a:solidFill>
                  <a:srgbClr val="7F7F7F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 hasCustomPrompt="1"/>
          </p:nvPr>
        </p:nvSpPr>
        <p:spPr>
          <a:xfrm>
            <a:off x="191726" y="4224528"/>
            <a:ext cx="8645887" cy="1143000"/>
          </a:xfrm>
        </p:spPr>
        <p:txBody>
          <a:bodyPr anchor="b">
            <a:normAutofit/>
          </a:bodyPr>
          <a:lstStyle>
            <a:lvl1pPr>
              <a:lnSpc>
                <a:spcPts val="3000"/>
              </a:lnSpc>
              <a:defRPr sz="30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11150" y="6248400"/>
            <a:ext cx="8526463" cy="304800"/>
            <a:chOff x="518474" y="6484973"/>
            <a:chExt cx="8526824" cy="30404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73026"/>
            <a:stretch>
              <a:fillRect/>
            </a:stretch>
          </p:blipFill>
          <p:spPr bwMode="auto">
            <a:xfrm>
              <a:off x="7581205" y="6484973"/>
              <a:ext cx="1464093" cy="304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Straight Connector 5"/>
            <p:cNvCxnSpPr>
              <a:cxnSpLocks noChangeShapeType="1"/>
            </p:cNvCxnSpPr>
            <p:nvPr/>
          </p:nvCxnSpPr>
          <p:spPr bwMode="auto">
            <a:xfrm rot="10800000">
              <a:off x="518474" y="6628605"/>
              <a:ext cx="7023260" cy="0"/>
            </a:xfrm>
            <a:prstGeom prst="line">
              <a:avLst/>
            </a:prstGeom>
            <a:noFill/>
            <a:ln w="34925" cap="rnd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</p:cxnSp>
      </p:grpSp>
      <p:sp>
        <p:nvSpPr>
          <p:cNvPr id="21" name="Rectangle 7"/>
          <p:cNvSpPr>
            <a:spLocks noChangeArrowheads="1"/>
          </p:cNvSpPr>
          <p:nvPr userDrawn="1"/>
        </p:nvSpPr>
        <p:spPr bwMode="auto">
          <a:xfrm>
            <a:off x="1358900" y="6580188"/>
            <a:ext cx="6408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COPYRIGHT © 2011 ALCATEL-LUCENT.  ALL RIGHTS RESERVED. </a:t>
            </a:r>
            <a:b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</a:b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rgbClr val="7F7F7F"/>
                </a:solidFill>
                <a:effectLst/>
                <a:latin typeface="Tahoma" pitchFamily="34" charset="0"/>
              </a:rPr>
              <a:t>ALCATEL-LUCENT — INTERNAL PROPRIETARY —  USE PURSUANT TO COMPANY INSTRUCTION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88" y="233363"/>
            <a:ext cx="86455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4000" y="1360488"/>
            <a:ext cx="4214813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1213" y="1360488"/>
            <a:ext cx="42164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4000" y="1360488"/>
            <a:ext cx="858361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Title Placeholder 10"/>
          <p:cNvSpPr>
            <a:spLocks noGrp="1"/>
          </p:cNvSpPr>
          <p:nvPr>
            <p:ph type="title"/>
          </p:nvPr>
        </p:nvSpPr>
        <p:spPr bwMode="auto">
          <a:xfrm>
            <a:off x="192088" y="243996"/>
            <a:ext cx="8645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3" r:id="rId5"/>
    <p:sldLayoutId id="2147483657" r:id="rId6"/>
    <p:sldLayoutId id="2147483664" r:id="rId7"/>
    <p:sldLayoutId id="2147483665" r:id="rId8"/>
    <p:sldLayoutId id="2147483667" r:id="rId9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600" b="1" kern="120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Tahoma" pitchFamily="34" charset="0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ts val="600"/>
        </a:spcAft>
        <a:buClr>
          <a:srgbClr val="6639B7"/>
        </a:buClr>
        <a:buFont typeface="Arial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292100" indent="-177800" algn="l" rtl="0" eaLnBrk="1" fontAlgn="base" hangingPunct="1">
        <a:spcBef>
          <a:spcPct val="20000"/>
        </a:spcBef>
        <a:spcAft>
          <a:spcPts val="600"/>
        </a:spcAft>
        <a:buClr>
          <a:srgbClr val="6639B7"/>
        </a:buClr>
        <a:buFont typeface="Tahoma" pitchFamily="34" charset="0"/>
        <a:buChar char="­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20700" indent="-228600" algn="l" rtl="0" eaLnBrk="1" fontAlgn="base" hangingPunct="1">
        <a:spcBef>
          <a:spcPct val="20000"/>
        </a:spcBef>
        <a:spcAft>
          <a:spcPts val="600"/>
        </a:spcAft>
        <a:buClr>
          <a:srgbClr val="6639B7"/>
        </a:buClr>
        <a:buFont typeface="Tahoma" pitchFamily="34" charset="0"/>
        <a:buChar char="­"/>
        <a:defRPr sz="1600" kern="1200">
          <a:solidFill>
            <a:srgbClr val="404040"/>
          </a:solidFill>
          <a:latin typeface="+mn-lt"/>
          <a:ea typeface="+mn-ea"/>
          <a:cs typeface="+mn-cs"/>
        </a:defRPr>
      </a:lvl3pPr>
      <a:lvl4pPr marL="744538" indent="-228600" algn="l" rtl="0" eaLnBrk="1" fontAlgn="base" hangingPunct="1">
        <a:spcBef>
          <a:spcPct val="20000"/>
        </a:spcBef>
        <a:spcAft>
          <a:spcPts val="600"/>
        </a:spcAft>
        <a:buClr>
          <a:srgbClr val="6639B7"/>
        </a:buClr>
        <a:buFont typeface="Tahoma" pitchFamily="34" charset="0"/>
        <a:buChar char="­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77900" indent="-228600" algn="l" rtl="0" eaLnBrk="1" fontAlgn="base" hangingPunct="1">
        <a:spcBef>
          <a:spcPct val="20000"/>
        </a:spcBef>
        <a:spcAft>
          <a:spcPts val="600"/>
        </a:spcAft>
        <a:buClr>
          <a:srgbClr val="6639B7"/>
        </a:buClr>
        <a:buFont typeface="Tahoma" pitchFamily="34" charset="0"/>
        <a:buChar char="­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61799" y="5330952"/>
            <a:ext cx="8660877" cy="615553"/>
          </a:xfrm>
        </p:spPr>
        <p:txBody>
          <a:bodyPr lIns="0" tIns="45720" rIns="91440" bIns="45720">
            <a:spAutoFit/>
          </a:bodyPr>
          <a:lstStyle/>
          <a:p>
            <a:pPr marL="114300" indent="-1588" eaLnBrk="1" hangingPunct="1"/>
            <a:r>
              <a:rPr lang="en-US" dirty="0"/>
              <a:t/>
            </a:r>
            <a:br>
              <a:rPr lang="en-US" dirty="0"/>
            </a:br>
            <a:r>
              <a:rPr lang="en-US" sz="1400" dirty="0" smtClean="0"/>
              <a:t>December</a:t>
            </a:r>
            <a:r>
              <a:rPr lang="en-US" sz="1400" dirty="0" smtClean="0"/>
              <a:t>, </a:t>
            </a:r>
            <a:r>
              <a:rPr lang="en-US" sz="1400" dirty="0" smtClean="0"/>
              <a:t>2013</a:t>
            </a:r>
            <a:endParaRPr lang="en-US" sz="1400" dirty="0"/>
          </a:p>
        </p:txBody>
      </p:sp>
      <p:sp>
        <p:nvSpPr>
          <p:cNvPr id="583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Cloud Implementation Principles</a:t>
            </a:r>
            <a:endParaRPr lang="en-US" b="0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100" y="242888"/>
            <a:ext cx="84963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2"/>
          <p:cNvSpPr txBox="1">
            <a:spLocks/>
          </p:cNvSpPr>
          <p:nvPr/>
        </p:nvSpPr>
        <p:spPr bwMode="auto">
          <a:xfrm>
            <a:off x="176213" y="2952750"/>
            <a:ext cx="86471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ts val="2800"/>
              </a:lnSpc>
            </a:pPr>
            <a:endParaRPr lang="en-US" sz="2600" dirty="0">
              <a:solidFill>
                <a:srgbClr val="3DB7EE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888" y="800100"/>
            <a:ext cx="8587723" cy="5435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Reconsider redundancy models supported by migration to the cloud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375" y="241450"/>
            <a:ext cx="8645237" cy="558650"/>
          </a:xfrm>
        </p:spPr>
        <p:txBody>
          <a:bodyPr>
            <a:normAutofit/>
          </a:bodyPr>
          <a:lstStyle/>
          <a:p>
            <a:r>
              <a:rPr lang="en-US" dirty="0" smtClean="0"/>
              <a:t>Redundancy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888" y="800100"/>
            <a:ext cx="8587723" cy="5435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Hardened OS from customer or platform organization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Consider use of cloud manager API to restrict packets to guest OS based on:</a:t>
            </a:r>
          </a:p>
          <a:p>
            <a:pPr marL="682625" lvl="1" indent="-457200"/>
            <a:r>
              <a:rPr lang="en-US" sz="1200" dirty="0" smtClean="0">
                <a:solidFill>
                  <a:schemeClr val="tx1"/>
                </a:solidFill>
              </a:rPr>
              <a:t>IP address</a:t>
            </a:r>
          </a:p>
          <a:p>
            <a:pPr marL="682625" lvl="1" indent="-457200"/>
            <a:r>
              <a:rPr lang="en-US" sz="1200" dirty="0" smtClean="0">
                <a:solidFill>
                  <a:schemeClr val="tx1"/>
                </a:solidFill>
              </a:rPr>
              <a:t>Port</a:t>
            </a:r>
          </a:p>
          <a:p>
            <a:pPr marL="682625" lvl="1" indent="-457200"/>
            <a:r>
              <a:rPr lang="en-US" sz="1200" dirty="0" smtClean="0">
                <a:solidFill>
                  <a:schemeClr val="tx1"/>
                </a:solidFill>
              </a:rPr>
              <a:t>Protocol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Discuss use of </a:t>
            </a:r>
            <a:r>
              <a:rPr lang="en-US" dirty="0" err="1" smtClean="0">
                <a:solidFill>
                  <a:schemeClr val="tx1"/>
                </a:solidFill>
              </a:rPr>
              <a:t>Iptables</a:t>
            </a:r>
            <a:r>
              <a:rPr lang="en-US" dirty="0" smtClean="0">
                <a:solidFill>
                  <a:schemeClr val="tx1"/>
                </a:solidFill>
              </a:rPr>
              <a:t> in the guest OS to restrict traffic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All OAM security requirements remain</a:t>
            </a:r>
          </a:p>
          <a:p>
            <a:pPr marL="574675" lvl="1" indent="-342900"/>
            <a:r>
              <a:rPr lang="en-US" i="1" dirty="0" smtClean="0">
                <a:solidFill>
                  <a:schemeClr val="tx1"/>
                </a:solidFill>
              </a:rPr>
              <a:t>Authentication and Authorization (Radius)</a:t>
            </a:r>
          </a:p>
          <a:p>
            <a:pPr marL="574675" lvl="1" indent="-342900"/>
            <a:r>
              <a:rPr lang="en-US" i="1" dirty="0" smtClean="0">
                <a:solidFill>
                  <a:schemeClr val="tx1"/>
                </a:solidFill>
              </a:rPr>
              <a:t>Password management (PAM)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375" y="241450"/>
            <a:ext cx="8645237" cy="55865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888" y="800100"/>
            <a:ext cx="8587723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u="sng" dirty="0" smtClean="0">
                <a:solidFill>
                  <a:schemeClr val="tx1"/>
                </a:solidFill>
              </a:rPr>
              <a:t>High-level Objective: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Determine how to take advantage of all the benefits of the cloud and apply the cloud principles, while considering the most efficient re-use of proven and stable existing application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375" y="241450"/>
            <a:ext cx="8645237" cy="558650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888" y="800099"/>
            <a:ext cx="8587723" cy="5476875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Resist temptation to apply requirements to a cloud solution that were applicable to legacy solutions with integrated hardware, OS and networking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Consider that the solution becomes a shared responsibility with our customers, who deliver more of the key components.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Customers can provide and manage hardware, hardware location, network infrastructure, and OS.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Customers can control and own the cloud platform.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NEs should deliver applications independent of orchestrator (Heat), cloud platform (OpenStack), hardware, hardware location, network infrastructure, and OS (Linux).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Customers, ALU Services, or other 3</a:t>
            </a:r>
            <a:r>
              <a:rPr lang="en-US" sz="1600" baseline="30000" dirty="0" smtClean="0">
                <a:solidFill>
                  <a:schemeClr val="tx1"/>
                </a:solidFill>
              </a:rPr>
              <a:t>rd</a:t>
            </a:r>
            <a:r>
              <a:rPr lang="en-US" sz="1600" dirty="0" smtClean="0">
                <a:solidFill>
                  <a:schemeClr val="tx1"/>
                </a:solidFill>
              </a:rPr>
              <a:t> parties can provide cloud manager, hardware, and network integration services.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Think outside of the “chassis.” This is an opportunity to re-factor/re-architect the applications for an environment with flexible and scalable resources (CPU, Memory, Storage).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375" y="241450"/>
            <a:ext cx="8645237" cy="558650"/>
          </a:xfrm>
        </p:spPr>
        <p:txBody>
          <a:bodyPr/>
          <a:lstStyle/>
          <a:p>
            <a:r>
              <a:rPr lang="en-US" dirty="0" smtClean="0"/>
              <a:t>Considerations in Cloud Architecture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888" y="800100"/>
            <a:ext cx="8587723" cy="5435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Application’s architecture should rely on a minimum set of common services from the cloud platform to allow for easy support of any cloud environment.</a:t>
            </a:r>
          </a:p>
          <a:p>
            <a:pPr lvl="2"/>
            <a:r>
              <a:rPr lang="en-US" i="1" dirty="0" smtClean="0">
                <a:solidFill>
                  <a:schemeClr val="tx1"/>
                </a:solidFill>
              </a:rPr>
              <a:t>OpenStack, VMware,  CloudBand, VMM-HI,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100% hardware agnostic (x86_64)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Although solution would not be commercialized in all configurations and environments the solution should be operational from 1 to N cores when minimum memory and storage requirements are met.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375" y="241450"/>
            <a:ext cx="8645237" cy="558650"/>
          </a:xfrm>
        </p:spPr>
        <p:txBody>
          <a:bodyPr>
            <a:normAutofit/>
          </a:bodyPr>
          <a:lstStyle/>
          <a:p>
            <a:r>
              <a:rPr lang="en-US" dirty="0" smtClean="0"/>
              <a:t>Cloud Implementation Principles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888" y="800100"/>
            <a:ext cx="8587723" cy="5435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Delivery of application without an OS using a package management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Delivery of single application packaged with a hardened OS (one or more bootable images)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2"/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375" y="241450"/>
            <a:ext cx="8645237" cy="558650"/>
          </a:xfrm>
        </p:spPr>
        <p:txBody>
          <a:bodyPr>
            <a:normAutofit/>
          </a:bodyPr>
          <a:lstStyle/>
          <a:p>
            <a:r>
              <a:rPr lang="en-US" dirty="0" smtClean="0"/>
              <a:t>Cloud Implementation Principles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85951" y="3271681"/>
            <a:ext cx="1570704" cy="1017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IMS Reference Installation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7337" y="1936954"/>
            <a:ext cx="1201994" cy="442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Orchestrator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7482348" y="2519512"/>
            <a:ext cx="909484" cy="442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Recipes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634748" y="2671912"/>
            <a:ext cx="909484" cy="442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Recipes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787148" y="2824312"/>
            <a:ext cx="909484" cy="442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Recipes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730977" y="3714132"/>
            <a:ext cx="452284" cy="442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VM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338119" y="3714132"/>
            <a:ext cx="685799" cy="442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Appl</a:t>
            </a:r>
            <a:r>
              <a:rPr lang="en-US" sz="1000" dirty="0" smtClean="0"/>
              <a:t> Servers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5730976" y="3397041"/>
            <a:ext cx="1292941" cy="2261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VM </a:t>
            </a:r>
            <a:r>
              <a:rPr lang="en-US" sz="1100" dirty="0" err="1" smtClean="0"/>
              <a:t>Config</a:t>
            </a:r>
            <a:r>
              <a:rPr lang="en-US" sz="1100" dirty="0" smtClean="0"/>
              <a:t> Agent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6153765" y="5129968"/>
            <a:ext cx="980768" cy="538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Appl</a:t>
            </a:r>
            <a:r>
              <a:rPr lang="en-US" sz="1000" dirty="0" smtClean="0"/>
              <a:t> Configuration Agent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7612626" y="4863275"/>
            <a:ext cx="1020098" cy="6268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Application Configuration files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7713408" y="4971431"/>
            <a:ext cx="1020098" cy="6268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Application Configuration files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7787148" y="5082041"/>
            <a:ext cx="1020098" cy="6268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Application Configuration files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5723603" y="3387211"/>
            <a:ext cx="1570704" cy="1017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68629" y="3829662"/>
            <a:ext cx="452284" cy="442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VM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475771" y="3829662"/>
            <a:ext cx="685799" cy="442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Appl</a:t>
            </a:r>
            <a:r>
              <a:rPr lang="en-US" sz="1000" dirty="0" smtClean="0"/>
              <a:t> Servers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5868628" y="3512571"/>
            <a:ext cx="1292941" cy="2261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VM </a:t>
            </a:r>
            <a:r>
              <a:rPr lang="en-US" sz="1100" dirty="0" err="1" smtClean="0"/>
              <a:t>Config</a:t>
            </a:r>
            <a:r>
              <a:rPr lang="en-US" sz="1100" dirty="0" smtClean="0"/>
              <a:t> Agent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5848961" y="3490447"/>
            <a:ext cx="1570704" cy="1017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93987" y="3932898"/>
            <a:ext cx="452284" cy="442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VM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601129" y="3932898"/>
            <a:ext cx="685799" cy="442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Appl</a:t>
            </a:r>
            <a:r>
              <a:rPr lang="en-US" sz="1000" dirty="0" smtClean="0"/>
              <a:t> Servers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5993986" y="3615807"/>
            <a:ext cx="1292941" cy="2261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VM </a:t>
            </a:r>
            <a:r>
              <a:rPr lang="en-US" sz="1100" dirty="0" err="1" smtClean="0"/>
              <a:t>Config</a:t>
            </a:r>
            <a:r>
              <a:rPr lang="en-US" sz="1100" dirty="0" smtClean="0"/>
              <a:t> Agent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5257795" y="1115292"/>
            <a:ext cx="980768" cy="538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Orchestrator input template</a:t>
            </a:r>
            <a:endParaRPr lang="en-US" sz="1000" dirty="0"/>
          </a:p>
        </p:txBody>
      </p:sp>
      <p:cxnSp>
        <p:nvCxnSpPr>
          <p:cNvPr id="26" name="Straight Arrow Connector 25"/>
          <p:cNvCxnSpPr>
            <a:stCxn id="24" idx="2"/>
            <a:endCxn id="4" idx="1"/>
          </p:cNvCxnSpPr>
          <p:nvPr/>
        </p:nvCxnSpPr>
        <p:spPr>
          <a:xfrm rot="16200000" flipH="1">
            <a:off x="5630472" y="1771315"/>
            <a:ext cx="504572" cy="269158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23" idx="3"/>
          </p:cNvCxnSpPr>
          <p:nvPr/>
        </p:nvCxnSpPr>
        <p:spPr>
          <a:xfrm rot="5400000">
            <a:off x="7533352" y="3020340"/>
            <a:ext cx="462114" cy="954963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1"/>
            <a:endCxn id="12" idx="3"/>
          </p:cNvCxnSpPr>
          <p:nvPr/>
        </p:nvCxnSpPr>
        <p:spPr>
          <a:xfrm flipH="1">
            <a:off x="7134533" y="5395445"/>
            <a:ext cx="652615" cy="368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2"/>
            <a:endCxn id="20" idx="0"/>
          </p:cNvCxnSpPr>
          <p:nvPr/>
        </p:nvCxnSpPr>
        <p:spPr>
          <a:xfrm>
            <a:off x="6618334" y="2379406"/>
            <a:ext cx="15979" cy="111104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0"/>
            <a:endCxn id="20" idx="2"/>
          </p:cNvCxnSpPr>
          <p:nvPr/>
        </p:nvCxnSpPr>
        <p:spPr>
          <a:xfrm flipH="1" flipV="1">
            <a:off x="6634313" y="4508086"/>
            <a:ext cx="9836" cy="621882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656001" y="1826341"/>
            <a:ext cx="184355" cy="221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23699" y="2713699"/>
            <a:ext cx="184355" cy="221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87148" y="3610893"/>
            <a:ext cx="184355" cy="221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49609" y="5268856"/>
            <a:ext cx="184355" cy="221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45821" y="4724392"/>
            <a:ext cx="184355" cy="221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1335" y="973394"/>
            <a:ext cx="4896460" cy="52946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smtClean="0">
                <a:latin typeface="+mn-lt"/>
              </a:rPr>
              <a:t>A template is composed to define the parameter and resources needed to deploy a network element (NFV) - includes network(s), number of VMs, anti-affinity rules, availability zone, etc.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latin typeface="+mn-lt"/>
              </a:rPr>
              <a:t>The orchestrator executes the steps required to deploy the infrastructure. These are Openstack API calls into neutron, nova, etc.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latin typeface="+mn-lt"/>
              </a:rPr>
              <a:t>Once the infrastructure is deployed, recipes are applied to configure VM(s) (e.g. chef recipe to install/provision </a:t>
            </a:r>
            <a:r>
              <a:rPr lang="en-US" dirty="0" err="1" smtClean="0">
                <a:latin typeface="+mn-lt"/>
              </a:rPr>
              <a:t>ntp</a:t>
            </a:r>
            <a:r>
              <a:rPr lang="en-US" dirty="0" smtClean="0">
                <a:latin typeface="+mn-lt"/>
              </a:rPr>
              <a:t> service).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latin typeface="+mn-lt"/>
              </a:rPr>
              <a:t>Per customer requirements, an application configuration file is defined and delivered.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>
                <a:latin typeface="+mn-lt"/>
              </a:rPr>
              <a:t>The application configuration agent applies the changes and makes the NFV available for service.</a:t>
            </a:r>
          </a:p>
          <a:p>
            <a:pPr marL="342900" indent="-342900">
              <a:buFont typeface="+mj-lt"/>
              <a:buAutoNum type="arabicParenR"/>
            </a:pPr>
            <a:endParaRPr lang="en-US" dirty="0" smtClean="0">
              <a:latin typeface="+mn-lt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888" y="800100"/>
            <a:ext cx="8587723" cy="54356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Solution must scale independently of the location of the physical hardware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Design should limit I/O points to allow for application to scale without external NE knowledge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Dynamically “Scale out” application through instantiation of VM instances (or collection of VM instances)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“Scale up” application through the use of additional cores, memory, and storage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Optimal VM decomposition to support scaling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Optimal functionality within each VM to allow for scaling of the application as a system of VMs.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Optimal VM functionality allows the application to scale specific functions within the applications.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375" y="241450"/>
            <a:ext cx="8645237" cy="55865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 changes to support scaling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888" y="800100"/>
            <a:ext cx="8587723" cy="54356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Optimal VM decomposition to support flexible resources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Re-factor/re-architect the applications for an environment with flexible resources.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Reconsider process and VM boundaries given flexible assignment of 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CPU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Memory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Storage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Consider separating services execution logic from state data</a:t>
            </a:r>
          </a:p>
          <a:p>
            <a:pPr marL="682625" lvl="1" indent="-457200"/>
            <a:r>
              <a:rPr lang="en-US" dirty="0" smtClean="0">
                <a:solidFill>
                  <a:schemeClr val="tx1"/>
                </a:solidFill>
              </a:rPr>
              <a:t>Enhances:  redundancy, scaling, reliability.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375" y="241450"/>
            <a:ext cx="8645237" cy="55865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 opportunities within the cloud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888" y="800100"/>
            <a:ext cx="8587723" cy="5435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Define the use of cloud storage</a:t>
            </a:r>
          </a:p>
          <a:p>
            <a:pPr marL="682625" lvl="1" indent="-457200"/>
            <a:r>
              <a:rPr lang="en-US" sz="1600" dirty="0" smtClean="0">
                <a:solidFill>
                  <a:schemeClr val="tx1"/>
                </a:solidFill>
              </a:rPr>
              <a:t>Consider architecture optimization when using storage that can be accessed by all VMs</a:t>
            </a:r>
          </a:p>
          <a:p>
            <a:pPr marL="682625" lvl="1" indent="-457200"/>
            <a:r>
              <a:rPr lang="en-US" sz="1600" dirty="0" smtClean="0">
                <a:solidFill>
                  <a:schemeClr val="tx1"/>
                </a:solidFill>
              </a:rPr>
              <a:t>Consider optimal cloud database storage for data</a:t>
            </a:r>
          </a:p>
          <a:p>
            <a:pPr marL="803275" lvl="2" indent="-457200"/>
            <a:r>
              <a:rPr lang="en-US" sz="1400" i="1" dirty="0" smtClean="0">
                <a:solidFill>
                  <a:schemeClr val="tx1"/>
                </a:solidFill>
              </a:rPr>
              <a:t>SQL</a:t>
            </a:r>
          </a:p>
          <a:p>
            <a:pPr marL="803275" lvl="2" indent="-457200"/>
            <a:r>
              <a:rPr lang="en-US" sz="1400" i="1" dirty="0" err="1" smtClean="0">
                <a:solidFill>
                  <a:schemeClr val="tx1"/>
                </a:solidFill>
              </a:rPr>
              <a:t>NoSQL</a:t>
            </a:r>
            <a:r>
              <a:rPr lang="en-US" sz="1400" i="1" dirty="0" smtClean="0">
                <a:solidFill>
                  <a:schemeClr val="tx1"/>
                </a:solidFill>
              </a:rPr>
              <a:t> - Cassandra  </a:t>
            </a:r>
          </a:p>
          <a:p>
            <a:pPr marL="682625" lvl="1" indent="-457200"/>
            <a:r>
              <a:rPr lang="en-US" sz="1600" dirty="0" smtClean="0">
                <a:solidFill>
                  <a:schemeClr val="tx1"/>
                </a:solidFill>
              </a:rPr>
              <a:t>Consider using redundancy built into cloud data storage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2375" y="241450"/>
            <a:ext cx="8645237" cy="558650"/>
          </a:xfrm>
        </p:spPr>
        <p:txBody>
          <a:bodyPr>
            <a:norm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L_POT_template_MSv2007_STD_Internal_0811">
  <a:themeElements>
    <a:clrScheme name="alu 2011">
      <a:dk1>
        <a:srgbClr val="000000"/>
      </a:dk1>
      <a:lt1>
        <a:srgbClr val="FFFFFF"/>
      </a:lt1>
      <a:dk2>
        <a:srgbClr val="00747A"/>
      </a:dk2>
      <a:lt2>
        <a:srgbClr val="CF0072"/>
      </a:lt2>
      <a:accent1>
        <a:srgbClr val="34B4E4"/>
      </a:accent1>
      <a:accent2>
        <a:srgbClr val="AA9C8F"/>
      </a:accent2>
      <a:accent3>
        <a:srgbClr val="34B233"/>
      </a:accent3>
      <a:accent4>
        <a:srgbClr val="00549F"/>
      </a:accent4>
      <a:accent5>
        <a:srgbClr val="FFC828"/>
      </a:accent5>
      <a:accent6>
        <a:srgbClr val="A51140"/>
      </a:accent6>
      <a:hlink>
        <a:srgbClr val="412D5D"/>
      </a:hlink>
      <a:folHlink>
        <a:srgbClr val="00B2A9"/>
      </a:folHlink>
    </a:clrScheme>
    <a:fontScheme name="ALU 201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ctr" anchorCtr="0">
        <a:noAutofit/>
      </a:bodyPr>
      <a:lstStyle>
        <a:defPPr>
          <a:defRPr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lu 2011">
      <a:dk1>
        <a:srgbClr val="000000"/>
      </a:dk1>
      <a:lt1>
        <a:srgbClr val="FFFFFF"/>
      </a:lt1>
      <a:dk2>
        <a:srgbClr val="00747A"/>
      </a:dk2>
      <a:lt2>
        <a:srgbClr val="CF0072"/>
      </a:lt2>
      <a:accent1>
        <a:srgbClr val="34B4E4"/>
      </a:accent1>
      <a:accent2>
        <a:srgbClr val="AA9C8F"/>
      </a:accent2>
      <a:accent3>
        <a:srgbClr val="34B233"/>
      </a:accent3>
      <a:accent4>
        <a:srgbClr val="00549F"/>
      </a:accent4>
      <a:accent5>
        <a:srgbClr val="FFC828"/>
      </a:accent5>
      <a:accent6>
        <a:srgbClr val="A51140"/>
      </a:accent6>
      <a:hlink>
        <a:srgbClr val="412D5D"/>
      </a:hlink>
      <a:folHlink>
        <a:srgbClr val="00B2A9"/>
      </a:folHlink>
    </a:clrScheme>
    <a:fontScheme name="ALU Wirele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lu 2011">
      <a:dk1>
        <a:srgbClr val="000000"/>
      </a:dk1>
      <a:lt1>
        <a:srgbClr val="FFFFFF"/>
      </a:lt1>
      <a:dk2>
        <a:srgbClr val="00747A"/>
      </a:dk2>
      <a:lt2>
        <a:srgbClr val="CF0072"/>
      </a:lt2>
      <a:accent1>
        <a:srgbClr val="34B4E4"/>
      </a:accent1>
      <a:accent2>
        <a:srgbClr val="AA9C8F"/>
      </a:accent2>
      <a:accent3>
        <a:srgbClr val="34B233"/>
      </a:accent3>
      <a:accent4>
        <a:srgbClr val="00549F"/>
      </a:accent4>
      <a:accent5>
        <a:srgbClr val="FFC828"/>
      </a:accent5>
      <a:accent6>
        <a:srgbClr val="A51140"/>
      </a:accent6>
      <a:hlink>
        <a:srgbClr val="412D5D"/>
      </a:hlink>
      <a:folHlink>
        <a:srgbClr val="00B2A9"/>
      </a:folHlink>
    </a:clrScheme>
    <a:fontScheme name="ALU Wirele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309DEAA8209B46BE8D3DD44651B087" ma:contentTypeVersion="0" ma:contentTypeDescription="Create a new document." ma:contentTypeScope="" ma:versionID="2b1b50a21a44f62e860cb3faa23f0d7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A48B29-AEBB-400C-9469-BBB2F7123F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AC83073-978E-47DF-9200-44A2EB33E1FD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AD3E9F6-36B6-4618-AA50-2C6D9FEB8D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AL_POT_template_MSv2007_STD_Internal_0811</Template>
  <TotalTime>25683</TotalTime>
  <Words>703</Words>
  <Application>Microsoft Office PowerPoint</Application>
  <PresentationFormat>On-screen Show (4:3)</PresentationFormat>
  <Paragraphs>86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AL_POT_template_MSv2007_STD_Internal_0811</vt:lpstr>
      <vt:lpstr>Cloud Implementation Principles</vt:lpstr>
      <vt:lpstr>Objective</vt:lpstr>
      <vt:lpstr>Considerations in Cloud Architecture </vt:lpstr>
      <vt:lpstr>Cloud Implementation Principles</vt:lpstr>
      <vt:lpstr>Cloud Implementation Principles </vt:lpstr>
      <vt:lpstr>IMS Reference Installation</vt:lpstr>
      <vt:lpstr>Architecture changes to support scaling</vt:lpstr>
      <vt:lpstr>Architecture opportunities within the cloud</vt:lpstr>
      <vt:lpstr>Storage</vt:lpstr>
      <vt:lpstr>Redundancy</vt:lpstr>
      <vt:lpstr>Security</vt:lpstr>
    </vt:vector>
  </TitlesOfParts>
  <Company>Alcatel-Lucent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NE Cloud Implementation Principles</dc:title>
  <dc:creator>Vicente J. Panizo;Joe Kott;Miljanovic, Nebojsa (Neb)</dc:creator>
  <cp:lastModifiedBy>Mark</cp:lastModifiedBy>
  <cp:revision>204</cp:revision>
  <dcterms:created xsi:type="dcterms:W3CDTF">2012-02-18T17:38:02Z</dcterms:created>
  <dcterms:modified xsi:type="dcterms:W3CDTF">2013-12-19T01:36:21Z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1849315315</vt:i4>
  </property>
  <property fmtid="{D5CDD505-2E9C-101B-9397-08002B2CF9AE}" pid="3" name="_NewReviewCycle">
    <vt:lpwstr/>
  </property>
  <property fmtid="{D5CDD505-2E9C-101B-9397-08002B2CF9AE}" pid="4" name="_EmailSubject">
    <vt:lpwstr>15 min intro</vt:lpwstr>
  </property>
  <property fmtid="{D5CDD505-2E9C-101B-9397-08002B2CF9AE}" pid="5" name="_AuthorEmail">
    <vt:lpwstr>mark.price@alcatel-lucent.com</vt:lpwstr>
  </property>
  <property fmtid="{D5CDD505-2E9C-101B-9397-08002B2CF9AE}" pid="6" name="_AuthorEmailDisplayName">
    <vt:lpwstr>Price, Mark (Mark)</vt:lpwstr>
  </property>
  <property fmtid="{D5CDD505-2E9C-101B-9397-08002B2CF9AE}" pid="7" name="ContentTypeId">
    <vt:lpwstr>0x010100D7309DEAA8209B46BE8D3DD44651B087</vt:lpwstr>
  </property>
  <property fmtid="{D5CDD505-2E9C-101B-9397-08002B2CF9AE}" pid="8" name="Due Date">
    <vt:lpwstr>2012-05-18T05:00:00+00:00</vt:lpwstr>
  </property>
  <property fmtid="{D5CDD505-2E9C-101B-9397-08002B2CF9AE}" pid="9" name="Owner">
    <vt:lpwstr>Panizo, Vicente J (Vicente)1</vt:lpwstr>
  </property>
  <property fmtid="{D5CDD505-2E9C-101B-9397-08002B2CF9AE}" pid="10" name="Status">
    <vt:lpwstr>Draft</vt:lpwstr>
  </property>
  <property fmtid="{D5CDD505-2E9C-101B-9397-08002B2CF9AE}" pid="11" name="_PreviousAdHocReviewCycleID">
    <vt:i4>-812883323</vt:i4>
  </property>
</Properties>
</file>