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handoutMasterIdLst>
    <p:handoutMasterId r:id="rId57"/>
  </p:handoutMasterIdLst>
  <p:sldIdLst>
    <p:sldId id="256" r:id="rId5"/>
    <p:sldId id="257" r:id="rId6"/>
    <p:sldId id="297" r:id="rId7"/>
    <p:sldId id="299" r:id="rId8"/>
    <p:sldId id="314" r:id="rId9"/>
    <p:sldId id="315" r:id="rId10"/>
    <p:sldId id="316" r:id="rId11"/>
    <p:sldId id="351" r:id="rId12"/>
    <p:sldId id="354" r:id="rId13"/>
    <p:sldId id="319" r:id="rId14"/>
    <p:sldId id="320" r:id="rId15"/>
    <p:sldId id="322" r:id="rId16"/>
    <p:sldId id="323" r:id="rId17"/>
    <p:sldId id="336" r:id="rId18"/>
    <p:sldId id="331" r:id="rId19"/>
    <p:sldId id="332" r:id="rId20"/>
    <p:sldId id="361" r:id="rId21"/>
    <p:sldId id="326" r:id="rId22"/>
    <p:sldId id="349" r:id="rId23"/>
    <p:sldId id="348" r:id="rId24"/>
    <p:sldId id="358" r:id="rId25"/>
    <p:sldId id="359" r:id="rId26"/>
    <p:sldId id="360" r:id="rId27"/>
    <p:sldId id="340" r:id="rId28"/>
    <p:sldId id="355" r:id="rId29"/>
    <p:sldId id="362" r:id="rId30"/>
    <p:sldId id="363" r:id="rId31"/>
    <p:sldId id="369" r:id="rId32"/>
    <p:sldId id="364" r:id="rId33"/>
    <p:sldId id="367" r:id="rId34"/>
    <p:sldId id="344" r:id="rId35"/>
    <p:sldId id="368" r:id="rId36"/>
    <p:sldId id="366" r:id="rId37"/>
    <p:sldId id="327" r:id="rId38"/>
    <p:sldId id="357" r:id="rId39"/>
    <p:sldId id="353" r:id="rId40"/>
    <p:sldId id="328" r:id="rId41"/>
    <p:sldId id="335" r:id="rId42"/>
    <p:sldId id="350" r:id="rId43"/>
    <p:sldId id="347" r:id="rId44"/>
    <p:sldId id="318" r:id="rId45"/>
    <p:sldId id="321" r:id="rId46"/>
    <p:sldId id="352" r:id="rId47"/>
    <p:sldId id="337" r:id="rId48"/>
    <p:sldId id="338" r:id="rId49"/>
    <p:sldId id="339" r:id="rId50"/>
    <p:sldId id="329" r:id="rId51"/>
    <p:sldId id="333" r:id="rId52"/>
    <p:sldId id="346" r:id="rId53"/>
    <p:sldId id="324" r:id="rId54"/>
    <p:sldId id="286"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6AD0"/>
    <a:srgbClr val="66FF66"/>
    <a:srgbClr val="FF9900"/>
    <a:srgbClr val="6639B7"/>
    <a:srgbClr val="404040"/>
    <a:srgbClr val="E0D6F2"/>
    <a:srgbClr val="D9CDEF"/>
    <a:srgbClr val="B9A2E2"/>
    <a:srgbClr val="9C7CD6"/>
    <a:srgbClr val="B3EDF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80" autoAdjust="0"/>
    <p:restoredTop sz="82347" autoAdjust="0"/>
  </p:normalViewPr>
  <p:slideViewPr>
    <p:cSldViewPr snapToGrid="0" snapToObjects="1">
      <p:cViewPr varScale="1">
        <p:scale>
          <a:sx n="89" d="100"/>
          <a:sy n="89" d="100"/>
        </p:scale>
        <p:origin x="-630" y="-96"/>
      </p:cViewPr>
      <p:guideLst>
        <p:guide orient="horz" pos="3744"/>
        <p:guide orient="horz" pos="795"/>
        <p:guide orient="horz" pos="1385"/>
        <p:guide orient="horz" pos="2570"/>
        <p:guide orient="horz" pos="3160"/>
        <p:guide orient="horz" pos="3458"/>
        <p:guide orient="horz" pos="205"/>
        <p:guide orient="horz" pos="2053"/>
        <p:guide pos="196"/>
        <p:guide pos="5567"/>
        <p:guide pos="2882"/>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p:cViewPr>
        <p:scale>
          <a:sx n="100" d="100"/>
          <a:sy n="100" d="100"/>
        </p:scale>
        <p:origin x="-3552"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F76BD56D-74B2-4BB0-9215-43EF7EBFC01A}" type="datetimeFigureOut">
              <a:rPr lang="en-US"/>
              <a:pPr>
                <a:defRPr/>
              </a:pPr>
              <a:t>12/2/2013</a:t>
            </a:fld>
            <a:endParaRPr lang="en-US"/>
          </a:p>
        </p:txBody>
      </p:sp>
      <p:grpSp>
        <p:nvGrpSpPr>
          <p:cNvPr id="12292" name="Group 5"/>
          <p:cNvGrpSpPr>
            <a:grpSpLocks/>
          </p:cNvGrpSpPr>
          <p:nvPr/>
        </p:nvGrpSpPr>
        <p:grpSpPr bwMode="auto">
          <a:xfrm>
            <a:off x="311150" y="8534400"/>
            <a:ext cx="6234113" cy="304800"/>
            <a:chOff x="2811192" y="6484973"/>
            <a:chExt cx="6234106" cy="304046"/>
          </a:xfrm>
        </p:grpSpPr>
        <p:pic>
          <p:nvPicPr>
            <p:cNvPr id="12295" name="Picture 2"/>
            <p:cNvPicPr>
              <a:picLocks noChangeAspect="1" noChangeArrowheads="1"/>
            </p:cNvPicPr>
            <p:nvPr/>
          </p:nvPicPr>
          <p:blipFill>
            <a:blip r:embed="rId2" cstate="print"/>
            <a:srcRect l="73026"/>
            <a:stretch>
              <a:fillRect/>
            </a:stretch>
          </p:blipFill>
          <p:spPr bwMode="auto">
            <a:xfrm>
              <a:off x="7581205" y="6484973"/>
              <a:ext cx="1464093" cy="304046"/>
            </a:xfrm>
            <a:prstGeom prst="rect">
              <a:avLst/>
            </a:prstGeom>
            <a:noFill/>
            <a:ln w="9525">
              <a:noFill/>
              <a:miter lim="800000"/>
              <a:headEnd/>
              <a:tailEnd/>
            </a:ln>
          </p:spPr>
        </p:pic>
        <p:cxnSp>
          <p:nvCxnSpPr>
            <p:cNvPr id="12296" name="Straight Connector 7"/>
            <p:cNvCxnSpPr>
              <a:cxnSpLocks noChangeShapeType="1"/>
            </p:cNvCxnSpPr>
            <p:nvPr/>
          </p:nvCxnSpPr>
          <p:spPr bwMode="auto">
            <a:xfrm rot="10800000">
              <a:off x="2811192" y="6628605"/>
              <a:ext cx="4730543" cy="0"/>
            </a:xfrm>
            <a:prstGeom prst="line">
              <a:avLst/>
            </a:prstGeom>
            <a:noFill/>
            <a:ln w="34925" cap="rnd" algn="ctr">
              <a:solidFill>
                <a:schemeClr val="tx1"/>
              </a:solidFill>
              <a:prstDash val="sysDot"/>
              <a:round/>
              <a:headEnd/>
              <a:tailEnd/>
            </a:ln>
          </p:spPr>
        </p:cxnSp>
      </p:grpSp>
      <p:sp>
        <p:nvSpPr>
          <p:cNvPr id="9" name="Footer Placeholder 2"/>
          <p:cNvSpPr txBox="1">
            <a:spLocks/>
          </p:cNvSpPr>
          <p:nvPr/>
        </p:nvSpPr>
        <p:spPr>
          <a:xfrm>
            <a:off x="171450" y="8694738"/>
            <a:ext cx="482600"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fontAlgn="auto">
              <a:spcBef>
                <a:spcPts val="0"/>
              </a:spcBef>
              <a:spcAft>
                <a:spcPts val="0"/>
              </a:spcAft>
              <a:defRPr/>
            </a:pPr>
            <a:fld id="{94C720F9-9EE5-4DA6-8843-F09762E6F4C1}" type="slidenum">
              <a:rPr lang="en-US" sz="600" smtClean="0">
                <a:solidFill>
                  <a:schemeClr val="tx1">
                    <a:lumMod val="75000"/>
                    <a:lumOff val="25000"/>
                  </a:schemeClr>
                </a:solidFill>
              </a:rPr>
              <a:pPr fontAlgn="auto">
                <a:spcBef>
                  <a:spcPts val="0"/>
                </a:spcBef>
                <a:spcAft>
                  <a:spcPts val="0"/>
                </a:spcAft>
                <a:defRPr/>
              </a:pPr>
              <a:t>‹#›</a:t>
            </a:fld>
            <a:endParaRPr lang="en-US" sz="600" dirty="0">
              <a:solidFill>
                <a:schemeClr val="tx1">
                  <a:lumMod val="75000"/>
                  <a:lumOff val="25000"/>
                </a:schemeClr>
              </a:solidFill>
            </a:endParaRPr>
          </a:p>
        </p:txBody>
      </p:sp>
      <p:sp>
        <p:nvSpPr>
          <p:cNvPr id="10" name="Rectangle 7"/>
          <p:cNvSpPr>
            <a:spLocks noChangeArrowheads="1"/>
          </p:cNvSpPr>
          <p:nvPr/>
        </p:nvSpPr>
        <p:spPr bwMode="auto">
          <a:xfrm>
            <a:off x="311150" y="8797925"/>
            <a:ext cx="6235700" cy="228600"/>
          </a:xfrm>
          <a:prstGeom prst="rect">
            <a:avLst/>
          </a:prstGeom>
          <a:noFill/>
          <a:ln w="9525">
            <a:noFill/>
            <a:miter lim="800000"/>
            <a:headEnd/>
            <a:tailEnd/>
          </a:ln>
          <a:effectLst/>
        </p:spPr>
        <p:txBody>
          <a:bodyPr lIns="91428" tIns="45714" rIns="91428" bIns="45714" anchor="b"/>
          <a:lstStyle/>
          <a:p>
            <a:pPr algn="ctr" fontAlgn="auto">
              <a:spcBef>
                <a:spcPct val="50000"/>
              </a:spcBef>
              <a:spcAft>
                <a:spcPts val="0"/>
              </a:spcAft>
              <a:defRPr/>
            </a:pPr>
            <a:r>
              <a:rPr lang="en-US" sz="500" kern="0" dirty="0">
                <a:solidFill>
                  <a:schemeClr val="tx1">
                    <a:lumMod val="50000"/>
                    <a:lumOff val="50000"/>
                  </a:schemeClr>
                </a:solidFill>
                <a:latin typeface="+mn-lt"/>
              </a:rPr>
              <a:t>COPYRIGHT © 2011 ALCATEL-LUCENT.  ALL RIGHTS RESERVED. </a:t>
            </a:r>
            <a:br>
              <a:rPr lang="en-US" sz="500" kern="0" dirty="0">
                <a:solidFill>
                  <a:schemeClr val="tx1">
                    <a:lumMod val="50000"/>
                    <a:lumOff val="50000"/>
                  </a:schemeClr>
                </a:solidFill>
                <a:latin typeface="+mn-lt"/>
              </a:rPr>
            </a:br>
            <a:r>
              <a:rPr lang="en-US" sz="500" kern="0" dirty="0">
                <a:solidFill>
                  <a:srgbClr val="FF0000"/>
                </a:solidFill>
                <a:latin typeface="+mn-lt"/>
              </a:rPr>
              <a:t>ALCATEL-LUCENT — CONFIDENTIAL — SOLELY FOR AUTHORIZED PERSONS HAVING A NEED TO KNOW — PROPRIETARY — USE PURSUANT TO COMPANY INSTRUCTION</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35B5ACE-CD7A-468A-B20D-AD7F1E25AF85}" type="datetimeFigureOut">
              <a:rPr lang="en-US"/>
              <a:pPr>
                <a:defRPr/>
              </a:pPr>
              <a:t>12/2/2013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38957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270" name="Group 7"/>
          <p:cNvGrpSpPr>
            <a:grpSpLocks/>
          </p:cNvGrpSpPr>
          <p:nvPr/>
        </p:nvGrpSpPr>
        <p:grpSpPr bwMode="auto">
          <a:xfrm>
            <a:off x="311150" y="8534400"/>
            <a:ext cx="6234113" cy="304800"/>
            <a:chOff x="2811192" y="6484973"/>
            <a:chExt cx="6234106" cy="304046"/>
          </a:xfrm>
        </p:grpSpPr>
        <p:pic>
          <p:nvPicPr>
            <p:cNvPr id="11273" name="Picture 2"/>
            <p:cNvPicPr>
              <a:picLocks noChangeAspect="1" noChangeArrowheads="1"/>
            </p:cNvPicPr>
            <p:nvPr/>
          </p:nvPicPr>
          <p:blipFill>
            <a:blip r:embed="rId2"/>
            <a:srcRect l="73026"/>
            <a:stretch>
              <a:fillRect/>
            </a:stretch>
          </p:blipFill>
          <p:spPr bwMode="auto">
            <a:xfrm>
              <a:off x="7581205" y="6484973"/>
              <a:ext cx="1464093" cy="304046"/>
            </a:xfrm>
            <a:prstGeom prst="rect">
              <a:avLst/>
            </a:prstGeom>
            <a:noFill/>
            <a:ln w="9525">
              <a:noFill/>
              <a:miter lim="800000"/>
              <a:headEnd/>
              <a:tailEnd/>
            </a:ln>
          </p:spPr>
        </p:pic>
        <p:cxnSp>
          <p:nvCxnSpPr>
            <p:cNvPr id="11274" name="Straight Connector 9"/>
            <p:cNvCxnSpPr>
              <a:cxnSpLocks noChangeShapeType="1"/>
            </p:cNvCxnSpPr>
            <p:nvPr/>
          </p:nvCxnSpPr>
          <p:spPr bwMode="auto">
            <a:xfrm rot="10800000">
              <a:off x="2811192" y="6628605"/>
              <a:ext cx="4730543" cy="0"/>
            </a:xfrm>
            <a:prstGeom prst="line">
              <a:avLst/>
            </a:prstGeom>
            <a:noFill/>
            <a:ln w="34925" cap="rnd" algn="ctr">
              <a:solidFill>
                <a:schemeClr val="tx1"/>
              </a:solidFill>
              <a:prstDash val="sysDot"/>
              <a:round/>
              <a:headEnd/>
              <a:tailEnd/>
            </a:ln>
          </p:spPr>
        </p:cxnSp>
      </p:grpSp>
      <p:sp>
        <p:nvSpPr>
          <p:cNvPr id="11" name="Footer Placeholder 2"/>
          <p:cNvSpPr txBox="1">
            <a:spLocks/>
          </p:cNvSpPr>
          <p:nvPr/>
        </p:nvSpPr>
        <p:spPr>
          <a:xfrm>
            <a:off x="171450" y="8694738"/>
            <a:ext cx="482600"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fontAlgn="auto">
              <a:spcBef>
                <a:spcPts val="0"/>
              </a:spcBef>
              <a:spcAft>
                <a:spcPts val="0"/>
              </a:spcAft>
              <a:defRPr/>
            </a:pPr>
            <a:fld id="{2827D4F8-E359-47D5-9D99-9A93CF9EB2A0}" type="slidenum">
              <a:rPr lang="en-US" sz="600" smtClean="0">
                <a:solidFill>
                  <a:schemeClr val="tx1">
                    <a:lumMod val="75000"/>
                    <a:lumOff val="25000"/>
                  </a:schemeClr>
                </a:solidFill>
              </a:rPr>
              <a:pPr fontAlgn="auto">
                <a:spcBef>
                  <a:spcPts val="0"/>
                </a:spcBef>
                <a:spcAft>
                  <a:spcPts val="0"/>
                </a:spcAft>
                <a:defRPr/>
              </a:pPr>
              <a:t>‹#›</a:t>
            </a:fld>
            <a:endParaRPr lang="en-US" sz="600" dirty="0">
              <a:solidFill>
                <a:schemeClr val="tx1">
                  <a:lumMod val="75000"/>
                  <a:lumOff val="25000"/>
                </a:schemeClr>
              </a:solidFill>
            </a:endParaRPr>
          </a:p>
        </p:txBody>
      </p:sp>
      <p:sp>
        <p:nvSpPr>
          <p:cNvPr id="13" name="Rectangle 7"/>
          <p:cNvSpPr>
            <a:spLocks noChangeArrowheads="1"/>
          </p:cNvSpPr>
          <p:nvPr/>
        </p:nvSpPr>
        <p:spPr bwMode="auto">
          <a:xfrm>
            <a:off x="311150" y="8797925"/>
            <a:ext cx="6235700" cy="228600"/>
          </a:xfrm>
          <a:prstGeom prst="rect">
            <a:avLst/>
          </a:prstGeom>
          <a:noFill/>
          <a:ln w="9525">
            <a:noFill/>
            <a:miter lim="800000"/>
            <a:headEnd/>
            <a:tailEnd/>
          </a:ln>
          <a:effectLst/>
        </p:spPr>
        <p:txBody>
          <a:bodyPr lIns="91428" tIns="45714" rIns="91428" bIns="45714" anchor="b"/>
          <a:lstStyle/>
          <a:p>
            <a:pPr algn="ctr" fontAlgn="auto">
              <a:spcBef>
                <a:spcPct val="50000"/>
              </a:spcBef>
              <a:spcAft>
                <a:spcPts val="0"/>
              </a:spcAft>
              <a:defRPr/>
            </a:pPr>
            <a:r>
              <a:rPr lang="en-US" sz="500" kern="0" dirty="0">
                <a:solidFill>
                  <a:schemeClr val="tx1">
                    <a:lumMod val="50000"/>
                    <a:lumOff val="50000"/>
                  </a:schemeClr>
                </a:solidFill>
                <a:latin typeface="+mn-lt"/>
              </a:rPr>
              <a:t>COPYRIGHT © 2011 ALCATEL-LUCENT.  ALL RIGHTS RESERVED. </a:t>
            </a:r>
            <a:br>
              <a:rPr lang="en-US" sz="500" kern="0" dirty="0">
                <a:solidFill>
                  <a:schemeClr val="tx1">
                    <a:lumMod val="50000"/>
                    <a:lumOff val="50000"/>
                  </a:schemeClr>
                </a:solidFill>
                <a:latin typeface="+mn-lt"/>
              </a:rPr>
            </a:br>
            <a:r>
              <a:rPr lang="en-US" sz="500" kern="0" dirty="0">
                <a:solidFill>
                  <a:schemeClr val="tx1">
                    <a:lumMod val="50000"/>
                    <a:lumOff val="50000"/>
                  </a:schemeClr>
                </a:solidFill>
                <a:latin typeface="+mn-lt"/>
              </a:rPr>
              <a:t>ALCATEL-LUCENT — CONFIDENTIAL — SOLELY FOR AUTHORIZED PERSONS HAVING A NEED TO KNOW — PROPRIETARY — USE PURSUANT TO COMPANY INSTRUCTION</a:t>
            </a: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venturebeat.com/2011/08/23/engine-yard-acquires-orchestra/"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venturebeat.com/2011/11/10/standing-cloud-cloud-app-management/" TargetMode="External"/><Relationship Id="rId5" Type="http://schemas.openxmlformats.org/officeDocument/2006/relationships/hyperlink" Target="http://venturebeat.com/2011/10/31/mendix-grabs-13m-to-fuel-fast-enterprise-app-development/" TargetMode="External"/><Relationship Id="rId4" Type="http://schemas.openxmlformats.org/officeDocument/2006/relationships/hyperlink" Target="http://venturebeat.com/2011/08/11/appfog-raises-8m-to-host-powerful-web-apps-in-the-cloud/"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SIP Distributor (SD) suite</a:t>
            </a:r>
            <a:r>
              <a:rPr lang="en-US" baseline="0" dirty="0" smtClean="0"/>
              <a:t> requirements on the number of cores is based on </a:t>
            </a:r>
            <a:r>
              <a:rPr lang="en-US" baseline="0" dirty="0" err="1" smtClean="0"/>
              <a:t>msg</a:t>
            </a:r>
            <a:r>
              <a:rPr lang="en-US" baseline="0" dirty="0" smtClean="0"/>
              <a:t>/sec. The need must be engineered per deployed MGC-8.</a:t>
            </a:r>
          </a:p>
          <a:p>
            <a:endParaRPr lang="en-US" baseline="0" dirty="0" smtClean="0"/>
          </a:p>
          <a:p>
            <a:r>
              <a:rPr lang="en-US" baseline="0" dirty="0" smtClean="0"/>
              <a:t>SG Suite requirements on the number of cores is based on the need for terminating m2pa link or not. If m2palinks are used, then 8 cores are required.</a:t>
            </a:r>
          </a:p>
          <a:p>
            <a:endParaRPr lang="en-US" dirty="0" smtClean="0"/>
          </a:p>
          <a:p>
            <a:r>
              <a:rPr lang="en-US" dirty="0" err="1" smtClean="0"/>
              <a:t>gditrans</a:t>
            </a:r>
            <a:r>
              <a:rPr lang="en-US" dirty="0" smtClean="0"/>
              <a:t> is now 1:1 with a Call</a:t>
            </a:r>
            <a:r>
              <a:rPr lang="en-US" baseline="0" dirty="0" smtClean="0"/>
              <a:t> Server Suite. This increases the number of connections to the BTS suite. Need to make sure BTS can support 100’s of these.</a:t>
            </a:r>
          </a:p>
          <a:p>
            <a:endParaRPr lang="en-US" dirty="0" smtClean="0"/>
          </a:p>
          <a:p>
            <a:r>
              <a:rPr lang="en-US" dirty="0" smtClean="0"/>
              <a:t>In the case of m2uasig, there</a:t>
            </a:r>
            <a:r>
              <a:rPr lang="en-US" baseline="0" dirty="0" smtClean="0"/>
              <a:t> is no need for M2UA-server and interfaces to AMCSS7. To remove it, CLAM and interfaces to M2PA must change. Also, the internal M2UA mesh between mtp3sig and all m2uasig’s must be disabled.</a:t>
            </a:r>
          </a:p>
          <a:p>
            <a:endParaRPr lang="en-US" baseline="0" dirty="0" smtClean="0"/>
          </a:p>
          <a:p>
            <a:r>
              <a:rPr lang="en-US" baseline="0" dirty="0" smtClean="0"/>
              <a:t>For now, we keep m2uasig and continue to use internal mesh for terminating m2pa links.</a:t>
            </a:r>
          </a:p>
          <a:p>
            <a:endParaRPr lang="en-US" baseline="0" dirty="0" smtClean="0"/>
          </a:p>
          <a:p>
            <a:r>
              <a:rPr lang="en-US" baseline="0" dirty="0" err="1" smtClean="0"/>
              <a:t>virtm</a:t>
            </a:r>
            <a:r>
              <a:rPr lang="en-US" baseline="0" dirty="0" smtClean="0"/>
              <a:t> – does it change to also provide redundancy health checks? E.g. Call server (Active) can’t talk to MG, but Standby Call Server can.</a:t>
            </a:r>
          </a:p>
          <a:p>
            <a:endParaRPr lang="en-US" baseline="0" dirty="0" smtClean="0"/>
          </a:p>
          <a:p>
            <a:r>
              <a:rPr lang="en-US" baseline="0" dirty="0" smtClean="0"/>
              <a:t>SIP FED should consider front-end vs. worker suites to achieve elasticity. Also, we may need to consider SIP Firewall (SFW). Currently, SFW resides on the 7510 MGW.</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emf</a:t>
            </a:r>
            <a:r>
              <a:rPr lang="en-US" dirty="0" smtClean="0"/>
              <a:t> and </a:t>
            </a:r>
            <a:r>
              <a:rPr lang="en-US" dirty="0" err="1" smtClean="0"/>
              <a:t>sp_slave</a:t>
            </a:r>
            <a:r>
              <a:rPr lang="en-US" dirty="0" smtClean="0"/>
              <a:t> are required to start</a:t>
            </a:r>
            <a:r>
              <a:rPr lang="en-US" baseline="0" dirty="0" smtClean="0"/>
              <a:t> the apps under the centralized function suite. </a:t>
            </a:r>
          </a:p>
          <a:p>
            <a:endParaRPr lang="en-US" baseline="0" dirty="0" smtClean="0"/>
          </a:p>
          <a:p>
            <a:r>
              <a:rPr lang="en-US" baseline="0" dirty="0" smtClean="0"/>
              <a:t>Unless certain features are needed, the </a:t>
            </a:r>
            <a:r>
              <a:rPr lang="en-US" baseline="0" dirty="0" err="1" smtClean="0"/>
              <a:t>sipa</a:t>
            </a:r>
            <a:r>
              <a:rPr lang="en-US" baseline="0" dirty="0" smtClean="0"/>
              <a:t>/</a:t>
            </a:r>
            <a:r>
              <a:rPr lang="en-US" baseline="0" dirty="0" err="1" smtClean="0"/>
              <a:t>sipcl</a:t>
            </a:r>
            <a:r>
              <a:rPr lang="en-US" baseline="0" dirty="0" smtClean="0"/>
              <a:t> may not use too many resources.</a:t>
            </a:r>
          </a:p>
          <a:p>
            <a:endParaRPr lang="en-US" baseline="0" dirty="0" smtClean="0"/>
          </a:p>
          <a:p>
            <a:r>
              <a:rPr lang="en-US" baseline="0" dirty="0" smtClean="0"/>
              <a:t>Number of cores can be re-sized by restarting standby servers with no impact service.</a:t>
            </a:r>
          </a:p>
          <a:p>
            <a:endParaRPr lang="en-US" baseline="0"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cm_mon</a:t>
            </a:r>
            <a:r>
              <a:rPr lang="en-US" dirty="0" smtClean="0"/>
              <a:t> is</a:t>
            </a:r>
            <a:r>
              <a:rPr lang="en-US" baseline="0" dirty="0" smtClean="0"/>
              <a:t> </a:t>
            </a:r>
            <a:r>
              <a:rPr lang="en-US" dirty="0" smtClean="0"/>
              <a:t>required to start</a:t>
            </a:r>
            <a:r>
              <a:rPr lang="en-US" baseline="0" dirty="0" smtClean="0"/>
              <a:t> the apps and monitor their health under the Firewall Packet Handler (FH) and Firewall Distributor (FD). </a:t>
            </a:r>
          </a:p>
          <a:p>
            <a:endParaRPr lang="en-US" baseline="0" dirty="0" smtClean="0"/>
          </a:p>
          <a:p>
            <a:r>
              <a:rPr lang="en-US" baseline="0" dirty="0" smtClean="0"/>
              <a:t>The </a:t>
            </a:r>
            <a:r>
              <a:rPr lang="en-US" baseline="0" dirty="0" err="1" smtClean="0"/>
              <a:t>beph_cl</a:t>
            </a:r>
            <a:r>
              <a:rPr lang="en-US" baseline="0" dirty="0" smtClean="0"/>
              <a:t> is a CLAM module for provisioning and event/alarm handling of the SFW process and related threads.</a:t>
            </a:r>
          </a:p>
          <a:p>
            <a:endParaRPr lang="en-US" baseline="0" dirty="0" smtClean="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 we solve the scalability/elasticity? How does a centralized suite scale?</a:t>
            </a:r>
          </a:p>
          <a:p>
            <a:endParaRPr lang="en-US" dirty="0" smtClean="0"/>
          </a:p>
          <a:p>
            <a:r>
              <a:rPr lang="en-US" baseline="0" dirty="0" smtClean="0"/>
              <a:t>FH, FD, and SFED may need to grow in numbers. For now, they’re all defined as a single pair.</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Geo-redundancy deployment is dependent on network QoS.</a:t>
            </a:r>
          </a:p>
          <a:p>
            <a:r>
              <a:rPr lang="en-US" dirty="0" smtClean="0"/>
              <a:t>This deployment has strings attached. Latency between data centers plays a key role.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MGC-8 Cluster is a separate node. When deployed across data centers, they’re in an A-A GR model.</a:t>
            </a:r>
          </a:p>
          <a:p>
            <a:r>
              <a:rPr lang="en-US" dirty="0" smtClean="0"/>
              <a:t>* Considered</a:t>
            </a:r>
            <a:r>
              <a:rPr lang="en-US" baseline="0" dirty="0" smtClean="0"/>
              <a:t> based on the deployment options </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3884027" y="8684926"/>
            <a:ext cx="2972421" cy="457513"/>
          </a:xfrm>
          <a:prstGeom prst="rect">
            <a:avLst/>
          </a:prstGeom>
          <a:ln/>
        </p:spPr>
        <p:txBody>
          <a:bodyPr lIns="89730" tIns="44865" rIns="89730" bIns="44865"/>
          <a:lstStyle/>
          <a:p>
            <a:fld id="{B4B77069-7A05-43DE-90E0-6586ABF5CEDD}" type="slidenum">
              <a:rPr lang="en-US"/>
              <a:pPr/>
              <a:t>21</a:t>
            </a:fld>
            <a:endParaRPr lang="en-US"/>
          </a:p>
        </p:txBody>
      </p:sp>
      <p:sp>
        <p:nvSpPr>
          <p:cNvPr id="1719298" name="Slide Image Placeholder 1"/>
          <p:cNvSpPr>
            <a:spLocks noGrp="1" noRot="1" noChangeAspect="1" noTextEdit="1"/>
          </p:cNvSpPr>
          <p:nvPr>
            <p:ph type="sldImg"/>
          </p:nvPr>
        </p:nvSpPr>
        <p:spPr>
          <a:xfrm>
            <a:off x="1143000" y="685800"/>
            <a:ext cx="4572000" cy="3429000"/>
          </a:xfrm>
          <a:ln/>
        </p:spPr>
      </p:sp>
      <p:sp>
        <p:nvSpPr>
          <p:cNvPr id="1719299" name="Notes Placeholder 2"/>
          <p:cNvSpPr>
            <a:spLocks noGrp="1"/>
          </p:cNvSpPr>
          <p:nvPr>
            <p:ph type="body" idx="1"/>
          </p:nvPr>
        </p:nvSpPr>
        <p:spPr>
          <a:xfrm>
            <a:off x="686421" y="4344025"/>
            <a:ext cx="5485158" cy="3895882"/>
          </a:xfrm>
        </p:spPr>
        <p:txBody>
          <a:bodyPr lIns="91435" tIns="45718" rIns="91435" bIns="45718"/>
          <a:lstStyle/>
          <a:p>
            <a:r>
              <a:rPr lang="en-US" dirty="0" smtClean="0"/>
              <a:t>Signaling</a:t>
            </a:r>
            <a:r>
              <a:rPr lang="en-US" baseline="0" dirty="0" smtClean="0"/>
              <a:t> Gateway </a:t>
            </a:r>
            <a:r>
              <a:rPr lang="en-US" dirty="0" smtClean="0"/>
              <a:t>Suite: Ability to terminate SIGTRAN (M3UA/M2UA/M2PA) across separate interfaces. If no separate</a:t>
            </a:r>
            <a:r>
              <a:rPr lang="en-US" baseline="0" dirty="0" smtClean="0"/>
              <a:t> </a:t>
            </a:r>
            <a:r>
              <a:rPr lang="en-US" baseline="0" dirty="0" err="1" smtClean="0"/>
              <a:t>vNIC’s</a:t>
            </a:r>
            <a:r>
              <a:rPr lang="en-US" baseline="0" dirty="0" smtClean="0"/>
              <a:t> and </a:t>
            </a:r>
            <a:r>
              <a:rPr lang="en-US" dirty="0" err="1" smtClean="0"/>
              <a:t>multihoming</a:t>
            </a:r>
            <a:r>
              <a:rPr lang="en-US" dirty="0" smtClean="0"/>
              <a:t> required, then sig-A</a:t>
            </a:r>
            <a:r>
              <a:rPr lang="en-US" baseline="0" dirty="0" smtClean="0"/>
              <a:t> is the only </a:t>
            </a:r>
            <a:r>
              <a:rPr lang="en-US" baseline="0" dirty="0" err="1" smtClean="0"/>
              <a:t>vNIC</a:t>
            </a:r>
            <a:r>
              <a:rPr lang="en-US" baseline="0" dirty="0" smtClean="0"/>
              <a:t> required.</a:t>
            </a:r>
          </a:p>
          <a:p>
            <a:pPr>
              <a:buFont typeface="Arial" charset="0"/>
              <a:buChar char="•"/>
            </a:pPr>
            <a:r>
              <a:rPr lang="en-US" baseline="0" dirty="0" smtClean="0"/>
              <a:t>Based on cloud provider’s services, it appears that having multiple </a:t>
            </a:r>
            <a:r>
              <a:rPr lang="en-US" baseline="0" dirty="0" err="1" smtClean="0"/>
              <a:t>vNIC’s</a:t>
            </a:r>
            <a:r>
              <a:rPr lang="en-US" baseline="0" dirty="0" smtClean="0"/>
              <a:t> is not needed to terminate multiple IP’s (public/private).</a:t>
            </a:r>
          </a:p>
          <a:p>
            <a:pPr>
              <a:buFont typeface="Arial" charset="0"/>
              <a:buChar char="•"/>
            </a:pPr>
            <a:endParaRPr lang="en-US" baseline="0" dirty="0" smtClean="0"/>
          </a:p>
          <a:p>
            <a:pPr algn="just">
              <a:buFontTx/>
              <a:buChar char="•"/>
            </a:pPr>
            <a:r>
              <a:rPr lang="en-US" sz="1200" dirty="0" smtClean="0">
                <a:latin typeface="Arial" pitchFamily="34" charset="0"/>
              </a:rPr>
              <a:t>Each internal </a:t>
            </a:r>
            <a:r>
              <a:rPr lang="en-US" sz="1200" dirty="0" err="1" smtClean="0">
                <a:latin typeface="Arial" pitchFamily="34" charset="0"/>
              </a:rPr>
              <a:t>vNIC</a:t>
            </a:r>
            <a:r>
              <a:rPr lang="en-US" sz="1200" dirty="0" smtClean="0">
                <a:latin typeface="Arial" pitchFamily="34" charset="0"/>
              </a:rPr>
              <a:t> is part of the same L2 network/domain (i.e. need for broadcast).</a:t>
            </a:r>
          </a:p>
          <a:p>
            <a:pPr algn="just">
              <a:buFontTx/>
              <a:buChar char="•"/>
            </a:pPr>
            <a:endParaRPr lang="en-US" sz="1200" dirty="0" smtClean="0">
              <a:latin typeface="Arial" pitchFamily="34" charset="0"/>
            </a:endParaRPr>
          </a:p>
          <a:p>
            <a:pPr algn="just">
              <a:buFontTx/>
              <a:buChar char="•"/>
            </a:pPr>
            <a:r>
              <a:rPr lang="en-US" sz="1200" dirty="0" smtClean="0">
                <a:latin typeface="Arial" pitchFamily="34" charset="0"/>
              </a:rPr>
              <a:t>Fixed internal IPs to be used for IPC (Relay &amp; GDI). Optional internal subnet for SCTP multi-homing (Future Relay/SCTP). </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Internal fixed IP for all servers.</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Call Server fixed external SIG-A/B only required if terminating IUA.</a:t>
            </a:r>
          </a:p>
          <a:p>
            <a:pPr algn="just" eaLnBrk="1" hangingPunct="1">
              <a:lnSpc>
                <a:spcPct val="100000"/>
              </a:lnSpc>
              <a:spcAft>
                <a:spcPct val="0"/>
              </a:spcAft>
              <a:buClrTx/>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H.248 uses SIG-A external IPs on the H.248/M3UA Protocol Distributor.</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SIP Distributor uses external SIG-A IPs</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DNS and ENUM use external SIG-A IPs</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SIGTRAN (M3UA/M2PA/M2UA/IUA) uses fixed external SIG-A IPs. Optional external SIG-B IPs for SCTP multi-homing.</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GDI between Call Server &amp; BTS to use internal IP’s (Southbound). Diameter uses external MGMT (Northbound).</a:t>
            </a:r>
          </a:p>
          <a:p>
            <a:pPr>
              <a:buFont typeface="Arial" charset="0"/>
              <a:buChar char="•"/>
            </a:pP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3884027" y="8684926"/>
            <a:ext cx="2972421" cy="457513"/>
          </a:xfrm>
          <a:prstGeom prst="rect">
            <a:avLst/>
          </a:prstGeom>
          <a:ln/>
        </p:spPr>
        <p:txBody>
          <a:bodyPr lIns="89730" tIns="44865" rIns="89730" bIns="44865"/>
          <a:lstStyle/>
          <a:p>
            <a:fld id="{B4B77069-7A05-43DE-90E0-6586ABF5CEDD}" type="slidenum">
              <a:rPr lang="en-US"/>
              <a:pPr/>
              <a:t>22</a:t>
            </a:fld>
            <a:endParaRPr lang="en-US"/>
          </a:p>
        </p:txBody>
      </p:sp>
      <p:sp>
        <p:nvSpPr>
          <p:cNvPr id="1719298" name="Slide Image Placeholder 1"/>
          <p:cNvSpPr>
            <a:spLocks noGrp="1" noRot="1" noChangeAspect="1" noTextEdit="1"/>
          </p:cNvSpPr>
          <p:nvPr>
            <p:ph type="sldImg"/>
          </p:nvPr>
        </p:nvSpPr>
        <p:spPr>
          <a:xfrm>
            <a:off x="1143000" y="685800"/>
            <a:ext cx="4572000" cy="3429000"/>
          </a:xfrm>
          <a:ln/>
        </p:spPr>
      </p:sp>
      <p:sp>
        <p:nvSpPr>
          <p:cNvPr id="1719299" name="Notes Placeholder 2"/>
          <p:cNvSpPr>
            <a:spLocks noGrp="1"/>
          </p:cNvSpPr>
          <p:nvPr>
            <p:ph type="body" idx="1"/>
          </p:nvPr>
        </p:nvSpPr>
        <p:spPr>
          <a:xfrm>
            <a:off x="686421" y="4344025"/>
            <a:ext cx="5485158" cy="3895882"/>
          </a:xfrm>
        </p:spPr>
        <p:txBody>
          <a:bodyPr lIns="91435" tIns="45718" rIns="91435" bIns="45718"/>
          <a:lstStyle/>
          <a:p>
            <a:r>
              <a:rPr lang="en-US" dirty="0" smtClean="0"/>
              <a:t>Signaling</a:t>
            </a:r>
            <a:r>
              <a:rPr lang="en-US" baseline="0" dirty="0" smtClean="0"/>
              <a:t> Gateway </a:t>
            </a:r>
            <a:r>
              <a:rPr lang="en-US" dirty="0" smtClean="0"/>
              <a:t>Suite: Ability to terminate SIGTRAN (M3UA/M2UA/M2PA) across separate interfaces. If no separate</a:t>
            </a:r>
            <a:r>
              <a:rPr lang="en-US" baseline="0" dirty="0" smtClean="0"/>
              <a:t> </a:t>
            </a:r>
            <a:r>
              <a:rPr lang="en-US" baseline="0" dirty="0" err="1" smtClean="0"/>
              <a:t>vNIC’s</a:t>
            </a:r>
            <a:r>
              <a:rPr lang="en-US" baseline="0" dirty="0" smtClean="0"/>
              <a:t> and </a:t>
            </a:r>
            <a:r>
              <a:rPr lang="en-US" dirty="0" err="1" smtClean="0"/>
              <a:t>multihoming</a:t>
            </a:r>
            <a:r>
              <a:rPr lang="en-US" dirty="0" smtClean="0"/>
              <a:t> required, then sig-A</a:t>
            </a:r>
            <a:r>
              <a:rPr lang="en-US" baseline="0" dirty="0" smtClean="0"/>
              <a:t> is the only </a:t>
            </a:r>
            <a:r>
              <a:rPr lang="en-US" baseline="0" dirty="0" err="1" smtClean="0"/>
              <a:t>vNIC</a:t>
            </a:r>
            <a:r>
              <a:rPr lang="en-US" baseline="0" dirty="0" smtClean="0"/>
              <a:t> required.</a:t>
            </a:r>
          </a:p>
          <a:p>
            <a:pPr>
              <a:buFont typeface="Arial" charset="0"/>
              <a:buChar char="•"/>
            </a:pPr>
            <a:r>
              <a:rPr lang="en-US" baseline="0" dirty="0" smtClean="0"/>
              <a:t>Based on cloud provider’s services, it appears that having multiple </a:t>
            </a:r>
            <a:r>
              <a:rPr lang="en-US" baseline="0" dirty="0" err="1" smtClean="0"/>
              <a:t>vNIC’s</a:t>
            </a:r>
            <a:r>
              <a:rPr lang="en-US" baseline="0" dirty="0" smtClean="0"/>
              <a:t> is not needed to terminate multiple IP’s (public/private).</a:t>
            </a:r>
          </a:p>
          <a:p>
            <a:pPr>
              <a:buFont typeface="Arial" charset="0"/>
              <a:buChar char="•"/>
            </a:pPr>
            <a:endParaRPr lang="en-US" baseline="0" dirty="0" smtClean="0"/>
          </a:p>
          <a:p>
            <a:pPr algn="just">
              <a:buFontTx/>
              <a:buChar char="•"/>
            </a:pPr>
            <a:r>
              <a:rPr lang="en-US" sz="1200" dirty="0" smtClean="0">
                <a:latin typeface="Arial" pitchFamily="34" charset="0"/>
              </a:rPr>
              <a:t>Each internal </a:t>
            </a:r>
            <a:r>
              <a:rPr lang="en-US" sz="1200" dirty="0" err="1" smtClean="0">
                <a:latin typeface="Arial" pitchFamily="34" charset="0"/>
              </a:rPr>
              <a:t>vNIC</a:t>
            </a:r>
            <a:r>
              <a:rPr lang="en-US" sz="1200" dirty="0" smtClean="0">
                <a:latin typeface="Arial" pitchFamily="34" charset="0"/>
              </a:rPr>
              <a:t> is part of the same L2 network/domain (i.e. need for broadcast).</a:t>
            </a:r>
          </a:p>
          <a:p>
            <a:pPr algn="just">
              <a:buFontTx/>
              <a:buChar char="•"/>
            </a:pPr>
            <a:endParaRPr lang="en-US" sz="1200" dirty="0" smtClean="0">
              <a:latin typeface="Arial" pitchFamily="34" charset="0"/>
            </a:endParaRPr>
          </a:p>
          <a:p>
            <a:pPr algn="just">
              <a:buFontTx/>
              <a:buChar char="•"/>
            </a:pPr>
            <a:r>
              <a:rPr lang="en-US" sz="1200" dirty="0" smtClean="0">
                <a:latin typeface="Arial" pitchFamily="34" charset="0"/>
              </a:rPr>
              <a:t>Fixed internal IPs to be used for IPC (Relay &amp; GDI). Optional internal subnet for SCTP multi-homing (Future Relay/SCTP). </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Internal fixed IP for all servers.</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Call Server fixed external SIG-A/B only required if terminating IUA.</a:t>
            </a:r>
          </a:p>
          <a:p>
            <a:pPr algn="just" eaLnBrk="1" hangingPunct="1">
              <a:lnSpc>
                <a:spcPct val="100000"/>
              </a:lnSpc>
              <a:spcAft>
                <a:spcPct val="0"/>
              </a:spcAft>
              <a:buClrTx/>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H.248 uses SIG-A external IPs on the H.248/M3UA Protocol Distributor.</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SIP Distributor uses external SIG-A IPs</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DNS and ENUM use external SIG-A IPs</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SIGTRAN (M3UA/M2PA/M2UA/IUA) uses fixed external SIG-A IPs. Optional external SIG-B IPs for SCTP multi-homing.</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GDI between Call Server &amp; BTS to use internal IP’s (Southbound). Diameter uses external MGMT (Northbound).</a:t>
            </a:r>
          </a:p>
          <a:p>
            <a:pPr>
              <a:buFont typeface="Arial" charset="0"/>
              <a:buChar char="•"/>
            </a:pP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3884027" y="8684926"/>
            <a:ext cx="2972421" cy="457513"/>
          </a:xfrm>
          <a:prstGeom prst="rect">
            <a:avLst/>
          </a:prstGeom>
          <a:ln/>
        </p:spPr>
        <p:txBody>
          <a:bodyPr lIns="89730" tIns="44865" rIns="89730" bIns="44865"/>
          <a:lstStyle/>
          <a:p>
            <a:fld id="{B4B77069-7A05-43DE-90E0-6586ABF5CEDD}" type="slidenum">
              <a:rPr lang="en-US"/>
              <a:pPr/>
              <a:t>23</a:t>
            </a:fld>
            <a:endParaRPr lang="en-US"/>
          </a:p>
        </p:txBody>
      </p:sp>
      <p:sp>
        <p:nvSpPr>
          <p:cNvPr id="1719298" name="Slide Image Placeholder 1"/>
          <p:cNvSpPr>
            <a:spLocks noGrp="1" noRot="1" noChangeAspect="1" noTextEdit="1"/>
          </p:cNvSpPr>
          <p:nvPr>
            <p:ph type="sldImg"/>
          </p:nvPr>
        </p:nvSpPr>
        <p:spPr>
          <a:xfrm>
            <a:off x="1143000" y="685800"/>
            <a:ext cx="4572000" cy="3429000"/>
          </a:xfrm>
          <a:ln/>
        </p:spPr>
      </p:sp>
      <p:sp>
        <p:nvSpPr>
          <p:cNvPr id="1719299" name="Notes Placeholder 2"/>
          <p:cNvSpPr>
            <a:spLocks noGrp="1"/>
          </p:cNvSpPr>
          <p:nvPr>
            <p:ph type="body" idx="1"/>
          </p:nvPr>
        </p:nvSpPr>
        <p:spPr>
          <a:xfrm>
            <a:off x="686421" y="4344025"/>
            <a:ext cx="5485158" cy="3895882"/>
          </a:xfrm>
        </p:spPr>
        <p:txBody>
          <a:bodyPr lIns="91435" tIns="45718" rIns="91435" bIns="45718"/>
          <a:lstStyle/>
          <a:p>
            <a:r>
              <a:rPr lang="en-US" dirty="0" smtClean="0"/>
              <a:t>Signaling</a:t>
            </a:r>
            <a:r>
              <a:rPr lang="en-US" baseline="0" dirty="0" smtClean="0"/>
              <a:t> Gateway </a:t>
            </a:r>
            <a:r>
              <a:rPr lang="en-US" dirty="0" smtClean="0"/>
              <a:t>Suite: Ability to terminate SIGTRAN (M3UA/M2UA/M2PA) across separate interfaces. If no separate</a:t>
            </a:r>
            <a:r>
              <a:rPr lang="en-US" baseline="0" dirty="0" smtClean="0"/>
              <a:t> </a:t>
            </a:r>
            <a:r>
              <a:rPr lang="en-US" baseline="0" dirty="0" err="1" smtClean="0"/>
              <a:t>vNIC’s</a:t>
            </a:r>
            <a:r>
              <a:rPr lang="en-US" baseline="0" dirty="0" smtClean="0"/>
              <a:t> and </a:t>
            </a:r>
            <a:r>
              <a:rPr lang="en-US" dirty="0" err="1" smtClean="0"/>
              <a:t>multihoming</a:t>
            </a:r>
            <a:r>
              <a:rPr lang="en-US" dirty="0" smtClean="0"/>
              <a:t> required, then sig-A</a:t>
            </a:r>
            <a:r>
              <a:rPr lang="en-US" baseline="0" dirty="0" smtClean="0"/>
              <a:t> is the only </a:t>
            </a:r>
            <a:r>
              <a:rPr lang="en-US" baseline="0" dirty="0" err="1" smtClean="0"/>
              <a:t>vNIC</a:t>
            </a:r>
            <a:r>
              <a:rPr lang="en-US" baseline="0" dirty="0" smtClean="0"/>
              <a:t> required.</a:t>
            </a:r>
          </a:p>
          <a:p>
            <a:pPr>
              <a:buFont typeface="Arial" charset="0"/>
              <a:buChar char="•"/>
            </a:pPr>
            <a:r>
              <a:rPr lang="en-US" baseline="0" dirty="0" smtClean="0"/>
              <a:t>Based on cloud provider’s services, it appears that having multiple </a:t>
            </a:r>
            <a:r>
              <a:rPr lang="en-US" baseline="0" dirty="0" err="1" smtClean="0"/>
              <a:t>vNIC’s</a:t>
            </a:r>
            <a:r>
              <a:rPr lang="en-US" baseline="0" dirty="0" smtClean="0"/>
              <a:t> is not needed to terminate multiple IP’s (public/private).</a:t>
            </a:r>
          </a:p>
          <a:p>
            <a:pPr>
              <a:buFont typeface="Arial" charset="0"/>
              <a:buChar char="•"/>
            </a:pPr>
            <a:endParaRPr lang="en-US" baseline="0" dirty="0" smtClean="0"/>
          </a:p>
          <a:p>
            <a:pPr algn="just">
              <a:buFontTx/>
              <a:buChar char="•"/>
            </a:pPr>
            <a:r>
              <a:rPr lang="en-US" sz="1200" dirty="0" smtClean="0">
                <a:latin typeface="Arial" pitchFamily="34" charset="0"/>
              </a:rPr>
              <a:t>Each internal </a:t>
            </a:r>
            <a:r>
              <a:rPr lang="en-US" sz="1200" dirty="0" err="1" smtClean="0">
                <a:latin typeface="Arial" pitchFamily="34" charset="0"/>
              </a:rPr>
              <a:t>vNIC</a:t>
            </a:r>
            <a:r>
              <a:rPr lang="en-US" sz="1200" dirty="0" smtClean="0">
                <a:latin typeface="Arial" pitchFamily="34" charset="0"/>
              </a:rPr>
              <a:t> is part of the same L2 network/domain (i.e. need for broadcast).</a:t>
            </a:r>
          </a:p>
          <a:p>
            <a:pPr algn="just">
              <a:buFontTx/>
              <a:buChar char="•"/>
            </a:pPr>
            <a:endParaRPr lang="en-US" sz="1200" dirty="0" smtClean="0">
              <a:latin typeface="Arial" pitchFamily="34" charset="0"/>
            </a:endParaRPr>
          </a:p>
          <a:p>
            <a:pPr algn="just">
              <a:buFontTx/>
              <a:buChar char="•"/>
            </a:pPr>
            <a:r>
              <a:rPr lang="en-US" sz="1200" dirty="0" smtClean="0">
                <a:latin typeface="Arial" pitchFamily="34" charset="0"/>
              </a:rPr>
              <a:t>Fixed internal IPs to be used for IPC (Relay &amp; GDI). Optional internal subnet for SCTP multi-homing (Future Relay/SCTP). </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Internal fixed IP for all servers.</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Call Server fixed external SIG-A/B only required if terminating IUA.</a:t>
            </a:r>
          </a:p>
          <a:p>
            <a:pPr algn="just" eaLnBrk="1" hangingPunct="1">
              <a:lnSpc>
                <a:spcPct val="100000"/>
              </a:lnSpc>
              <a:spcAft>
                <a:spcPct val="0"/>
              </a:spcAft>
              <a:buClrTx/>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H.248 uses SIG-A external IPs on the H.248/M3UA Protocol Distributor.</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SIP Distributor uses external SIG-A IPs</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DNS and ENUM use external SIG-A IPs</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SIGTRAN (M3UA/M2PA/M2UA/IUA) uses fixed external SIG-A IPs. Optional external SIG-B IPs for SCTP multi-homing.</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GDI between Call Server &amp; BTS to use internal IP’s (Southbound). Diameter uses external MGMT (Northbound).</a:t>
            </a:r>
            <a:endParaRPr lang="en-US" sz="1200" smtClean="0">
              <a:latin typeface="Arial" pitchFamily="34" charset="0"/>
            </a:endParaRPr>
          </a:p>
          <a:p>
            <a:pPr>
              <a:buFont typeface="Arial" charset="0"/>
              <a:buChar cha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No server</a:t>
            </a:r>
            <a:r>
              <a:rPr lang="en-US" baseline="0" dirty="0" smtClean="0"/>
              <a:t> redundancy shown. Multiple instances of SIP FED, SG, and Call Server Suite reflect the scalability of these. </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baseline="0" dirty="0" smtClean="0"/>
              <a:t>  SIP firewall (SFW) needs to move from 7510 MGW to be virtualized. SFW is redundant with a single POC.</a:t>
            </a:r>
          </a:p>
          <a:p>
            <a:pPr>
              <a:buFont typeface="Arial" pitchFamily="34" charset="0"/>
              <a:buChar char="•"/>
            </a:pPr>
            <a:r>
              <a:rPr lang="en-US" baseline="0" dirty="0" smtClean="0"/>
              <a:t> 7510 MGW’s can be viewed as physical chassis or two VMG’s per chassis. Regardless, each of MGC-8 Call Server Suites is in control of one MG.</a:t>
            </a:r>
          </a:p>
          <a:p>
            <a:pPr>
              <a:buFont typeface="Arial" pitchFamily="34" charset="0"/>
              <a:buChar char="•"/>
            </a:pPr>
            <a:r>
              <a:rPr lang="en-US" baseline="0" dirty="0" smtClean="0"/>
              <a:t> App Server can be any network element using M3UA-ASP (client) towards M3UA-SGP (server).</a:t>
            </a:r>
          </a:p>
          <a:p>
            <a:pPr>
              <a:buFont typeface="Arial" pitchFamily="34" charset="0"/>
              <a:buChar char="•"/>
            </a:pPr>
            <a:r>
              <a:rPr lang="en-US" baseline="0" dirty="0" smtClean="0"/>
              <a:t> IP Server can be any network element using M3UA-IPSP to M3UA-IPSP (peer to peer).</a:t>
            </a:r>
          </a:p>
          <a:p>
            <a:pPr>
              <a:buFont typeface="Arial" pitchFamily="34" charset="0"/>
              <a:buChar char="•"/>
            </a:pPr>
            <a:r>
              <a:rPr lang="en-US" baseline="0" dirty="0" smtClean="0"/>
              <a:t> Signaling Gateway Suite connectivity to the PSTN is via M2UA with TDM links terminating on the 7510 MGW and/or direct M2PA links.</a:t>
            </a:r>
          </a:p>
          <a:p>
            <a:pPr>
              <a:buFont typeface="Arial" pitchFamily="34" charset="0"/>
              <a:buChar char="•"/>
            </a:pPr>
            <a:r>
              <a:rPr lang="en-US" baseline="0" dirty="0" smtClean="0"/>
              <a:t> Signaling Gateway Suite is not required if the deployment calls for an external Signaling Gateway (SG). In this case, the Centralized Suite terminates the M3UA links to the SG(s).</a:t>
            </a:r>
          </a:p>
          <a:p>
            <a:pPr>
              <a:buFont typeface="Arial" pitchFamily="34" charset="0"/>
              <a:buChar char="•"/>
            </a:pPr>
            <a:r>
              <a:rPr lang="en-US" baseline="0" dirty="0" smtClean="0"/>
              <a:t>Signaling Gateway Suite is optional if the deployment call for terminating M3UA via external SG’s.</a:t>
            </a:r>
          </a:p>
          <a:p>
            <a:r>
              <a:rPr lang="en-US" baseline="0" dirty="0" smtClean="0"/>
              <a:t> </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MGC-8 Cloud solution using standalone</a:t>
            </a:r>
            <a:r>
              <a:rPr lang="en-US" baseline="0" dirty="0" smtClean="0"/>
              <a:t> redundant SFW.</a:t>
            </a:r>
          </a:p>
          <a:p>
            <a:endParaRPr lang="en-US" baseline="0" dirty="0" smtClean="0"/>
          </a:p>
          <a:p>
            <a:r>
              <a:rPr lang="en-US" baseline="0" dirty="0" smtClean="0"/>
              <a:t>SFW functions controlled by MGC-8 SFED:</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i="1" dirty="0" smtClean="0"/>
              <a:t>Single POC (i.e. one IP/port</a:t>
            </a:r>
            <a:r>
              <a:rPr lang="en-US" sz="1200" i="1" baseline="0" dirty="0" smtClean="0"/>
              <a:t> for interfacing to </a:t>
            </a:r>
            <a:r>
              <a:rPr lang="en-US" sz="1200" i="1" baseline="0" dirty="0" err="1" smtClean="0"/>
              <a:t>untrusted</a:t>
            </a:r>
            <a:r>
              <a:rPr lang="en-US" sz="1200" i="1" baseline="0" dirty="0" smtClean="0"/>
              <a:t> IP network)</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i="1" dirty="0" smtClean="0"/>
              <a:t>Network Address/Port</a:t>
            </a:r>
            <a:r>
              <a:rPr lang="en-US" sz="1200" i="1" baseline="0" dirty="0" smtClean="0"/>
              <a:t> Translation.</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i="1" dirty="0" smtClean="0"/>
              <a:t>Filter and drop IP packets using simple policies per flow and overall incoming rate.</a:t>
            </a:r>
          </a:p>
          <a:p>
            <a:pPr marL="685800" marR="0" lvl="1"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dirty="0" smtClean="0"/>
              <a:t>ICMP/IP/TCP/UDP </a:t>
            </a:r>
            <a:r>
              <a:rPr lang="en-US" sz="1200" dirty="0" err="1" smtClean="0"/>
              <a:t>DoS</a:t>
            </a:r>
            <a:r>
              <a:rPr lang="en-US" sz="1200" dirty="0" smtClean="0"/>
              <a:t> attack mitigation.</a:t>
            </a:r>
            <a:endParaRPr lang="en-US" sz="1200" i="1" dirty="0" smtClean="0"/>
          </a:p>
          <a:p>
            <a:pPr marL="685800" marR="0" lvl="1"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i="1" dirty="0" smtClean="0"/>
              <a:t>Use policies for acceptable  SIP</a:t>
            </a:r>
            <a:r>
              <a:rPr lang="en-US" sz="1200" i="1" baseline="0" dirty="0" smtClean="0"/>
              <a:t> </a:t>
            </a:r>
            <a:r>
              <a:rPr lang="en-US" sz="1200" i="1" dirty="0" smtClean="0"/>
              <a:t>TCP/UDP packet sizes.</a:t>
            </a:r>
          </a:p>
          <a:p>
            <a:pPr marL="685800" marR="0" lvl="1"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i="1" dirty="0" smtClean="0"/>
              <a:t>Protect  MGC-8 SD servers from small</a:t>
            </a:r>
            <a:r>
              <a:rPr lang="en-US" sz="1200" i="1" baseline="0" dirty="0" smtClean="0"/>
              <a:t> packet attacks.</a:t>
            </a:r>
          </a:p>
          <a:p>
            <a:pPr marL="685800" marR="0" lvl="1"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i="1" baseline="0" dirty="0" smtClean="0"/>
              <a:t>Prioritize  traffic from trusted sources.</a:t>
            </a:r>
            <a:r>
              <a:rPr lang="en-US" sz="1200" dirty="0" smtClean="0"/>
              <a:t> Source/Method/Trust Rate Limiting?</a:t>
            </a:r>
            <a:endParaRPr lang="en-US" sz="1200" i="1" baseline="0" dirty="0" smtClean="0"/>
          </a:p>
          <a:p>
            <a:pPr marL="685800" marR="0" lvl="1"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i="1" baseline="0" dirty="0" smtClean="0"/>
              <a:t>Use policies for limiting SIP traffic rate based on provisioned trunk groups</a:t>
            </a:r>
          </a:p>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i="1" dirty="0" err="1" smtClean="0"/>
              <a:t>Loadsharing</a:t>
            </a:r>
            <a:r>
              <a:rPr lang="en-US" sz="1200" i="1" dirty="0" smtClean="0"/>
              <a:t>  of  SIP traffic among MGC-8 SD </a:t>
            </a:r>
            <a:r>
              <a:rPr lang="en-US" sz="1200" i="1" baseline="0" dirty="0" smtClean="0"/>
              <a:t> servers.</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i="1" baseline="0" dirty="0" smtClean="0"/>
              <a:t>TLS/IPSec  (future unless </a:t>
            </a:r>
            <a:r>
              <a:rPr lang="en-US" sz="1200" i="1" baseline="0" dirty="0" err="1" smtClean="0"/>
              <a:t>kFEPH</a:t>
            </a:r>
            <a:r>
              <a:rPr lang="en-US" sz="1200" i="1" baseline="0" dirty="0" smtClean="0"/>
              <a:t> is used)</a:t>
            </a:r>
          </a:p>
          <a:p>
            <a:pPr marL="228600" marR="0" indent="-228600" algn="l" defTabSz="914400" rtl="0" eaLnBrk="1" fontAlgn="base" latinLnBrk="0" hangingPunct="1">
              <a:lnSpc>
                <a:spcPct val="100000"/>
              </a:lnSpc>
              <a:spcBef>
                <a:spcPct val="30000"/>
              </a:spcBef>
              <a:spcAft>
                <a:spcPct val="0"/>
              </a:spcAft>
              <a:buClrTx/>
              <a:buSzTx/>
              <a:buFontTx/>
              <a:buNone/>
              <a:tabLst/>
              <a:defRPr/>
            </a:pPr>
            <a:endParaRPr lang="en-US" sz="1200" i="1" baseline="0" dirty="0" smtClean="0"/>
          </a:p>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sz="1200" i="1" baseline="0" dirty="0" smtClean="0"/>
              <a:t>MGC-8 SIP Distributor functions:</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kern="1200" baseline="0" dirty="0" smtClean="0">
                <a:solidFill>
                  <a:schemeClr val="tx1"/>
                </a:solidFill>
                <a:latin typeface="+mn-lt"/>
                <a:ea typeface="+mn-ea"/>
                <a:cs typeface="+mn-cs"/>
              </a:rPr>
              <a:t>Topology Hiding</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kern="1200" baseline="0" dirty="0" err="1" smtClean="0">
                <a:solidFill>
                  <a:schemeClr val="tx1"/>
                </a:solidFill>
                <a:latin typeface="+mn-lt"/>
                <a:ea typeface="+mn-ea"/>
                <a:cs typeface="+mn-cs"/>
              </a:rPr>
              <a:t>Loadsharing</a:t>
            </a:r>
            <a:r>
              <a:rPr lang="en-US" sz="1200" kern="1200" baseline="0" dirty="0" smtClean="0">
                <a:solidFill>
                  <a:schemeClr val="tx1"/>
                </a:solidFill>
                <a:latin typeface="+mn-lt"/>
                <a:ea typeface="+mn-ea"/>
                <a:cs typeface="+mn-cs"/>
              </a:rPr>
              <a:t> of SIP traffic among MGC-8 CS servers.</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kern="1200" baseline="0" dirty="0" smtClean="0">
                <a:solidFill>
                  <a:schemeClr val="tx1"/>
                </a:solidFill>
                <a:latin typeface="+mn-lt"/>
                <a:ea typeface="+mn-ea"/>
                <a:cs typeface="+mn-cs"/>
              </a:rPr>
              <a:t>Per SIP method rate limiting</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sz="1200" kern="1200" baseline="0" dirty="0" smtClean="0">
                <a:solidFill>
                  <a:schemeClr val="tx1"/>
                </a:solidFill>
                <a:latin typeface="+mn-lt"/>
                <a:ea typeface="+mn-ea"/>
                <a:cs typeface="+mn-cs"/>
              </a:rPr>
              <a:t>SIP screening</a:t>
            </a: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endParaRPr lang="en-US" sz="1200" kern="1200" baseline="0" dirty="0" smtClean="0">
              <a:solidFill>
                <a:schemeClr val="tx1"/>
              </a:solidFill>
              <a:latin typeface="+mn-lt"/>
              <a:ea typeface="+mn-ea"/>
              <a:cs typeface="+mn-cs"/>
            </a:endParaRP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endParaRPr lang="en-US" sz="1200" i="1"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Automate the patch procedure such that it limits user/customer</a:t>
            </a:r>
            <a:r>
              <a:rPr lang="en-US" baseline="0" dirty="0" smtClean="0"/>
              <a:t> </a:t>
            </a:r>
            <a:r>
              <a:rPr lang="en-US" dirty="0" smtClean="0"/>
              <a:t>interaction. Can this really be done?  i.e. use custom yum/</a:t>
            </a:r>
            <a:r>
              <a:rPr lang="en-US" dirty="0" err="1" smtClean="0"/>
              <a:t>mrepo</a:t>
            </a:r>
            <a:r>
              <a:rPr lang="en-US" dirty="0" smtClean="0"/>
              <a:t>.</a:t>
            </a:r>
          </a:p>
          <a:p>
            <a:pPr lvl="1">
              <a:buFont typeface="Arial" pitchFamily="34" charset="0"/>
              <a:buChar char="•"/>
            </a:pPr>
            <a:r>
              <a:rPr lang="en-US" dirty="0" smtClean="0"/>
              <a:t> May need to require a ‘snapshot’ of the running MGC-8 servers prior to the application of the patch.</a:t>
            </a:r>
          </a:p>
          <a:p>
            <a:pPr lvl="1">
              <a:buFont typeface="Arial" pitchFamily="34" charset="0"/>
              <a:buChar char="•"/>
            </a:pPr>
            <a:r>
              <a:rPr lang="en-US" dirty="0" smtClean="0"/>
              <a:t> Once rpm patch applied to running servers, they</a:t>
            </a:r>
            <a:r>
              <a:rPr lang="en-US" baseline="0" dirty="0" smtClean="0"/>
              <a:t> are restarted based on MGC-8 policy definition.</a:t>
            </a:r>
            <a:endParaRPr lang="en-US" dirty="0" smtClean="0"/>
          </a:p>
          <a:p>
            <a:pPr>
              <a:buFont typeface="Arial" pitchFamily="34" charset="0"/>
              <a:buChar char="•"/>
            </a:pPr>
            <a:r>
              <a:rPr lang="en-US" dirty="0" smtClean="0"/>
              <a:t> Another</a:t>
            </a:r>
            <a:r>
              <a:rPr lang="en-US" baseline="0" dirty="0" smtClean="0"/>
              <a:t> option is to manage the MGC-8 SU within the VM using the rpm + upgrade scripts – i.e. traditional dedicated HW upgrade.</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3884027" y="8684926"/>
            <a:ext cx="2972421" cy="457513"/>
          </a:xfrm>
          <a:prstGeom prst="rect">
            <a:avLst/>
          </a:prstGeom>
          <a:ln/>
        </p:spPr>
        <p:txBody>
          <a:bodyPr lIns="89730" tIns="44865" rIns="89730" bIns="44865"/>
          <a:lstStyle/>
          <a:p>
            <a:fld id="{B4B77069-7A05-43DE-90E0-6586ABF5CEDD}" type="slidenum">
              <a:rPr lang="en-US"/>
              <a:pPr/>
              <a:t>35</a:t>
            </a:fld>
            <a:endParaRPr lang="en-US"/>
          </a:p>
        </p:txBody>
      </p:sp>
      <p:sp>
        <p:nvSpPr>
          <p:cNvPr id="1719298" name="Slide Image Placeholder 1"/>
          <p:cNvSpPr>
            <a:spLocks noGrp="1" noRot="1" noChangeAspect="1" noTextEdit="1"/>
          </p:cNvSpPr>
          <p:nvPr>
            <p:ph type="sldImg"/>
          </p:nvPr>
        </p:nvSpPr>
        <p:spPr>
          <a:xfrm>
            <a:off x="1143000" y="685800"/>
            <a:ext cx="4572000" cy="3429000"/>
          </a:xfrm>
          <a:ln/>
        </p:spPr>
      </p:sp>
      <p:sp>
        <p:nvSpPr>
          <p:cNvPr id="1719299" name="Notes Placeholder 2"/>
          <p:cNvSpPr>
            <a:spLocks noGrp="1"/>
          </p:cNvSpPr>
          <p:nvPr>
            <p:ph type="body" idx="1"/>
          </p:nvPr>
        </p:nvSpPr>
        <p:spPr>
          <a:xfrm>
            <a:off x="686421" y="4344025"/>
            <a:ext cx="5485158" cy="3895882"/>
          </a:xfrm>
        </p:spPr>
        <p:txBody>
          <a:bodyPr lIns="91435" tIns="45718" rIns="91435" bIns="45718"/>
          <a:lstStyle/>
          <a:p>
            <a:r>
              <a:rPr lang="en-US" dirty="0" smtClean="0"/>
              <a:t>Signaling</a:t>
            </a:r>
            <a:r>
              <a:rPr lang="en-US" baseline="0" dirty="0" smtClean="0"/>
              <a:t> Gateway </a:t>
            </a:r>
            <a:r>
              <a:rPr lang="en-US" dirty="0" smtClean="0"/>
              <a:t>Suite: Ability to terminate SIGTRAN (M3UA/M2UA/M2PA) across separate interfaces. If no separate</a:t>
            </a:r>
            <a:r>
              <a:rPr lang="en-US" baseline="0" dirty="0" smtClean="0"/>
              <a:t> </a:t>
            </a:r>
            <a:r>
              <a:rPr lang="en-US" baseline="0" dirty="0" err="1" smtClean="0"/>
              <a:t>vNIC’s</a:t>
            </a:r>
            <a:r>
              <a:rPr lang="en-US" baseline="0" dirty="0" smtClean="0"/>
              <a:t> and </a:t>
            </a:r>
            <a:r>
              <a:rPr lang="en-US" dirty="0" err="1" smtClean="0"/>
              <a:t>multihoming</a:t>
            </a:r>
            <a:r>
              <a:rPr lang="en-US" dirty="0" smtClean="0"/>
              <a:t> required, then sig-A</a:t>
            </a:r>
            <a:r>
              <a:rPr lang="en-US" baseline="0" dirty="0" smtClean="0"/>
              <a:t> is the only </a:t>
            </a:r>
            <a:r>
              <a:rPr lang="en-US" baseline="0" dirty="0" err="1" smtClean="0"/>
              <a:t>vNIC</a:t>
            </a:r>
            <a:r>
              <a:rPr lang="en-US" baseline="0" dirty="0" smtClean="0"/>
              <a:t> required.</a:t>
            </a:r>
          </a:p>
          <a:p>
            <a:r>
              <a:rPr lang="en-US" baseline="0" dirty="0" smtClean="0"/>
              <a:t>* Based on cloud provider’s services, it appears that having multiple </a:t>
            </a:r>
            <a:r>
              <a:rPr lang="en-US" baseline="0" dirty="0" err="1" smtClean="0"/>
              <a:t>vNIC’s</a:t>
            </a:r>
            <a:r>
              <a:rPr lang="en-US" baseline="0" dirty="0" smtClean="0"/>
              <a:t> is not needed to terminate multiple IP’s (public/private).</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r>
              <a:rPr lang="en-US" baseline="0" dirty="0" smtClean="0"/>
              <a:t> we assume that servers are turned up or down based on KPI/metrics? Who determines which, if any, or when to turn up or down the servers? </a:t>
            </a:r>
          </a:p>
          <a:p>
            <a:endParaRPr lang="en-US" baseline="0" dirty="0" smtClean="0"/>
          </a:p>
          <a:p>
            <a:r>
              <a:rPr lang="en-US" baseline="0" dirty="0" smtClean="0"/>
              <a:t>Current usage for CCS Id and Proc Id:</a:t>
            </a:r>
          </a:p>
          <a:p>
            <a:pPr rtl="0"/>
            <a:r>
              <a:rPr lang="en-US" dirty="0" smtClean="0"/>
              <a:t>- CCS ID  (U8) = 4 bits slot pair | 4 bits instance ID</a:t>
            </a:r>
          </a:p>
          <a:p>
            <a:pPr rtl="0"/>
            <a:r>
              <a:rPr lang="en-US" dirty="0" smtClean="0"/>
              <a:t>- PROC ID  (U16) = 7 bits slot | 4 bits instance ID | 4 bits software entity ID</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Phase 1-3 should provide us with enough details to understand MGC-8</a:t>
            </a:r>
            <a:r>
              <a:rPr lang="en-US" baseline="0" dirty="0" smtClean="0"/>
              <a:t> in the cloud and define a ‘real’ project.</a:t>
            </a:r>
          </a:p>
          <a:p>
            <a:pPr>
              <a:buFontTx/>
              <a:buChar char="-"/>
            </a:pPr>
            <a:r>
              <a:rPr lang="en-US" baseline="0" smtClean="0"/>
              <a:t> Goals </a:t>
            </a:r>
            <a:r>
              <a:rPr lang="en-US" baseline="0" dirty="0" smtClean="0"/>
              <a:t>to reuse as much as possible.</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Items above need to be refined.  </a:t>
            </a:r>
          </a:p>
          <a:p>
            <a:r>
              <a:rPr lang="en-US" dirty="0" smtClean="0"/>
              <a:t>- P1 needed for </a:t>
            </a:r>
            <a:r>
              <a:rPr lang="en-US" dirty="0" err="1" smtClean="0"/>
              <a:t>PoC</a:t>
            </a:r>
            <a:r>
              <a:rPr lang="en-US" dirty="0" smtClean="0"/>
              <a:t>. </a:t>
            </a:r>
          </a:p>
          <a:p>
            <a:r>
              <a:rPr lang="en-US" dirty="0" smtClean="0"/>
              <a:t>- P3 not needed for initial cloud deployment.</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4613" y="8685213"/>
            <a:ext cx="2971800" cy="457200"/>
          </a:xfrm>
          <a:prstGeom prst="rect">
            <a:avLst/>
          </a:prstGeom>
          <a:noFill/>
        </p:spPr>
        <p:txBody>
          <a:bodyPr/>
          <a:lstStyle/>
          <a:p>
            <a:fld id="{BEC8FE6A-A16B-4BCC-AE4D-C4DFEFD7C848}" type="slidenum">
              <a:rPr lang="en-US">
                <a:latin typeface="Arial" pitchFamily="34" charset="0"/>
              </a:rPr>
              <a:pPr/>
              <a:t>39</a:t>
            </a:fld>
            <a:endParaRPr lang="en-US">
              <a:latin typeface="Arial"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charset="0"/>
              <a:buChar char="•"/>
            </a:pPr>
            <a:r>
              <a:rPr lang="en-US" sz="1200" b="1" i="1" kern="1200" baseline="0" dirty="0" smtClean="0">
                <a:solidFill>
                  <a:schemeClr val="tx1"/>
                </a:solidFill>
                <a:latin typeface="+mn-lt"/>
                <a:ea typeface="+mn-ea"/>
                <a:cs typeface="+mn-cs"/>
              </a:rPr>
              <a:t> For the developers among you, you’ll note that this does not map exactly to the 5 approved core projects. This is because nova-volumes, while currently a subcomponent of nova, is logically a separate service with a separate API, and is scheduled to be split out in Folsom, the next major </a:t>
            </a:r>
            <a:r>
              <a:rPr lang="en-US" sz="1200" b="1" i="1" kern="1200" baseline="0" dirty="0" err="1" smtClean="0">
                <a:solidFill>
                  <a:schemeClr val="tx1"/>
                </a:solidFill>
                <a:latin typeface="+mn-lt"/>
                <a:ea typeface="+mn-ea"/>
                <a:cs typeface="+mn-cs"/>
              </a:rPr>
              <a:t>OpenStack</a:t>
            </a:r>
            <a:r>
              <a:rPr lang="en-US" sz="1200" b="1" i="1" kern="1200" baseline="0" dirty="0" smtClean="0">
                <a:solidFill>
                  <a:schemeClr val="tx1"/>
                </a:solidFill>
                <a:latin typeface="+mn-lt"/>
                <a:ea typeface="+mn-ea"/>
                <a:cs typeface="+mn-cs"/>
              </a:rPr>
              <a:t> release. Additionally, Keystone and Glance, while separate </a:t>
            </a:r>
            <a:r>
              <a:rPr lang="en-US" sz="1200" b="1" i="1" kern="1200" baseline="0" dirty="0" err="1" smtClean="0">
                <a:solidFill>
                  <a:schemeClr val="tx1"/>
                </a:solidFill>
                <a:latin typeface="+mn-lt"/>
                <a:ea typeface="+mn-ea"/>
                <a:cs typeface="+mn-cs"/>
              </a:rPr>
              <a:t>OpenStack</a:t>
            </a:r>
            <a:r>
              <a:rPr lang="en-US" sz="1200" b="1" i="1" kern="1200" baseline="0" dirty="0" smtClean="0">
                <a:solidFill>
                  <a:schemeClr val="tx1"/>
                </a:solidFill>
                <a:latin typeface="+mn-lt"/>
                <a:ea typeface="+mn-ea"/>
                <a:cs typeface="+mn-cs"/>
              </a:rPr>
              <a:t> projects, don’t provide logically distinct services. Finally, nova-network and Quantum/</a:t>
            </a:r>
            <a:r>
              <a:rPr lang="en-US" sz="1200" b="1" i="1" kern="1200" baseline="0" dirty="0" err="1" smtClean="0">
                <a:solidFill>
                  <a:schemeClr val="tx1"/>
                </a:solidFill>
                <a:latin typeface="+mn-lt"/>
                <a:ea typeface="+mn-ea"/>
                <a:cs typeface="+mn-cs"/>
              </a:rPr>
              <a:t>Melange</a:t>
            </a:r>
            <a:r>
              <a:rPr lang="en-US" sz="1200" b="1" i="1" kern="1200" baseline="0" dirty="0" smtClean="0">
                <a:solidFill>
                  <a:schemeClr val="tx1"/>
                </a:solidFill>
                <a:latin typeface="+mn-lt"/>
                <a:ea typeface="+mn-ea"/>
                <a:cs typeface="+mn-cs"/>
              </a:rPr>
              <a:t> provide aspects of the same logical service, being virtual networks, but have distinct code paths and, in some cases, distinct APIs. </a:t>
            </a:r>
          </a:p>
          <a:p>
            <a:pPr>
              <a:buFont typeface="Arial" charset="0"/>
              <a:buChar char="•"/>
            </a:pPr>
            <a:endParaRPr lang="en-US" sz="1200" b="1" i="1" kern="1200" baseline="0" dirty="0" smtClean="0">
              <a:solidFill>
                <a:schemeClr val="tx1"/>
              </a:solidFill>
              <a:latin typeface="+mn-lt"/>
              <a:ea typeface="+mn-ea"/>
              <a:cs typeface="+mn-cs"/>
            </a:endParaRPr>
          </a:p>
          <a:p>
            <a:pPr>
              <a:buFont typeface="Arial" charset="0"/>
              <a:buChar char="•"/>
            </a:pPr>
            <a:r>
              <a:rPr lang="en-US" sz="1200" b="1" i="1" kern="1200" baseline="0" dirty="0" smtClean="0">
                <a:solidFill>
                  <a:schemeClr val="tx1"/>
                </a:solidFill>
                <a:latin typeface="+mn-lt"/>
                <a:ea typeface="+mn-ea"/>
                <a:cs typeface="+mn-cs"/>
              </a:rPr>
              <a:t> A number of cloud providers are building services (e.g. </a:t>
            </a:r>
            <a:r>
              <a:rPr lang="en-US" sz="1200" b="1" i="1" kern="1200" baseline="0" dirty="0" err="1" smtClean="0">
                <a:solidFill>
                  <a:schemeClr val="tx1"/>
                </a:solidFill>
                <a:latin typeface="+mn-lt"/>
                <a:ea typeface="+mn-ea"/>
                <a:cs typeface="+mn-cs"/>
              </a:rPr>
              <a:t>PaaS</a:t>
            </a:r>
            <a:r>
              <a:rPr lang="en-US" sz="1200" b="1" i="1" kern="1200" baseline="0" dirty="0" smtClean="0">
                <a:solidFill>
                  <a:schemeClr val="tx1"/>
                </a:solidFill>
                <a:latin typeface="+mn-lt"/>
                <a:ea typeface="+mn-ea"/>
                <a:cs typeface="+mn-cs"/>
              </a:rPr>
              <a:t>) based on </a:t>
            </a:r>
            <a:r>
              <a:rPr lang="en-US" sz="1200" b="1" i="1" kern="1200" baseline="0" dirty="0" err="1" smtClean="0">
                <a:solidFill>
                  <a:schemeClr val="tx1"/>
                </a:solidFill>
                <a:latin typeface="+mn-lt"/>
                <a:ea typeface="+mn-ea"/>
                <a:cs typeface="+mn-cs"/>
              </a:rPr>
              <a:t>OpenStack</a:t>
            </a:r>
            <a:r>
              <a:rPr lang="en-US" sz="1200" b="1" i="1" kern="1200" baseline="0" dirty="0" smtClean="0">
                <a:solidFill>
                  <a:schemeClr val="tx1"/>
                </a:solidFill>
                <a:latin typeface="+mn-lt"/>
                <a:ea typeface="+mn-ea"/>
                <a:cs typeface="+mn-cs"/>
              </a:rPr>
              <a:t> or Amazon Web Services (AWS).</a:t>
            </a:r>
          </a:p>
          <a:p>
            <a:pPr>
              <a:buFont typeface="Arial" charset="0"/>
              <a:buChar char="•"/>
            </a:pPr>
            <a:endParaRPr lang="en-US" sz="1200" b="1" i="1" kern="1200" baseline="0" dirty="0" smtClean="0">
              <a:solidFill>
                <a:schemeClr val="tx1"/>
              </a:solidFill>
              <a:latin typeface="+mn-lt"/>
              <a:ea typeface="+mn-ea"/>
              <a:cs typeface="+mn-cs"/>
            </a:endParaRPr>
          </a:p>
          <a:p>
            <a:pPr>
              <a:buFont typeface="Arial" charset="0"/>
              <a:buChar char="•"/>
            </a:pPr>
            <a:r>
              <a:rPr lang="en-US" dirty="0" smtClean="0"/>
              <a:t> The cloud capabilities, and thus the APIs, are evolving fast.  We see new API calls and expansion of existing functions as cloud providers add new features and capabilities.  At the same time, we are talking with cloud providers about services that are coming soon and what form their API is likely to take.  This is a great place to leverage the experience and work of companies like </a:t>
            </a:r>
            <a:r>
              <a:rPr lang="en-US" b="1" dirty="0" err="1" smtClean="0"/>
              <a:t>CloudSwitch</a:t>
            </a:r>
            <a:r>
              <a:rPr lang="en-US" b="1" dirty="0" smtClean="0"/>
              <a:t> </a:t>
            </a:r>
            <a:r>
              <a:rPr lang="en-US" dirty="0" smtClean="0"/>
              <a:t>to integrate the new capabilities into a coherent data model, and keep up with the changes.</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questions than answers here.</a:t>
            </a:r>
          </a:p>
          <a:p>
            <a:endParaRPr lang="en-US" dirty="0" smtClean="0"/>
          </a:p>
          <a:p>
            <a:pPr>
              <a:buFontTx/>
              <a:buChar char="-"/>
            </a:pPr>
            <a:r>
              <a:rPr lang="en-US" dirty="0" smtClean="0"/>
              <a:t> Current view</a:t>
            </a:r>
            <a:r>
              <a:rPr lang="en-US" baseline="0" dirty="0" smtClean="0"/>
              <a:t> is that MGC-8 would provision/manage L3 routing inside the MGC-8 server suites.</a:t>
            </a:r>
          </a:p>
          <a:p>
            <a:pPr>
              <a:buFontTx/>
              <a:buChar char="-"/>
            </a:pPr>
            <a:r>
              <a:rPr lang="en-US" baseline="0" dirty="0" smtClean="0"/>
              <a:t> Limit IP provisioning inside MGC-8 (i.e. no need for floating IP mgmt). Pre-configured </a:t>
            </a:r>
            <a:r>
              <a:rPr lang="en-US" baseline="0" dirty="0" err="1" smtClean="0"/>
              <a:t>vNIC’s</a:t>
            </a:r>
            <a:r>
              <a:rPr lang="en-US" baseline="0" dirty="0" smtClean="0"/>
              <a:t> with fixed IP/gateway/mask.</a:t>
            </a:r>
          </a:p>
          <a:p>
            <a:pPr>
              <a:buFontTx/>
              <a:buChar char="-"/>
            </a:pPr>
            <a:r>
              <a:rPr lang="en-US" baseline="0" dirty="0" smtClean="0"/>
              <a:t> Requirement is on the Cloud provider to manage the network along with L2. </a:t>
            </a:r>
          </a:p>
          <a:p>
            <a:pPr>
              <a:buFontTx/>
              <a:buChar char="-"/>
            </a:pPr>
            <a:r>
              <a:rPr lang="en-US" baseline="0" dirty="0" smtClean="0"/>
              <a:t> SLA should cover the needs/requirements on the internal and external IP connectivity required to maintain a </a:t>
            </a:r>
            <a:r>
              <a:rPr lang="en-US" baseline="0" dirty="0" err="1" smtClean="0"/>
              <a:t>vtelco</a:t>
            </a:r>
            <a:r>
              <a:rPr lang="en-US" baseline="0" dirty="0" smtClean="0"/>
              <a:t> service availability (i.e. 99.999?).</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IPC/Relay is currently over TCP. This should be upgraded to use the kernel SCTP?</a:t>
            </a:r>
            <a:r>
              <a:rPr lang="en-US" baseline="0" dirty="0" smtClean="0"/>
              <a:t> Do we assume VPN is secured? SCTP adds fault resilience.</a:t>
            </a:r>
            <a:endParaRPr lang="en-US" dirty="0" smtClean="0"/>
          </a:p>
          <a:p>
            <a:pPr>
              <a:buFontTx/>
              <a:buChar char="-"/>
            </a:pPr>
            <a:r>
              <a:rPr lang="en-US" dirty="0" smtClean="0"/>
              <a:t> SIGTRAN (IUA/M2UA/M2PA/M3UA)</a:t>
            </a:r>
            <a:r>
              <a:rPr lang="en-US" baseline="0" dirty="0" smtClean="0"/>
              <a:t> are using Trillium/</a:t>
            </a:r>
            <a:r>
              <a:rPr lang="en-US" baseline="0" dirty="0" err="1" smtClean="0"/>
              <a:t>Radisys</a:t>
            </a:r>
            <a:r>
              <a:rPr lang="en-US" baseline="0" dirty="0" smtClean="0"/>
              <a:t> SCTP stack running in user space. Enabling Relay over SCTP will require SIGTRAN to use the Kernel SCTP stack as well.</a:t>
            </a:r>
          </a:p>
          <a:p>
            <a:pPr>
              <a:buFontTx/>
              <a:buChar char="-"/>
            </a:pPr>
            <a:r>
              <a:rPr lang="en-US" baseline="0" dirty="0" smtClean="0"/>
              <a:t> H.248 is over UDP/TCP. No plan to support SCTP.</a:t>
            </a:r>
          </a:p>
          <a:p>
            <a:pPr>
              <a:buFontTx/>
              <a:buChar char="-"/>
            </a:pPr>
            <a:r>
              <a:rPr lang="en-US" baseline="0" dirty="0" smtClean="0"/>
              <a:t> SIP/SIP-I is over UDP/TCP. SCTP in the future.</a:t>
            </a:r>
          </a:p>
          <a:p>
            <a:pPr>
              <a:buFontTx/>
              <a:buChar char="-"/>
            </a:pPr>
            <a:r>
              <a:rPr lang="en-US" baseline="0" dirty="0" smtClean="0"/>
              <a:t> GDI is over TFTP*/UDP. May need to move to SCTP. The TFTP is some homegrown. Used between Call Servers and BTS.</a:t>
            </a:r>
          </a:p>
          <a:p>
            <a:pPr>
              <a:buFontTx/>
              <a:buChar char="-"/>
            </a:pPr>
            <a:r>
              <a:rPr lang="en-US" baseline="0" dirty="0" smtClean="0"/>
              <a:t> Is TL1 via SSH or not? What about SNMP traps?</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p:spPr>
      </p:sp>
      <p:sp>
        <p:nvSpPr>
          <p:cNvPr id="61443" name="Rectangle 3"/>
          <p:cNvSpPr>
            <a:spLocks noGrp="1"/>
          </p:cNvSpPr>
          <p:nvPr>
            <p:ph type="body" idx="1"/>
          </p:nvPr>
        </p:nvSpPr>
        <p:spPr>
          <a:noFill/>
          <a:ln/>
        </p:spPr>
        <p:txBody>
          <a:bodyPr/>
          <a:lstStyle/>
          <a:p>
            <a:r>
              <a:rPr lang="en-US" dirty="0" smtClean="0"/>
              <a:t>Include </a:t>
            </a:r>
          </a:p>
          <a:p>
            <a:r>
              <a:rPr lang="en-US" dirty="0" smtClean="0"/>
              <a:t>– </a:t>
            </a:r>
            <a:r>
              <a:rPr lang="en-US" dirty="0" err="1" smtClean="0"/>
              <a:t>OpenStack</a:t>
            </a:r>
            <a:r>
              <a:rPr lang="en-US" dirty="0" smtClean="0"/>
              <a:t> or </a:t>
            </a:r>
            <a:r>
              <a:rPr lang="en-US" dirty="0" err="1" smtClean="0"/>
              <a:t>CloudStack</a:t>
            </a:r>
            <a:r>
              <a:rPr lang="en-US" dirty="0" smtClean="0"/>
              <a:t> API’s </a:t>
            </a:r>
          </a:p>
          <a:p>
            <a:r>
              <a:rPr lang="en-US" dirty="0" smtClean="0"/>
              <a:t>- Include orchestration layer</a:t>
            </a:r>
          </a:p>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p:spPr>
        <p:txBody>
          <a:bodyPr>
            <a:normAutofit fontScale="92500" lnSpcReduction="10000"/>
          </a:bodyPr>
          <a:lstStyle/>
          <a:p>
            <a:r>
              <a:rPr lang="en-US" sz="800" dirty="0" smtClean="0"/>
              <a:t>Critical Challenges Provide Opportunity for ALU</a:t>
            </a:r>
          </a:p>
          <a:p>
            <a:pPr lvl="1"/>
            <a:r>
              <a:rPr lang="en-US" sz="800" dirty="0" smtClean="0"/>
              <a:t>Fragmented Cloud Management space</a:t>
            </a:r>
          </a:p>
          <a:p>
            <a:pPr lvl="1"/>
            <a:r>
              <a:rPr lang="en-US" sz="800" dirty="0" smtClean="0"/>
              <a:t>Doubts about reliability of Cloud</a:t>
            </a:r>
          </a:p>
          <a:p>
            <a:pPr lvl="1"/>
            <a:endParaRPr lang="en-US" sz="800" dirty="0" smtClean="0"/>
          </a:p>
          <a:p>
            <a:r>
              <a:rPr lang="en-US" sz="800" dirty="0" smtClean="0"/>
              <a:t>ALU is well positioned to address these challenges</a:t>
            </a:r>
          </a:p>
          <a:p>
            <a:pPr lvl="1"/>
            <a:r>
              <a:rPr lang="en-US" sz="800" dirty="0" smtClean="0"/>
              <a:t>Integration skills </a:t>
            </a:r>
          </a:p>
          <a:p>
            <a:pPr lvl="1"/>
            <a:r>
              <a:rPr lang="en-US" sz="800" dirty="0" smtClean="0"/>
              <a:t>Deep reliability expertise</a:t>
            </a:r>
          </a:p>
          <a:p>
            <a:pPr lvl="1"/>
            <a:endParaRPr lang="en-US" sz="800" dirty="0" smtClean="0"/>
          </a:p>
          <a:p>
            <a:r>
              <a:rPr lang="en-US" sz="800" dirty="0" smtClean="0"/>
              <a:t>We need a ALU Virtualization Reference Platform to:</a:t>
            </a:r>
          </a:p>
          <a:p>
            <a:pPr lvl="1"/>
            <a:r>
              <a:rPr lang="en-US" sz="800" dirty="0" smtClean="0"/>
              <a:t>Integrate best-in-class management/orchestration tools in ALU abstraction</a:t>
            </a:r>
          </a:p>
          <a:p>
            <a:pPr lvl="2"/>
            <a:r>
              <a:rPr lang="en-US" sz="800" dirty="0" smtClean="0"/>
              <a:t>Evaluate and select best options</a:t>
            </a:r>
          </a:p>
          <a:p>
            <a:pPr lvl="1"/>
            <a:r>
              <a:rPr lang="en-US" sz="800" dirty="0" smtClean="0"/>
              <a:t>Create high reliability “Carrier Grade Virtual Machine”</a:t>
            </a:r>
          </a:p>
          <a:p>
            <a:pPr lvl="2"/>
            <a:r>
              <a:rPr lang="en-US" sz="800" dirty="0" smtClean="0"/>
              <a:t>Requires ability to modify virtualization platform</a:t>
            </a:r>
          </a:p>
          <a:p>
            <a:pPr lvl="1"/>
            <a:r>
              <a:rPr lang="en-US" sz="800" dirty="0" smtClean="0"/>
              <a:t>Standardize on KVM</a:t>
            </a:r>
          </a:p>
          <a:p>
            <a:pPr lvl="2"/>
            <a:r>
              <a:rPr lang="en-US" sz="800" dirty="0" smtClean="0"/>
              <a:t>Open source enables ALU to apply reliability expertise for differentiation</a:t>
            </a:r>
          </a:p>
          <a:p>
            <a:pPr lvl="2"/>
            <a:r>
              <a:rPr lang="en-US" sz="800" dirty="0" smtClean="0"/>
              <a:t>Lower maturity than VMware, but key features supported</a:t>
            </a:r>
          </a:p>
          <a:p>
            <a:pPr lvl="3"/>
            <a:r>
              <a:rPr lang="en-US" sz="800" dirty="0" smtClean="0"/>
              <a:t>Integrate best-in-class tools with KVM </a:t>
            </a:r>
          </a:p>
          <a:p>
            <a:pPr lvl="3"/>
            <a:endParaRPr lang="en-US" sz="800" dirty="0" smtClean="0"/>
          </a:p>
          <a:p>
            <a:r>
              <a:rPr lang="fr-FR" sz="800" dirty="0" err="1" smtClean="0"/>
              <a:t>Additional</a:t>
            </a:r>
            <a:r>
              <a:rPr lang="fr-FR" sz="800" dirty="0" smtClean="0"/>
              <a:t> inputs on </a:t>
            </a:r>
            <a:r>
              <a:rPr lang="fr-FR" sz="800" dirty="0" err="1" smtClean="0"/>
              <a:t>market</a:t>
            </a:r>
            <a:r>
              <a:rPr lang="fr-FR" sz="800" dirty="0" smtClean="0"/>
              <a:t> </a:t>
            </a:r>
            <a:r>
              <a:rPr lang="fr-FR" sz="800" dirty="0" err="1" smtClean="0"/>
              <a:t>landscape</a:t>
            </a:r>
            <a:r>
              <a:rPr lang="fr-FR" sz="800" dirty="0" smtClean="0"/>
              <a:t> for </a:t>
            </a:r>
            <a:r>
              <a:rPr lang="fr-FR" sz="800" dirty="0" err="1" smtClean="0"/>
              <a:t>Virtualization</a:t>
            </a:r>
            <a:r>
              <a:rPr lang="fr-FR" sz="800" dirty="0" smtClean="0"/>
              <a:t> </a:t>
            </a:r>
            <a:r>
              <a:rPr lang="fr-FR" sz="800" dirty="0" err="1" smtClean="0"/>
              <a:t>Platforms</a:t>
            </a:r>
            <a:endParaRPr lang="fr-FR" sz="800" dirty="0" smtClean="0"/>
          </a:p>
          <a:p>
            <a:pPr>
              <a:buFont typeface="Monotype Sorts" pitchFamily="-16" charset="2"/>
              <a:buChar char="•"/>
            </a:pPr>
            <a:r>
              <a:rPr lang="en-US" sz="800" dirty="0" smtClean="0"/>
              <a:t>Public Cloud (anecdotal evidence):</a:t>
            </a:r>
          </a:p>
          <a:p>
            <a:pPr lvl="1"/>
            <a:r>
              <a:rPr lang="en-US" sz="800" dirty="0" smtClean="0"/>
              <a:t>Nearly entirely based on Open Source hypervisors</a:t>
            </a:r>
          </a:p>
          <a:p>
            <a:pPr lvl="1"/>
            <a:r>
              <a:rPr lang="en-US" sz="800" dirty="0" smtClean="0"/>
              <a:t>Custom management and orchestration software</a:t>
            </a:r>
          </a:p>
          <a:p>
            <a:pPr>
              <a:buFont typeface="Monotype Sorts" pitchFamily="-16" charset="2"/>
              <a:buChar char="•"/>
            </a:pPr>
            <a:r>
              <a:rPr lang="en-US" sz="800" dirty="0" smtClean="0"/>
              <a:t>Enterprise (source: Gartner, October 2009):</a:t>
            </a:r>
          </a:p>
          <a:p>
            <a:pPr lvl="1"/>
            <a:r>
              <a:rPr lang="en-US" sz="800" dirty="0" smtClean="0"/>
              <a:t>Dominated by VMware 2008 (89%)</a:t>
            </a:r>
          </a:p>
          <a:p>
            <a:pPr lvl="1"/>
            <a:r>
              <a:rPr lang="en-US" sz="800" dirty="0" smtClean="0"/>
              <a:t>Microsoft gaining – by 2012, VMware 65%, Microsoft 27</a:t>
            </a:r>
          </a:p>
          <a:p>
            <a:pPr>
              <a:buFont typeface="Monotype Sorts" pitchFamily="-16" charset="2"/>
              <a:buChar char="•"/>
            </a:pPr>
            <a:r>
              <a:rPr lang="en-US" sz="800" dirty="0" smtClean="0"/>
              <a:t>Traditional Telco Customers (anecdotal evidence)</a:t>
            </a:r>
          </a:p>
          <a:p>
            <a:pPr lvl="1"/>
            <a:r>
              <a:rPr lang="en-US" sz="800" dirty="0" smtClean="0"/>
              <a:t>Customers specifying virtualization platforms universally specify VMware</a:t>
            </a:r>
          </a:p>
          <a:p>
            <a:pPr lvl="1"/>
            <a:r>
              <a:rPr lang="en-US" sz="800" dirty="0" smtClean="0"/>
              <a:t>AT&amp;T, FT/Orange, SFR, and others have expressed preference for VMware</a:t>
            </a:r>
          </a:p>
          <a:p>
            <a:pPr lvl="1"/>
            <a:r>
              <a:rPr lang="en-US" sz="800" dirty="0" smtClean="0"/>
              <a:t>AT&amp;T Synaptic Compute as a Service: VMware </a:t>
            </a:r>
            <a:r>
              <a:rPr lang="en-US" sz="800" dirty="0" err="1" smtClean="0"/>
              <a:t>vSphere</a:t>
            </a:r>
            <a:endParaRPr lang="en-US" sz="800" dirty="0" smtClean="0"/>
          </a:p>
          <a:p>
            <a:endParaRPr lang="en-US" sz="80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emf</a:t>
            </a:r>
            <a:r>
              <a:rPr lang="en-US" dirty="0" smtClean="0"/>
              <a:t> and </a:t>
            </a:r>
            <a:r>
              <a:rPr lang="en-US" dirty="0" err="1" smtClean="0"/>
              <a:t>sp_slave</a:t>
            </a:r>
            <a:r>
              <a:rPr lang="en-US" dirty="0" smtClean="0"/>
              <a:t> are required to start</a:t>
            </a:r>
            <a:r>
              <a:rPr lang="en-US" baseline="0" dirty="0" smtClean="0"/>
              <a:t> the apps under the centralized suite. </a:t>
            </a:r>
          </a:p>
          <a:p>
            <a:endParaRPr lang="en-US" baseline="0" dirty="0" smtClean="0"/>
          </a:p>
          <a:p>
            <a:r>
              <a:rPr lang="en-US" baseline="0" dirty="0" smtClean="0"/>
              <a:t>The </a:t>
            </a:r>
            <a:r>
              <a:rPr lang="en-US" baseline="0" dirty="0" err="1" smtClean="0"/>
              <a:t>virtm</a:t>
            </a:r>
            <a:r>
              <a:rPr lang="en-US" baseline="0" dirty="0" smtClean="0"/>
              <a:t> would only be needed if the centralized suite is decomposed into mgmt, SIP, and Router Suites.</a:t>
            </a:r>
          </a:p>
          <a:p>
            <a:endParaRPr lang="en-US" baseline="0" dirty="0" smtClean="0"/>
          </a:p>
          <a:p>
            <a:r>
              <a:rPr lang="en-US" baseline="0" dirty="0" smtClean="0"/>
              <a:t>Unless certain features are needed, the SIP suite may not use too many resources.</a:t>
            </a:r>
          </a:p>
          <a:p>
            <a:endParaRPr lang="en-US" baseline="0" dirty="0" smtClean="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A cloud computing company is any company that provides its services over the Internet. These services fall into three different categories, or layers. The layers of cloud computing, which sit on top of one another, are Infrastructure-as-a-Service (</a:t>
            </a:r>
            <a:r>
              <a:rPr lang="en-US" dirty="0" err="1" smtClean="0"/>
              <a:t>IaaS</a:t>
            </a:r>
            <a:r>
              <a:rPr lang="en-US" dirty="0" smtClean="0"/>
              <a:t>), Platform-as-a-Service (</a:t>
            </a:r>
            <a:r>
              <a:rPr lang="en-US" dirty="0" err="1" smtClean="0"/>
              <a:t>PaaS</a:t>
            </a:r>
            <a:r>
              <a:rPr lang="en-US" dirty="0" smtClean="0"/>
              <a:t>) and Software-as-a-Service (</a:t>
            </a:r>
            <a:r>
              <a:rPr lang="en-US" dirty="0" err="1" smtClean="0"/>
              <a:t>SaaS</a:t>
            </a:r>
            <a:r>
              <a:rPr lang="en-US" dirty="0" smtClean="0"/>
              <a:t>). Infrastructure sits at the bottom, Platform in the middle and Software on top. Other “soft” layers can be added on top of these layers as well, with elements like cost and security extending the size and flexibility of the cloud.</a:t>
            </a:r>
          </a:p>
          <a:p>
            <a:endParaRPr lang="en-US" dirty="0" smtClean="0"/>
          </a:p>
          <a:p>
            <a:r>
              <a:rPr lang="en-US" b="1" dirty="0" err="1" smtClean="0"/>
              <a:t>PaaS</a:t>
            </a:r>
            <a:r>
              <a:rPr lang="en-US" b="1" dirty="0" smtClean="0"/>
              <a:t>: Platform-as-a-Service =&gt; MGC-8 in the cloud direction</a:t>
            </a:r>
          </a:p>
          <a:p>
            <a:r>
              <a:rPr lang="en-US" dirty="0" smtClean="0"/>
              <a:t>The second major layer of the cloud is known as Platform-as-a-Service, or </a:t>
            </a:r>
            <a:r>
              <a:rPr lang="en-US" dirty="0" err="1" smtClean="0"/>
              <a:t>PaaS</a:t>
            </a:r>
            <a:r>
              <a:rPr lang="en-US" dirty="0" smtClean="0"/>
              <a:t>, which is sometimes called middleware. The underlying idea of this category is that all of your company’s development can happen at this layer, saving you time and resources.</a:t>
            </a:r>
          </a:p>
          <a:p>
            <a:r>
              <a:rPr lang="en-US" dirty="0" err="1" smtClean="0"/>
              <a:t>PaaS</a:t>
            </a:r>
            <a:r>
              <a:rPr lang="en-US" dirty="0" smtClean="0"/>
              <a:t> companies offer up a wide variety of solutions for developing and deploying applications over the Internet, such as virtualized servers and operating systems. This saves you money on hardware and also makes collaboration easier for a scattered workforce. Web application management, application design, app hosting, storage, security, and app development collaboration tools all fall into this category.</a:t>
            </a:r>
          </a:p>
          <a:p>
            <a:r>
              <a:rPr lang="en-US" dirty="0" smtClean="0"/>
              <a:t>Some of the biggest </a:t>
            </a:r>
            <a:r>
              <a:rPr lang="en-US" dirty="0" err="1" smtClean="0"/>
              <a:t>PaaS</a:t>
            </a:r>
            <a:r>
              <a:rPr lang="en-US" dirty="0" smtClean="0"/>
              <a:t> providers today are Google App Engine, Microsoft Azure, </a:t>
            </a:r>
            <a:r>
              <a:rPr lang="en-US" dirty="0" err="1" smtClean="0"/>
              <a:t>Saleforce’s</a:t>
            </a:r>
            <a:r>
              <a:rPr lang="en-US" dirty="0" smtClean="0"/>
              <a:t> Force.com, the </a:t>
            </a:r>
            <a:r>
              <a:rPr lang="en-US" dirty="0" err="1" smtClean="0"/>
              <a:t>Salesforce</a:t>
            </a:r>
            <a:r>
              <a:rPr lang="en-US" dirty="0" smtClean="0"/>
              <a:t>-owned </a:t>
            </a:r>
            <a:r>
              <a:rPr lang="en-US" dirty="0" err="1" smtClean="0"/>
              <a:t>Heroku</a:t>
            </a:r>
            <a:r>
              <a:rPr lang="en-US" dirty="0" smtClean="0"/>
              <a:t>, and </a:t>
            </a:r>
            <a:r>
              <a:rPr lang="en-US" dirty="0" smtClean="0">
                <a:hlinkClick r:id="rId3"/>
              </a:rPr>
              <a:t>Engine Yard</a:t>
            </a:r>
            <a:r>
              <a:rPr lang="en-US" dirty="0" smtClean="0"/>
              <a:t>. A few recent </a:t>
            </a:r>
            <a:r>
              <a:rPr lang="en-US" dirty="0" err="1" smtClean="0"/>
              <a:t>PaaS</a:t>
            </a:r>
            <a:r>
              <a:rPr lang="en-US" dirty="0" smtClean="0"/>
              <a:t> startups we’ve written about that look somewhat intriguing include Piston Cloud (http://www.pistoncloud.com), </a:t>
            </a:r>
            <a:r>
              <a:rPr lang="en-US" dirty="0" err="1" smtClean="0">
                <a:hlinkClick r:id="rId4"/>
              </a:rPr>
              <a:t>AppFog</a:t>
            </a:r>
            <a:r>
              <a:rPr lang="en-US" dirty="0" smtClean="0"/>
              <a:t>, </a:t>
            </a:r>
            <a:r>
              <a:rPr lang="en-US" dirty="0" err="1" smtClean="0">
                <a:hlinkClick r:id="rId5"/>
              </a:rPr>
              <a:t>Mendix</a:t>
            </a:r>
            <a:r>
              <a:rPr lang="en-US" dirty="0" smtClean="0"/>
              <a:t> and </a:t>
            </a:r>
            <a:r>
              <a:rPr lang="en-US" dirty="0" smtClean="0">
                <a:hlinkClick r:id="rId6"/>
              </a:rPr>
              <a:t>Standing Cloud</a:t>
            </a:r>
            <a:r>
              <a:rPr lang="en-US" dirty="0" smtClean="0"/>
              <a:t>.</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http://www.openstack.org/ for more details on API. It’s the emerging de facto standard for the “Cloud API”</a:t>
            </a:r>
          </a:p>
          <a:p>
            <a:r>
              <a:rPr lang="en-US" dirty="0" smtClean="0"/>
              <a:t>See http://acloudyplace.com/2012/01/comparing-iaas-and-paas-a-developers-perspective/ for more on </a:t>
            </a:r>
            <a:r>
              <a:rPr lang="en-US" dirty="0" err="1" smtClean="0"/>
              <a:t>IaaS</a:t>
            </a:r>
            <a:r>
              <a:rPr lang="en-US" dirty="0" smtClean="0"/>
              <a:t> vs. </a:t>
            </a:r>
            <a:r>
              <a:rPr lang="en-US" dirty="0" err="1" smtClean="0"/>
              <a:t>PaaS</a:t>
            </a:r>
            <a:r>
              <a:rPr lang="en-US" dirty="0" smtClean="0"/>
              <a:t>. The</a:t>
            </a:r>
            <a:r>
              <a:rPr lang="en-US" baseline="0" dirty="0" smtClean="0"/>
              <a:t> key is that MGC8 is not focused on delivery of the virtualized infrastructure along with the </a:t>
            </a:r>
            <a:r>
              <a:rPr lang="en-US" baseline="0" dirty="0" err="1" smtClean="0"/>
              <a:t>GuestOS</a:t>
            </a:r>
            <a:r>
              <a:rPr lang="en-US" baseline="0" dirty="0" smtClean="0"/>
              <a:t>.</a:t>
            </a:r>
          </a:p>
          <a:p>
            <a:endParaRPr lang="en-US" baseline="0" dirty="0" smtClean="0"/>
          </a:p>
          <a:p>
            <a:pPr>
              <a:buFontTx/>
              <a:buChar char="-"/>
            </a:pPr>
            <a:r>
              <a:rPr lang="en-US" dirty="0" smtClean="0"/>
              <a:t>For MGC-8, it no longer makes sense to deliver a typical integrated</a:t>
            </a:r>
            <a:r>
              <a:rPr lang="en-US" baseline="0" dirty="0" smtClean="0"/>
              <a:t> stack in a cloud environment. There are competing services in the space of cloud management and services. Ideally, MGC-8 is looking at Platform as a Service (</a:t>
            </a:r>
            <a:r>
              <a:rPr lang="en-US" baseline="0" dirty="0" err="1" smtClean="0"/>
              <a:t>PaaS</a:t>
            </a:r>
            <a:r>
              <a:rPr lang="en-US" baseline="0" dirty="0" smtClean="0"/>
              <a:t>) to manage the compute, network, and infrastructure (See backup slide for more details on </a:t>
            </a:r>
            <a:r>
              <a:rPr lang="en-US" baseline="0" dirty="0" err="1" smtClean="0"/>
              <a:t>PaaS</a:t>
            </a:r>
            <a:r>
              <a:rPr lang="en-US" baseline="0" dirty="0" smtClean="0"/>
              <a:t> vs. other solutions). MGC-8 should focus on it’s core application and take advantage of emerging technologies to improve redundancy and elasticity.</a:t>
            </a:r>
          </a:p>
          <a:p>
            <a:pPr>
              <a:buFontTx/>
              <a:buChar char="-"/>
            </a:pPr>
            <a:r>
              <a:rPr lang="en-US" baseline="0" dirty="0" smtClean="0"/>
              <a:t> </a:t>
            </a:r>
            <a:endParaRPr lang="en-US" dirty="0" smtClean="0"/>
          </a:p>
          <a:p>
            <a:pPr>
              <a:buFontTx/>
              <a:buChar char="-"/>
            </a:pPr>
            <a:r>
              <a:rPr lang="en-US" dirty="0" smtClean="0"/>
              <a:t> https://cloudsleuth.net/applications</a:t>
            </a:r>
          </a:p>
          <a:p>
            <a:pPr>
              <a:buFontTx/>
              <a:buChar char="-"/>
            </a:pPr>
            <a:r>
              <a:rPr lang="en-US" dirty="0" smtClean="0"/>
              <a:t> http://www.pistoncloud.com</a:t>
            </a:r>
          </a:p>
          <a:p>
            <a:pPr>
              <a:buFontTx/>
              <a:buChar char="-"/>
            </a:pPr>
            <a:r>
              <a:rPr lang="en-US" dirty="0" smtClean="0"/>
              <a:t> http://www.heroku.com/</a:t>
            </a:r>
          </a:p>
          <a:p>
            <a:pPr>
              <a:buFontTx/>
              <a:buChar char="-"/>
            </a:pPr>
            <a:r>
              <a:rPr lang="en-US" dirty="0" smtClean="0"/>
              <a:t> (ALU </a:t>
            </a:r>
            <a:r>
              <a:rPr lang="en-US" dirty="0" err="1" smtClean="0"/>
              <a:t>CloudBand</a:t>
            </a:r>
            <a:r>
              <a:rPr lang="en-US" dirty="0" smtClean="0"/>
              <a:t>) http://www.alcatel-lucent.com/wps/portal/Solutions/detail?LMSG_CABINET=Solution_Product_Catalog&amp;LMSG_CONTENT_FILE=Solutions/Solution2_Detail_000354.xml</a:t>
            </a:r>
          </a:p>
          <a:p>
            <a:pPr>
              <a:buFontTx/>
              <a:buChar char="-"/>
            </a:pPr>
            <a:r>
              <a:rPr lang="en-US" dirty="0" smtClean="0"/>
              <a:t> (AT&amp;T Cloud Services) https://www.synaptic.att.com/clouduser/</a:t>
            </a:r>
          </a:p>
          <a:p>
            <a:pPr>
              <a:buFontTx/>
              <a:buChar char="-"/>
            </a:pPr>
            <a:r>
              <a:rPr lang="en-US" dirty="0" smtClean="0"/>
              <a:t> (Verizon) http://www.terremark.com/default.aspx</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Lots of cleanup issues to make MGC-8 software run on a pre-built OS.</a:t>
            </a:r>
            <a:r>
              <a:rPr lang="en-US" baseline="0" dirty="0" smtClean="0"/>
              <a:t> Also, need to determine if MGC-8 continues to runs as 32 bit application.</a:t>
            </a:r>
          </a:p>
          <a:p>
            <a:endParaRPr lang="en-US" baseline="0" dirty="0" smtClean="0"/>
          </a:p>
          <a:p>
            <a:pPr>
              <a:buFontTx/>
              <a:buChar char="-"/>
            </a:pPr>
            <a:r>
              <a:rPr lang="en-US" baseline="0" dirty="0" smtClean="0"/>
              <a:t>A rpm package of MGC-8 software takes care of specifying the shared library dependencies (i.e. external dependencies).</a:t>
            </a:r>
          </a:p>
          <a:p>
            <a:pPr>
              <a:buFontTx/>
              <a:buChar char="-"/>
            </a:pPr>
            <a:endParaRPr lang="en-US" baseline="0" dirty="0" smtClean="0"/>
          </a:p>
          <a:p>
            <a:pPr>
              <a:buFontTx/>
              <a:buChar char="-"/>
            </a:pPr>
            <a:r>
              <a:rPr lang="en-US" baseline="0" dirty="0" smtClean="0"/>
              <a:t> The challenge is to build an image using a stock </a:t>
            </a:r>
            <a:r>
              <a:rPr lang="en-US" baseline="0" dirty="0" err="1" smtClean="0"/>
              <a:t>RedHat</a:t>
            </a:r>
            <a:r>
              <a:rPr lang="en-US" baseline="0" dirty="0" smtClean="0"/>
              <a:t> OS image along with the MGC-8 SW package. Can this be accomplish using Cloud services? No. As far as we can tell, the Cloud infrastructure starts with a custom image. In this case, we have 2 options:</a:t>
            </a:r>
          </a:p>
          <a:p>
            <a:pPr lvl="1">
              <a:buFontTx/>
              <a:buChar char="-"/>
            </a:pPr>
            <a:r>
              <a:rPr lang="en-US" baseline="0" dirty="0" smtClean="0"/>
              <a:t> Define a DLP that allows services/customer to build a custom image (i.e. the MGC-8 Image). </a:t>
            </a:r>
          </a:p>
          <a:p>
            <a:pPr lvl="2">
              <a:buFontTx/>
              <a:buChar char="-"/>
            </a:pPr>
            <a:r>
              <a:rPr lang="en-US" baseline="0" dirty="0" smtClean="0"/>
              <a:t> Basically, take a stock/hardened supported OS image and install MGC-8 rpm. Customer assumes responsibility for OS security, patches, etc.</a:t>
            </a:r>
          </a:p>
          <a:p>
            <a:pPr lvl="1">
              <a:buFontTx/>
              <a:buChar char="-"/>
            </a:pPr>
            <a:r>
              <a:rPr lang="en-US" baseline="0" dirty="0" smtClean="0"/>
              <a:t> Provide a default hardened MGC-8 image (</a:t>
            </a:r>
            <a:r>
              <a:rPr lang="en-US" b="1" baseline="0" dirty="0" smtClean="0"/>
              <a:t>not a preferred option</a:t>
            </a:r>
            <a:r>
              <a:rPr lang="en-US" baseline="0" dirty="0" smtClean="0"/>
              <a:t>).</a:t>
            </a:r>
          </a:p>
          <a:p>
            <a:pPr lvl="2">
              <a:buFontTx/>
              <a:buChar char="-"/>
            </a:pPr>
            <a:r>
              <a:rPr lang="en-US" baseline="0" dirty="0" smtClean="0"/>
              <a:t> We don’t want to be in the business of maintaining OS security, patches, etc.</a:t>
            </a:r>
          </a:p>
          <a:p>
            <a:pPr lvl="2">
              <a:buFontTx/>
              <a:buChar char="-"/>
            </a:pPr>
            <a:r>
              <a:rPr lang="en-US" baseline="0" dirty="0" smtClean="0"/>
              <a:t> Maybe an ALU corporate hardened RH OS can be leveraged?? </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The MGC-8 flavor still needs to be validated.</a:t>
            </a:r>
          </a:p>
          <a:p>
            <a:pPr>
              <a:buFontTx/>
              <a:buChar char="-"/>
            </a:pPr>
            <a:r>
              <a:rPr lang="en-US" baseline="0" dirty="0" smtClean="0"/>
              <a:t>Can we get predictable </a:t>
            </a:r>
            <a:r>
              <a:rPr lang="en-US" baseline="0" dirty="0" err="1" smtClean="0"/>
              <a:t>vNIC</a:t>
            </a:r>
            <a:r>
              <a:rPr lang="en-US" baseline="0" dirty="0" smtClean="0"/>
              <a:t> device naming?</a:t>
            </a:r>
          </a:p>
          <a:p>
            <a:pPr>
              <a:buFontTx/>
              <a:buChar char="-"/>
            </a:pPr>
            <a:r>
              <a:rPr lang="en-US" baseline="0" dirty="0" smtClean="0"/>
              <a:t> App name for /opt or /</a:t>
            </a:r>
            <a:r>
              <a:rPr lang="en-US" baseline="0" dirty="0" err="1" smtClean="0"/>
              <a:t>var</a:t>
            </a:r>
            <a:r>
              <a:rPr lang="en-US" baseline="0" dirty="0" smtClean="0"/>
              <a:t> =&gt; 5</a:t>
            </a:r>
            <a:r>
              <a:rPr lang="en-US" baseline="0" dirty="0" smtClean="0">
                <a:solidFill>
                  <a:srgbClr val="FF0000"/>
                </a:solidFill>
              </a:rPr>
              <a:t>xxx</a:t>
            </a:r>
            <a:r>
              <a:rPr lang="en-US" baseline="0" dirty="0" smtClean="0"/>
              <a:t>mgc-8 or ALGPV2?</a:t>
            </a:r>
          </a:p>
          <a:p>
            <a:pPr>
              <a:buFontTx/>
              <a:buChar char="-"/>
            </a:pPr>
            <a:r>
              <a:rPr lang="en-US" baseline="0" dirty="0" smtClean="0"/>
              <a:t> Does space requirements for persistent disk storage become an engineering step? (i.e. take into account call rate and number of days for CDR storage).</a:t>
            </a:r>
          </a:p>
          <a:p>
            <a:pPr>
              <a:buFontTx/>
              <a:buChar char="-"/>
            </a:pPr>
            <a:r>
              <a:rPr lang="en-US" baseline="0" dirty="0" smtClean="0"/>
              <a:t> Does it make sense to keep logs/cores on VM image (i.e. /</a:t>
            </a:r>
            <a:r>
              <a:rPr lang="en-US" baseline="0" dirty="0" err="1" smtClean="0"/>
              <a:t>var</a:t>
            </a:r>
            <a:r>
              <a:rPr lang="en-US" baseline="0" dirty="0" smtClean="0"/>
              <a:t>/log)? What about running </a:t>
            </a:r>
            <a:r>
              <a:rPr lang="en-US" baseline="0" dirty="0" err="1" smtClean="0"/>
              <a:t>syslog</a:t>
            </a:r>
            <a:r>
              <a:rPr lang="en-US" baseline="0" dirty="0" smtClean="0"/>
              <a:t> daemon on Centralized server for persistent logs?</a:t>
            </a:r>
          </a:p>
          <a:p>
            <a:pPr>
              <a:buFontTx/>
              <a:buChar char="-"/>
            </a:pPr>
            <a:r>
              <a:rPr lang="en-US" baseline="0" dirty="0" smtClean="0"/>
              <a:t> How best to define CPU resources. In the case of Amazon EC2, they define their own unit for computing CPU resources.</a:t>
            </a:r>
            <a:r>
              <a:rPr lang="en-US" dirty="0" smtClean="0"/>
              <a:t> </a:t>
            </a:r>
            <a:r>
              <a:rPr lang="en-US" b="1" dirty="0" smtClean="0"/>
              <a:t>EC2 Compute Unit (ECU) </a:t>
            </a:r>
            <a:r>
              <a:rPr lang="en-US" dirty="0" smtClean="0"/>
              <a:t>– One EC2 Compute Unit (ECU) provides the equivalent CPU capacity of a 1.0-1.2 GHz 2007 </a:t>
            </a:r>
            <a:r>
              <a:rPr lang="en-US" dirty="0" err="1" smtClean="0"/>
              <a:t>Opteron</a:t>
            </a:r>
            <a:r>
              <a:rPr lang="en-US" dirty="0" smtClean="0"/>
              <a:t> or 2007 Xeon processor. Example:</a:t>
            </a:r>
          </a:p>
          <a:p>
            <a:pPr lvl="1">
              <a:buFontTx/>
              <a:buChar char="-"/>
            </a:pPr>
            <a:r>
              <a:rPr lang="en-US" dirty="0" smtClean="0"/>
              <a:t>High-CPU Medium Instance 1.7 GB of memory, 5 EC2 Compute Units (2 virtual cores with 2.5 EC2 Compute Units each), 350 GB of local instance storage, 32-bit or 64-bit platform</a:t>
            </a:r>
          </a:p>
          <a:p>
            <a:pPr lvl="0">
              <a:buFontTx/>
              <a:buNone/>
            </a:pPr>
            <a:r>
              <a:rPr lang="en-US" baseline="0" dirty="0" smtClean="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Does a MGC-8 Server have a different flavor based on the role it plays (e.g. does FED Suite need more CPU/Cores than BTS Suite?). </a:t>
            </a:r>
            <a:r>
              <a:rPr lang="en-US" b="1" dirty="0" smtClean="0"/>
              <a:t>ANSWER:</a:t>
            </a:r>
            <a:r>
              <a:rPr lang="en-US" b="1" baseline="0" dirty="0" smtClean="0"/>
              <a:t> Yes</a:t>
            </a:r>
            <a:r>
              <a:rPr lang="en-US" baseline="0" dirty="0" smtClean="0"/>
              <a:t>, so far.</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NTED TITLE">
    <p:spTree>
      <p:nvGrpSpPr>
        <p:cNvPr id="1" name=""/>
        <p:cNvGrpSpPr/>
        <p:nvPr/>
      </p:nvGrpSpPr>
      <p:grpSpPr>
        <a:xfrm>
          <a:off x="0" y="0"/>
          <a:ext cx="0" cy="0"/>
          <a:chOff x="0" y="0"/>
          <a:chExt cx="0" cy="0"/>
        </a:xfrm>
      </p:grpSpPr>
      <p:grpSp>
        <p:nvGrpSpPr>
          <p:cNvPr id="4" name="Group 7"/>
          <p:cNvGrpSpPr>
            <a:grpSpLocks/>
          </p:cNvGrpSpPr>
          <p:nvPr userDrawn="1"/>
        </p:nvGrpSpPr>
        <p:grpSpPr bwMode="auto">
          <a:xfrm>
            <a:off x="311150" y="6248400"/>
            <a:ext cx="8526463" cy="304800"/>
            <a:chOff x="518474" y="6484973"/>
            <a:chExt cx="8526824" cy="304046"/>
          </a:xfrm>
        </p:grpSpPr>
        <p:pic>
          <p:nvPicPr>
            <p:cNvPr id="5" name="Picture 2"/>
            <p:cNvPicPr>
              <a:picLocks noChangeAspect="1" noChangeArrowheads="1"/>
            </p:cNvPicPr>
            <p:nvPr/>
          </p:nvPicPr>
          <p:blipFill>
            <a:blip r:embed="rId2" cstate="print"/>
            <a:srcRect l="73026"/>
            <a:stretch>
              <a:fillRect/>
            </a:stretch>
          </p:blipFill>
          <p:spPr bwMode="auto">
            <a:xfrm>
              <a:off x="7581205" y="6484973"/>
              <a:ext cx="1464093" cy="304046"/>
            </a:xfrm>
            <a:prstGeom prst="rect">
              <a:avLst/>
            </a:prstGeom>
            <a:noFill/>
            <a:ln w="9525">
              <a:noFill/>
              <a:miter lim="800000"/>
              <a:headEnd/>
              <a:tailEnd/>
            </a:ln>
          </p:spPr>
        </p:pic>
        <p:cxnSp>
          <p:nvCxnSpPr>
            <p:cNvPr id="6" name="Straight Connector 9"/>
            <p:cNvCxnSpPr>
              <a:cxnSpLocks noChangeShapeType="1"/>
            </p:cNvCxnSpPr>
            <p:nvPr/>
          </p:nvCxnSpPr>
          <p:spPr bwMode="auto">
            <a:xfrm rot="10800000">
              <a:off x="518474" y="6628605"/>
              <a:ext cx="7023260" cy="0"/>
            </a:xfrm>
            <a:prstGeom prst="line">
              <a:avLst/>
            </a:prstGeom>
            <a:noFill/>
            <a:ln w="34925" cap="rnd" algn="ctr">
              <a:solidFill>
                <a:schemeClr val="tx1"/>
              </a:solidFill>
              <a:prstDash val="sysDot"/>
              <a:round/>
              <a:headEnd/>
              <a:tailEnd/>
            </a:ln>
          </p:spPr>
        </p:cxnSp>
      </p:grpSp>
      <p:sp>
        <p:nvSpPr>
          <p:cNvPr id="3" name="Subtitle 2"/>
          <p:cNvSpPr>
            <a:spLocks noGrp="1"/>
          </p:cNvSpPr>
          <p:nvPr>
            <p:ph type="subTitle" idx="1"/>
          </p:nvPr>
        </p:nvSpPr>
        <p:spPr>
          <a:xfrm>
            <a:off x="176735" y="1314450"/>
            <a:ext cx="8660877" cy="400110"/>
          </a:xfrm>
          <a:noFill/>
        </p:spPr>
        <p:txBody>
          <a:bodyPr lIns="0" tIns="45720" rIns="91440" bIns="45720" rtlCol="0">
            <a:spAutoFit/>
          </a:bodyPr>
          <a:lstStyle>
            <a:lvl1pPr marL="114300" indent="-1588" algn="l">
              <a:buNone/>
              <a:defRPr kumimoji="0" lang="en-US" sz="2000" b="0" i="0" u="none" strike="noStrike" kern="1200" cap="none" spc="0" normalizeH="0" baseline="0" noProof="0" dirty="0" err="1" smtClean="0">
                <a:ln>
                  <a:noFill/>
                </a:ln>
                <a:solidFill>
                  <a:schemeClr val="bg1">
                    <a:lumMod val="50000"/>
                  </a:schemeClr>
                </a:solidFill>
                <a:effectLst/>
                <a:uLnTx/>
                <a:uFillTx/>
                <a:latin typeface="Tahoma"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27" name="Title 26"/>
          <p:cNvSpPr>
            <a:spLocks noGrp="1"/>
          </p:cNvSpPr>
          <p:nvPr>
            <p:ph type="title" hasCustomPrompt="1"/>
          </p:nvPr>
        </p:nvSpPr>
        <p:spPr>
          <a:xfrm>
            <a:off x="191726" y="237744"/>
            <a:ext cx="8645887" cy="1143000"/>
          </a:xfrm>
        </p:spPr>
        <p:txBody>
          <a:bodyPr>
            <a:normAutofit/>
          </a:bodyPr>
          <a:lstStyle>
            <a:lvl1pPr>
              <a:lnSpc>
                <a:spcPct val="100000"/>
              </a:lnSpc>
              <a:defRPr sz="2600"/>
            </a:lvl1pPr>
          </a:lstStyle>
          <a:p>
            <a:r>
              <a:rPr lang="en-US" smtClean="0"/>
              <a:t>CLICK TO EDIT MASTER TITLE STYLE</a:t>
            </a:r>
            <a:endParaRPr lang="en-US" dirty="0"/>
          </a:p>
        </p:txBody>
      </p:sp>
      <p:sp>
        <p:nvSpPr>
          <p:cNvPr id="11" name="Rectangle 7"/>
          <p:cNvSpPr>
            <a:spLocks noChangeArrowheads="1"/>
          </p:cNvSpPr>
          <p:nvPr userDrawn="1"/>
        </p:nvSpPr>
        <p:spPr bwMode="auto">
          <a:xfrm>
            <a:off x="1358900" y="6580188"/>
            <a:ext cx="6408738" cy="228600"/>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7F7F7F"/>
                </a:solidFill>
                <a:effectLst/>
                <a:latin typeface="Tahoma" pitchFamily="34" charset="0"/>
              </a:rPr>
              <a:t>COPYRIGHT © 2011 ALCATEL-LUCENT.  ALL RIGHTS RESERVED. </a:t>
            </a:r>
            <a:br>
              <a:rPr kumimoji="0" lang="en-US" sz="600" b="0" i="0" u="none" strike="noStrike" cap="none" normalizeH="0" baseline="0" smtClean="0">
                <a:ln>
                  <a:noFill/>
                </a:ln>
                <a:solidFill>
                  <a:srgbClr val="7F7F7F"/>
                </a:solidFill>
                <a:effectLst/>
                <a:latin typeface="Tahoma" pitchFamily="34" charset="0"/>
              </a:rPr>
            </a:br>
            <a:r>
              <a:rPr kumimoji="0" lang="en-US" sz="600" b="0" i="0" u="none" strike="noStrike" cap="none" normalizeH="0" baseline="0" smtClean="0">
                <a:ln>
                  <a:noFill/>
                </a:ln>
                <a:solidFill>
                  <a:srgbClr val="7F7F7F"/>
                </a:solidFill>
                <a:effectLst/>
                <a:latin typeface="Tahoma" pitchFamily="34" charset="0"/>
              </a:rPr>
              <a:t>ALCATEL-LUCENT — INTERNAL PROPRIETARY —  USE PURSUANT TO COMPANY INSTRUCTION</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de-DE"/>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AE0DD043-BA42-41AE-B815-89154F4D99A4}" type="slidenum">
              <a:rPr lang="de-DE"/>
              <a:pPr>
                <a:defRPr/>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27"/>
          <p:cNvGrpSpPr>
            <a:grpSpLocks/>
          </p:cNvGrpSpPr>
          <p:nvPr userDrawn="1"/>
        </p:nvGrpSpPr>
        <p:grpSpPr bwMode="auto">
          <a:xfrm>
            <a:off x="311150" y="6248400"/>
            <a:ext cx="8526463" cy="304800"/>
            <a:chOff x="518474" y="6484973"/>
            <a:chExt cx="8526824" cy="304046"/>
          </a:xfrm>
        </p:grpSpPr>
        <p:pic>
          <p:nvPicPr>
            <p:cNvPr id="5" name="Picture 2"/>
            <p:cNvPicPr>
              <a:picLocks noChangeAspect="1" noChangeArrowheads="1"/>
            </p:cNvPicPr>
            <p:nvPr/>
          </p:nvPicPr>
          <p:blipFill>
            <a:blip r:embed="rId2" cstate="print"/>
            <a:srcRect l="73026"/>
            <a:stretch>
              <a:fillRect/>
            </a:stretch>
          </p:blipFill>
          <p:spPr bwMode="auto">
            <a:xfrm>
              <a:off x="7581205" y="6484973"/>
              <a:ext cx="1464093" cy="304046"/>
            </a:xfrm>
            <a:prstGeom prst="rect">
              <a:avLst/>
            </a:prstGeom>
            <a:noFill/>
            <a:ln w="9525">
              <a:noFill/>
              <a:miter lim="800000"/>
              <a:headEnd/>
              <a:tailEnd/>
            </a:ln>
          </p:spPr>
        </p:pic>
        <p:cxnSp>
          <p:nvCxnSpPr>
            <p:cNvPr id="6" name="Straight Connector 30"/>
            <p:cNvCxnSpPr>
              <a:cxnSpLocks noChangeShapeType="1"/>
            </p:cNvCxnSpPr>
            <p:nvPr/>
          </p:nvCxnSpPr>
          <p:spPr bwMode="auto">
            <a:xfrm rot="10800000">
              <a:off x="518474" y="6628605"/>
              <a:ext cx="7023260" cy="0"/>
            </a:xfrm>
            <a:prstGeom prst="line">
              <a:avLst/>
            </a:prstGeom>
            <a:noFill/>
            <a:ln w="34925" cap="rnd" algn="ctr">
              <a:solidFill>
                <a:schemeClr val="tx1"/>
              </a:solidFill>
              <a:prstDash val="sysDot"/>
              <a:round/>
              <a:headEnd/>
              <a:tailEnd/>
            </a:ln>
          </p:spPr>
        </p:cxnSp>
      </p:grpSp>
      <p:pic>
        <p:nvPicPr>
          <p:cNvPr id="9" name="Picture 2"/>
          <p:cNvPicPr>
            <a:picLocks noChangeAspect="1" noChangeArrowheads="1"/>
          </p:cNvPicPr>
          <p:nvPr userDrawn="1"/>
        </p:nvPicPr>
        <p:blipFill>
          <a:blip r:embed="rId3" cstate="print"/>
          <a:srcRect/>
          <a:stretch>
            <a:fillRect/>
          </a:stretch>
        </p:blipFill>
        <p:spPr bwMode="auto">
          <a:xfrm>
            <a:off x="292100" y="6491288"/>
            <a:ext cx="1527175" cy="92075"/>
          </a:xfrm>
          <a:prstGeom prst="rect">
            <a:avLst/>
          </a:prstGeom>
          <a:noFill/>
          <a:ln w="9525">
            <a:noFill/>
            <a:miter lim="800000"/>
            <a:headEnd/>
            <a:tailEnd/>
          </a:ln>
        </p:spPr>
      </p:pic>
      <p:sp>
        <p:nvSpPr>
          <p:cNvPr id="3" name="Content Placeholder 2"/>
          <p:cNvSpPr>
            <a:spLocks noGrp="1"/>
          </p:cNvSpPr>
          <p:nvPr>
            <p:ph idx="1"/>
          </p:nvPr>
        </p:nvSpPr>
        <p:spPr>
          <a:xfrm>
            <a:off x="249888" y="1370552"/>
            <a:ext cx="8587723" cy="4525963"/>
          </a:xfrm>
        </p:spPr>
        <p:txBody>
          <a:bodyPr/>
          <a:lstStyle>
            <a:lvl1pPr>
              <a:buClr>
                <a:srgbClr val="6639B7"/>
              </a:buClr>
              <a:defRPr/>
            </a:lvl1pPr>
            <a:lvl2pPr marL="396875" indent="-165100">
              <a:buClr>
                <a:srgbClr val="6639B7"/>
              </a:buClr>
              <a:buFont typeface="Tahoma" pitchFamily="34" charset="0"/>
              <a:buChar char="­"/>
              <a:defRPr/>
            </a:lvl2pPr>
            <a:lvl3pPr marL="517525" indent="-120650">
              <a:buClr>
                <a:srgbClr val="6639B7"/>
              </a:buClr>
              <a:buFont typeface="Tahoma" pitchFamily="34" charset="0"/>
              <a:buChar char="­"/>
              <a:defRPr/>
            </a:lvl3pPr>
            <a:lvl4pPr marL="692150" indent="-122238">
              <a:buClr>
                <a:srgbClr val="6639B7"/>
              </a:buClr>
              <a:buFont typeface="Tahoma" pitchFamily="34" charset="0"/>
              <a:buChar char="­"/>
              <a:defRPr/>
            </a:lvl4pPr>
            <a:lvl5pPr marL="854075" indent="-104775">
              <a:buClr>
                <a:srgbClr val="6639B7"/>
              </a:buClr>
              <a:buFont typeface="Tahoma"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192375" y="241450"/>
            <a:ext cx="8645237" cy="1143000"/>
          </a:xfrm>
        </p:spPr>
        <p:txBody>
          <a:bodyPr rtlCol="0">
            <a:normAutofit/>
          </a:bodyPr>
          <a:lstStyle>
            <a:lvl1pPr algn="l" defTabSz="914400" rtl="0" eaLnBrk="1" latinLnBrk="0" hangingPunct="1">
              <a:lnSpc>
                <a:spcPct val="100000"/>
              </a:lnSpc>
              <a:spcBef>
                <a:spcPct val="0"/>
              </a:spcBef>
              <a:buNone/>
              <a:defRPr kumimoji="0" lang="en-US" sz="2600" b="1" i="0" u="none" strike="noStrike" kern="1200" cap="none" spc="0" normalizeH="0" baseline="0" noProof="0" dirty="0">
                <a:ln>
                  <a:noFill/>
                </a:ln>
                <a:solidFill>
                  <a:schemeClr val="tx1">
                    <a:lumMod val="75000"/>
                    <a:lumOff val="25000"/>
                  </a:schemeClr>
                </a:solidFill>
                <a:effectLst/>
                <a:uLnTx/>
                <a:uFillTx/>
                <a:latin typeface="+mj-lt"/>
                <a:ea typeface="+mj-ea"/>
                <a:cs typeface="+mj-cs"/>
              </a:defRPr>
            </a:lvl1pPr>
          </a:lstStyle>
          <a:p>
            <a:r>
              <a:rPr lang="en-US" smtClean="0"/>
              <a:t>CLICK TO EDIT MASTER TITLE STYLE</a:t>
            </a:r>
            <a:endParaRPr lang="en-US" dirty="0"/>
          </a:p>
        </p:txBody>
      </p:sp>
      <p:sp>
        <p:nvSpPr>
          <p:cNvPr id="16" name="Footer Placeholder 2"/>
          <p:cNvSpPr txBox="1">
            <a:spLocks/>
          </p:cNvSpPr>
          <p:nvPr userDrawn="1"/>
        </p:nvSpPr>
        <p:spPr>
          <a:xfrm>
            <a:off x="4328962"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a:t>
            </a:fld>
            <a:endParaRPr lang="en-US" sz="600" dirty="0">
              <a:solidFill>
                <a:schemeClr val="tx1">
                  <a:lumMod val="50000"/>
                  <a:lumOff val="50000"/>
                </a:schemeClr>
              </a:solidFill>
              <a:cs typeface="Arial" pitchFamily="34" charset="0"/>
            </a:endParaRPr>
          </a:p>
        </p:txBody>
      </p:sp>
      <p:sp>
        <p:nvSpPr>
          <p:cNvPr id="18" name="Rectangle 7"/>
          <p:cNvSpPr>
            <a:spLocks noChangeArrowheads="1"/>
          </p:cNvSpPr>
          <p:nvPr userDrawn="1"/>
        </p:nvSpPr>
        <p:spPr bwMode="auto">
          <a:xfrm>
            <a:off x="1358900" y="6580188"/>
            <a:ext cx="6408738" cy="228600"/>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7F7F7F"/>
                </a:solidFill>
                <a:effectLst/>
                <a:latin typeface="Tahoma" pitchFamily="34" charset="0"/>
              </a:rPr>
              <a:t>COPYRIGHT © 2011 ALCATEL-LUCENT.  ALL RIGHTS RESERVED. </a:t>
            </a:r>
            <a:br>
              <a:rPr kumimoji="0" lang="en-US" sz="600" b="0" i="0" u="none" strike="noStrike" cap="none" normalizeH="0" baseline="0" smtClean="0">
                <a:ln>
                  <a:noFill/>
                </a:ln>
                <a:solidFill>
                  <a:srgbClr val="7F7F7F"/>
                </a:solidFill>
                <a:effectLst/>
                <a:latin typeface="Tahoma" pitchFamily="34" charset="0"/>
              </a:rPr>
            </a:br>
            <a:r>
              <a:rPr kumimoji="0" lang="en-US" sz="600" b="0" i="0" u="none" strike="noStrike" cap="none" normalizeH="0" baseline="0" smtClean="0">
                <a:ln>
                  <a:noFill/>
                </a:ln>
                <a:solidFill>
                  <a:srgbClr val="7F7F7F"/>
                </a:solidFill>
                <a:effectLst/>
                <a:latin typeface="Tahoma" pitchFamily="34" charset="0"/>
              </a:rPr>
              <a:t>ALCATEL-LUCENT — INTERNAL PROPRIETARY —  USE PURSUANT TO COMPANY INSTRUCTION</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 name="Group 14"/>
          <p:cNvGrpSpPr>
            <a:grpSpLocks/>
          </p:cNvGrpSpPr>
          <p:nvPr userDrawn="1"/>
        </p:nvGrpSpPr>
        <p:grpSpPr bwMode="auto">
          <a:xfrm>
            <a:off x="311150" y="6248400"/>
            <a:ext cx="8526463" cy="304800"/>
            <a:chOff x="518474" y="6484973"/>
            <a:chExt cx="8526824" cy="304046"/>
          </a:xfrm>
        </p:grpSpPr>
        <p:pic>
          <p:nvPicPr>
            <p:cNvPr id="5" name="Picture 2"/>
            <p:cNvPicPr>
              <a:picLocks noChangeAspect="1" noChangeArrowheads="1"/>
            </p:cNvPicPr>
            <p:nvPr/>
          </p:nvPicPr>
          <p:blipFill>
            <a:blip r:embed="rId2" cstate="print"/>
            <a:srcRect l="73026"/>
            <a:stretch>
              <a:fillRect/>
            </a:stretch>
          </p:blipFill>
          <p:spPr bwMode="auto">
            <a:xfrm>
              <a:off x="7581205" y="6484973"/>
              <a:ext cx="1464093" cy="304046"/>
            </a:xfrm>
            <a:prstGeom prst="rect">
              <a:avLst/>
            </a:prstGeom>
            <a:noFill/>
            <a:ln w="9525">
              <a:noFill/>
              <a:miter lim="800000"/>
              <a:headEnd/>
              <a:tailEnd/>
            </a:ln>
          </p:spPr>
        </p:pic>
        <p:cxnSp>
          <p:nvCxnSpPr>
            <p:cNvPr id="6" name="Straight Connector 16"/>
            <p:cNvCxnSpPr>
              <a:cxnSpLocks noChangeShapeType="1"/>
            </p:cNvCxnSpPr>
            <p:nvPr/>
          </p:nvCxnSpPr>
          <p:spPr bwMode="auto">
            <a:xfrm rot="10800000">
              <a:off x="518474" y="6628605"/>
              <a:ext cx="7023260" cy="0"/>
            </a:xfrm>
            <a:prstGeom prst="line">
              <a:avLst/>
            </a:prstGeom>
            <a:noFill/>
            <a:ln w="34925" cap="rnd" algn="ctr">
              <a:solidFill>
                <a:schemeClr val="tx1"/>
              </a:solidFill>
              <a:prstDash val="sysDot"/>
              <a:round/>
              <a:headEnd/>
              <a:tailEnd/>
            </a:ln>
          </p:spPr>
        </p:cxnSp>
      </p:grpSp>
      <p:pic>
        <p:nvPicPr>
          <p:cNvPr id="10" name="Picture 2"/>
          <p:cNvPicPr>
            <a:picLocks noChangeAspect="1" noChangeArrowheads="1"/>
          </p:cNvPicPr>
          <p:nvPr userDrawn="1"/>
        </p:nvPicPr>
        <p:blipFill>
          <a:blip r:embed="rId3" cstate="print"/>
          <a:srcRect/>
          <a:stretch>
            <a:fillRect/>
          </a:stretch>
        </p:blipFill>
        <p:spPr bwMode="auto">
          <a:xfrm>
            <a:off x="292100" y="6491288"/>
            <a:ext cx="1527175" cy="92075"/>
          </a:xfrm>
          <a:prstGeom prst="rect">
            <a:avLst/>
          </a:prstGeom>
          <a:noFill/>
          <a:ln w="9525">
            <a:noFill/>
            <a:miter lim="800000"/>
            <a:headEnd/>
            <a:tailEnd/>
          </a:ln>
        </p:spPr>
      </p:pic>
      <p:sp>
        <p:nvSpPr>
          <p:cNvPr id="3" name="Content Placeholder 2"/>
          <p:cNvSpPr>
            <a:spLocks noGrp="1"/>
          </p:cNvSpPr>
          <p:nvPr>
            <p:ph idx="1"/>
          </p:nvPr>
        </p:nvSpPr>
        <p:spPr>
          <a:xfrm>
            <a:off x="223636" y="1495425"/>
            <a:ext cx="8613976" cy="4525963"/>
          </a:xfrm>
        </p:spPr>
        <p:txBody>
          <a:bodyPr rtlCol="0">
            <a:normAutofit/>
          </a:bodyPr>
          <a:lstStyle>
            <a:lvl1pPr marL="457200" indent="-457200" algn="l" defTabSz="914400" rtl="0" eaLnBrk="1" latinLnBrk="0" hangingPunct="1">
              <a:spcBef>
                <a:spcPts val="1200"/>
              </a:spcBef>
              <a:buClr>
                <a:schemeClr val="tx1">
                  <a:lumMod val="75000"/>
                  <a:lumOff val="25000"/>
                </a:schemeClr>
              </a:buClr>
              <a:buFont typeface="+mj-lt"/>
              <a:buAutoNum type="arabicPeriod"/>
              <a:defRPr lang="en-US" sz="2800" kern="1200" dirty="0" smtClean="0">
                <a:solidFill>
                  <a:schemeClr val="bg1">
                    <a:lumMod val="50000"/>
                  </a:schemeClr>
                </a:solidFill>
                <a:latin typeface="+mn-lt"/>
                <a:ea typeface="+mn-ea"/>
                <a:cs typeface="+mn-cs"/>
              </a:defRPr>
            </a:lvl1pPr>
            <a:lvl2pPr marL="457200" indent="0" algn="l" defTabSz="914400" rtl="0" eaLnBrk="1" latinLnBrk="0" hangingPunct="1">
              <a:spcBef>
                <a:spcPts val="300"/>
              </a:spcBef>
              <a:buClrTx/>
              <a:buFontTx/>
              <a:buNone/>
              <a:defRPr lang="en-US" sz="2000" kern="1200" dirty="0" smtClean="0">
                <a:solidFill>
                  <a:schemeClr val="bg1">
                    <a:lumMod val="50000"/>
                  </a:schemeClr>
                </a:solidFill>
                <a:latin typeface="+mn-lt"/>
                <a:ea typeface="+mn-ea"/>
                <a:cs typeface="+mn-cs"/>
              </a:defRPr>
            </a:lvl2pPr>
            <a:lvl3pPr marL="457200" indent="-457200" algn="l" defTabSz="914400" rtl="0" eaLnBrk="1" latinLnBrk="0" hangingPunct="1">
              <a:spcBef>
                <a:spcPts val="1200"/>
              </a:spcBef>
              <a:buFont typeface="+mj-lt"/>
              <a:buAutoNum type="arabicPeriod"/>
              <a:defRPr lang="en-US" sz="2800" kern="1200" dirty="0" smtClean="0">
                <a:solidFill>
                  <a:srgbClr val="000000"/>
                </a:solidFill>
                <a:latin typeface="+mn-lt"/>
                <a:ea typeface="+mn-ea"/>
                <a:cs typeface="+mn-cs"/>
              </a:defRPr>
            </a:lvl3pPr>
            <a:lvl4pPr marL="457200" indent="-457200" algn="l" defTabSz="914400" rtl="0" eaLnBrk="1" latinLnBrk="0" hangingPunct="1">
              <a:spcBef>
                <a:spcPts val="1200"/>
              </a:spcBef>
              <a:buFont typeface="+mj-lt"/>
              <a:buAutoNum type="arabicPeriod"/>
              <a:defRPr lang="en-US" sz="2800" kern="1200" dirty="0" smtClean="0">
                <a:solidFill>
                  <a:srgbClr val="000000"/>
                </a:solidFill>
                <a:latin typeface="+mn-lt"/>
                <a:ea typeface="+mn-ea"/>
                <a:cs typeface="+mn-cs"/>
              </a:defRPr>
            </a:lvl4pPr>
            <a:lvl5pPr marL="457200" indent="-457200" algn="l" defTabSz="914400" rtl="0" eaLnBrk="1" latinLnBrk="0" hangingPunct="1">
              <a:spcBef>
                <a:spcPts val="1200"/>
              </a:spcBef>
              <a:buFont typeface="+mj-lt"/>
              <a:buAutoNum type="arabicPeriod"/>
              <a:defRPr lang="en-US" sz="2800" kern="1200" dirty="0" smtClean="0">
                <a:solidFill>
                  <a:srgbClr val="000000"/>
                </a:solidFill>
                <a:latin typeface="+mn-lt"/>
                <a:ea typeface="+mn-ea"/>
                <a:cs typeface="+mn-cs"/>
              </a:defRPr>
            </a:lvl5pPr>
          </a:lstStyle>
          <a:p>
            <a:pPr lvl="0"/>
            <a:r>
              <a:rPr lang="en-US" smtClean="0"/>
              <a:t>Click to edit Master text styles</a:t>
            </a:r>
          </a:p>
          <a:p>
            <a:pPr lvl="1"/>
            <a:r>
              <a:rPr lang="en-US" smtClean="0"/>
              <a:t>Second level</a:t>
            </a:r>
          </a:p>
        </p:txBody>
      </p:sp>
      <p:sp>
        <p:nvSpPr>
          <p:cNvPr id="8" name="Title 7"/>
          <p:cNvSpPr>
            <a:spLocks noGrp="1"/>
          </p:cNvSpPr>
          <p:nvPr>
            <p:ph type="title" hasCustomPrompt="1"/>
          </p:nvPr>
        </p:nvSpPr>
        <p:spPr>
          <a:xfrm>
            <a:off x="192375" y="237744"/>
            <a:ext cx="8645237" cy="1143000"/>
          </a:xfrm>
        </p:spPr>
        <p:txBody>
          <a:bodyPr rtlCol="0">
            <a:normAutofit/>
          </a:bodyPr>
          <a:lstStyle>
            <a:lvl1pPr algn="l" defTabSz="914400" rtl="0" eaLnBrk="1" latinLnBrk="0" hangingPunct="1">
              <a:lnSpc>
                <a:spcPct val="100000"/>
              </a:lnSpc>
              <a:spcBef>
                <a:spcPct val="0"/>
              </a:spcBef>
              <a:buNone/>
              <a:defRPr kumimoji="0" lang="en-US" sz="2600" b="1" i="0" u="none" strike="noStrike" kern="1200" cap="none" spc="0" normalizeH="0" baseline="0" noProof="0" dirty="0">
                <a:ln>
                  <a:noFill/>
                </a:ln>
                <a:solidFill>
                  <a:schemeClr val="tx1">
                    <a:lumMod val="75000"/>
                    <a:lumOff val="25000"/>
                  </a:schemeClr>
                </a:solidFill>
                <a:effectLst/>
                <a:uLnTx/>
                <a:uFillTx/>
                <a:latin typeface="+mj-lt"/>
                <a:ea typeface="+mj-ea"/>
                <a:cs typeface="+mj-cs"/>
              </a:defRPr>
            </a:lvl1pPr>
          </a:lstStyle>
          <a:p>
            <a:r>
              <a:rPr lang="en-US" smtClean="0"/>
              <a:t>CLICK TO EDIT MASTER TITLE STYLE</a:t>
            </a:r>
            <a:endParaRPr lang="en-US" dirty="0"/>
          </a:p>
        </p:txBody>
      </p:sp>
      <p:sp>
        <p:nvSpPr>
          <p:cNvPr id="12" name="Footer Placeholder 2"/>
          <p:cNvSpPr txBox="1">
            <a:spLocks/>
          </p:cNvSpPr>
          <p:nvPr userDrawn="1"/>
        </p:nvSpPr>
        <p:spPr>
          <a:xfrm>
            <a:off x="4328962"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a:t>
            </a:fld>
            <a:endParaRPr lang="en-US" sz="600" dirty="0">
              <a:solidFill>
                <a:schemeClr val="tx1">
                  <a:lumMod val="50000"/>
                  <a:lumOff val="50000"/>
                </a:schemeClr>
              </a:solidFill>
              <a:cs typeface="Arial" pitchFamily="34" charset="0"/>
            </a:endParaRPr>
          </a:p>
        </p:txBody>
      </p:sp>
      <p:sp>
        <p:nvSpPr>
          <p:cNvPr id="14" name="Rectangle 7"/>
          <p:cNvSpPr>
            <a:spLocks noChangeArrowheads="1"/>
          </p:cNvSpPr>
          <p:nvPr userDrawn="1"/>
        </p:nvSpPr>
        <p:spPr bwMode="auto">
          <a:xfrm>
            <a:off x="1358900" y="6580188"/>
            <a:ext cx="6408738" cy="228600"/>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7F7F7F"/>
                </a:solidFill>
                <a:effectLst/>
                <a:latin typeface="Tahoma" pitchFamily="34" charset="0"/>
              </a:rPr>
              <a:t>COPYRIGHT © 2011 ALCATEL-LUCENT.  ALL RIGHTS RESERVED. </a:t>
            </a:r>
            <a:br>
              <a:rPr kumimoji="0" lang="en-US" sz="600" b="0" i="0" u="none" strike="noStrike" cap="none" normalizeH="0" baseline="0" smtClean="0">
                <a:ln>
                  <a:noFill/>
                </a:ln>
                <a:solidFill>
                  <a:srgbClr val="7F7F7F"/>
                </a:solidFill>
                <a:effectLst/>
                <a:latin typeface="Tahoma" pitchFamily="34" charset="0"/>
              </a:rPr>
            </a:br>
            <a:r>
              <a:rPr kumimoji="0" lang="en-US" sz="600" b="0" i="0" u="none" strike="noStrike" cap="none" normalizeH="0" baseline="0" smtClean="0">
                <a:ln>
                  <a:noFill/>
                </a:ln>
                <a:solidFill>
                  <a:srgbClr val="7F7F7F"/>
                </a:solidFill>
                <a:effectLst/>
                <a:latin typeface="Tahoma" pitchFamily="34" charset="0"/>
              </a:rPr>
              <a:t>ALCATEL-LUCENT — INTERNAL PROPRIETARY —  USE PURSUANT TO COMPANY INSTRUCTION</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
        <p:cNvGrpSpPr/>
        <p:nvPr/>
      </p:nvGrpSpPr>
      <p:grpSpPr>
        <a:xfrm>
          <a:off x="0" y="0"/>
          <a:ext cx="0" cy="0"/>
          <a:chOff x="0" y="0"/>
          <a:chExt cx="0" cy="0"/>
        </a:xfrm>
      </p:grpSpPr>
      <p:grpSp>
        <p:nvGrpSpPr>
          <p:cNvPr id="5" name="Group 34"/>
          <p:cNvGrpSpPr>
            <a:grpSpLocks/>
          </p:cNvGrpSpPr>
          <p:nvPr userDrawn="1"/>
        </p:nvGrpSpPr>
        <p:grpSpPr bwMode="auto">
          <a:xfrm>
            <a:off x="311150" y="6248400"/>
            <a:ext cx="8526463" cy="304800"/>
            <a:chOff x="518474" y="6484973"/>
            <a:chExt cx="8526824" cy="304046"/>
          </a:xfrm>
        </p:grpSpPr>
        <p:pic>
          <p:nvPicPr>
            <p:cNvPr id="6" name="Picture 2"/>
            <p:cNvPicPr>
              <a:picLocks noChangeAspect="1" noChangeArrowheads="1"/>
            </p:cNvPicPr>
            <p:nvPr/>
          </p:nvPicPr>
          <p:blipFill>
            <a:blip r:embed="rId2" cstate="print"/>
            <a:srcRect l="73026"/>
            <a:stretch>
              <a:fillRect/>
            </a:stretch>
          </p:blipFill>
          <p:spPr bwMode="auto">
            <a:xfrm>
              <a:off x="7581205" y="6484973"/>
              <a:ext cx="1464093" cy="304046"/>
            </a:xfrm>
            <a:prstGeom prst="rect">
              <a:avLst/>
            </a:prstGeom>
            <a:noFill/>
            <a:ln w="9525">
              <a:noFill/>
              <a:miter lim="800000"/>
              <a:headEnd/>
              <a:tailEnd/>
            </a:ln>
          </p:spPr>
        </p:pic>
        <p:cxnSp>
          <p:nvCxnSpPr>
            <p:cNvPr id="7" name="Straight Connector 36"/>
            <p:cNvCxnSpPr>
              <a:cxnSpLocks noChangeShapeType="1"/>
            </p:cNvCxnSpPr>
            <p:nvPr/>
          </p:nvCxnSpPr>
          <p:spPr bwMode="auto">
            <a:xfrm rot="10800000">
              <a:off x="518474" y="6628605"/>
              <a:ext cx="7023260" cy="0"/>
            </a:xfrm>
            <a:prstGeom prst="line">
              <a:avLst/>
            </a:prstGeom>
            <a:noFill/>
            <a:ln w="34925" cap="rnd" algn="ctr">
              <a:solidFill>
                <a:schemeClr val="tx1"/>
              </a:solidFill>
              <a:prstDash val="sysDot"/>
              <a:round/>
              <a:headEnd/>
              <a:tailEnd/>
            </a:ln>
          </p:spPr>
        </p:cxnSp>
      </p:grpSp>
      <p:pic>
        <p:nvPicPr>
          <p:cNvPr id="11" name="Picture 2"/>
          <p:cNvPicPr>
            <a:picLocks noChangeAspect="1" noChangeArrowheads="1"/>
          </p:cNvPicPr>
          <p:nvPr userDrawn="1"/>
        </p:nvPicPr>
        <p:blipFill>
          <a:blip r:embed="rId3" cstate="print"/>
          <a:srcRect/>
          <a:stretch>
            <a:fillRect/>
          </a:stretch>
        </p:blipFill>
        <p:spPr bwMode="auto">
          <a:xfrm>
            <a:off x="292100" y="6491288"/>
            <a:ext cx="1527175" cy="92075"/>
          </a:xfrm>
          <a:prstGeom prst="rect">
            <a:avLst/>
          </a:prstGeom>
          <a:noFill/>
          <a:ln w="9525">
            <a:noFill/>
            <a:miter lim="800000"/>
            <a:headEnd/>
            <a:tailEnd/>
          </a:ln>
        </p:spPr>
      </p:pic>
      <p:sp>
        <p:nvSpPr>
          <p:cNvPr id="3" name="Content Placeholder 2"/>
          <p:cNvSpPr>
            <a:spLocks noGrp="1"/>
          </p:cNvSpPr>
          <p:nvPr>
            <p:ph sz="half" idx="1"/>
          </p:nvPr>
        </p:nvSpPr>
        <p:spPr>
          <a:xfrm>
            <a:off x="250960" y="1446213"/>
            <a:ext cx="4038600" cy="4525963"/>
          </a:xfrm>
        </p:spPr>
        <p:txBody>
          <a:bodyPr rtlCol="0">
            <a:normAutofit/>
          </a:bodyPr>
          <a:lstStyle>
            <a:lvl1pPr marR="0" algn="l" defTabSz="914400" rtl="0" eaLnBrk="1" fontAlgn="auto" latinLnBrk="0" hangingPunct="1">
              <a:lnSpc>
                <a:spcPct val="100000"/>
              </a:lnSpc>
              <a:spcBef>
                <a:spcPct val="20000"/>
              </a:spcBef>
              <a:spcAft>
                <a:spcPts val="0"/>
              </a:spcAft>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vl2pPr marR="0" algn="l" defTabSz="914400" rtl="0" eaLnBrk="1" fontAlgn="auto" latinLnBrk="0" hangingPunct="1">
              <a:lnSpc>
                <a:spcPct val="100000"/>
              </a:lnSpc>
              <a:spcBef>
                <a:spcPct val="20000"/>
              </a:spcBef>
              <a:spcAft>
                <a:spcPts val="600"/>
              </a:spcAft>
              <a:buClr>
                <a:srgbClr val="6639B7"/>
              </a:buClr>
              <a:buSzTx/>
              <a:buFont typeface="Tahoma" pitchFamily="34" charset="0"/>
              <a:buChar char="­"/>
              <a:tabLst/>
              <a:def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2pPr>
            <a:lvl3pPr marR="0" algn="l" defTabSz="914400" rtl="0" eaLnBrk="1" fontAlgn="auto" latinLnBrk="0" hangingPunct="1">
              <a:lnSpc>
                <a:spcPct val="100000"/>
              </a:lnSpc>
              <a:spcBef>
                <a:spcPct val="20000"/>
              </a:spcBef>
              <a:spcAft>
                <a:spcPts val="600"/>
              </a:spcAft>
              <a:buClr>
                <a:srgbClr val="6639B7"/>
              </a:buClr>
              <a:buSzTx/>
              <a:buFont typeface="Tahoma" pitchFamily="34" charset="0"/>
              <a:buChar char="­"/>
              <a:tabLst/>
              <a:def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3pPr>
            <a:lvl4pPr marR="0" algn="l" defTabSz="914400" rtl="0" eaLnBrk="1" fontAlgn="auto" latinLnBrk="0" hangingPunct="1">
              <a:lnSpc>
                <a:spcPct val="100000"/>
              </a:lnSpc>
              <a:spcBef>
                <a:spcPct val="20000"/>
              </a:spcBef>
              <a:spcAft>
                <a:spcPts val="600"/>
              </a:spcAft>
              <a:buClr>
                <a:srgbClr val="6639B7"/>
              </a:buClr>
              <a:buSzTx/>
              <a:buFont typeface="Tahoma" pitchFamily="34" charset="0"/>
              <a:buChar char="­"/>
              <a:tabLst/>
              <a:defRPr kumimoji="0" lang="en-US"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4pPr>
            <a:lvl5pPr marR="0" algn="l" defTabSz="914400" rtl="0" eaLnBrk="1" fontAlgn="auto" latinLnBrk="0" hangingPunct="1">
              <a:lnSpc>
                <a:spcPct val="100000"/>
              </a:lnSpc>
              <a:spcBef>
                <a:spcPct val="20000"/>
              </a:spcBef>
              <a:spcAft>
                <a:spcPts val="600"/>
              </a:spcAft>
              <a:buClr>
                <a:srgbClr val="6639B7"/>
              </a:buClr>
              <a:buSzTx/>
              <a:buFont typeface="Tahoma" pitchFamily="34" charset="0"/>
              <a:buChar char="­"/>
              <a:tabLst/>
              <a:defRPr kumimoji="0" lang="en-U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446213"/>
            <a:ext cx="4038600" cy="4525963"/>
          </a:xfrm>
        </p:spPr>
        <p:txBody>
          <a:bodyPr rtlCol="0">
            <a:normAutofit/>
          </a:bodyPr>
          <a:lstStyle>
            <a:lvl1pPr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mn-lt"/>
                <a:ea typeface="+mn-ea"/>
                <a:cs typeface="+mn-cs"/>
              </a:defRPr>
            </a:lvl1pPr>
            <a:lvl2pPr algn="l" defTabSz="914400" rtl="0" eaLnBrk="1" latinLnBrk="0" hangingPunct="1">
              <a:spcBef>
                <a:spcPct val="20000"/>
              </a:spcBef>
              <a:buFont typeface="Tahoma" pitchFamily="34" charset="0"/>
              <a:buChar char="­"/>
              <a:def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2pPr>
            <a:lvl3pPr algn="l" defTabSz="914400" rtl="0" eaLnBrk="1" latinLnBrk="0" hangingPunct="1">
              <a:spcBef>
                <a:spcPct val="20000"/>
              </a:spcBef>
              <a:buFont typeface="Tahoma" pitchFamily="34" charset="0"/>
              <a:buChar char="­"/>
              <a:def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3pPr>
            <a:lvl4pPr algn="l" defTabSz="914400" rtl="0" eaLnBrk="1" latinLnBrk="0" hangingPunct="1">
              <a:spcBef>
                <a:spcPct val="20000"/>
              </a:spcBef>
              <a:buFont typeface="Tahoma" pitchFamily="34" charset="0"/>
              <a:buChar char="­"/>
              <a:defRPr kumimoji="0" lang="en-US"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4pPr>
            <a:lvl5pPr algn="l" defTabSz="914400" rtl="0" eaLnBrk="1" latinLnBrk="0" hangingPunct="1">
              <a:spcBef>
                <a:spcPct val="20000"/>
              </a:spcBef>
              <a:buFont typeface="Tahoma" pitchFamily="34" charset="0"/>
              <a:buChar char="­"/>
              <a:defRPr kumimoji="0" lang="en-US" sz="1400" b="0" i="0" u="none" strike="noStrike" kern="1200" cap="none" spc="0" normalizeH="0" baseline="0" noProof="0" dirty="0">
                <a:ln>
                  <a:noFill/>
                </a:ln>
                <a:solidFill>
                  <a:schemeClr val="tx1">
                    <a:lumMod val="75000"/>
                    <a:lumOff val="25000"/>
                  </a:schemeClr>
                </a:solidFill>
                <a:effectLst/>
                <a:uLnTx/>
                <a:uFillTx/>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itle 7"/>
          <p:cNvSpPr>
            <a:spLocks noGrp="1"/>
          </p:cNvSpPr>
          <p:nvPr>
            <p:ph type="title" hasCustomPrompt="1"/>
          </p:nvPr>
        </p:nvSpPr>
        <p:spPr>
          <a:xfrm>
            <a:off x="192375" y="241450"/>
            <a:ext cx="8645237" cy="1143000"/>
          </a:xfrm>
        </p:spPr>
        <p:txBody>
          <a:bodyPr rtlCol="0">
            <a:normAutofit/>
          </a:bodyPr>
          <a:lstStyle>
            <a:lvl1pPr algn="l" defTabSz="914400" rtl="0" eaLnBrk="1" latinLnBrk="0" hangingPunct="1">
              <a:lnSpc>
                <a:spcPct val="100000"/>
              </a:lnSpc>
              <a:spcBef>
                <a:spcPct val="0"/>
              </a:spcBef>
              <a:buNone/>
              <a:defRPr kumimoji="0" lang="en-US" sz="2600" b="1" i="0" u="none" strike="noStrike" kern="1200" cap="none" spc="0" normalizeH="0" baseline="0" noProof="0" dirty="0">
                <a:ln>
                  <a:noFill/>
                </a:ln>
                <a:solidFill>
                  <a:schemeClr val="tx1">
                    <a:lumMod val="75000"/>
                    <a:lumOff val="25000"/>
                  </a:schemeClr>
                </a:solidFill>
                <a:effectLst/>
                <a:uLnTx/>
                <a:uFillTx/>
                <a:latin typeface="+mj-lt"/>
                <a:ea typeface="+mj-ea"/>
                <a:cs typeface="+mj-cs"/>
              </a:defRPr>
            </a:lvl1pPr>
          </a:lstStyle>
          <a:p>
            <a:r>
              <a:rPr lang="en-US" smtClean="0"/>
              <a:t>CLICK TO EDIT MASTER TITLE STYLE</a:t>
            </a:r>
            <a:endParaRPr lang="en-US" dirty="0"/>
          </a:p>
        </p:txBody>
      </p:sp>
      <p:sp>
        <p:nvSpPr>
          <p:cNvPr id="13" name="Footer Placeholder 2"/>
          <p:cNvSpPr txBox="1">
            <a:spLocks/>
          </p:cNvSpPr>
          <p:nvPr userDrawn="1"/>
        </p:nvSpPr>
        <p:spPr>
          <a:xfrm>
            <a:off x="4328962"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a:t>
            </a:fld>
            <a:endParaRPr lang="en-US" sz="600" dirty="0">
              <a:solidFill>
                <a:schemeClr val="tx1">
                  <a:lumMod val="50000"/>
                  <a:lumOff val="50000"/>
                </a:schemeClr>
              </a:solidFill>
              <a:cs typeface="Arial" pitchFamily="34" charset="0"/>
            </a:endParaRPr>
          </a:p>
        </p:txBody>
      </p:sp>
      <p:sp>
        <p:nvSpPr>
          <p:cNvPr id="15" name="Rectangle 7"/>
          <p:cNvSpPr>
            <a:spLocks noChangeArrowheads="1"/>
          </p:cNvSpPr>
          <p:nvPr userDrawn="1"/>
        </p:nvSpPr>
        <p:spPr bwMode="auto">
          <a:xfrm>
            <a:off x="1358900" y="6580188"/>
            <a:ext cx="6408738" cy="228600"/>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7F7F7F"/>
                </a:solidFill>
                <a:effectLst/>
                <a:latin typeface="Tahoma" pitchFamily="34" charset="0"/>
              </a:rPr>
              <a:t>COPYRIGHT © 2011 ALCATEL-LUCENT.  ALL RIGHTS RESERVED. </a:t>
            </a:r>
            <a:br>
              <a:rPr kumimoji="0" lang="en-US" sz="600" b="0" i="0" u="none" strike="noStrike" cap="none" normalizeH="0" baseline="0" smtClean="0">
                <a:ln>
                  <a:noFill/>
                </a:ln>
                <a:solidFill>
                  <a:srgbClr val="7F7F7F"/>
                </a:solidFill>
                <a:effectLst/>
                <a:latin typeface="Tahoma" pitchFamily="34" charset="0"/>
              </a:rPr>
            </a:br>
            <a:r>
              <a:rPr kumimoji="0" lang="en-US" sz="600" b="0" i="0" u="none" strike="noStrike" cap="none" normalizeH="0" baseline="0" smtClean="0">
                <a:ln>
                  <a:noFill/>
                </a:ln>
                <a:solidFill>
                  <a:srgbClr val="7F7F7F"/>
                </a:solidFill>
                <a:effectLst/>
                <a:latin typeface="Tahoma" pitchFamily="34" charset="0"/>
              </a:rPr>
              <a:t>ALCATEL-LUCENT — INTERNAL PROPRIETARY —  USE PURSUANT TO COMPANY INSTRUCTION</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 name="Group 36"/>
          <p:cNvGrpSpPr>
            <a:grpSpLocks/>
          </p:cNvGrpSpPr>
          <p:nvPr userDrawn="1"/>
        </p:nvGrpSpPr>
        <p:grpSpPr bwMode="auto">
          <a:xfrm>
            <a:off x="311150" y="6248400"/>
            <a:ext cx="8526463" cy="304800"/>
            <a:chOff x="518474" y="6484973"/>
            <a:chExt cx="8526824" cy="304046"/>
          </a:xfrm>
        </p:grpSpPr>
        <p:pic>
          <p:nvPicPr>
            <p:cNvPr id="4" name="Picture 2"/>
            <p:cNvPicPr>
              <a:picLocks noChangeAspect="1" noChangeArrowheads="1"/>
            </p:cNvPicPr>
            <p:nvPr/>
          </p:nvPicPr>
          <p:blipFill>
            <a:blip r:embed="rId2" cstate="print"/>
            <a:srcRect l="73026"/>
            <a:stretch>
              <a:fillRect/>
            </a:stretch>
          </p:blipFill>
          <p:spPr bwMode="auto">
            <a:xfrm>
              <a:off x="7581205" y="6484973"/>
              <a:ext cx="1464093" cy="304046"/>
            </a:xfrm>
            <a:prstGeom prst="rect">
              <a:avLst/>
            </a:prstGeom>
            <a:noFill/>
            <a:ln w="9525">
              <a:noFill/>
              <a:miter lim="800000"/>
              <a:headEnd/>
              <a:tailEnd/>
            </a:ln>
          </p:spPr>
        </p:pic>
        <p:cxnSp>
          <p:nvCxnSpPr>
            <p:cNvPr id="5" name="Straight Connector 38"/>
            <p:cNvCxnSpPr>
              <a:cxnSpLocks noChangeShapeType="1"/>
            </p:cNvCxnSpPr>
            <p:nvPr/>
          </p:nvCxnSpPr>
          <p:spPr bwMode="auto">
            <a:xfrm rot="10800000">
              <a:off x="518474" y="6628605"/>
              <a:ext cx="7023260" cy="0"/>
            </a:xfrm>
            <a:prstGeom prst="line">
              <a:avLst/>
            </a:prstGeom>
            <a:noFill/>
            <a:ln w="34925" cap="rnd" algn="ctr">
              <a:solidFill>
                <a:schemeClr val="tx1"/>
              </a:solidFill>
              <a:prstDash val="sysDot"/>
              <a:round/>
              <a:headEnd/>
              <a:tailEnd/>
            </a:ln>
          </p:spPr>
        </p:cxnSp>
      </p:grpSp>
      <p:pic>
        <p:nvPicPr>
          <p:cNvPr id="9" name="Picture 2"/>
          <p:cNvPicPr>
            <a:picLocks noChangeAspect="1" noChangeArrowheads="1"/>
          </p:cNvPicPr>
          <p:nvPr userDrawn="1"/>
        </p:nvPicPr>
        <p:blipFill>
          <a:blip r:embed="rId3" cstate="print"/>
          <a:srcRect/>
          <a:stretch>
            <a:fillRect/>
          </a:stretch>
        </p:blipFill>
        <p:spPr bwMode="auto">
          <a:xfrm>
            <a:off x="292100" y="6491288"/>
            <a:ext cx="1527175" cy="92075"/>
          </a:xfrm>
          <a:prstGeom prst="rect">
            <a:avLst/>
          </a:prstGeom>
          <a:noFill/>
          <a:ln w="9525">
            <a:noFill/>
            <a:miter lim="800000"/>
            <a:headEnd/>
            <a:tailEnd/>
          </a:ln>
        </p:spPr>
      </p:pic>
      <p:sp>
        <p:nvSpPr>
          <p:cNvPr id="6" name="Title 5"/>
          <p:cNvSpPr>
            <a:spLocks noGrp="1"/>
          </p:cNvSpPr>
          <p:nvPr>
            <p:ph type="title" hasCustomPrompt="1"/>
          </p:nvPr>
        </p:nvSpPr>
        <p:spPr>
          <a:xfrm>
            <a:off x="192375" y="241450"/>
            <a:ext cx="8645237" cy="1143000"/>
          </a:xfrm>
        </p:spPr>
        <p:txBody>
          <a:bodyPr rtlCol="0">
            <a:normAutofit/>
          </a:bodyPr>
          <a:lstStyle>
            <a:lvl1pPr algn="l" defTabSz="914400" rtl="0" eaLnBrk="1" latinLnBrk="0" hangingPunct="1">
              <a:lnSpc>
                <a:spcPct val="100000"/>
              </a:lnSpc>
              <a:spcBef>
                <a:spcPct val="0"/>
              </a:spcBef>
              <a:buNone/>
              <a:defRPr kumimoji="0" lang="en-US" sz="2600" b="1" i="0" u="none" strike="noStrike" kern="1200" cap="none" spc="0" normalizeH="0" baseline="0" noProof="0" dirty="0">
                <a:ln>
                  <a:noFill/>
                </a:ln>
                <a:solidFill>
                  <a:schemeClr val="tx1">
                    <a:lumMod val="75000"/>
                    <a:lumOff val="25000"/>
                  </a:schemeClr>
                </a:solidFill>
                <a:effectLst/>
                <a:uLnTx/>
                <a:uFillTx/>
                <a:latin typeface="+mj-lt"/>
                <a:ea typeface="+mj-ea"/>
                <a:cs typeface="+mj-cs"/>
              </a:defRPr>
            </a:lvl1pPr>
          </a:lstStyle>
          <a:p>
            <a:r>
              <a:rPr lang="en-US" smtClean="0"/>
              <a:t>CLICK TO EDIT MASTER TITLE STYLE</a:t>
            </a:r>
            <a:endParaRPr lang="en-US" dirty="0"/>
          </a:p>
        </p:txBody>
      </p:sp>
      <p:sp>
        <p:nvSpPr>
          <p:cNvPr id="11" name="Footer Placeholder 2"/>
          <p:cNvSpPr txBox="1">
            <a:spLocks/>
          </p:cNvSpPr>
          <p:nvPr userDrawn="1"/>
        </p:nvSpPr>
        <p:spPr>
          <a:xfrm>
            <a:off x="4328962"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a:t>
            </a:fld>
            <a:endParaRPr lang="en-US" sz="600" dirty="0">
              <a:solidFill>
                <a:schemeClr val="tx1">
                  <a:lumMod val="50000"/>
                  <a:lumOff val="50000"/>
                </a:schemeClr>
              </a:solidFill>
              <a:cs typeface="Arial" pitchFamily="34" charset="0"/>
            </a:endParaRPr>
          </a:p>
        </p:txBody>
      </p:sp>
      <p:sp>
        <p:nvSpPr>
          <p:cNvPr id="7" name="Rectangle 7"/>
          <p:cNvSpPr>
            <a:spLocks noChangeArrowheads="1"/>
          </p:cNvSpPr>
          <p:nvPr userDrawn="1"/>
        </p:nvSpPr>
        <p:spPr bwMode="auto">
          <a:xfrm>
            <a:off x="1358900" y="6580188"/>
            <a:ext cx="6408738" cy="228600"/>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7F7F7F"/>
                </a:solidFill>
                <a:effectLst/>
                <a:latin typeface="Tahoma" pitchFamily="34" charset="0"/>
              </a:rPr>
              <a:t>COPYRIGHT © 2011 ALCATEL-LUCENT.  ALL RIGHTS RESERVED. </a:t>
            </a:r>
            <a:br>
              <a:rPr kumimoji="0" lang="en-US" sz="600" b="0" i="0" u="none" strike="noStrike" cap="none" normalizeH="0" baseline="0" smtClean="0">
                <a:ln>
                  <a:noFill/>
                </a:ln>
                <a:solidFill>
                  <a:srgbClr val="7F7F7F"/>
                </a:solidFill>
                <a:effectLst/>
                <a:latin typeface="Tahoma" pitchFamily="34" charset="0"/>
              </a:rPr>
            </a:br>
            <a:r>
              <a:rPr kumimoji="0" lang="en-US" sz="600" b="0" i="0" u="none" strike="noStrike" cap="none" normalizeH="0" baseline="0" smtClean="0">
                <a:ln>
                  <a:noFill/>
                </a:ln>
                <a:solidFill>
                  <a:srgbClr val="7F7F7F"/>
                </a:solidFill>
                <a:effectLst/>
                <a:latin typeface="Tahoma" pitchFamily="34" charset="0"/>
              </a:rPr>
              <a:t>ALCATEL-LUCENT — INTERNAL PROPRIETARY —  USE PURSUANT TO COMPANY INSTRUCTION</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311150" y="6248400"/>
            <a:ext cx="8526463" cy="304800"/>
            <a:chOff x="518474" y="6484973"/>
            <a:chExt cx="8526824" cy="304046"/>
          </a:xfrm>
        </p:grpSpPr>
        <p:pic>
          <p:nvPicPr>
            <p:cNvPr id="3" name="Picture 2"/>
            <p:cNvPicPr>
              <a:picLocks noChangeAspect="1" noChangeArrowheads="1"/>
            </p:cNvPicPr>
            <p:nvPr/>
          </p:nvPicPr>
          <p:blipFill>
            <a:blip r:embed="rId2" cstate="print"/>
            <a:srcRect l="73026"/>
            <a:stretch>
              <a:fillRect/>
            </a:stretch>
          </p:blipFill>
          <p:spPr bwMode="auto">
            <a:xfrm>
              <a:off x="7581205" y="6484973"/>
              <a:ext cx="1464093" cy="304046"/>
            </a:xfrm>
            <a:prstGeom prst="rect">
              <a:avLst/>
            </a:prstGeom>
            <a:noFill/>
            <a:ln w="9525">
              <a:noFill/>
              <a:miter lim="800000"/>
              <a:headEnd/>
              <a:tailEnd/>
            </a:ln>
          </p:spPr>
        </p:pic>
        <p:cxnSp>
          <p:nvCxnSpPr>
            <p:cNvPr id="4" name="Straight Connector 4"/>
            <p:cNvCxnSpPr>
              <a:cxnSpLocks noChangeShapeType="1"/>
            </p:cNvCxnSpPr>
            <p:nvPr/>
          </p:nvCxnSpPr>
          <p:spPr bwMode="auto">
            <a:xfrm rot="10800000">
              <a:off x="518474" y="6628605"/>
              <a:ext cx="7023260" cy="0"/>
            </a:xfrm>
            <a:prstGeom prst="line">
              <a:avLst/>
            </a:prstGeom>
            <a:noFill/>
            <a:ln w="34925" cap="rnd" algn="ctr">
              <a:solidFill>
                <a:schemeClr val="tx1"/>
              </a:solidFill>
              <a:prstDash val="sysDot"/>
              <a:round/>
              <a:headEnd/>
              <a:tailEnd/>
            </a:ln>
          </p:spPr>
        </p:cxnSp>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MAIN TITL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1799" y="5330952"/>
            <a:ext cx="8660877" cy="400110"/>
          </a:xfrm>
          <a:noFill/>
        </p:spPr>
        <p:txBody>
          <a:bodyPr lIns="0" tIns="45720" rIns="91440" bIns="45720" rtlCol="0">
            <a:spAutoFit/>
          </a:bodyPr>
          <a:lstStyle>
            <a:lvl1pPr marL="0" indent="0" algn="l" rtl="0" fontAlgn="base">
              <a:spcBef>
                <a:spcPct val="20000"/>
              </a:spcBef>
              <a:spcAft>
                <a:spcPts val="600"/>
              </a:spcAft>
              <a:buClr>
                <a:srgbClr val="6639B7"/>
              </a:buClr>
              <a:buFont typeface="Arial" pitchFamily="34" charset="0"/>
              <a:buNone/>
              <a:defRPr lang="en-US" sz="2000" kern="1200" dirty="0">
                <a:solidFill>
                  <a:srgbClr val="7F7F7F"/>
                </a:solidFill>
                <a:latin typeface="Tahoma"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27" name="Title 26"/>
          <p:cNvSpPr>
            <a:spLocks noGrp="1"/>
          </p:cNvSpPr>
          <p:nvPr>
            <p:ph type="title" hasCustomPrompt="1"/>
          </p:nvPr>
        </p:nvSpPr>
        <p:spPr>
          <a:xfrm>
            <a:off x="191726" y="4224528"/>
            <a:ext cx="8645887" cy="1143000"/>
          </a:xfrm>
        </p:spPr>
        <p:txBody>
          <a:bodyPr anchor="b">
            <a:normAutofit/>
          </a:bodyPr>
          <a:lstStyle>
            <a:lvl1pPr>
              <a:lnSpc>
                <a:spcPts val="3000"/>
              </a:lnSpc>
              <a:defRPr sz="3000">
                <a:latin typeface="Tahoma" pitchFamily="34" charset="0"/>
                <a:cs typeface="Tahoma" pitchFamily="34" charset="0"/>
              </a:defRPr>
            </a:lvl1pPr>
          </a:lstStyle>
          <a:p>
            <a:r>
              <a:rPr lang="en-US" smtClean="0"/>
              <a:t>CLICK TO EDIT MASTER TITLE STYLE</a:t>
            </a:r>
            <a:endParaRPr lang="en-US" dirty="0"/>
          </a:p>
        </p:txBody>
      </p:sp>
      <p:grpSp>
        <p:nvGrpSpPr>
          <p:cNvPr id="12" name="Group 7"/>
          <p:cNvGrpSpPr>
            <a:grpSpLocks/>
          </p:cNvGrpSpPr>
          <p:nvPr userDrawn="1"/>
        </p:nvGrpSpPr>
        <p:grpSpPr bwMode="auto">
          <a:xfrm>
            <a:off x="311150" y="6248400"/>
            <a:ext cx="8526463" cy="304800"/>
            <a:chOff x="518474" y="6484973"/>
            <a:chExt cx="8526824" cy="304046"/>
          </a:xfrm>
        </p:grpSpPr>
        <p:pic>
          <p:nvPicPr>
            <p:cNvPr id="13" name="Picture 2"/>
            <p:cNvPicPr>
              <a:picLocks noChangeAspect="1" noChangeArrowheads="1"/>
            </p:cNvPicPr>
            <p:nvPr/>
          </p:nvPicPr>
          <p:blipFill>
            <a:blip r:embed="rId2" cstate="print"/>
            <a:srcRect l="73026"/>
            <a:stretch>
              <a:fillRect/>
            </a:stretch>
          </p:blipFill>
          <p:spPr bwMode="auto">
            <a:xfrm>
              <a:off x="7581205" y="6484973"/>
              <a:ext cx="1464093" cy="304046"/>
            </a:xfrm>
            <a:prstGeom prst="rect">
              <a:avLst/>
            </a:prstGeom>
            <a:noFill/>
            <a:ln w="9525">
              <a:noFill/>
              <a:miter lim="800000"/>
              <a:headEnd/>
              <a:tailEnd/>
            </a:ln>
          </p:spPr>
        </p:pic>
        <p:cxnSp>
          <p:nvCxnSpPr>
            <p:cNvPr id="14" name="Straight Connector 5"/>
            <p:cNvCxnSpPr>
              <a:cxnSpLocks noChangeShapeType="1"/>
            </p:cNvCxnSpPr>
            <p:nvPr/>
          </p:nvCxnSpPr>
          <p:spPr bwMode="auto">
            <a:xfrm rot="10800000">
              <a:off x="518474" y="6628605"/>
              <a:ext cx="7023260" cy="0"/>
            </a:xfrm>
            <a:prstGeom prst="line">
              <a:avLst/>
            </a:prstGeom>
            <a:noFill/>
            <a:ln w="34925" cap="rnd" algn="ctr">
              <a:solidFill>
                <a:schemeClr val="tx1"/>
              </a:solidFill>
              <a:prstDash val="sysDot"/>
              <a:round/>
              <a:headEnd/>
              <a:tailEnd/>
            </a:ln>
          </p:spPr>
        </p:cxnSp>
      </p:grpSp>
      <p:sp>
        <p:nvSpPr>
          <p:cNvPr id="21" name="Rectangle 7"/>
          <p:cNvSpPr>
            <a:spLocks noChangeArrowheads="1"/>
          </p:cNvSpPr>
          <p:nvPr userDrawn="1"/>
        </p:nvSpPr>
        <p:spPr bwMode="auto">
          <a:xfrm>
            <a:off x="1358900" y="6580188"/>
            <a:ext cx="6408738" cy="228600"/>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7F7F7F"/>
                </a:solidFill>
                <a:effectLst/>
                <a:latin typeface="Tahoma" pitchFamily="34" charset="0"/>
              </a:rPr>
              <a:t>COPYRIGHT © 2011 ALCATEL-LUCENT.  ALL RIGHTS RESERVED. </a:t>
            </a:r>
            <a:br>
              <a:rPr kumimoji="0" lang="en-US" sz="600" b="0" i="0" u="none" strike="noStrike" cap="none" normalizeH="0" baseline="0" smtClean="0">
                <a:ln>
                  <a:noFill/>
                </a:ln>
                <a:solidFill>
                  <a:srgbClr val="7F7F7F"/>
                </a:solidFill>
                <a:effectLst/>
                <a:latin typeface="Tahoma" pitchFamily="34" charset="0"/>
              </a:rPr>
            </a:br>
            <a:r>
              <a:rPr kumimoji="0" lang="en-US" sz="600" b="0" i="0" u="none" strike="noStrike" cap="none" normalizeH="0" baseline="0" smtClean="0">
                <a:ln>
                  <a:noFill/>
                </a:ln>
                <a:solidFill>
                  <a:srgbClr val="7F7F7F"/>
                </a:solidFill>
                <a:effectLst/>
                <a:latin typeface="Tahoma" pitchFamily="34" charset="0"/>
              </a:rPr>
              <a:t>ALCATEL-LUCENT — INTERNAL PROPRIETARY —  USE PURSUANT TO COMPANY INSTRUCTION</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88" y="233363"/>
            <a:ext cx="86455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000" y="1360488"/>
            <a:ext cx="4214813"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1213" y="1360488"/>
            <a:ext cx="42164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254000" y="1360488"/>
            <a:ext cx="8583613" cy="4525962"/>
          </a:xfrm>
          <a:prstGeom prst="rect">
            <a:avLst/>
          </a:prstGeom>
          <a:noFill/>
          <a:ln w="9525">
            <a:noFill/>
            <a:miter lim="800000"/>
            <a:headEnd/>
            <a:tailEnd/>
          </a:ln>
        </p:spPr>
        <p:txBody>
          <a:bodyPr vert="horz" wrap="square" lIns="4572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Title Placeholder 10"/>
          <p:cNvSpPr>
            <a:spLocks noGrp="1"/>
          </p:cNvSpPr>
          <p:nvPr>
            <p:ph type="title"/>
          </p:nvPr>
        </p:nvSpPr>
        <p:spPr bwMode="auto">
          <a:xfrm>
            <a:off x="192088" y="243996"/>
            <a:ext cx="86455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3" r:id="rId5"/>
    <p:sldLayoutId id="2147483657" r:id="rId6"/>
    <p:sldLayoutId id="2147483664" r:id="rId7"/>
    <p:sldLayoutId id="2147483665" r:id="rId8"/>
    <p:sldLayoutId id="2147483667" r:id="rId9"/>
    <p:sldLayoutId id="2147483668" r:id="rId10"/>
  </p:sldLayoutIdLst>
  <p:transition>
    <p:fade/>
  </p:transition>
  <p:txStyles>
    <p:titleStyle>
      <a:lvl1pPr algn="l" rtl="0" eaLnBrk="1" fontAlgn="base" hangingPunct="1">
        <a:spcBef>
          <a:spcPct val="0"/>
        </a:spcBef>
        <a:spcAft>
          <a:spcPct val="0"/>
        </a:spcAft>
        <a:defRPr lang="en-US" sz="2600" b="1" kern="1200">
          <a:solidFill>
            <a:srgbClr val="404040"/>
          </a:solidFill>
          <a:latin typeface="+mj-lt"/>
          <a:ea typeface="+mj-ea"/>
          <a:cs typeface="+mj-cs"/>
        </a:defRPr>
      </a:lvl1pPr>
      <a:lvl2pPr algn="l" rtl="0" eaLnBrk="1" fontAlgn="base" hangingPunct="1">
        <a:spcBef>
          <a:spcPct val="0"/>
        </a:spcBef>
        <a:spcAft>
          <a:spcPct val="0"/>
        </a:spcAft>
        <a:defRPr sz="2600" b="1">
          <a:solidFill>
            <a:srgbClr val="404040"/>
          </a:solidFill>
          <a:latin typeface="Tahoma" pitchFamily="34" charset="0"/>
        </a:defRPr>
      </a:lvl2pPr>
      <a:lvl3pPr algn="l" rtl="0" eaLnBrk="1" fontAlgn="base" hangingPunct="1">
        <a:spcBef>
          <a:spcPct val="0"/>
        </a:spcBef>
        <a:spcAft>
          <a:spcPct val="0"/>
        </a:spcAft>
        <a:defRPr sz="2600" b="1">
          <a:solidFill>
            <a:srgbClr val="404040"/>
          </a:solidFill>
          <a:latin typeface="Tahoma" pitchFamily="34" charset="0"/>
        </a:defRPr>
      </a:lvl3pPr>
      <a:lvl4pPr algn="l" rtl="0" eaLnBrk="1" fontAlgn="base" hangingPunct="1">
        <a:spcBef>
          <a:spcPct val="0"/>
        </a:spcBef>
        <a:spcAft>
          <a:spcPct val="0"/>
        </a:spcAft>
        <a:defRPr sz="2600" b="1">
          <a:solidFill>
            <a:srgbClr val="404040"/>
          </a:solidFill>
          <a:latin typeface="Tahoma" pitchFamily="34" charset="0"/>
        </a:defRPr>
      </a:lvl4pPr>
      <a:lvl5pPr algn="l" rtl="0" eaLnBrk="1" fontAlgn="base" hangingPunct="1">
        <a:spcBef>
          <a:spcPct val="0"/>
        </a:spcBef>
        <a:spcAft>
          <a:spcPct val="0"/>
        </a:spcAft>
        <a:defRPr sz="2600" b="1">
          <a:solidFill>
            <a:srgbClr val="404040"/>
          </a:solidFill>
          <a:latin typeface="Tahoma" pitchFamily="34" charset="0"/>
        </a:defRPr>
      </a:lvl5pPr>
      <a:lvl6pPr marL="457200" algn="l" rtl="0" eaLnBrk="1" fontAlgn="base" hangingPunct="1">
        <a:spcBef>
          <a:spcPct val="0"/>
        </a:spcBef>
        <a:spcAft>
          <a:spcPct val="0"/>
        </a:spcAft>
        <a:defRPr sz="2600" b="1">
          <a:solidFill>
            <a:srgbClr val="404040"/>
          </a:solidFill>
          <a:latin typeface="Tahoma" pitchFamily="34" charset="0"/>
        </a:defRPr>
      </a:lvl6pPr>
      <a:lvl7pPr marL="914400" algn="l" rtl="0" eaLnBrk="1" fontAlgn="base" hangingPunct="1">
        <a:spcBef>
          <a:spcPct val="0"/>
        </a:spcBef>
        <a:spcAft>
          <a:spcPct val="0"/>
        </a:spcAft>
        <a:defRPr sz="2600" b="1">
          <a:solidFill>
            <a:srgbClr val="404040"/>
          </a:solidFill>
          <a:latin typeface="Tahoma" pitchFamily="34" charset="0"/>
        </a:defRPr>
      </a:lvl7pPr>
      <a:lvl8pPr marL="1371600" algn="l" rtl="0" eaLnBrk="1" fontAlgn="base" hangingPunct="1">
        <a:spcBef>
          <a:spcPct val="0"/>
        </a:spcBef>
        <a:spcAft>
          <a:spcPct val="0"/>
        </a:spcAft>
        <a:defRPr sz="2600" b="1">
          <a:solidFill>
            <a:srgbClr val="404040"/>
          </a:solidFill>
          <a:latin typeface="Tahoma" pitchFamily="34" charset="0"/>
        </a:defRPr>
      </a:lvl8pPr>
      <a:lvl9pPr marL="1828800" algn="l" rtl="0" eaLnBrk="1" fontAlgn="base" hangingPunct="1">
        <a:spcBef>
          <a:spcPct val="0"/>
        </a:spcBef>
        <a:spcAft>
          <a:spcPct val="0"/>
        </a:spcAft>
        <a:defRPr sz="2600" b="1">
          <a:solidFill>
            <a:srgbClr val="404040"/>
          </a:solidFill>
          <a:latin typeface="Tahoma" pitchFamily="34" charset="0"/>
        </a:defRPr>
      </a:lvl9pPr>
    </p:titleStyle>
    <p:bodyStyle>
      <a:lvl1pPr marL="171450" indent="-171450" algn="l" rtl="0" eaLnBrk="1" fontAlgn="base" hangingPunct="1">
        <a:spcBef>
          <a:spcPct val="20000"/>
        </a:spcBef>
        <a:spcAft>
          <a:spcPts val="600"/>
        </a:spcAft>
        <a:buClr>
          <a:srgbClr val="6639B7"/>
        </a:buClr>
        <a:buFont typeface="Arial" charset="0"/>
        <a:buChar char="•"/>
        <a:defRPr sz="2000" kern="1200">
          <a:solidFill>
            <a:srgbClr val="404040"/>
          </a:solidFill>
          <a:latin typeface="+mn-lt"/>
          <a:ea typeface="+mn-ea"/>
          <a:cs typeface="+mn-cs"/>
        </a:defRPr>
      </a:lvl1pPr>
      <a:lvl2pPr marL="292100" indent="-177800" algn="l" rtl="0" eaLnBrk="1" fontAlgn="base" hangingPunct="1">
        <a:spcBef>
          <a:spcPct val="20000"/>
        </a:spcBef>
        <a:spcAft>
          <a:spcPts val="600"/>
        </a:spcAft>
        <a:buClr>
          <a:srgbClr val="6639B7"/>
        </a:buClr>
        <a:buFont typeface="Tahoma" pitchFamily="34" charset="0"/>
        <a:buChar char="­"/>
        <a:defRPr kern="1200">
          <a:solidFill>
            <a:srgbClr val="404040"/>
          </a:solidFill>
          <a:latin typeface="+mn-lt"/>
          <a:ea typeface="+mn-ea"/>
          <a:cs typeface="+mn-cs"/>
        </a:defRPr>
      </a:lvl2pPr>
      <a:lvl3pPr marL="520700" indent="-228600" algn="l" rtl="0" eaLnBrk="1" fontAlgn="base" hangingPunct="1">
        <a:spcBef>
          <a:spcPct val="20000"/>
        </a:spcBef>
        <a:spcAft>
          <a:spcPts val="600"/>
        </a:spcAft>
        <a:buClr>
          <a:srgbClr val="6639B7"/>
        </a:buClr>
        <a:buFont typeface="Tahoma" pitchFamily="34" charset="0"/>
        <a:buChar char="­"/>
        <a:defRPr sz="1600" kern="1200">
          <a:solidFill>
            <a:srgbClr val="404040"/>
          </a:solidFill>
          <a:latin typeface="+mn-lt"/>
          <a:ea typeface="+mn-ea"/>
          <a:cs typeface="+mn-cs"/>
        </a:defRPr>
      </a:lvl3pPr>
      <a:lvl4pPr marL="744538" indent="-228600" algn="l" rtl="0" eaLnBrk="1" fontAlgn="base" hangingPunct="1">
        <a:spcBef>
          <a:spcPct val="20000"/>
        </a:spcBef>
        <a:spcAft>
          <a:spcPts val="600"/>
        </a:spcAft>
        <a:buClr>
          <a:srgbClr val="6639B7"/>
        </a:buClr>
        <a:buFont typeface="Tahoma" pitchFamily="34" charset="0"/>
        <a:buChar char="­"/>
        <a:defRPr sz="1400" kern="1200">
          <a:solidFill>
            <a:srgbClr val="404040"/>
          </a:solidFill>
          <a:latin typeface="+mn-lt"/>
          <a:ea typeface="+mn-ea"/>
          <a:cs typeface="+mn-cs"/>
        </a:defRPr>
      </a:lvl4pPr>
      <a:lvl5pPr marL="977900" indent="-228600" algn="l" rtl="0" eaLnBrk="1" fontAlgn="base" hangingPunct="1">
        <a:spcBef>
          <a:spcPct val="20000"/>
        </a:spcBef>
        <a:spcAft>
          <a:spcPts val="600"/>
        </a:spcAft>
        <a:buClr>
          <a:srgbClr val="6639B7"/>
        </a:buClr>
        <a:buFont typeface="Tahoma"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GNU_Privacy_Guar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en.wikipedia.org/wiki/Patch_(comput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1974850" y="2336800"/>
            <a:ext cx="5192713" cy="812800"/>
            <a:chOff x="1974850" y="2297113"/>
            <a:chExt cx="5192713" cy="812800"/>
          </a:xfrm>
          <a:solidFill>
            <a:srgbClr val="404040"/>
          </a:solidFill>
        </p:grpSpPr>
        <p:sp>
          <p:nvSpPr>
            <p:cNvPr id="1030" name="Freeform 6"/>
            <p:cNvSpPr>
              <a:spLocks/>
            </p:cNvSpPr>
            <p:nvPr/>
          </p:nvSpPr>
          <p:spPr bwMode="auto">
            <a:xfrm>
              <a:off x="1974850" y="2308226"/>
              <a:ext cx="917575" cy="787400"/>
            </a:xfrm>
            <a:custGeom>
              <a:avLst/>
              <a:gdLst/>
              <a:ahLst/>
              <a:cxnLst>
                <a:cxn ang="0">
                  <a:pos x="314" y="0"/>
                </a:cxn>
                <a:cxn ang="0">
                  <a:pos x="418" y="399"/>
                </a:cxn>
                <a:cxn ang="0">
                  <a:pos x="429" y="453"/>
                </a:cxn>
                <a:cxn ang="0">
                  <a:pos x="432" y="453"/>
                </a:cxn>
                <a:cxn ang="0">
                  <a:pos x="441" y="399"/>
                </a:cxn>
                <a:cxn ang="0">
                  <a:pos x="533" y="0"/>
                </a:cxn>
                <a:cxn ang="0">
                  <a:pos x="578" y="0"/>
                </a:cxn>
                <a:cxn ang="0">
                  <a:pos x="458" y="496"/>
                </a:cxn>
                <a:cxn ang="0">
                  <a:pos x="401" y="496"/>
                </a:cxn>
                <a:cxn ang="0">
                  <a:pos x="302" y="95"/>
                </a:cxn>
                <a:cxn ang="0">
                  <a:pos x="290" y="43"/>
                </a:cxn>
                <a:cxn ang="0">
                  <a:pos x="288" y="43"/>
                </a:cxn>
                <a:cxn ang="0">
                  <a:pos x="276" y="95"/>
                </a:cxn>
                <a:cxn ang="0">
                  <a:pos x="177" y="496"/>
                </a:cxn>
                <a:cxn ang="0">
                  <a:pos x="122" y="496"/>
                </a:cxn>
                <a:cxn ang="0">
                  <a:pos x="0" y="0"/>
                </a:cxn>
                <a:cxn ang="0">
                  <a:pos x="44" y="0"/>
                </a:cxn>
                <a:cxn ang="0">
                  <a:pos x="137" y="402"/>
                </a:cxn>
                <a:cxn ang="0">
                  <a:pos x="148" y="453"/>
                </a:cxn>
                <a:cxn ang="0">
                  <a:pos x="151" y="453"/>
                </a:cxn>
                <a:cxn ang="0">
                  <a:pos x="163" y="402"/>
                </a:cxn>
                <a:cxn ang="0">
                  <a:pos x="264" y="0"/>
                </a:cxn>
                <a:cxn ang="0">
                  <a:pos x="314" y="0"/>
                </a:cxn>
              </a:cxnLst>
              <a:rect l="0" t="0" r="r" b="b"/>
              <a:pathLst>
                <a:path w="578" h="496">
                  <a:moveTo>
                    <a:pt x="314" y="0"/>
                  </a:moveTo>
                  <a:lnTo>
                    <a:pt x="418" y="399"/>
                  </a:lnTo>
                  <a:lnTo>
                    <a:pt x="429" y="453"/>
                  </a:lnTo>
                  <a:lnTo>
                    <a:pt x="432" y="453"/>
                  </a:lnTo>
                  <a:lnTo>
                    <a:pt x="441" y="399"/>
                  </a:lnTo>
                  <a:lnTo>
                    <a:pt x="533" y="0"/>
                  </a:lnTo>
                  <a:lnTo>
                    <a:pt x="578" y="0"/>
                  </a:lnTo>
                  <a:lnTo>
                    <a:pt x="458" y="496"/>
                  </a:lnTo>
                  <a:lnTo>
                    <a:pt x="401" y="496"/>
                  </a:lnTo>
                  <a:lnTo>
                    <a:pt x="302" y="95"/>
                  </a:lnTo>
                  <a:lnTo>
                    <a:pt x="290" y="43"/>
                  </a:lnTo>
                  <a:lnTo>
                    <a:pt x="288" y="43"/>
                  </a:lnTo>
                  <a:lnTo>
                    <a:pt x="276" y="95"/>
                  </a:lnTo>
                  <a:lnTo>
                    <a:pt x="177" y="496"/>
                  </a:lnTo>
                  <a:lnTo>
                    <a:pt x="122" y="496"/>
                  </a:lnTo>
                  <a:lnTo>
                    <a:pt x="0" y="0"/>
                  </a:lnTo>
                  <a:lnTo>
                    <a:pt x="44" y="0"/>
                  </a:lnTo>
                  <a:lnTo>
                    <a:pt x="137" y="402"/>
                  </a:lnTo>
                  <a:lnTo>
                    <a:pt x="148" y="453"/>
                  </a:lnTo>
                  <a:lnTo>
                    <a:pt x="151" y="453"/>
                  </a:lnTo>
                  <a:lnTo>
                    <a:pt x="163" y="402"/>
                  </a:lnTo>
                  <a:lnTo>
                    <a:pt x="264" y="0"/>
                  </a:lnTo>
                  <a:lnTo>
                    <a:pt x="314" y="0"/>
                  </a:lnTo>
                  <a:close/>
                </a:path>
              </a:pathLst>
            </a:custGeom>
            <a:grpFill/>
            <a:ln w="9525">
              <a:noFill/>
              <a:round/>
              <a:headEnd/>
              <a:tailEnd/>
            </a:ln>
          </p:spPr>
          <p:txBody>
            <a:bodyPr/>
            <a:lstStyle/>
            <a:p>
              <a:pPr algn="l" fontAlgn="auto">
                <a:spcBef>
                  <a:spcPts val="0"/>
                </a:spcBef>
                <a:spcAft>
                  <a:spcPts val="0"/>
                </a:spcAft>
                <a:defRPr/>
              </a:pPr>
              <a:endParaRPr lang="en-US">
                <a:solidFill>
                  <a:srgbClr val="404040"/>
                </a:solidFill>
                <a:latin typeface="+mn-lt"/>
                <a:cs typeface="+mn-cs"/>
              </a:endParaRPr>
            </a:p>
          </p:txBody>
        </p:sp>
        <p:sp>
          <p:nvSpPr>
            <p:cNvPr id="1031" name="Freeform 7"/>
            <p:cNvSpPr>
              <a:spLocks/>
            </p:cNvSpPr>
            <p:nvPr/>
          </p:nvSpPr>
          <p:spPr bwMode="auto">
            <a:xfrm>
              <a:off x="3073400" y="2308226"/>
              <a:ext cx="487363" cy="787400"/>
            </a:xfrm>
            <a:custGeom>
              <a:avLst/>
              <a:gdLst/>
              <a:ahLst/>
              <a:cxnLst>
                <a:cxn ang="0">
                  <a:pos x="307" y="456"/>
                </a:cxn>
                <a:cxn ang="0">
                  <a:pos x="304" y="496"/>
                </a:cxn>
                <a:cxn ang="0">
                  <a:pos x="0" y="496"/>
                </a:cxn>
                <a:cxn ang="0">
                  <a:pos x="0" y="0"/>
                </a:cxn>
                <a:cxn ang="0">
                  <a:pos x="293" y="0"/>
                </a:cxn>
                <a:cxn ang="0">
                  <a:pos x="295" y="40"/>
                </a:cxn>
                <a:cxn ang="0">
                  <a:pos x="42" y="40"/>
                </a:cxn>
                <a:cxn ang="0">
                  <a:pos x="42" y="217"/>
                </a:cxn>
                <a:cxn ang="0">
                  <a:pos x="260" y="217"/>
                </a:cxn>
                <a:cxn ang="0">
                  <a:pos x="260" y="255"/>
                </a:cxn>
                <a:cxn ang="0">
                  <a:pos x="42" y="255"/>
                </a:cxn>
                <a:cxn ang="0">
                  <a:pos x="42" y="456"/>
                </a:cxn>
                <a:cxn ang="0">
                  <a:pos x="307" y="456"/>
                </a:cxn>
              </a:cxnLst>
              <a:rect l="0" t="0" r="r" b="b"/>
              <a:pathLst>
                <a:path w="307" h="496">
                  <a:moveTo>
                    <a:pt x="307" y="456"/>
                  </a:moveTo>
                  <a:lnTo>
                    <a:pt x="304" y="496"/>
                  </a:lnTo>
                  <a:lnTo>
                    <a:pt x="0" y="496"/>
                  </a:lnTo>
                  <a:lnTo>
                    <a:pt x="0" y="0"/>
                  </a:lnTo>
                  <a:lnTo>
                    <a:pt x="293" y="0"/>
                  </a:lnTo>
                  <a:lnTo>
                    <a:pt x="295" y="40"/>
                  </a:lnTo>
                  <a:lnTo>
                    <a:pt x="42" y="40"/>
                  </a:lnTo>
                  <a:lnTo>
                    <a:pt x="42" y="217"/>
                  </a:lnTo>
                  <a:lnTo>
                    <a:pt x="260" y="217"/>
                  </a:lnTo>
                  <a:lnTo>
                    <a:pt x="260" y="255"/>
                  </a:lnTo>
                  <a:lnTo>
                    <a:pt x="42" y="255"/>
                  </a:lnTo>
                  <a:lnTo>
                    <a:pt x="42" y="456"/>
                  </a:lnTo>
                  <a:lnTo>
                    <a:pt x="307" y="456"/>
                  </a:lnTo>
                  <a:close/>
                </a:path>
              </a:pathLst>
            </a:custGeom>
            <a:grpFill/>
            <a:ln w="9525">
              <a:noFill/>
              <a:round/>
              <a:headEnd/>
              <a:tailEnd/>
            </a:ln>
          </p:spPr>
          <p:txBody>
            <a:bodyPr/>
            <a:lstStyle/>
            <a:p>
              <a:pPr algn="l" fontAlgn="auto">
                <a:spcBef>
                  <a:spcPts val="0"/>
                </a:spcBef>
                <a:spcAft>
                  <a:spcPts val="0"/>
                </a:spcAft>
                <a:defRPr/>
              </a:pPr>
              <a:endParaRPr lang="en-US">
                <a:solidFill>
                  <a:srgbClr val="404040"/>
                </a:solidFill>
                <a:latin typeface="+mn-lt"/>
                <a:cs typeface="+mn-cs"/>
              </a:endParaRPr>
            </a:p>
          </p:txBody>
        </p:sp>
        <p:sp>
          <p:nvSpPr>
            <p:cNvPr id="1032" name="Freeform 8"/>
            <p:cNvSpPr>
              <a:spLocks/>
            </p:cNvSpPr>
            <p:nvPr/>
          </p:nvSpPr>
          <p:spPr bwMode="auto">
            <a:xfrm>
              <a:off x="3729038" y="2308226"/>
              <a:ext cx="461962" cy="787400"/>
            </a:xfrm>
            <a:custGeom>
              <a:avLst/>
              <a:gdLst/>
              <a:ahLst/>
              <a:cxnLst>
                <a:cxn ang="0">
                  <a:pos x="291" y="453"/>
                </a:cxn>
                <a:cxn ang="0">
                  <a:pos x="288" y="496"/>
                </a:cxn>
                <a:cxn ang="0">
                  <a:pos x="0" y="496"/>
                </a:cxn>
                <a:cxn ang="0">
                  <a:pos x="0" y="0"/>
                </a:cxn>
                <a:cxn ang="0">
                  <a:pos x="45" y="0"/>
                </a:cxn>
                <a:cxn ang="0">
                  <a:pos x="45" y="453"/>
                </a:cxn>
                <a:cxn ang="0">
                  <a:pos x="291" y="453"/>
                </a:cxn>
              </a:cxnLst>
              <a:rect l="0" t="0" r="r" b="b"/>
              <a:pathLst>
                <a:path w="291" h="496">
                  <a:moveTo>
                    <a:pt x="291" y="453"/>
                  </a:moveTo>
                  <a:lnTo>
                    <a:pt x="288" y="496"/>
                  </a:lnTo>
                  <a:lnTo>
                    <a:pt x="0" y="496"/>
                  </a:lnTo>
                  <a:lnTo>
                    <a:pt x="0" y="0"/>
                  </a:lnTo>
                  <a:lnTo>
                    <a:pt x="45" y="0"/>
                  </a:lnTo>
                  <a:lnTo>
                    <a:pt x="45" y="453"/>
                  </a:lnTo>
                  <a:lnTo>
                    <a:pt x="291" y="453"/>
                  </a:lnTo>
                  <a:close/>
                </a:path>
              </a:pathLst>
            </a:custGeom>
            <a:grpFill/>
            <a:ln w="9525">
              <a:noFill/>
              <a:round/>
              <a:headEnd/>
              <a:tailEnd/>
            </a:ln>
          </p:spPr>
          <p:txBody>
            <a:bodyPr/>
            <a:lstStyle/>
            <a:p>
              <a:pPr algn="l" fontAlgn="auto">
                <a:spcBef>
                  <a:spcPts val="0"/>
                </a:spcBef>
                <a:spcAft>
                  <a:spcPts val="0"/>
                </a:spcAft>
                <a:defRPr/>
              </a:pPr>
              <a:endParaRPr lang="en-US">
                <a:solidFill>
                  <a:srgbClr val="404040"/>
                </a:solidFill>
                <a:latin typeface="+mn-lt"/>
                <a:cs typeface="+mn-cs"/>
              </a:endParaRPr>
            </a:p>
          </p:txBody>
        </p:sp>
        <p:sp>
          <p:nvSpPr>
            <p:cNvPr id="1033" name="Freeform 9"/>
            <p:cNvSpPr>
              <a:spLocks/>
            </p:cNvSpPr>
            <p:nvPr/>
          </p:nvSpPr>
          <p:spPr bwMode="auto">
            <a:xfrm>
              <a:off x="4279900" y="2297113"/>
              <a:ext cx="522288" cy="812800"/>
            </a:xfrm>
            <a:custGeom>
              <a:avLst/>
              <a:gdLst/>
              <a:ahLst/>
              <a:cxnLst>
                <a:cxn ang="0">
                  <a:pos x="135" y="27"/>
                </a:cxn>
                <a:cxn ang="0">
                  <a:pos x="89" y="17"/>
                </a:cxn>
                <a:cxn ang="0">
                  <a:pos x="19" y="106"/>
                </a:cxn>
                <a:cxn ang="0">
                  <a:pos x="90" y="199"/>
                </a:cxn>
                <a:cxn ang="0">
                  <a:pos x="135" y="188"/>
                </a:cxn>
                <a:cxn ang="0">
                  <a:pos x="139" y="204"/>
                </a:cxn>
                <a:cxn ang="0">
                  <a:pos x="88" y="217"/>
                </a:cxn>
                <a:cxn ang="0">
                  <a:pos x="0" y="106"/>
                </a:cxn>
                <a:cxn ang="0">
                  <a:pos x="88" y="0"/>
                </a:cxn>
                <a:cxn ang="0">
                  <a:pos x="137" y="10"/>
                </a:cxn>
                <a:cxn ang="0">
                  <a:pos x="135" y="27"/>
                </a:cxn>
              </a:cxnLst>
              <a:rect l="0" t="0" r="r" b="b"/>
              <a:pathLst>
                <a:path w="139" h="217">
                  <a:moveTo>
                    <a:pt x="135" y="27"/>
                  </a:moveTo>
                  <a:cubicBezTo>
                    <a:pt x="123" y="21"/>
                    <a:pt x="107" y="17"/>
                    <a:pt x="89" y="17"/>
                  </a:cubicBezTo>
                  <a:cubicBezTo>
                    <a:pt x="41" y="17"/>
                    <a:pt x="19" y="39"/>
                    <a:pt x="19" y="106"/>
                  </a:cubicBezTo>
                  <a:cubicBezTo>
                    <a:pt x="19" y="177"/>
                    <a:pt x="42" y="199"/>
                    <a:pt x="90" y="199"/>
                  </a:cubicBezTo>
                  <a:cubicBezTo>
                    <a:pt x="108" y="199"/>
                    <a:pt x="123" y="195"/>
                    <a:pt x="135" y="188"/>
                  </a:cubicBezTo>
                  <a:cubicBezTo>
                    <a:pt x="139" y="204"/>
                    <a:pt x="139" y="204"/>
                    <a:pt x="139" y="204"/>
                  </a:cubicBezTo>
                  <a:cubicBezTo>
                    <a:pt x="126" y="211"/>
                    <a:pt x="107" y="217"/>
                    <a:pt x="88" y="217"/>
                  </a:cubicBezTo>
                  <a:cubicBezTo>
                    <a:pt x="27" y="217"/>
                    <a:pt x="0" y="183"/>
                    <a:pt x="0" y="106"/>
                  </a:cubicBezTo>
                  <a:cubicBezTo>
                    <a:pt x="0" y="32"/>
                    <a:pt x="27" y="0"/>
                    <a:pt x="88" y="0"/>
                  </a:cubicBezTo>
                  <a:cubicBezTo>
                    <a:pt x="106" y="0"/>
                    <a:pt x="127" y="4"/>
                    <a:pt x="137" y="10"/>
                  </a:cubicBezTo>
                  <a:lnTo>
                    <a:pt x="135" y="27"/>
                  </a:lnTo>
                  <a:close/>
                </a:path>
              </a:pathLst>
            </a:custGeom>
            <a:grpFill/>
            <a:ln w="9525">
              <a:noFill/>
              <a:round/>
              <a:headEnd/>
              <a:tailEnd/>
            </a:ln>
          </p:spPr>
          <p:txBody>
            <a:bodyPr/>
            <a:lstStyle/>
            <a:p>
              <a:pPr algn="l" fontAlgn="auto">
                <a:spcBef>
                  <a:spcPts val="0"/>
                </a:spcBef>
                <a:spcAft>
                  <a:spcPts val="0"/>
                </a:spcAft>
                <a:defRPr/>
              </a:pPr>
              <a:endParaRPr lang="en-US">
                <a:solidFill>
                  <a:srgbClr val="404040"/>
                </a:solidFill>
                <a:latin typeface="+mn-lt"/>
                <a:cs typeface="+mn-cs"/>
              </a:endParaRPr>
            </a:p>
          </p:txBody>
        </p:sp>
        <p:sp>
          <p:nvSpPr>
            <p:cNvPr id="1034" name="Freeform 10"/>
            <p:cNvSpPr>
              <a:spLocks noEditPoints="1"/>
            </p:cNvSpPr>
            <p:nvPr/>
          </p:nvSpPr>
          <p:spPr bwMode="auto">
            <a:xfrm>
              <a:off x="4906963" y="2297113"/>
              <a:ext cx="630237" cy="812800"/>
            </a:xfrm>
            <a:custGeom>
              <a:avLst/>
              <a:gdLst/>
              <a:ahLst/>
              <a:cxnLst>
                <a:cxn ang="0">
                  <a:pos x="84" y="217"/>
                </a:cxn>
                <a:cxn ang="0">
                  <a:pos x="0" y="108"/>
                </a:cxn>
                <a:cxn ang="0">
                  <a:pos x="84" y="0"/>
                </a:cxn>
                <a:cxn ang="0">
                  <a:pos x="168" y="108"/>
                </a:cxn>
                <a:cxn ang="0">
                  <a:pos x="84" y="217"/>
                </a:cxn>
                <a:cxn ang="0">
                  <a:pos x="84" y="17"/>
                </a:cxn>
                <a:cxn ang="0">
                  <a:pos x="19" y="108"/>
                </a:cxn>
                <a:cxn ang="0">
                  <a:pos x="84" y="199"/>
                </a:cxn>
                <a:cxn ang="0">
                  <a:pos x="149" y="108"/>
                </a:cxn>
                <a:cxn ang="0">
                  <a:pos x="84" y="17"/>
                </a:cxn>
              </a:cxnLst>
              <a:rect l="0" t="0" r="r" b="b"/>
              <a:pathLst>
                <a:path w="168" h="217">
                  <a:moveTo>
                    <a:pt x="84" y="217"/>
                  </a:moveTo>
                  <a:cubicBezTo>
                    <a:pt x="24" y="217"/>
                    <a:pt x="0" y="186"/>
                    <a:pt x="0" y="108"/>
                  </a:cubicBezTo>
                  <a:cubicBezTo>
                    <a:pt x="0" y="30"/>
                    <a:pt x="23" y="0"/>
                    <a:pt x="84" y="0"/>
                  </a:cubicBezTo>
                  <a:cubicBezTo>
                    <a:pt x="145" y="0"/>
                    <a:pt x="168" y="30"/>
                    <a:pt x="168" y="108"/>
                  </a:cubicBezTo>
                  <a:cubicBezTo>
                    <a:pt x="168" y="186"/>
                    <a:pt x="145" y="217"/>
                    <a:pt x="84" y="217"/>
                  </a:cubicBezTo>
                  <a:close/>
                  <a:moveTo>
                    <a:pt x="84" y="17"/>
                  </a:moveTo>
                  <a:cubicBezTo>
                    <a:pt x="38" y="17"/>
                    <a:pt x="19" y="37"/>
                    <a:pt x="19" y="108"/>
                  </a:cubicBezTo>
                  <a:cubicBezTo>
                    <a:pt x="19" y="179"/>
                    <a:pt x="38" y="199"/>
                    <a:pt x="84" y="199"/>
                  </a:cubicBezTo>
                  <a:cubicBezTo>
                    <a:pt x="131" y="199"/>
                    <a:pt x="149" y="179"/>
                    <a:pt x="149" y="108"/>
                  </a:cubicBezTo>
                  <a:cubicBezTo>
                    <a:pt x="149" y="37"/>
                    <a:pt x="131" y="17"/>
                    <a:pt x="84" y="17"/>
                  </a:cubicBezTo>
                  <a:close/>
                </a:path>
              </a:pathLst>
            </a:custGeom>
            <a:grpFill/>
            <a:ln w="9525">
              <a:noFill/>
              <a:round/>
              <a:headEnd/>
              <a:tailEnd/>
            </a:ln>
          </p:spPr>
          <p:txBody>
            <a:bodyPr/>
            <a:lstStyle/>
            <a:p>
              <a:pPr algn="l" fontAlgn="auto">
                <a:spcBef>
                  <a:spcPts val="0"/>
                </a:spcBef>
                <a:spcAft>
                  <a:spcPts val="0"/>
                </a:spcAft>
                <a:defRPr/>
              </a:pPr>
              <a:endParaRPr lang="en-US">
                <a:solidFill>
                  <a:srgbClr val="404040"/>
                </a:solidFill>
                <a:latin typeface="+mn-lt"/>
                <a:cs typeface="+mn-cs"/>
              </a:endParaRPr>
            </a:p>
          </p:txBody>
        </p:sp>
        <p:sp>
          <p:nvSpPr>
            <p:cNvPr id="1035" name="Freeform 11"/>
            <p:cNvSpPr>
              <a:spLocks/>
            </p:cNvSpPr>
            <p:nvPr/>
          </p:nvSpPr>
          <p:spPr bwMode="auto">
            <a:xfrm>
              <a:off x="5724525" y="2308226"/>
              <a:ext cx="723900" cy="787400"/>
            </a:xfrm>
            <a:custGeom>
              <a:avLst/>
              <a:gdLst/>
              <a:ahLst/>
              <a:cxnLst>
                <a:cxn ang="0">
                  <a:pos x="52" y="0"/>
                </a:cxn>
                <a:cxn ang="0">
                  <a:pos x="208" y="385"/>
                </a:cxn>
                <a:cxn ang="0">
                  <a:pos x="229" y="435"/>
                </a:cxn>
                <a:cxn ang="0">
                  <a:pos x="229" y="435"/>
                </a:cxn>
                <a:cxn ang="0">
                  <a:pos x="248" y="385"/>
                </a:cxn>
                <a:cxn ang="0">
                  <a:pos x="406" y="0"/>
                </a:cxn>
                <a:cxn ang="0">
                  <a:pos x="456" y="0"/>
                </a:cxn>
                <a:cxn ang="0">
                  <a:pos x="456" y="496"/>
                </a:cxn>
                <a:cxn ang="0">
                  <a:pos x="418" y="496"/>
                </a:cxn>
                <a:cxn ang="0">
                  <a:pos x="418" y="125"/>
                </a:cxn>
                <a:cxn ang="0">
                  <a:pos x="418" y="71"/>
                </a:cxn>
                <a:cxn ang="0">
                  <a:pos x="416" y="71"/>
                </a:cxn>
                <a:cxn ang="0">
                  <a:pos x="397" y="121"/>
                </a:cxn>
                <a:cxn ang="0">
                  <a:pos x="246" y="496"/>
                </a:cxn>
                <a:cxn ang="0">
                  <a:pos x="212" y="496"/>
                </a:cxn>
                <a:cxn ang="0">
                  <a:pos x="59" y="123"/>
                </a:cxn>
                <a:cxn ang="0">
                  <a:pos x="40" y="73"/>
                </a:cxn>
                <a:cxn ang="0">
                  <a:pos x="38" y="73"/>
                </a:cxn>
                <a:cxn ang="0">
                  <a:pos x="38" y="128"/>
                </a:cxn>
                <a:cxn ang="0">
                  <a:pos x="38" y="496"/>
                </a:cxn>
                <a:cxn ang="0">
                  <a:pos x="0" y="496"/>
                </a:cxn>
                <a:cxn ang="0">
                  <a:pos x="0" y="0"/>
                </a:cxn>
                <a:cxn ang="0">
                  <a:pos x="52" y="0"/>
                </a:cxn>
              </a:cxnLst>
              <a:rect l="0" t="0" r="r" b="b"/>
              <a:pathLst>
                <a:path w="456" h="496">
                  <a:moveTo>
                    <a:pt x="52" y="0"/>
                  </a:moveTo>
                  <a:lnTo>
                    <a:pt x="208" y="385"/>
                  </a:lnTo>
                  <a:lnTo>
                    <a:pt x="229" y="435"/>
                  </a:lnTo>
                  <a:lnTo>
                    <a:pt x="229" y="435"/>
                  </a:lnTo>
                  <a:lnTo>
                    <a:pt x="248" y="385"/>
                  </a:lnTo>
                  <a:lnTo>
                    <a:pt x="406" y="0"/>
                  </a:lnTo>
                  <a:lnTo>
                    <a:pt x="456" y="0"/>
                  </a:lnTo>
                  <a:lnTo>
                    <a:pt x="456" y="496"/>
                  </a:lnTo>
                  <a:lnTo>
                    <a:pt x="418" y="496"/>
                  </a:lnTo>
                  <a:lnTo>
                    <a:pt x="418" y="125"/>
                  </a:lnTo>
                  <a:lnTo>
                    <a:pt x="418" y="71"/>
                  </a:lnTo>
                  <a:lnTo>
                    <a:pt x="416" y="71"/>
                  </a:lnTo>
                  <a:lnTo>
                    <a:pt x="397" y="121"/>
                  </a:lnTo>
                  <a:lnTo>
                    <a:pt x="246" y="496"/>
                  </a:lnTo>
                  <a:lnTo>
                    <a:pt x="212" y="496"/>
                  </a:lnTo>
                  <a:lnTo>
                    <a:pt x="59" y="123"/>
                  </a:lnTo>
                  <a:lnTo>
                    <a:pt x="40" y="73"/>
                  </a:lnTo>
                  <a:lnTo>
                    <a:pt x="38" y="73"/>
                  </a:lnTo>
                  <a:lnTo>
                    <a:pt x="38" y="128"/>
                  </a:lnTo>
                  <a:lnTo>
                    <a:pt x="38" y="496"/>
                  </a:lnTo>
                  <a:lnTo>
                    <a:pt x="0" y="496"/>
                  </a:lnTo>
                  <a:lnTo>
                    <a:pt x="0" y="0"/>
                  </a:lnTo>
                  <a:lnTo>
                    <a:pt x="52" y="0"/>
                  </a:lnTo>
                  <a:close/>
                </a:path>
              </a:pathLst>
            </a:custGeom>
            <a:grpFill/>
            <a:ln w="9525">
              <a:noFill/>
              <a:round/>
              <a:headEnd/>
              <a:tailEnd/>
            </a:ln>
          </p:spPr>
          <p:txBody>
            <a:bodyPr/>
            <a:lstStyle/>
            <a:p>
              <a:pPr algn="l" fontAlgn="auto">
                <a:spcBef>
                  <a:spcPts val="0"/>
                </a:spcBef>
                <a:spcAft>
                  <a:spcPts val="0"/>
                </a:spcAft>
                <a:defRPr/>
              </a:pPr>
              <a:endParaRPr lang="en-US">
                <a:solidFill>
                  <a:srgbClr val="404040"/>
                </a:solidFill>
                <a:latin typeface="+mn-lt"/>
                <a:cs typeface="+mn-cs"/>
              </a:endParaRPr>
            </a:p>
          </p:txBody>
        </p:sp>
        <p:sp>
          <p:nvSpPr>
            <p:cNvPr id="1036" name="Freeform 12"/>
            <p:cNvSpPr>
              <a:spLocks/>
            </p:cNvSpPr>
            <p:nvPr/>
          </p:nvSpPr>
          <p:spPr bwMode="auto">
            <a:xfrm>
              <a:off x="6680200" y="2308226"/>
              <a:ext cx="487363" cy="787400"/>
            </a:xfrm>
            <a:custGeom>
              <a:avLst/>
              <a:gdLst/>
              <a:ahLst/>
              <a:cxnLst>
                <a:cxn ang="0">
                  <a:pos x="307" y="456"/>
                </a:cxn>
                <a:cxn ang="0">
                  <a:pos x="305" y="496"/>
                </a:cxn>
                <a:cxn ang="0">
                  <a:pos x="0" y="496"/>
                </a:cxn>
                <a:cxn ang="0">
                  <a:pos x="0" y="0"/>
                </a:cxn>
                <a:cxn ang="0">
                  <a:pos x="293" y="0"/>
                </a:cxn>
                <a:cxn ang="0">
                  <a:pos x="296" y="40"/>
                </a:cxn>
                <a:cxn ang="0">
                  <a:pos x="45" y="40"/>
                </a:cxn>
                <a:cxn ang="0">
                  <a:pos x="45" y="217"/>
                </a:cxn>
                <a:cxn ang="0">
                  <a:pos x="262" y="217"/>
                </a:cxn>
                <a:cxn ang="0">
                  <a:pos x="262" y="255"/>
                </a:cxn>
                <a:cxn ang="0">
                  <a:pos x="45" y="255"/>
                </a:cxn>
                <a:cxn ang="0">
                  <a:pos x="45" y="456"/>
                </a:cxn>
                <a:cxn ang="0">
                  <a:pos x="307" y="456"/>
                </a:cxn>
              </a:cxnLst>
              <a:rect l="0" t="0" r="r" b="b"/>
              <a:pathLst>
                <a:path w="307" h="496">
                  <a:moveTo>
                    <a:pt x="307" y="456"/>
                  </a:moveTo>
                  <a:lnTo>
                    <a:pt x="305" y="496"/>
                  </a:lnTo>
                  <a:lnTo>
                    <a:pt x="0" y="496"/>
                  </a:lnTo>
                  <a:lnTo>
                    <a:pt x="0" y="0"/>
                  </a:lnTo>
                  <a:lnTo>
                    <a:pt x="293" y="0"/>
                  </a:lnTo>
                  <a:lnTo>
                    <a:pt x="296" y="40"/>
                  </a:lnTo>
                  <a:lnTo>
                    <a:pt x="45" y="40"/>
                  </a:lnTo>
                  <a:lnTo>
                    <a:pt x="45" y="217"/>
                  </a:lnTo>
                  <a:lnTo>
                    <a:pt x="262" y="217"/>
                  </a:lnTo>
                  <a:lnTo>
                    <a:pt x="262" y="255"/>
                  </a:lnTo>
                  <a:lnTo>
                    <a:pt x="45" y="255"/>
                  </a:lnTo>
                  <a:lnTo>
                    <a:pt x="45" y="456"/>
                  </a:lnTo>
                  <a:lnTo>
                    <a:pt x="307" y="456"/>
                  </a:lnTo>
                  <a:close/>
                </a:path>
              </a:pathLst>
            </a:custGeom>
            <a:grpFill/>
            <a:ln w="9525">
              <a:noFill/>
              <a:round/>
              <a:headEnd/>
              <a:tailEnd/>
            </a:ln>
          </p:spPr>
          <p:txBody>
            <a:bodyPr/>
            <a:lstStyle/>
            <a:p>
              <a:pPr algn="l" fontAlgn="auto">
                <a:spcBef>
                  <a:spcPts val="0"/>
                </a:spcBef>
                <a:spcAft>
                  <a:spcPts val="0"/>
                </a:spcAft>
                <a:defRPr/>
              </a:pPr>
              <a:endParaRPr lang="en-US">
                <a:solidFill>
                  <a:srgbClr val="404040"/>
                </a:solidFill>
                <a:latin typeface="+mn-lt"/>
                <a:cs typeface="+mn-cs"/>
              </a:endParaRPr>
            </a:p>
          </p:txBody>
        </p:sp>
      </p:grpSp>
      <p:grpSp>
        <p:nvGrpSpPr>
          <p:cNvPr id="3" name="Group 16"/>
          <p:cNvGrpSpPr>
            <a:grpSpLocks/>
          </p:cNvGrpSpPr>
          <p:nvPr/>
        </p:nvGrpSpPr>
        <p:grpSpPr bwMode="auto">
          <a:xfrm>
            <a:off x="0" y="5940425"/>
            <a:ext cx="9140825" cy="914400"/>
            <a:chOff x="0" y="3742"/>
            <a:chExt cx="5758" cy="576"/>
          </a:xfrm>
        </p:grpSpPr>
        <p:sp>
          <p:nvSpPr>
            <p:cNvPr id="18444" name="Rectangle 12"/>
            <p:cNvSpPr>
              <a:spLocks noChangeArrowheads="1"/>
            </p:cNvSpPr>
            <p:nvPr/>
          </p:nvSpPr>
          <p:spPr bwMode="auto">
            <a:xfrm>
              <a:off x="0" y="3742"/>
              <a:ext cx="5758" cy="576"/>
            </a:xfrm>
            <a:prstGeom prst="rect">
              <a:avLst/>
            </a:prstGeom>
            <a:solidFill>
              <a:schemeClr val="bg1"/>
            </a:solidFill>
            <a:ln w="9525">
              <a:noFill/>
              <a:miter lim="800000"/>
              <a:headEnd/>
              <a:tailEnd/>
            </a:ln>
            <a:effectLst/>
          </p:spPr>
          <p:txBody>
            <a:bodyPr wrap="none" anchor="ctr"/>
            <a:lstStyle/>
            <a:p>
              <a:endParaRPr lang="en-US"/>
            </a:p>
          </p:txBody>
        </p:sp>
        <p:grpSp>
          <p:nvGrpSpPr>
            <p:cNvPr id="4" name="Group 2"/>
            <p:cNvGrpSpPr>
              <a:grpSpLocks/>
            </p:cNvGrpSpPr>
            <p:nvPr/>
          </p:nvGrpSpPr>
          <p:grpSpPr bwMode="auto">
            <a:xfrm>
              <a:off x="196" y="3936"/>
              <a:ext cx="5371" cy="192"/>
              <a:chOff x="518474" y="6484973"/>
              <a:chExt cx="8526824" cy="304046"/>
            </a:xfrm>
          </p:grpSpPr>
          <p:pic>
            <p:nvPicPr>
              <p:cNvPr id="18446" name="Picture 4"/>
              <p:cNvPicPr>
                <a:picLocks noChangeAspect="1" noChangeArrowheads="1"/>
              </p:cNvPicPr>
              <p:nvPr/>
            </p:nvPicPr>
            <p:blipFill>
              <a:blip r:embed="rId2" cstate="print"/>
              <a:srcRect l="73026"/>
              <a:stretch>
                <a:fillRect/>
              </a:stretch>
            </p:blipFill>
            <p:spPr bwMode="auto">
              <a:xfrm>
                <a:off x="7581205" y="6484973"/>
                <a:ext cx="1464093" cy="304046"/>
              </a:xfrm>
              <a:prstGeom prst="rect">
                <a:avLst/>
              </a:prstGeom>
              <a:noFill/>
              <a:ln w="9525">
                <a:noFill/>
                <a:miter lim="800000"/>
                <a:headEnd/>
                <a:tailEnd/>
              </a:ln>
            </p:spPr>
          </p:pic>
          <p:cxnSp>
            <p:nvCxnSpPr>
              <p:cNvPr id="18447" name="Straight Connector 5"/>
              <p:cNvCxnSpPr>
                <a:cxnSpLocks noChangeShapeType="1"/>
              </p:cNvCxnSpPr>
              <p:nvPr/>
            </p:nvCxnSpPr>
            <p:spPr bwMode="auto">
              <a:xfrm rot="10800000">
                <a:off x="518474" y="6628605"/>
                <a:ext cx="7023260" cy="0"/>
              </a:xfrm>
              <a:prstGeom prst="line">
                <a:avLst/>
              </a:prstGeom>
              <a:noFill/>
              <a:ln w="34925" cap="rnd" algn="ctr">
                <a:solidFill>
                  <a:schemeClr val="tx1"/>
                </a:solidFill>
                <a:prstDash val="sysDot"/>
                <a:round/>
                <a:headEnd/>
                <a:tailEnd/>
              </a:ln>
            </p:spPr>
          </p:cxnSp>
        </p:grpSp>
      </p:gr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pre-built </a:t>
            </a:r>
            <a:r>
              <a:rPr lang="en-US" dirty="0" err="1" smtClean="0"/>
              <a:t>RedHat</a:t>
            </a:r>
            <a:r>
              <a:rPr lang="en-US" dirty="0" smtClean="0"/>
              <a:t>/</a:t>
            </a:r>
            <a:r>
              <a:rPr lang="en-US" dirty="0" err="1" smtClean="0"/>
              <a:t>CentOS</a:t>
            </a:r>
            <a:r>
              <a:rPr lang="en-US" dirty="0" smtClean="0"/>
              <a:t> image along with a MGC-8 application software package or standalone RPM with MGC8 application software package</a:t>
            </a:r>
          </a:p>
          <a:p>
            <a:pPr lvl="1"/>
            <a:r>
              <a:rPr lang="en-US" dirty="0" smtClean="0"/>
              <a:t>Restrict Linux OS version (i.e. </a:t>
            </a:r>
            <a:r>
              <a:rPr lang="en-US" dirty="0" err="1" smtClean="0"/>
              <a:t>RedHat</a:t>
            </a:r>
            <a:r>
              <a:rPr lang="en-US" dirty="0" smtClean="0"/>
              <a:t> EL 6.x &amp; </a:t>
            </a:r>
            <a:r>
              <a:rPr lang="en-US" dirty="0" err="1" smtClean="0"/>
              <a:t>CentOS</a:t>
            </a:r>
            <a:r>
              <a:rPr lang="en-US" dirty="0" smtClean="0"/>
              <a:t> 6.x x86_64)?</a:t>
            </a:r>
          </a:p>
          <a:p>
            <a:pPr lvl="1"/>
            <a:r>
              <a:rPr lang="en-US" dirty="0" smtClean="0"/>
              <a:t>Package MGC-8 software as a compiled version RPM</a:t>
            </a:r>
          </a:p>
          <a:p>
            <a:pPr lvl="2"/>
            <a:r>
              <a:rPr lang="en-US" dirty="0" smtClean="0"/>
              <a:t>Features of RPM include:</a:t>
            </a:r>
          </a:p>
          <a:p>
            <a:pPr lvl="3"/>
            <a:r>
              <a:rPr lang="en-US" dirty="0" smtClean="0"/>
              <a:t>RPM packages can be cryptographically verified with </a:t>
            </a:r>
            <a:r>
              <a:rPr lang="en-US" dirty="0" smtClean="0">
                <a:hlinkClick r:id="rId3" tooltip="GNU Privacy Guard"/>
              </a:rPr>
              <a:t>GPG</a:t>
            </a:r>
            <a:endParaRPr lang="en-US" dirty="0" smtClean="0"/>
          </a:p>
          <a:p>
            <a:pPr lvl="3"/>
            <a:r>
              <a:rPr lang="en-US" dirty="0" err="1" smtClean="0"/>
              <a:t>PatchRPMs</a:t>
            </a:r>
            <a:r>
              <a:rPr lang="en-US" dirty="0" smtClean="0"/>
              <a:t> and </a:t>
            </a:r>
            <a:r>
              <a:rPr lang="en-US" dirty="0" err="1" smtClean="0"/>
              <a:t>DeltaRPMs</a:t>
            </a:r>
            <a:r>
              <a:rPr lang="en-US" dirty="0" smtClean="0"/>
              <a:t>, the RPM equivalent of a </a:t>
            </a:r>
            <a:r>
              <a:rPr lang="en-US" dirty="0" smtClean="0">
                <a:hlinkClick r:id="rId4" tooltip="Patch (computing)"/>
              </a:rPr>
              <a:t>patch</a:t>
            </a:r>
            <a:r>
              <a:rPr lang="en-US" dirty="0" smtClean="0"/>
              <a:t> file, can incrementally update RPM-installed software</a:t>
            </a:r>
          </a:p>
          <a:p>
            <a:pPr lvl="3"/>
            <a:r>
              <a:rPr lang="en-US" dirty="0" smtClean="0"/>
              <a:t>Automatic build-time dependency evaluation.</a:t>
            </a:r>
          </a:p>
          <a:p>
            <a:pPr lvl="2"/>
            <a:r>
              <a:rPr lang="en-US" dirty="0" smtClean="0"/>
              <a:t>An RPM is delivered in a single file, normally in the format:</a:t>
            </a:r>
          </a:p>
          <a:p>
            <a:pPr lvl="2">
              <a:buNone/>
            </a:pPr>
            <a:r>
              <a:rPr lang="en-US" dirty="0" smtClean="0"/>
              <a:t>		&lt;name&gt;-&lt;version&gt;-&lt;release&gt;.&lt;architecture&gt;.rpm </a:t>
            </a:r>
          </a:p>
          <a:p>
            <a:pPr lvl="2">
              <a:buNone/>
            </a:pPr>
            <a:r>
              <a:rPr lang="en-US" dirty="0" smtClean="0"/>
              <a:t>		such as:  mgc8cloud-9.3.0.0-0.24.x86_64.rpm</a:t>
            </a:r>
          </a:p>
          <a:p>
            <a:pPr lvl="2">
              <a:buNone/>
            </a:pPr>
            <a:endParaRPr lang="en-US" dirty="0" smtClean="0"/>
          </a:p>
        </p:txBody>
      </p:sp>
      <p:sp>
        <p:nvSpPr>
          <p:cNvPr id="3" name="Title 2"/>
          <p:cNvSpPr>
            <a:spLocks noGrp="1"/>
          </p:cNvSpPr>
          <p:nvPr>
            <p:ph type="title"/>
          </p:nvPr>
        </p:nvSpPr>
        <p:spPr/>
        <p:txBody>
          <a:bodyPr/>
          <a:lstStyle/>
          <a:p>
            <a:r>
              <a:rPr lang="en-US" dirty="0" smtClean="0"/>
              <a:t>MGC-8 Software Delivery</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888" y="953992"/>
            <a:ext cx="8587723" cy="4525963"/>
          </a:xfrm>
        </p:spPr>
        <p:txBody>
          <a:bodyPr/>
          <a:lstStyle/>
          <a:p>
            <a:r>
              <a:rPr lang="en-US" sz="1800" dirty="0" smtClean="0"/>
              <a:t>A pre-defined combination of hardware based resources to achieve required network capacity and scalability (elasticity).</a:t>
            </a:r>
          </a:p>
          <a:p>
            <a:pPr lvl="1"/>
            <a:r>
              <a:rPr lang="en-US" dirty="0" smtClean="0"/>
              <a:t>Minimum set of system requirements</a:t>
            </a:r>
          </a:p>
          <a:p>
            <a:pPr lvl="2"/>
            <a:r>
              <a:rPr lang="en-US" dirty="0" smtClean="0"/>
              <a:t>1-4 total cores, 2.0 GHz AMD64/x64 CPUs or faster</a:t>
            </a:r>
          </a:p>
          <a:p>
            <a:pPr lvl="2"/>
            <a:r>
              <a:rPr lang="en-US" dirty="0" smtClean="0"/>
              <a:t>4 GB of RAM</a:t>
            </a:r>
          </a:p>
          <a:p>
            <a:pPr lvl="2"/>
            <a:r>
              <a:rPr lang="en-US" dirty="0" smtClean="0"/>
              <a:t>20-40 GB of free disk space local to VM</a:t>
            </a:r>
          </a:p>
          <a:p>
            <a:pPr lvl="2"/>
            <a:r>
              <a:rPr lang="en-US" dirty="0" smtClean="0">
                <a:solidFill>
                  <a:schemeClr val="tx1"/>
                </a:solidFill>
              </a:rPr>
              <a:t>100</a:t>
            </a:r>
            <a:r>
              <a:rPr lang="en-US" dirty="0" smtClean="0"/>
              <a:t> GB of CDR/GDI/logs/cores of cloud storage space (persistent outside of MGC-8 image(s))</a:t>
            </a:r>
          </a:p>
          <a:p>
            <a:pPr lvl="2"/>
            <a:r>
              <a:rPr lang="en-US" dirty="0" smtClean="0"/>
              <a:t>Single </a:t>
            </a:r>
            <a:r>
              <a:rPr lang="en-US" dirty="0" err="1" smtClean="0"/>
              <a:t>vNIC</a:t>
            </a:r>
            <a:r>
              <a:rPr lang="en-US" dirty="0" smtClean="0"/>
              <a:t> (Legacy requirements: two internal plus mgmt, </a:t>
            </a:r>
            <a:r>
              <a:rPr lang="en-US" dirty="0" err="1" smtClean="0"/>
              <a:t>sigA</a:t>
            </a:r>
            <a:r>
              <a:rPr lang="en-US" dirty="0" smtClean="0"/>
              <a:t>, </a:t>
            </a:r>
            <a:r>
              <a:rPr lang="en-US" dirty="0" err="1" smtClean="0"/>
              <a:t>sigB</a:t>
            </a:r>
            <a:r>
              <a:rPr lang="en-US" dirty="0" smtClean="0"/>
              <a:t>, </a:t>
            </a:r>
            <a:r>
              <a:rPr lang="en-US" dirty="0" err="1" smtClean="0"/>
              <a:t>sigC</a:t>
            </a:r>
            <a:r>
              <a:rPr lang="en-US" dirty="0" smtClean="0"/>
              <a:t>, and </a:t>
            </a:r>
            <a:r>
              <a:rPr lang="en-US" dirty="0" err="1" smtClean="0"/>
              <a:t>sigD</a:t>
            </a:r>
            <a:r>
              <a:rPr lang="en-US" dirty="0" smtClean="0"/>
              <a:t>)</a:t>
            </a:r>
          </a:p>
          <a:p>
            <a:pPr lvl="1"/>
            <a:r>
              <a:rPr lang="en-US" dirty="0" smtClean="0"/>
              <a:t>Maximum Set? No, but SW must account for it.</a:t>
            </a:r>
          </a:p>
          <a:p>
            <a:r>
              <a:rPr lang="en-US" sz="1800" dirty="0" smtClean="0"/>
              <a:t>Numbers must be tuned based on </a:t>
            </a:r>
            <a:r>
              <a:rPr lang="en-US" sz="1800" dirty="0" err="1" smtClean="0"/>
              <a:t>PoC</a:t>
            </a:r>
            <a:r>
              <a:rPr lang="en-US" sz="1800" dirty="0" smtClean="0"/>
              <a:t> outcome. For now, no oversubscription or hyper threading supported.</a:t>
            </a:r>
          </a:p>
          <a:p>
            <a:r>
              <a:rPr lang="en-US" sz="1800" dirty="0" smtClean="0"/>
              <a:t>Does this vary based on MGC-8 server suite? Yes. See slides 15-16.</a:t>
            </a:r>
          </a:p>
        </p:txBody>
      </p:sp>
      <p:sp>
        <p:nvSpPr>
          <p:cNvPr id="3" name="Title 2"/>
          <p:cNvSpPr>
            <a:spLocks noGrp="1"/>
          </p:cNvSpPr>
          <p:nvPr>
            <p:ph type="title"/>
          </p:nvPr>
        </p:nvSpPr>
        <p:spPr/>
        <p:txBody>
          <a:bodyPr/>
          <a:lstStyle/>
          <a:p>
            <a:r>
              <a:rPr lang="en-US" dirty="0" smtClean="0"/>
              <a:t>MGC-8 Flavor Definition</a:t>
            </a: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Diverse location of MGC-8 Server </a:t>
            </a:r>
          </a:p>
          <a:p>
            <a:pPr lvl="1"/>
            <a:r>
              <a:rPr lang="en-US" dirty="0" smtClean="0"/>
              <a:t>pair of centralized processors across diverse HW &amp; power with in data center</a:t>
            </a:r>
          </a:p>
          <a:p>
            <a:r>
              <a:rPr lang="en-US" dirty="0" smtClean="0"/>
              <a:t>Geo-location of MGC-8 servers </a:t>
            </a:r>
          </a:p>
          <a:p>
            <a:pPr lvl="1"/>
            <a:r>
              <a:rPr lang="en-US" dirty="0" smtClean="0"/>
              <a:t>mated VM pairs geo-redundant across data centers</a:t>
            </a:r>
          </a:p>
          <a:p>
            <a:endParaRPr lang="en-US" dirty="0" smtClean="0"/>
          </a:p>
          <a:p>
            <a:r>
              <a:rPr lang="en-US" dirty="0" smtClean="0"/>
              <a:t>Restart/shutdown/upgrade </a:t>
            </a:r>
          </a:p>
          <a:p>
            <a:pPr lvl="1"/>
            <a:r>
              <a:rPr lang="en-US" dirty="0" smtClean="0"/>
              <a:t>don’t shutdown both Centralized Processor servers</a:t>
            </a:r>
          </a:p>
          <a:p>
            <a:r>
              <a:rPr lang="en-US" dirty="0" smtClean="0"/>
              <a:t>Others?</a:t>
            </a:r>
          </a:p>
        </p:txBody>
      </p:sp>
      <p:sp>
        <p:nvSpPr>
          <p:cNvPr id="3" name="Title 2"/>
          <p:cNvSpPr>
            <a:spLocks noGrp="1"/>
          </p:cNvSpPr>
          <p:nvPr>
            <p:ph type="title"/>
          </p:nvPr>
        </p:nvSpPr>
        <p:spPr/>
        <p:txBody>
          <a:bodyPr/>
          <a:lstStyle/>
          <a:p>
            <a:r>
              <a:rPr lang="en-US" dirty="0" smtClean="0"/>
              <a:t>MGC-8 Policy Definition</a:t>
            </a:r>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MGC-8 Cloud Architecture – Server Definition</a:t>
            </a:r>
            <a:endParaRPr lang="en-US" dirty="0"/>
          </a:p>
        </p:txBody>
      </p:sp>
      <p:sp>
        <p:nvSpPr>
          <p:cNvPr id="56" name="Rounded Rectangle 55"/>
          <p:cNvSpPr/>
          <p:nvPr/>
        </p:nvSpPr>
        <p:spPr>
          <a:xfrm>
            <a:off x="482599" y="1763099"/>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Server</a:t>
            </a:r>
            <a:endParaRPr lang="en-US" dirty="0"/>
          </a:p>
        </p:txBody>
      </p:sp>
      <p:sp>
        <p:nvSpPr>
          <p:cNvPr id="57" name="Rounded Rectangle 56"/>
          <p:cNvSpPr/>
          <p:nvPr/>
        </p:nvSpPr>
        <p:spPr>
          <a:xfrm>
            <a:off x="3217333" y="2540008"/>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SIP Distributor (SD)</a:t>
            </a:r>
            <a:endParaRPr lang="en-US" sz="1400" dirty="0"/>
          </a:p>
        </p:txBody>
      </p:sp>
      <p:sp>
        <p:nvSpPr>
          <p:cNvPr id="58" name="Rounded Rectangle 57"/>
          <p:cNvSpPr/>
          <p:nvPr/>
        </p:nvSpPr>
        <p:spPr>
          <a:xfrm>
            <a:off x="3217333" y="1274237"/>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Centralized Processor (CP)</a:t>
            </a:r>
          </a:p>
          <a:p>
            <a:pPr algn="ctr"/>
            <a:r>
              <a:rPr lang="en-US" sz="1400" dirty="0" smtClean="0"/>
              <a:t>(pilot)</a:t>
            </a:r>
            <a:endParaRPr lang="en-US" sz="1400" dirty="0"/>
          </a:p>
        </p:txBody>
      </p:sp>
      <p:sp>
        <p:nvSpPr>
          <p:cNvPr id="59" name="Rounded Rectangle 58"/>
          <p:cNvSpPr/>
          <p:nvPr/>
        </p:nvSpPr>
        <p:spPr>
          <a:xfrm>
            <a:off x="4986867" y="1274237"/>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 Server (CS)</a:t>
            </a:r>
            <a:endParaRPr lang="en-US" sz="1400" dirty="0"/>
          </a:p>
        </p:txBody>
      </p:sp>
      <p:sp>
        <p:nvSpPr>
          <p:cNvPr id="60" name="Rounded Rectangle 59"/>
          <p:cNvSpPr/>
          <p:nvPr/>
        </p:nvSpPr>
        <p:spPr>
          <a:xfrm>
            <a:off x="4986867" y="2540008"/>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Signaling Gateway (SG)</a:t>
            </a:r>
            <a:endParaRPr lang="en-US" sz="1400" dirty="0"/>
          </a:p>
        </p:txBody>
      </p:sp>
      <p:sp>
        <p:nvSpPr>
          <p:cNvPr id="61" name="Rounded Rectangle 60"/>
          <p:cNvSpPr/>
          <p:nvPr/>
        </p:nvSpPr>
        <p:spPr>
          <a:xfrm>
            <a:off x="6739467" y="1267397"/>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BTS </a:t>
            </a:r>
            <a:endParaRPr lang="en-US" sz="1400" dirty="0"/>
          </a:p>
        </p:txBody>
      </p:sp>
      <p:sp>
        <p:nvSpPr>
          <p:cNvPr id="62" name="TextBox 61"/>
          <p:cNvSpPr txBox="1"/>
          <p:nvPr/>
        </p:nvSpPr>
        <p:spPr>
          <a:xfrm>
            <a:off x="1981200" y="2334582"/>
            <a:ext cx="914400" cy="914400"/>
          </a:xfrm>
          <a:prstGeom prst="rect">
            <a:avLst/>
          </a:prstGeom>
          <a:noFill/>
        </p:spPr>
        <p:txBody>
          <a:bodyPr wrap="none" lIns="0" tIns="0" rIns="0" bIns="0" rtlCol="0" anchor="ctr" anchorCtr="0">
            <a:noAutofit/>
          </a:bodyPr>
          <a:lstStyle/>
          <a:p>
            <a:r>
              <a:rPr lang="en-US" dirty="0" smtClean="0">
                <a:latin typeface="+mn-lt"/>
              </a:rPr>
              <a:t>Is a …</a:t>
            </a:r>
          </a:p>
        </p:txBody>
      </p:sp>
      <p:sp>
        <p:nvSpPr>
          <p:cNvPr id="65" name="TextBox 64"/>
          <p:cNvSpPr txBox="1"/>
          <p:nvPr/>
        </p:nvSpPr>
        <p:spPr>
          <a:xfrm>
            <a:off x="3289300" y="4694240"/>
            <a:ext cx="3395134" cy="914400"/>
          </a:xfrm>
          <a:prstGeom prst="rect">
            <a:avLst/>
          </a:prstGeom>
          <a:noFill/>
        </p:spPr>
        <p:txBody>
          <a:bodyPr wrap="none" lIns="0" tIns="0" rIns="0" bIns="0" rtlCol="0" anchor="ctr" anchorCtr="0">
            <a:noAutofit/>
          </a:bodyPr>
          <a:lstStyle/>
          <a:p>
            <a:r>
              <a:rPr lang="en-US" dirty="0" smtClean="0">
                <a:latin typeface="+mn-lt"/>
              </a:rPr>
              <a:t>Personality determines the role </a:t>
            </a:r>
          </a:p>
          <a:p>
            <a:r>
              <a:rPr lang="en-US" dirty="0" smtClean="0">
                <a:latin typeface="+mn-lt"/>
              </a:rPr>
              <a:t>of a MGC-8 Server</a:t>
            </a:r>
          </a:p>
        </p:txBody>
      </p:sp>
      <p:sp>
        <p:nvSpPr>
          <p:cNvPr id="66" name="TextBox 65"/>
          <p:cNvSpPr txBox="1"/>
          <p:nvPr/>
        </p:nvSpPr>
        <p:spPr>
          <a:xfrm>
            <a:off x="474132" y="3926307"/>
            <a:ext cx="914400" cy="914400"/>
          </a:xfrm>
          <a:prstGeom prst="rect">
            <a:avLst/>
          </a:prstGeom>
          <a:noFill/>
        </p:spPr>
        <p:txBody>
          <a:bodyPr wrap="none" lIns="0" tIns="0" rIns="0" bIns="0" rtlCol="0" anchor="ctr" anchorCtr="0">
            <a:noAutofit/>
          </a:bodyPr>
          <a:lstStyle/>
          <a:p>
            <a:r>
              <a:rPr lang="en-US" dirty="0" smtClean="0">
                <a:latin typeface="+mn-lt"/>
              </a:rPr>
              <a:t>Image + Flavor</a:t>
            </a:r>
          </a:p>
        </p:txBody>
      </p:sp>
      <p:sp>
        <p:nvSpPr>
          <p:cNvPr id="13" name="Rounded Rectangle 12"/>
          <p:cNvSpPr/>
          <p:nvPr/>
        </p:nvSpPr>
        <p:spPr>
          <a:xfrm>
            <a:off x="6778853" y="2539663"/>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Protocol Distributor (PD)</a:t>
            </a:r>
            <a:endParaRPr lang="en-US" sz="1400" dirty="0"/>
          </a:p>
        </p:txBody>
      </p:sp>
      <p:sp>
        <p:nvSpPr>
          <p:cNvPr id="15" name="Rounded Rectangle 14"/>
          <p:cNvSpPr/>
          <p:nvPr/>
        </p:nvSpPr>
        <p:spPr>
          <a:xfrm>
            <a:off x="3272367" y="3862897"/>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SIP </a:t>
            </a:r>
          </a:p>
          <a:p>
            <a:pPr algn="ctr"/>
            <a:r>
              <a:rPr lang="en-US" sz="1400" dirty="0" smtClean="0"/>
              <a:t>Firewall</a:t>
            </a:r>
          </a:p>
          <a:p>
            <a:pPr algn="ctr"/>
            <a:r>
              <a:rPr lang="en-US" sz="1400" dirty="0" smtClean="0"/>
              <a:t>(SF)</a:t>
            </a:r>
            <a:endParaRPr lang="en-US" sz="1400"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888" y="1219257"/>
            <a:ext cx="8587723" cy="4697806"/>
          </a:xfrm>
        </p:spPr>
        <p:txBody>
          <a:bodyPr/>
          <a:lstStyle/>
          <a:p>
            <a:r>
              <a:rPr lang="en-US" sz="1600" b="1" dirty="0" smtClean="0"/>
              <a:t>CP - Centralized  Processor (Pilot): </a:t>
            </a:r>
            <a:r>
              <a:rPr lang="en-US" sz="1600" dirty="0" smtClean="0"/>
              <a:t>Contains the management, and centralized MGCF functions (router, ENUM/DNS, etc). This server must be deployed first.</a:t>
            </a:r>
          </a:p>
          <a:p>
            <a:r>
              <a:rPr lang="en-US" sz="1600" b="1" dirty="0" smtClean="0"/>
              <a:t>SD - SIP Distributor: </a:t>
            </a:r>
            <a:r>
              <a:rPr lang="en-US" sz="1600" dirty="0" smtClean="0"/>
              <a:t>Acts as a Front End Distributor for trusted SIP traffic. Serves as a SIP load distributor/balancer for the MGC-8 Call Servers. </a:t>
            </a:r>
          </a:p>
          <a:p>
            <a:r>
              <a:rPr lang="en-US" sz="1600" b="1" dirty="0" smtClean="0"/>
              <a:t>PD - Protocol Distributor: </a:t>
            </a:r>
            <a:r>
              <a:rPr lang="en-US" sz="1600" dirty="0" smtClean="0"/>
              <a:t>Front End Distributor for H.248 </a:t>
            </a:r>
            <a:r>
              <a:rPr lang="en-US" sz="1600" dirty="0" err="1" smtClean="0"/>
              <a:t>Megaco</a:t>
            </a:r>
            <a:r>
              <a:rPr lang="en-US" sz="1600" dirty="0" smtClean="0"/>
              <a:t> and SIGTRAN M3UA/SCCP traffic. Serves as a H.248/M3UA/SCCP distributor/NAT for the MGC-8 Call Server.</a:t>
            </a:r>
          </a:p>
          <a:p>
            <a:r>
              <a:rPr lang="en-US" sz="1600" b="1" dirty="0" smtClean="0"/>
              <a:t>CS - Call Server: </a:t>
            </a:r>
            <a:r>
              <a:rPr lang="en-US" sz="1600" dirty="0" smtClean="0"/>
              <a:t>Single Call Control and Signaling (CCS) processing along with MGW control. Terminates IUA directly.</a:t>
            </a:r>
          </a:p>
          <a:p>
            <a:r>
              <a:rPr lang="en-US" sz="1600" b="1" dirty="0" smtClean="0"/>
              <a:t>SG – Signaling Gateway: </a:t>
            </a:r>
            <a:r>
              <a:rPr lang="en-US" sz="1600" dirty="0" smtClean="0"/>
              <a:t>Signaling Gateway (SG) functions for terminating M2UA, M2PA, and M3UA. Distributed MTPL3 to support SS7 SSP/STP &amp; GTT functions.</a:t>
            </a:r>
          </a:p>
          <a:p>
            <a:r>
              <a:rPr lang="en-US" sz="1600" b="1" dirty="0" smtClean="0"/>
              <a:t>SF – SIP Firewall: </a:t>
            </a:r>
            <a:r>
              <a:rPr lang="en-US" sz="1600" dirty="0" smtClean="0"/>
              <a:t>Provides IP session security, filtering, admission control, and flow rate limits, etc. and distribution of secure packets from built-in packet handler (provides IP firewall functions at L2/L3/L4, protection against intrusions, </a:t>
            </a:r>
            <a:r>
              <a:rPr lang="en-US" sz="1600" dirty="0" err="1" smtClean="0"/>
              <a:t>DoS</a:t>
            </a:r>
            <a:r>
              <a:rPr lang="en-US" sz="1600" dirty="0" smtClean="0"/>
              <a:t> attacks, etc.) </a:t>
            </a:r>
          </a:p>
          <a:p>
            <a:r>
              <a:rPr lang="en-US" sz="1600" b="1" dirty="0" smtClean="0"/>
              <a:t>BTS: </a:t>
            </a:r>
            <a:r>
              <a:rPr lang="en-US" sz="1600" dirty="0" smtClean="0"/>
              <a:t>Generation of Billing and Traffic System (BTS) CDR’s along with northbound interfaces to COM and or CCF’s. </a:t>
            </a:r>
          </a:p>
        </p:txBody>
      </p:sp>
      <p:sp>
        <p:nvSpPr>
          <p:cNvPr id="3" name="Title 2"/>
          <p:cNvSpPr>
            <a:spLocks noGrp="1"/>
          </p:cNvSpPr>
          <p:nvPr>
            <p:ph type="title"/>
          </p:nvPr>
        </p:nvSpPr>
        <p:spPr>
          <a:xfrm>
            <a:off x="192375" y="241450"/>
            <a:ext cx="8645237" cy="733335"/>
          </a:xfrm>
        </p:spPr>
        <p:txBody>
          <a:bodyPr/>
          <a:lstStyle/>
          <a:p>
            <a:r>
              <a:rPr lang="en-US" dirty="0" smtClean="0"/>
              <a:t>MGC-8 Cloud Architecture – Server Definition</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MGC-8 Cloud Architecture – Server Decomposition</a:t>
            </a:r>
            <a:endParaRPr lang="en-US" dirty="0"/>
          </a:p>
        </p:txBody>
      </p:sp>
      <p:sp>
        <p:nvSpPr>
          <p:cNvPr id="57" name="Rounded Rectangle 56"/>
          <p:cNvSpPr/>
          <p:nvPr/>
        </p:nvSpPr>
        <p:spPr>
          <a:xfrm>
            <a:off x="6392377" y="1285488"/>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Signaling Gateway</a:t>
            </a:r>
          </a:p>
          <a:p>
            <a:pPr algn="ctr"/>
            <a:r>
              <a:rPr lang="en-US" sz="1400" dirty="0" smtClean="0"/>
              <a:t>(1-8 cores)</a:t>
            </a:r>
            <a:endParaRPr lang="en-US" sz="1400" dirty="0"/>
          </a:p>
        </p:txBody>
      </p:sp>
      <p:sp>
        <p:nvSpPr>
          <p:cNvPr id="59" name="Rounded Rectangle 58"/>
          <p:cNvSpPr/>
          <p:nvPr/>
        </p:nvSpPr>
        <p:spPr>
          <a:xfrm>
            <a:off x="1021906" y="1274237"/>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 Server (1-4 cores)</a:t>
            </a:r>
            <a:endParaRPr lang="en-US" sz="1400" dirty="0"/>
          </a:p>
        </p:txBody>
      </p:sp>
      <p:sp>
        <p:nvSpPr>
          <p:cNvPr id="60" name="Rounded Rectangle 59"/>
          <p:cNvSpPr/>
          <p:nvPr/>
        </p:nvSpPr>
        <p:spPr>
          <a:xfrm>
            <a:off x="3626863" y="1270120"/>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SIP Distributor</a:t>
            </a:r>
          </a:p>
          <a:p>
            <a:pPr algn="ctr"/>
            <a:r>
              <a:rPr lang="en-US" sz="1400" dirty="0" smtClean="0"/>
              <a:t>(1-16 cores)</a:t>
            </a:r>
            <a:endParaRPr lang="en-US" sz="1400" dirty="0"/>
          </a:p>
        </p:txBody>
      </p:sp>
      <p:sp>
        <p:nvSpPr>
          <p:cNvPr id="14" name="Oval 13"/>
          <p:cNvSpPr/>
          <p:nvPr/>
        </p:nvSpPr>
        <p:spPr>
          <a:xfrm>
            <a:off x="553251" y="2781620"/>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ccs</a:t>
            </a:r>
            <a:endParaRPr lang="en-US" sz="1200" dirty="0"/>
          </a:p>
        </p:txBody>
      </p:sp>
      <p:sp>
        <p:nvSpPr>
          <p:cNvPr id="15" name="Oval 14"/>
          <p:cNvSpPr/>
          <p:nvPr/>
        </p:nvSpPr>
        <p:spPr>
          <a:xfrm>
            <a:off x="1258902" y="2781620"/>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sipa</a:t>
            </a:r>
            <a:endParaRPr lang="en-US" sz="1200" dirty="0"/>
          </a:p>
        </p:txBody>
      </p:sp>
      <p:sp>
        <p:nvSpPr>
          <p:cNvPr id="16" name="Oval 15"/>
          <p:cNvSpPr/>
          <p:nvPr/>
        </p:nvSpPr>
        <p:spPr>
          <a:xfrm>
            <a:off x="583986" y="3279698"/>
            <a:ext cx="1045029"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gditrans</a:t>
            </a:r>
            <a:endParaRPr lang="en-US" sz="1200" dirty="0"/>
          </a:p>
        </p:txBody>
      </p:sp>
      <p:sp>
        <p:nvSpPr>
          <p:cNvPr id="17" name="Oval 16"/>
          <p:cNvSpPr/>
          <p:nvPr/>
        </p:nvSpPr>
        <p:spPr>
          <a:xfrm>
            <a:off x="1689207" y="3279802"/>
            <a:ext cx="984838"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megaa</a:t>
            </a:r>
            <a:endParaRPr lang="en-US" sz="1200" dirty="0"/>
          </a:p>
        </p:txBody>
      </p:sp>
      <p:sp>
        <p:nvSpPr>
          <p:cNvPr id="18" name="Oval 17"/>
          <p:cNvSpPr/>
          <p:nvPr/>
        </p:nvSpPr>
        <p:spPr>
          <a:xfrm>
            <a:off x="1967115" y="2781620"/>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xu</a:t>
            </a:r>
            <a:endParaRPr lang="en-US" sz="1200" dirty="0"/>
          </a:p>
        </p:txBody>
      </p:sp>
      <p:sp>
        <p:nvSpPr>
          <p:cNvPr id="19" name="Oval 18"/>
          <p:cNvSpPr/>
          <p:nvPr/>
        </p:nvSpPr>
        <p:spPr>
          <a:xfrm>
            <a:off x="766483" y="3772268"/>
            <a:ext cx="984838"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virtm</a:t>
            </a:r>
            <a:endParaRPr lang="en-US" sz="1200" dirty="0"/>
          </a:p>
        </p:txBody>
      </p:sp>
      <p:sp>
        <p:nvSpPr>
          <p:cNvPr id="21" name="Left Brace 20"/>
          <p:cNvSpPr/>
          <p:nvPr/>
        </p:nvSpPr>
        <p:spPr>
          <a:xfrm rot="5400000">
            <a:off x="1523379" y="1754548"/>
            <a:ext cx="245889" cy="13250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3943332" y="3195275"/>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xu</a:t>
            </a:r>
            <a:endParaRPr lang="en-US" sz="1200" dirty="0"/>
          </a:p>
        </p:txBody>
      </p:sp>
      <p:sp>
        <p:nvSpPr>
          <p:cNvPr id="24" name="Oval 23"/>
          <p:cNvSpPr/>
          <p:nvPr/>
        </p:nvSpPr>
        <p:spPr>
          <a:xfrm>
            <a:off x="4249269" y="2781620"/>
            <a:ext cx="668510" cy="382921"/>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sfed</a:t>
            </a:r>
            <a:endParaRPr lang="en-US" sz="1200" dirty="0"/>
          </a:p>
        </p:txBody>
      </p:sp>
      <p:sp>
        <p:nvSpPr>
          <p:cNvPr id="25" name="Oval 24"/>
          <p:cNvSpPr/>
          <p:nvPr/>
        </p:nvSpPr>
        <p:spPr>
          <a:xfrm>
            <a:off x="3378695" y="2773936"/>
            <a:ext cx="809101"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sfedcl</a:t>
            </a:r>
            <a:endParaRPr lang="en-US" sz="1200" dirty="0"/>
          </a:p>
        </p:txBody>
      </p:sp>
      <p:sp>
        <p:nvSpPr>
          <p:cNvPr id="26" name="Oval 25"/>
          <p:cNvSpPr/>
          <p:nvPr/>
        </p:nvSpPr>
        <p:spPr>
          <a:xfrm>
            <a:off x="3364270" y="3639769"/>
            <a:ext cx="984838"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virtm</a:t>
            </a:r>
            <a:endParaRPr lang="en-US" sz="1200" dirty="0"/>
          </a:p>
        </p:txBody>
      </p:sp>
      <p:sp>
        <p:nvSpPr>
          <p:cNvPr id="27" name="Left Brace 26"/>
          <p:cNvSpPr/>
          <p:nvPr/>
        </p:nvSpPr>
        <p:spPr>
          <a:xfrm rot="5400000">
            <a:off x="4126324" y="1784003"/>
            <a:ext cx="245889" cy="13250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Oval 27"/>
          <p:cNvSpPr/>
          <p:nvPr/>
        </p:nvSpPr>
        <p:spPr>
          <a:xfrm>
            <a:off x="5824494" y="2772653"/>
            <a:ext cx="771366"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sgsig</a:t>
            </a:r>
            <a:endParaRPr lang="en-US" sz="1200" dirty="0"/>
          </a:p>
        </p:txBody>
      </p:sp>
      <p:sp>
        <p:nvSpPr>
          <p:cNvPr id="29" name="Oval 28"/>
          <p:cNvSpPr/>
          <p:nvPr/>
        </p:nvSpPr>
        <p:spPr>
          <a:xfrm>
            <a:off x="6640683" y="2772653"/>
            <a:ext cx="1015573"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mtp3sig</a:t>
            </a:r>
            <a:endParaRPr lang="en-US" sz="1200" dirty="0"/>
          </a:p>
        </p:txBody>
      </p:sp>
      <p:sp>
        <p:nvSpPr>
          <p:cNvPr id="30" name="Oval 29"/>
          <p:cNvSpPr/>
          <p:nvPr/>
        </p:nvSpPr>
        <p:spPr>
          <a:xfrm>
            <a:off x="5824495" y="3270731"/>
            <a:ext cx="1186302"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m2uasig</a:t>
            </a:r>
            <a:endParaRPr lang="en-US" sz="1200" dirty="0"/>
          </a:p>
        </p:txBody>
      </p:sp>
      <p:sp>
        <p:nvSpPr>
          <p:cNvPr id="31" name="Oval 30"/>
          <p:cNvSpPr/>
          <p:nvPr/>
        </p:nvSpPr>
        <p:spPr>
          <a:xfrm>
            <a:off x="7070987" y="3270835"/>
            <a:ext cx="1104819"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m2pasig</a:t>
            </a:r>
            <a:endParaRPr lang="en-US" sz="1200" dirty="0"/>
          </a:p>
        </p:txBody>
      </p:sp>
      <p:sp>
        <p:nvSpPr>
          <p:cNvPr id="32" name="Oval 31"/>
          <p:cNvSpPr/>
          <p:nvPr/>
        </p:nvSpPr>
        <p:spPr>
          <a:xfrm>
            <a:off x="7702360" y="2818757"/>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xu</a:t>
            </a:r>
            <a:endParaRPr lang="en-US" sz="1200" dirty="0"/>
          </a:p>
        </p:txBody>
      </p:sp>
      <p:sp>
        <p:nvSpPr>
          <p:cNvPr id="33" name="Oval 32"/>
          <p:cNvSpPr/>
          <p:nvPr/>
        </p:nvSpPr>
        <p:spPr>
          <a:xfrm>
            <a:off x="6556158" y="3708721"/>
            <a:ext cx="984838"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virtm</a:t>
            </a:r>
            <a:endParaRPr lang="en-US" sz="1200" dirty="0"/>
          </a:p>
        </p:txBody>
      </p:sp>
      <p:sp>
        <p:nvSpPr>
          <p:cNvPr id="34" name="Left Brace 33"/>
          <p:cNvSpPr/>
          <p:nvPr/>
        </p:nvSpPr>
        <p:spPr>
          <a:xfrm rot="5400000">
            <a:off x="6948042" y="1813458"/>
            <a:ext cx="245889" cy="13250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Oval 35"/>
          <p:cNvSpPr/>
          <p:nvPr/>
        </p:nvSpPr>
        <p:spPr>
          <a:xfrm>
            <a:off x="4454695" y="3545489"/>
            <a:ext cx="1092608" cy="397495"/>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cm_mon</a:t>
            </a:r>
            <a:endParaRPr lang="en-US" sz="1200" dirty="0"/>
          </a:p>
        </p:txBody>
      </p:sp>
      <p:sp>
        <p:nvSpPr>
          <p:cNvPr id="37" name="Oval 36"/>
          <p:cNvSpPr/>
          <p:nvPr/>
        </p:nvSpPr>
        <p:spPr>
          <a:xfrm>
            <a:off x="7629502" y="3744236"/>
            <a:ext cx="1092608" cy="397495"/>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cm_mon</a:t>
            </a:r>
            <a:endParaRPr lang="en-US" sz="1200" dirty="0"/>
          </a:p>
        </p:txBody>
      </p:sp>
      <p:sp>
        <p:nvSpPr>
          <p:cNvPr id="38" name="Oval 37"/>
          <p:cNvSpPr/>
          <p:nvPr/>
        </p:nvSpPr>
        <p:spPr>
          <a:xfrm>
            <a:off x="1788911" y="3772268"/>
            <a:ext cx="1092608" cy="397495"/>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cm_mon</a:t>
            </a:r>
            <a:endParaRPr lang="en-US" sz="1200"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MGC-8 Cloud Architecture – Server Decomposition</a:t>
            </a:r>
            <a:endParaRPr lang="en-US" dirty="0"/>
          </a:p>
        </p:txBody>
      </p:sp>
      <p:sp>
        <p:nvSpPr>
          <p:cNvPr id="58" name="Rounded Rectangle 57"/>
          <p:cNvSpPr/>
          <p:nvPr/>
        </p:nvSpPr>
        <p:spPr>
          <a:xfrm>
            <a:off x="3039932" y="1740139"/>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Centralized Processor</a:t>
            </a:r>
          </a:p>
          <a:p>
            <a:pPr algn="ctr"/>
            <a:r>
              <a:rPr lang="en-US" sz="1400" dirty="0" smtClean="0"/>
              <a:t>(1-8 cores)</a:t>
            </a:r>
            <a:endParaRPr lang="en-US" sz="1400" dirty="0"/>
          </a:p>
        </p:txBody>
      </p:sp>
      <p:sp>
        <p:nvSpPr>
          <p:cNvPr id="14" name="Oval 13"/>
          <p:cNvSpPr/>
          <p:nvPr/>
        </p:nvSpPr>
        <p:spPr>
          <a:xfrm>
            <a:off x="4237590" y="4312370"/>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dist</a:t>
            </a:r>
            <a:endParaRPr lang="en-US" sz="1200" dirty="0"/>
          </a:p>
        </p:txBody>
      </p:sp>
      <p:sp>
        <p:nvSpPr>
          <p:cNvPr id="15" name="Oval 14"/>
          <p:cNvSpPr/>
          <p:nvPr/>
        </p:nvSpPr>
        <p:spPr>
          <a:xfrm>
            <a:off x="3776980" y="3221831"/>
            <a:ext cx="991240"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named</a:t>
            </a:r>
            <a:endParaRPr lang="en-US" sz="1200" dirty="0"/>
          </a:p>
        </p:txBody>
      </p:sp>
      <p:sp>
        <p:nvSpPr>
          <p:cNvPr id="16" name="Oval 15"/>
          <p:cNvSpPr/>
          <p:nvPr/>
        </p:nvSpPr>
        <p:spPr>
          <a:xfrm>
            <a:off x="1590734" y="3981270"/>
            <a:ext cx="1335742"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snmpagent</a:t>
            </a:r>
            <a:endParaRPr lang="en-US" sz="1200" dirty="0"/>
          </a:p>
        </p:txBody>
      </p:sp>
      <p:sp>
        <p:nvSpPr>
          <p:cNvPr id="17" name="Oval 16"/>
          <p:cNvSpPr/>
          <p:nvPr/>
        </p:nvSpPr>
        <p:spPr>
          <a:xfrm>
            <a:off x="1772822" y="3160359"/>
            <a:ext cx="1090615"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tl1agent</a:t>
            </a:r>
            <a:endParaRPr lang="en-US" sz="1200" dirty="0"/>
          </a:p>
        </p:txBody>
      </p:sp>
      <p:sp>
        <p:nvSpPr>
          <p:cNvPr id="21" name="Left Brace 20"/>
          <p:cNvSpPr/>
          <p:nvPr/>
        </p:nvSpPr>
        <p:spPr>
          <a:xfrm rot="5400000">
            <a:off x="3528762" y="367277"/>
            <a:ext cx="245889" cy="51670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3373759" y="3968460"/>
            <a:ext cx="863831"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x2sig</a:t>
            </a:r>
            <a:endParaRPr lang="en-US" sz="1200" dirty="0"/>
          </a:p>
        </p:txBody>
      </p:sp>
      <p:sp>
        <p:nvSpPr>
          <p:cNvPr id="23" name="Flowchart: Magnetic Disk 22"/>
          <p:cNvSpPr/>
          <p:nvPr/>
        </p:nvSpPr>
        <p:spPr>
          <a:xfrm>
            <a:off x="896440" y="4065794"/>
            <a:ext cx="478687" cy="382921"/>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DB</a:t>
            </a:r>
            <a:endParaRPr lang="en-US" sz="1100" dirty="0"/>
          </a:p>
        </p:txBody>
      </p:sp>
      <p:sp>
        <p:nvSpPr>
          <p:cNvPr id="24" name="Oval 23"/>
          <p:cNvSpPr/>
          <p:nvPr/>
        </p:nvSpPr>
        <p:spPr>
          <a:xfrm>
            <a:off x="1433211" y="3606033"/>
            <a:ext cx="668510" cy="382921"/>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dbp</a:t>
            </a:r>
            <a:endParaRPr lang="en-US" sz="1200" dirty="0"/>
          </a:p>
        </p:txBody>
      </p:sp>
      <p:sp>
        <p:nvSpPr>
          <p:cNvPr id="25" name="Oval 24"/>
          <p:cNvSpPr/>
          <p:nvPr/>
        </p:nvSpPr>
        <p:spPr>
          <a:xfrm>
            <a:off x="858473" y="3221831"/>
            <a:ext cx="809101"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slam</a:t>
            </a:r>
            <a:endParaRPr lang="en-US" sz="1200" dirty="0"/>
          </a:p>
        </p:txBody>
      </p:sp>
      <p:sp>
        <p:nvSpPr>
          <p:cNvPr id="20" name="Oval 19"/>
          <p:cNvSpPr/>
          <p:nvPr/>
        </p:nvSpPr>
        <p:spPr>
          <a:xfrm>
            <a:off x="5014871" y="4081849"/>
            <a:ext cx="991240"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Router</a:t>
            </a:r>
          </a:p>
        </p:txBody>
      </p:sp>
      <p:sp>
        <p:nvSpPr>
          <p:cNvPr id="26" name="Oval 25"/>
          <p:cNvSpPr/>
          <p:nvPr/>
        </p:nvSpPr>
        <p:spPr>
          <a:xfrm>
            <a:off x="4211128" y="3705925"/>
            <a:ext cx="991240"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sipcl</a:t>
            </a:r>
            <a:endParaRPr lang="en-US" sz="1200" dirty="0"/>
          </a:p>
        </p:txBody>
      </p:sp>
      <p:sp>
        <p:nvSpPr>
          <p:cNvPr id="27" name="Oval 26"/>
          <p:cNvSpPr/>
          <p:nvPr/>
        </p:nvSpPr>
        <p:spPr>
          <a:xfrm>
            <a:off x="4856445" y="3245599"/>
            <a:ext cx="717938"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sipa</a:t>
            </a:r>
            <a:endParaRPr lang="en-US" sz="1200" dirty="0"/>
          </a:p>
        </p:txBody>
      </p:sp>
      <p:sp>
        <p:nvSpPr>
          <p:cNvPr id="33" name="Oval 32"/>
          <p:cNvSpPr/>
          <p:nvPr/>
        </p:nvSpPr>
        <p:spPr>
          <a:xfrm>
            <a:off x="1229247" y="4429502"/>
            <a:ext cx="668510" cy="382921"/>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emf</a:t>
            </a:r>
            <a:endParaRPr lang="en-US" sz="1200" dirty="0"/>
          </a:p>
        </p:txBody>
      </p:sp>
      <p:sp>
        <p:nvSpPr>
          <p:cNvPr id="38" name="Oval 37"/>
          <p:cNvSpPr/>
          <p:nvPr/>
        </p:nvSpPr>
        <p:spPr>
          <a:xfrm>
            <a:off x="5574383" y="3575297"/>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xu</a:t>
            </a:r>
            <a:endParaRPr lang="en-US" sz="1200" dirty="0"/>
          </a:p>
        </p:txBody>
      </p:sp>
      <p:sp>
        <p:nvSpPr>
          <p:cNvPr id="39" name="Oval 38"/>
          <p:cNvSpPr/>
          <p:nvPr/>
        </p:nvSpPr>
        <p:spPr>
          <a:xfrm>
            <a:off x="2448968" y="3575297"/>
            <a:ext cx="1185860"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sp_slave</a:t>
            </a:r>
            <a:endParaRPr lang="en-US" sz="1200" dirty="0"/>
          </a:p>
        </p:txBody>
      </p:sp>
      <p:sp>
        <p:nvSpPr>
          <p:cNvPr id="28" name="Oval 27"/>
          <p:cNvSpPr/>
          <p:nvPr/>
        </p:nvSpPr>
        <p:spPr>
          <a:xfrm>
            <a:off x="5167271" y="4183022"/>
            <a:ext cx="991240"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Router</a:t>
            </a:r>
          </a:p>
        </p:txBody>
      </p:sp>
      <p:sp>
        <p:nvSpPr>
          <p:cNvPr id="29" name="Oval 28"/>
          <p:cNvSpPr/>
          <p:nvPr/>
        </p:nvSpPr>
        <p:spPr>
          <a:xfrm>
            <a:off x="7648241" y="3682873"/>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xu</a:t>
            </a:r>
            <a:endParaRPr lang="en-US" sz="1200" dirty="0"/>
          </a:p>
        </p:txBody>
      </p:sp>
      <p:sp>
        <p:nvSpPr>
          <p:cNvPr id="30" name="Rounded Rectangle 29"/>
          <p:cNvSpPr/>
          <p:nvPr/>
        </p:nvSpPr>
        <p:spPr>
          <a:xfrm>
            <a:off x="6921794" y="1738429"/>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Protocol Distributor</a:t>
            </a:r>
          </a:p>
          <a:p>
            <a:pPr algn="ctr"/>
            <a:r>
              <a:rPr lang="en-US" sz="1400" dirty="0" smtClean="0"/>
              <a:t>(1-16 cores)</a:t>
            </a:r>
            <a:endParaRPr lang="en-US" sz="1400" dirty="0"/>
          </a:p>
        </p:txBody>
      </p:sp>
      <p:sp>
        <p:nvSpPr>
          <p:cNvPr id="31" name="Left Brace 30"/>
          <p:cNvSpPr/>
          <p:nvPr/>
        </p:nvSpPr>
        <p:spPr>
          <a:xfrm rot="5400000">
            <a:off x="7442747" y="1755064"/>
            <a:ext cx="245890" cy="23914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31"/>
          <p:cNvSpPr/>
          <p:nvPr/>
        </p:nvSpPr>
        <p:spPr>
          <a:xfrm>
            <a:off x="6676210" y="3913394"/>
            <a:ext cx="984838"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virtm</a:t>
            </a:r>
            <a:endParaRPr lang="en-US" sz="1200" dirty="0"/>
          </a:p>
        </p:txBody>
      </p:sp>
      <p:sp>
        <p:nvSpPr>
          <p:cNvPr id="34" name="Oval 33"/>
          <p:cNvSpPr/>
          <p:nvPr/>
        </p:nvSpPr>
        <p:spPr>
          <a:xfrm>
            <a:off x="7661047" y="3144991"/>
            <a:ext cx="1100361" cy="461042"/>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smtClean="0"/>
              <a:t>iptables</a:t>
            </a:r>
            <a:endParaRPr lang="en-US" sz="1200" dirty="0"/>
          </a:p>
        </p:txBody>
      </p:sp>
      <p:sp>
        <p:nvSpPr>
          <p:cNvPr id="35" name="Oval 34"/>
          <p:cNvSpPr/>
          <p:nvPr/>
        </p:nvSpPr>
        <p:spPr>
          <a:xfrm>
            <a:off x="2649990" y="4381892"/>
            <a:ext cx="984838"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virtm</a:t>
            </a:r>
            <a:endParaRPr lang="en-US" sz="1200" dirty="0"/>
          </a:p>
        </p:txBody>
      </p:sp>
      <p:sp>
        <p:nvSpPr>
          <p:cNvPr id="36" name="Oval 35"/>
          <p:cNvSpPr/>
          <p:nvPr/>
        </p:nvSpPr>
        <p:spPr>
          <a:xfrm>
            <a:off x="7661047" y="4183144"/>
            <a:ext cx="1092608" cy="397495"/>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cm_mon</a:t>
            </a:r>
            <a:endParaRPr lang="en-US" sz="1200"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MGC-8 Cloud Architecture – Server Decomposition</a:t>
            </a:r>
            <a:endParaRPr lang="en-US" dirty="0"/>
          </a:p>
        </p:txBody>
      </p:sp>
      <p:sp>
        <p:nvSpPr>
          <p:cNvPr id="58" name="Rounded Rectangle 57"/>
          <p:cNvSpPr/>
          <p:nvPr/>
        </p:nvSpPr>
        <p:spPr>
          <a:xfrm>
            <a:off x="3999109" y="1749664"/>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SIP</a:t>
            </a:r>
          </a:p>
          <a:p>
            <a:pPr algn="ctr"/>
            <a:r>
              <a:rPr lang="en-US" sz="1400" dirty="0" smtClean="0"/>
              <a:t>Firewall</a:t>
            </a:r>
          </a:p>
          <a:p>
            <a:pPr algn="ctr"/>
            <a:r>
              <a:rPr lang="en-US" sz="1400" dirty="0" smtClean="0"/>
              <a:t>(1-n cores)</a:t>
            </a:r>
            <a:endParaRPr lang="en-US" sz="1400" dirty="0"/>
          </a:p>
        </p:txBody>
      </p:sp>
      <p:sp>
        <p:nvSpPr>
          <p:cNvPr id="21" name="Left Brace 20"/>
          <p:cNvSpPr/>
          <p:nvPr/>
        </p:nvSpPr>
        <p:spPr>
          <a:xfrm rot="5400000">
            <a:off x="4532290" y="1362666"/>
            <a:ext cx="245889" cy="3195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3187974" y="3522372"/>
            <a:ext cx="1050770" cy="46104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err="1" smtClean="0"/>
              <a:t>sf_cl</a:t>
            </a:r>
            <a:endParaRPr lang="en-US" sz="1200" dirty="0"/>
          </a:p>
        </p:txBody>
      </p:sp>
      <p:sp>
        <p:nvSpPr>
          <p:cNvPr id="38" name="Oval 37"/>
          <p:cNvSpPr/>
          <p:nvPr/>
        </p:nvSpPr>
        <p:spPr>
          <a:xfrm>
            <a:off x="4299898" y="3621464"/>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xu</a:t>
            </a:r>
            <a:endParaRPr lang="en-US" sz="1200" dirty="0"/>
          </a:p>
        </p:txBody>
      </p:sp>
      <p:sp>
        <p:nvSpPr>
          <p:cNvPr id="19" name="TextBox 18"/>
          <p:cNvSpPr txBox="1"/>
          <p:nvPr/>
        </p:nvSpPr>
        <p:spPr>
          <a:xfrm>
            <a:off x="406395" y="4842934"/>
            <a:ext cx="8355013" cy="914400"/>
          </a:xfrm>
          <a:prstGeom prst="rect">
            <a:avLst/>
          </a:prstGeom>
          <a:noFill/>
        </p:spPr>
        <p:txBody>
          <a:bodyPr wrap="none" lIns="0" tIns="0" rIns="0" bIns="0" rtlCol="0" anchor="ctr" anchorCtr="0">
            <a:noAutofit/>
          </a:bodyPr>
          <a:lstStyle/>
          <a:p>
            <a:endParaRPr lang="en-US" dirty="0" smtClean="0">
              <a:latin typeface="+mn-lt"/>
            </a:endParaRPr>
          </a:p>
          <a:p>
            <a:r>
              <a:rPr lang="en-US" dirty="0" smtClean="0">
                <a:latin typeface="+mn-lt"/>
              </a:rPr>
              <a:t>Note: Modules is red are new for the firewall application. In some cases, these are</a:t>
            </a:r>
          </a:p>
          <a:p>
            <a:r>
              <a:rPr lang="en-US" dirty="0" smtClean="0">
                <a:latin typeface="+mn-lt"/>
              </a:rPr>
              <a:t>ported from existing LCP/7510 functionality.</a:t>
            </a:r>
          </a:p>
        </p:txBody>
      </p:sp>
      <p:sp>
        <p:nvSpPr>
          <p:cNvPr id="35" name="Oval 34"/>
          <p:cNvSpPr/>
          <p:nvPr/>
        </p:nvSpPr>
        <p:spPr>
          <a:xfrm>
            <a:off x="3432749" y="4047038"/>
            <a:ext cx="984838"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virtm</a:t>
            </a:r>
            <a:endParaRPr lang="en-US" sz="1200" dirty="0"/>
          </a:p>
        </p:txBody>
      </p:sp>
      <p:sp>
        <p:nvSpPr>
          <p:cNvPr id="37" name="Oval 36"/>
          <p:cNvSpPr/>
          <p:nvPr/>
        </p:nvSpPr>
        <p:spPr>
          <a:xfrm>
            <a:off x="4544329" y="4105689"/>
            <a:ext cx="1092608" cy="397495"/>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cm_mon</a:t>
            </a:r>
            <a:endParaRPr lang="en-US" sz="1200" dirty="0"/>
          </a:p>
        </p:txBody>
      </p:sp>
      <p:sp>
        <p:nvSpPr>
          <p:cNvPr id="40" name="Oval 39"/>
          <p:cNvSpPr/>
          <p:nvPr/>
        </p:nvSpPr>
        <p:spPr>
          <a:xfrm>
            <a:off x="5065457" y="3550947"/>
            <a:ext cx="1050770" cy="46104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err="1" smtClean="0"/>
              <a:t>sfw</a:t>
            </a:r>
            <a:endParaRPr lang="en-US" sz="1200" dirty="0"/>
          </a:p>
        </p:txBody>
      </p:sp>
      <p:sp>
        <p:nvSpPr>
          <p:cNvPr id="46" name="Rectangle 45"/>
          <p:cNvSpPr/>
          <p:nvPr/>
        </p:nvSpPr>
        <p:spPr>
          <a:xfrm>
            <a:off x="3513072" y="3055647"/>
            <a:ext cx="2383679" cy="3565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OS - </a:t>
            </a:r>
            <a:r>
              <a:rPr lang="en-US" sz="1200" dirty="0" err="1" smtClean="0"/>
              <a:t>kfeph</a:t>
            </a:r>
            <a:r>
              <a:rPr lang="en-US" sz="1200" dirty="0" smtClean="0"/>
              <a:t> module</a:t>
            </a:r>
            <a:endParaRPr lang="en-US" sz="1200"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loud 55"/>
          <p:cNvSpPr/>
          <p:nvPr/>
        </p:nvSpPr>
        <p:spPr>
          <a:xfrm>
            <a:off x="3383280" y="4548278"/>
            <a:ext cx="5202875" cy="1519801"/>
          </a:xfrm>
          <a:prstGeom prst="cloud">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Cloud</a:t>
            </a:r>
            <a:endParaRPr lang="en-US" dirty="0"/>
          </a:p>
        </p:txBody>
      </p:sp>
      <p:grpSp>
        <p:nvGrpSpPr>
          <p:cNvPr id="2" name="Group 31"/>
          <p:cNvGrpSpPr/>
          <p:nvPr/>
        </p:nvGrpSpPr>
        <p:grpSpPr>
          <a:xfrm>
            <a:off x="3511219" y="1447786"/>
            <a:ext cx="4868334" cy="3293533"/>
            <a:chOff x="3403685" y="2226734"/>
            <a:chExt cx="4868334" cy="3293533"/>
          </a:xfrm>
        </p:grpSpPr>
        <p:grpSp>
          <p:nvGrpSpPr>
            <p:cNvPr id="9" name="Group 25"/>
            <p:cNvGrpSpPr/>
            <p:nvPr/>
          </p:nvGrpSpPr>
          <p:grpSpPr>
            <a:xfrm>
              <a:off x="5380651" y="4732861"/>
              <a:ext cx="491062" cy="143927"/>
              <a:chOff x="1629834" y="4741340"/>
              <a:chExt cx="491062" cy="143927"/>
            </a:xfrm>
          </p:grpSpPr>
          <p:cxnSp>
            <p:nvCxnSpPr>
              <p:cNvPr id="52" name="Straight Connector 51"/>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55" name="Straight Connector 54"/>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grpSp>
          <p:nvGrpSpPr>
            <p:cNvPr id="10" name="Group 20"/>
            <p:cNvGrpSpPr/>
            <p:nvPr/>
          </p:nvGrpSpPr>
          <p:grpSpPr>
            <a:xfrm>
              <a:off x="7493092" y="4732867"/>
              <a:ext cx="491062" cy="143927"/>
              <a:chOff x="1629834" y="4741340"/>
              <a:chExt cx="491062" cy="143927"/>
            </a:xfrm>
          </p:grpSpPr>
          <p:cxnSp>
            <p:nvCxnSpPr>
              <p:cNvPr id="48" name="Straight Connector 47"/>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50" name="Straight Connector 49"/>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51" name="Straight Connector 50"/>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grpSp>
          <p:nvGrpSpPr>
            <p:cNvPr id="14" name="Group 19"/>
            <p:cNvGrpSpPr/>
            <p:nvPr/>
          </p:nvGrpSpPr>
          <p:grpSpPr>
            <a:xfrm>
              <a:off x="3797386" y="4741340"/>
              <a:ext cx="491062" cy="143927"/>
              <a:chOff x="1629834" y="4741340"/>
              <a:chExt cx="491062" cy="143927"/>
            </a:xfrm>
          </p:grpSpPr>
          <p:cxnSp>
            <p:nvCxnSpPr>
              <p:cNvPr id="44" name="Straight Connector 43"/>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46" name="Straight Connector 45"/>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47" name="Straight Connector 46"/>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sp>
          <p:nvSpPr>
            <p:cNvPr id="36" name="Rounded Rectangle 3"/>
            <p:cNvSpPr/>
            <p:nvPr/>
          </p:nvSpPr>
          <p:spPr>
            <a:xfrm>
              <a:off x="3403685" y="2243671"/>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VM</a:t>
              </a:r>
              <a:endParaRPr lang="en-US" dirty="0"/>
            </a:p>
          </p:txBody>
        </p:sp>
        <p:sp>
          <p:nvSpPr>
            <p:cNvPr id="37" name="Rounded Rectangle 4"/>
            <p:cNvSpPr/>
            <p:nvPr/>
          </p:nvSpPr>
          <p:spPr>
            <a:xfrm>
              <a:off x="3564552" y="4885267"/>
              <a:ext cx="4707467" cy="6350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Network</a:t>
              </a:r>
              <a:endParaRPr lang="en-US" dirty="0"/>
            </a:p>
          </p:txBody>
        </p:sp>
        <p:sp>
          <p:nvSpPr>
            <p:cNvPr id="38" name="Rounded Rectangle 5"/>
            <p:cNvSpPr/>
            <p:nvPr/>
          </p:nvSpPr>
          <p:spPr>
            <a:xfrm>
              <a:off x="3556085" y="2396071"/>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Server</a:t>
              </a:r>
            </a:p>
            <a:p>
              <a:pPr algn="ctr"/>
              <a:endParaRPr lang="en-US" dirty="0" smtClean="0"/>
            </a:p>
            <a:p>
              <a:pPr algn="ctr"/>
              <a:r>
                <a:rPr lang="en-US" sz="1100" dirty="0" smtClean="0"/>
                <a:t>Centralized Processor</a:t>
              </a:r>
            </a:p>
            <a:p>
              <a:pPr algn="ctr"/>
              <a:r>
                <a:rPr lang="en-US" sz="1100" dirty="0" smtClean="0"/>
                <a:t>(Pilot)</a:t>
              </a:r>
              <a:endParaRPr lang="en-US" sz="1100" dirty="0"/>
            </a:p>
          </p:txBody>
        </p:sp>
        <p:sp>
          <p:nvSpPr>
            <p:cNvPr id="39" name="Rounded Rectangle 6"/>
            <p:cNvSpPr/>
            <p:nvPr/>
          </p:nvSpPr>
          <p:spPr>
            <a:xfrm>
              <a:off x="4978485" y="2226734"/>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VM</a:t>
              </a:r>
              <a:endParaRPr lang="en-US" dirty="0"/>
            </a:p>
          </p:txBody>
        </p:sp>
        <p:sp>
          <p:nvSpPr>
            <p:cNvPr id="40" name="Rounded Rectangle 7"/>
            <p:cNvSpPr/>
            <p:nvPr/>
          </p:nvSpPr>
          <p:spPr>
            <a:xfrm>
              <a:off x="5130885" y="2379134"/>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Server</a:t>
              </a:r>
            </a:p>
            <a:p>
              <a:pPr algn="ctr"/>
              <a:endParaRPr lang="en-US" dirty="0" smtClean="0"/>
            </a:p>
            <a:p>
              <a:pPr algn="ctr"/>
              <a:r>
                <a:rPr lang="en-US" sz="1100" dirty="0" smtClean="0"/>
                <a:t>Call Server</a:t>
              </a:r>
              <a:endParaRPr lang="en-US" sz="1100" dirty="0"/>
            </a:p>
          </p:txBody>
        </p:sp>
        <p:sp>
          <p:nvSpPr>
            <p:cNvPr id="41" name="Rounded Rectangle 40"/>
            <p:cNvSpPr/>
            <p:nvPr/>
          </p:nvSpPr>
          <p:spPr>
            <a:xfrm>
              <a:off x="7095168" y="2226734"/>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VM</a:t>
              </a:r>
              <a:endParaRPr lang="en-US" dirty="0"/>
            </a:p>
          </p:txBody>
        </p:sp>
        <p:sp>
          <p:nvSpPr>
            <p:cNvPr id="42" name="Rounded Rectangle 41"/>
            <p:cNvSpPr/>
            <p:nvPr/>
          </p:nvSpPr>
          <p:spPr>
            <a:xfrm>
              <a:off x="7247568" y="2379134"/>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Server</a:t>
              </a:r>
            </a:p>
            <a:p>
              <a:pPr algn="ctr"/>
              <a:endParaRPr lang="en-US" dirty="0" smtClean="0"/>
            </a:p>
            <a:p>
              <a:pPr algn="ctr"/>
              <a:r>
                <a:rPr lang="en-US" sz="1100" dirty="0" smtClean="0"/>
                <a:t>SIP FED</a:t>
              </a:r>
              <a:endParaRPr lang="en-US" sz="1100" dirty="0"/>
            </a:p>
          </p:txBody>
        </p:sp>
        <p:sp>
          <p:nvSpPr>
            <p:cNvPr id="43" name="TextBox 42"/>
            <p:cNvSpPr txBox="1"/>
            <p:nvPr/>
          </p:nvSpPr>
          <p:spPr>
            <a:xfrm>
              <a:off x="6468640" y="3285075"/>
              <a:ext cx="499517" cy="270933"/>
            </a:xfrm>
            <a:prstGeom prst="rect">
              <a:avLst/>
            </a:prstGeom>
            <a:noFill/>
          </p:spPr>
          <p:txBody>
            <a:bodyPr wrap="none" lIns="0" tIns="0" rIns="0" bIns="0" rtlCol="0" anchor="ctr" anchorCtr="0">
              <a:noAutofit/>
            </a:bodyPr>
            <a:lstStyle/>
            <a:p>
              <a:r>
                <a:rPr lang="en-US" sz="3200" dirty="0" smtClean="0">
                  <a:latin typeface="+mn-lt"/>
                </a:rPr>
                <a:t>…</a:t>
              </a:r>
            </a:p>
          </p:txBody>
        </p:sp>
      </p:grpSp>
      <p:sp>
        <p:nvSpPr>
          <p:cNvPr id="3" name="Title 2"/>
          <p:cNvSpPr>
            <a:spLocks noGrp="1"/>
          </p:cNvSpPr>
          <p:nvPr>
            <p:ph type="title"/>
          </p:nvPr>
        </p:nvSpPr>
        <p:spPr/>
        <p:txBody>
          <a:bodyPr/>
          <a:lstStyle/>
          <a:p>
            <a:r>
              <a:rPr lang="en-US" dirty="0" smtClean="0"/>
              <a:t>MGC-8 Cloud Architecture – Site Configuration</a:t>
            </a:r>
            <a:endParaRPr lang="en-US" dirty="0"/>
          </a:p>
        </p:txBody>
      </p:sp>
      <p:sp>
        <p:nvSpPr>
          <p:cNvPr id="106" name="TextBox 105"/>
          <p:cNvSpPr txBox="1"/>
          <p:nvPr/>
        </p:nvSpPr>
        <p:spPr>
          <a:xfrm>
            <a:off x="192375" y="2386634"/>
            <a:ext cx="3318844" cy="2452486"/>
          </a:xfrm>
          <a:prstGeom prst="rect">
            <a:avLst/>
          </a:prstGeom>
          <a:noFill/>
        </p:spPr>
        <p:txBody>
          <a:bodyPr wrap="none" lIns="0" tIns="0" rIns="0" bIns="0" rtlCol="0" anchor="ctr" anchorCtr="0">
            <a:noAutofit/>
          </a:bodyPr>
          <a:lstStyle/>
          <a:p>
            <a:r>
              <a:rPr lang="en-US" dirty="0" smtClean="0">
                <a:latin typeface="+mn-lt"/>
              </a:rPr>
              <a:t>Fully distributed MGC-8 servers</a:t>
            </a:r>
          </a:p>
          <a:p>
            <a:endParaRPr lang="en-US" dirty="0" smtClean="0">
              <a:latin typeface="+mn-lt"/>
            </a:endParaRPr>
          </a:p>
          <a:p>
            <a:endParaRPr lang="en-US" dirty="0" smtClean="0">
              <a:latin typeface="+mn-lt"/>
            </a:endParaRPr>
          </a:p>
          <a:p>
            <a:endParaRPr lang="en-US" dirty="0" smtClean="0">
              <a:latin typeface="+mn-lt"/>
            </a:endParaRPr>
          </a:p>
          <a:p>
            <a:endParaRPr lang="en-US" dirty="0" smtClean="0">
              <a:latin typeface="+mn-lt"/>
            </a:endParaRPr>
          </a:p>
          <a:p>
            <a:endParaRPr lang="en-US" dirty="0" smtClean="0">
              <a:latin typeface="+mn-lt"/>
            </a:endParaRPr>
          </a:p>
          <a:p>
            <a:endParaRPr lang="en-US" dirty="0" smtClean="0">
              <a:latin typeface="+mn-lt"/>
            </a:endParaRPr>
          </a:p>
          <a:p>
            <a:r>
              <a:rPr lang="en-US" sz="2000" u="sng" dirty="0" smtClean="0">
                <a:latin typeface="+mn-lt"/>
              </a:rPr>
              <a:t>Server Suite Elasticity</a:t>
            </a:r>
          </a:p>
          <a:p>
            <a:r>
              <a:rPr lang="en-US" dirty="0" smtClean="0">
                <a:latin typeface="+mn-lt"/>
              </a:rPr>
              <a:t>Centralized Processor: one pair</a:t>
            </a:r>
          </a:p>
          <a:p>
            <a:r>
              <a:rPr lang="en-US" dirty="0" smtClean="0">
                <a:latin typeface="+mn-lt"/>
              </a:rPr>
              <a:t>Call Server: 96 pairs</a:t>
            </a:r>
          </a:p>
          <a:p>
            <a:r>
              <a:rPr lang="en-US" dirty="0" smtClean="0">
                <a:latin typeface="+mn-lt"/>
              </a:rPr>
              <a:t>SIP FED: one pair</a:t>
            </a:r>
          </a:p>
          <a:p>
            <a:r>
              <a:rPr lang="en-US" dirty="0" smtClean="0">
                <a:latin typeface="+mn-lt"/>
              </a:rPr>
              <a:t>Signaling Gateway: up to 16 servers</a:t>
            </a:r>
          </a:p>
          <a:p>
            <a:r>
              <a:rPr lang="en-US" dirty="0" smtClean="0">
                <a:latin typeface="+mn-lt"/>
              </a:rPr>
              <a:t>Protocol Distributor: up to 3 pairs</a:t>
            </a:r>
          </a:p>
          <a:p>
            <a:r>
              <a:rPr lang="en-US" dirty="0" smtClean="0">
                <a:latin typeface="+mn-lt"/>
              </a:rPr>
              <a:t>BTS: one pair</a:t>
            </a:r>
          </a:p>
          <a:p>
            <a:r>
              <a:rPr lang="en-US" dirty="0" smtClean="0">
                <a:latin typeface="+mn-lt"/>
              </a:rPr>
              <a:t>SIP Firewall: one pair</a:t>
            </a:r>
          </a:p>
          <a:p>
            <a:endParaRPr lang="en-US" dirty="0" smtClean="0">
              <a:latin typeface="+mn-lt"/>
            </a:endParaRPr>
          </a:p>
          <a:p>
            <a:endParaRPr lang="en-US" dirty="0" smtClean="0">
              <a:latin typeface="+mn-lt"/>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loud 66"/>
          <p:cNvSpPr/>
          <p:nvPr/>
        </p:nvSpPr>
        <p:spPr>
          <a:xfrm>
            <a:off x="6917313" y="3657600"/>
            <a:ext cx="2019277" cy="2603520"/>
          </a:xfrm>
          <a:prstGeom prst="cloud">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Cloud</a:t>
            </a:r>
            <a:endParaRPr lang="en-US" dirty="0"/>
          </a:p>
        </p:txBody>
      </p:sp>
      <p:grpSp>
        <p:nvGrpSpPr>
          <p:cNvPr id="2" name="Group 25"/>
          <p:cNvGrpSpPr/>
          <p:nvPr/>
        </p:nvGrpSpPr>
        <p:grpSpPr>
          <a:xfrm>
            <a:off x="5416855" y="3263889"/>
            <a:ext cx="491062" cy="143927"/>
            <a:chOff x="1629834" y="4741340"/>
            <a:chExt cx="491062" cy="143927"/>
          </a:xfrm>
        </p:grpSpPr>
        <p:cxnSp>
          <p:nvCxnSpPr>
            <p:cNvPr id="52" name="Straight Connector 51"/>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55" name="Straight Connector 54"/>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grpSp>
        <p:nvGrpSpPr>
          <p:cNvPr id="4" name="Group 20"/>
          <p:cNvGrpSpPr/>
          <p:nvPr/>
        </p:nvGrpSpPr>
        <p:grpSpPr>
          <a:xfrm>
            <a:off x="7447104" y="3263895"/>
            <a:ext cx="491062" cy="143927"/>
            <a:chOff x="1629834" y="4741340"/>
            <a:chExt cx="491062" cy="143927"/>
          </a:xfrm>
        </p:grpSpPr>
        <p:cxnSp>
          <p:nvCxnSpPr>
            <p:cNvPr id="48" name="Straight Connector 47"/>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50" name="Straight Connector 49"/>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51" name="Straight Connector 50"/>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grpSp>
        <p:nvGrpSpPr>
          <p:cNvPr id="7" name="Group 19"/>
          <p:cNvGrpSpPr/>
          <p:nvPr/>
        </p:nvGrpSpPr>
        <p:grpSpPr>
          <a:xfrm>
            <a:off x="3833590" y="3272368"/>
            <a:ext cx="491062" cy="143927"/>
            <a:chOff x="1629834" y="4741340"/>
            <a:chExt cx="491062" cy="143927"/>
          </a:xfrm>
        </p:grpSpPr>
        <p:cxnSp>
          <p:nvCxnSpPr>
            <p:cNvPr id="44" name="Straight Connector 43"/>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46" name="Straight Connector 45"/>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47" name="Straight Connector 46"/>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sp>
        <p:nvSpPr>
          <p:cNvPr id="37" name="Rounded Rectangle 4"/>
          <p:cNvSpPr/>
          <p:nvPr/>
        </p:nvSpPr>
        <p:spPr>
          <a:xfrm>
            <a:off x="3518564" y="3416295"/>
            <a:ext cx="4707467" cy="6350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Network</a:t>
            </a:r>
            <a:endParaRPr lang="en-US" dirty="0"/>
          </a:p>
        </p:txBody>
      </p:sp>
      <p:sp>
        <p:nvSpPr>
          <p:cNvPr id="38" name="Rounded Rectangle 5"/>
          <p:cNvSpPr/>
          <p:nvPr/>
        </p:nvSpPr>
        <p:spPr>
          <a:xfrm>
            <a:off x="3510097" y="927099"/>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MGC-8 Server</a:t>
            </a:r>
            <a:endParaRPr lang="en-US" sz="1100" dirty="0" smtClean="0"/>
          </a:p>
          <a:p>
            <a:pPr algn="ctr"/>
            <a:endParaRPr lang="en-US" sz="1100" dirty="0" smtClean="0">
              <a:solidFill>
                <a:srgbClr val="66FF66"/>
              </a:solidFill>
            </a:endParaRPr>
          </a:p>
          <a:p>
            <a:pPr algn="ctr"/>
            <a:r>
              <a:rPr lang="en-US" sz="1100" dirty="0" smtClean="0">
                <a:solidFill>
                  <a:srgbClr val="66FF66"/>
                </a:solidFill>
              </a:rPr>
              <a:t>Active </a:t>
            </a:r>
            <a:r>
              <a:rPr lang="en-US" sz="1100" dirty="0" smtClean="0"/>
              <a:t>Centralized Processor</a:t>
            </a:r>
          </a:p>
          <a:p>
            <a:pPr algn="ctr"/>
            <a:r>
              <a:rPr lang="en-US" sz="1100" dirty="0" smtClean="0"/>
              <a:t>(Pilot)</a:t>
            </a:r>
          </a:p>
          <a:p>
            <a:pPr algn="ctr"/>
            <a:endParaRPr lang="en-US" sz="1100" dirty="0" smtClean="0"/>
          </a:p>
          <a:p>
            <a:pPr algn="ctr"/>
            <a:endParaRPr lang="en-US" dirty="0" smtClean="0"/>
          </a:p>
          <a:p>
            <a:pPr algn="ctr"/>
            <a:endParaRPr lang="en-US" dirty="0" smtClean="0"/>
          </a:p>
          <a:p>
            <a:pPr algn="ctr"/>
            <a:endParaRPr lang="en-US" dirty="0"/>
          </a:p>
        </p:txBody>
      </p:sp>
      <p:sp>
        <p:nvSpPr>
          <p:cNvPr id="40" name="Rounded Rectangle 7"/>
          <p:cNvSpPr/>
          <p:nvPr/>
        </p:nvSpPr>
        <p:spPr>
          <a:xfrm>
            <a:off x="5084897" y="910162"/>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MGC-8 Server</a:t>
            </a:r>
          </a:p>
          <a:p>
            <a:pPr algn="ctr"/>
            <a:endParaRPr lang="en-US" dirty="0" smtClean="0"/>
          </a:p>
          <a:p>
            <a:pPr algn="ctr"/>
            <a:r>
              <a:rPr lang="en-US" sz="1100" dirty="0" smtClean="0">
                <a:solidFill>
                  <a:schemeClr val="bg2"/>
                </a:solidFill>
              </a:rPr>
              <a:t>Standby</a:t>
            </a:r>
            <a:r>
              <a:rPr lang="en-US" sz="1100" dirty="0" smtClean="0"/>
              <a:t> Call Server</a:t>
            </a:r>
          </a:p>
          <a:p>
            <a:pPr algn="ctr"/>
            <a:endParaRPr lang="en-US" sz="1100" dirty="0" smtClean="0"/>
          </a:p>
          <a:p>
            <a:pPr algn="ctr"/>
            <a:endParaRPr lang="en-US" sz="1100" dirty="0" smtClean="0"/>
          </a:p>
          <a:p>
            <a:pPr algn="ctr"/>
            <a:endParaRPr lang="en-US" sz="1100" dirty="0" smtClean="0"/>
          </a:p>
          <a:p>
            <a:pPr algn="ctr"/>
            <a:endParaRPr lang="en-US" sz="1100" dirty="0" smtClean="0"/>
          </a:p>
          <a:p>
            <a:pPr algn="ctr"/>
            <a:endParaRPr lang="en-US" sz="1100" dirty="0" smtClean="0"/>
          </a:p>
          <a:p>
            <a:pPr algn="ctr"/>
            <a:endParaRPr lang="en-US" sz="1100" dirty="0"/>
          </a:p>
        </p:txBody>
      </p:sp>
      <p:sp>
        <p:nvSpPr>
          <p:cNvPr id="42" name="Rounded Rectangle 41"/>
          <p:cNvSpPr/>
          <p:nvPr/>
        </p:nvSpPr>
        <p:spPr>
          <a:xfrm>
            <a:off x="7201580" y="910162"/>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MGC-8 Server</a:t>
            </a:r>
          </a:p>
          <a:p>
            <a:pPr algn="ctr"/>
            <a:endParaRPr lang="en-US" dirty="0" smtClean="0"/>
          </a:p>
          <a:p>
            <a:pPr algn="ctr"/>
            <a:r>
              <a:rPr lang="en-US" sz="1100" dirty="0" smtClean="0">
                <a:solidFill>
                  <a:srgbClr val="66FF66"/>
                </a:solidFill>
              </a:rPr>
              <a:t>Active </a:t>
            </a:r>
            <a:r>
              <a:rPr lang="en-US" sz="1100" dirty="0" smtClean="0"/>
              <a:t>   SIP Distributor</a:t>
            </a:r>
          </a:p>
          <a:p>
            <a:pPr algn="ctr"/>
            <a:endParaRPr lang="en-US" sz="1100" dirty="0" smtClean="0"/>
          </a:p>
          <a:p>
            <a:pPr algn="ctr"/>
            <a:endParaRPr lang="en-US" sz="1100" dirty="0" smtClean="0"/>
          </a:p>
          <a:p>
            <a:pPr algn="ctr"/>
            <a:endParaRPr lang="en-US" sz="1100" dirty="0" smtClean="0"/>
          </a:p>
          <a:p>
            <a:pPr algn="ctr"/>
            <a:endParaRPr lang="en-US" sz="1100" dirty="0" smtClean="0"/>
          </a:p>
          <a:p>
            <a:pPr algn="ctr"/>
            <a:endParaRPr lang="en-US" sz="1100" dirty="0" smtClean="0"/>
          </a:p>
          <a:p>
            <a:pPr algn="ctr"/>
            <a:endParaRPr lang="en-US" sz="1100" dirty="0" smtClean="0"/>
          </a:p>
          <a:p>
            <a:pPr algn="ctr"/>
            <a:endParaRPr lang="en-US" sz="1100" dirty="0"/>
          </a:p>
        </p:txBody>
      </p:sp>
      <p:sp>
        <p:nvSpPr>
          <p:cNvPr id="43" name="TextBox 42"/>
          <p:cNvSpPr txBox="1"/>
          <p:nvPr/>
        </p:nvSpPr>
        <p:spPr>
          <a:xfrm>
            <a:off x="6422652" y="1816103"/>
            <a:ext cx="499517" cy="270933"/>
          </a:xfrm>
          <a:prstGeom prst="rect">
            <a:avLst/>
          </a:prstGeom>
          <a:noFill/>
        </p:spPr>
        <p:txBody>
          <a:bodyPr wrap="none" lIns="0" tIns="0" rIns="0" bIns="0" rtlCol="0" anchor="ctr" anchorCtr="0">
            <a:noAutofit/>
          </a:bodyPr>
          <a:lstStyle/>
          <a:p>
            <a:r>
              <a:rPr lang="en-US" sz="3200" dirty="0" smtClean="0">
                <a:latin typeface="+mn-lt"/>
              </a:rPr>
              <a:t>…</a:t>
            </a:r>
          </a:p>
        </p:txBody>
      </p:sp>
      <p:sp>
        <p:nvSpPr>
          <p:cNvPr id="3" name="Title 2"/>
          <p:cNvSpPr>
            <a:spLocks noGrp="1"/>
          </p:cNvSpPr>
          <p:nvPr>
            <p:ph type="title"/>
          </p:nvPr>
        </p:nvSpPr>
        <p:spPr>
          <a:xfrm>
            <a:off x="192375" y="241450"/>
            <a:ext cx="8744215" cy="1143000"/>
          </a:xfrm>
        </p:spPr>
        <p:txBody>
          <a:bodyPr/>
          <a:lstStyle/>
          <a:p>
            <a:r>
              <a:rPr lang="en-US" dirty="0" smtClean="0"/>
              <a:t>MGC-8 Cloud Architecture – GR Site Configuration </a:t>
            </a:r>
            <a:endParaRPr lang="en-US" dirty="0"/>
          </a:p>
        </p:txBody>
      </p:sp>
      <p:grpSp>
        <p:nvGrpSpPr>
          <p:cNvPr id="9" name="Group 25"/>
          <p:cNvGrpSpPr/>
          <p:nvPr/>
        </p:nvGrpSpPr>
        <p:grpSpPr>
          <a:xfrm>
            <a:off x="4608858" y="5473714"/>
            <a:ext cx="491062" cy="143927"/>
            <a:chOff x="1629834" y="4741340"/>
            <a:chExt cx="491062" cy="143927"/>
          </a:xfrm>
        </p:grpSpPr>
        <p:cxnSp>
          <p:nvCxnSpPr>
            <p:cNvPr id="27" name="Straight Connector 26"/>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9" name="Straight Connector 28"/>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30" name="Straight Connector 29"/>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grpSp>
        <p:nvGrpSpPr>
          <p:cNvPr id="10" name="Group 20"/>
          <p:cNvGrpSpPr/>
          <p:nvPr/>
        </p:nvGrpSpPr>
        <p:grpSpPr>
          <a:xfrm>
            <a:off x="6721299" y="5473720"/>
            <a:ext cx="491062" cy="143927"/>
            <a:chOff x="1629834" y="4741340"/>
            <a:chExt cx="491062" cy="143927"/>
          </a:xfrm>
        </p:grpSpPr>
        <p:cxnSp>
          <p:nvCxnSpPr>
            <p:cNvPr id="22" name="Straight Connector 21"/>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4" name="Straight Connector 23"/>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5" name="Straight Connector 24"/>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grpSp>
        <p:nvGrpSpPr>
          <p:cNvPr id="11" name="Group 19"/>
          <p:cNvGrpSpPr/>
          <p:nvPr/>
        </p:nvGrpSpPr>
        <p:grpSpPr>
          <a:xfrm>
            <a:off x="3025593" y="5482193"/>
            <a:ext cx="491062" cy="143927"/>
            <a:chOff x="1629834" y="4741340"/>
            <a:chExt cx="491062" cy="143927"/>
          </a:xfrm>
        </p:grpSpPr>
        <p:cxnSp>
          <p:nvCxnSpPr>
            <p:cNvPr id="15" name="Straight Connector 14"/>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18" name="Straight Connector 17"/>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sp>
        <p:nvSpPr>
          <p:cNvPr id="5" name="Rounded Rectangle 4"/>
          <p:cNvSpPr/>
          <p:nvPr/>
        </p:nvSpPr>
        <p:spPr>
          <a:xfrm>
            <a:off x="2792759" y="5626120"/>
            <a:ext cx="4707467" cy="6350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Network</a:t>
            </a:r>
            <a:endParaRPr lang="en-US" dirty="0"/>
          </a:p>
        </p:txBody>
      </p:sp>
      <p:sp>
        <p:nvSpPr>
          <p:cNvPr id="6" name="Rounded Rectangle 5"/>
          <p:cNvSpPr/>
          <p:nvPr/>
        </p:nvSpPr>
        <p:spPr>
          <a:xfrm>
            <a:off x="2784292" y="3136924"/>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Server</a:t>
            </a:r>
          </a:p>
          <a:p>
            <a:pPr algn="ctr"/>
            <a:endParaRPr lang="en-US" dirty="0" smtClean="0"/>
          </a:p>
          <a:p>
            <a:pPr algn="ctr"/>
            <a:r>
              <a:rPr lang="en-US" sz="1100" dirty="0" smtClean="0">
                <a:solidFill>
                  <a:schemeClr val="bg2"/>
                </a:solidFill>
              </a:rPr>
              <a:t>Standby</a:t>
            </a:r>
            <a:r>
              <a:rPr lang="en-US" sz="1100" dirty="0" smtClean="0"/>
              <a:t> Centralized Processor</a:t>
            </a:r>
          </a:p>
          <a:p>
            <a:pPr algn="ctr"/>
            <a:r>
              <a:rPr lang="en-US" sz="1100" dirty="0" smtClean="0"/>
              <a:t>(Pilot)</a:t>
            </a:r>
          </a:p>
          <a:p>
            <a:pPr algn="ctr"/>
            <a:endParaRPr lang="en-US" dirty="0" smtClean="0"/>
          </a:p>
          <a:p>
            <a:pPr algn="ctr"/>
            <a:endParaRPr lang="en-US" dirty="0"/>
          </a:p>
        </p:txBody>
      </p:sp>
      <p:sp>
        <p:nvSpPr>
          <p:cNvPr id="8" name="Rounded Rectangle 7"/>
          <p:cNvSpPr/>
          <p:nvPr/>
        </p:nvSpPr>
        <p:spPr>
          <a:xfrm>
            <a:off x="4359092" y="3119987"/>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Server</a:t>
            </a:r>
          </a:p>
          <a:p>
            <a:pPr algn="ctr"/>
            <a:endParaRPr lang="en-US" dirty="0" smtClean="0"/>
          </a:p>
          <a:p>
            <a:pPr algn="ctr"/>
            <a:r>
              <a:rPr lang="en-US" sz="1100" dirty="0" smtClean="0">
                <a:solidFill>
                  <a:srgbClr val="66FF66"/>
                </a:solidFill>
              </a:rPr>
              <a:t>Active</a:t>
            </a:r>
            <a:r>
              <a:rPr lang="en-US" sz="1100" dirty="0" smtClean="0"/>
              <a:t>    Call Server</a:t>
            </a:r>
          </a:p>
          <a:p>
            <a:pPr algn="ctr"/>
            <a:endParaRPr lang="en-US" sz="1100" dirty="0" smtClean="0"/>
          </a:p>
          <a:p>
            <a:pPr algn="ctr"/>
            <a:endParaRPr lang="en-US" sz="1100" dirty="0" smtClean="0"/>
          </a:p>
          <a:p>
            <a:pPr algn="ctr"/>
            <a:endParaRPr lang="en-US" dirty="0"/>
          </a:p>
        </p:txBody>
      </p:sp>
      <p:sp>
        <p:nvSpPr>
          <p:cNvPr id="12" name="Rounded Rectangle 11"/>
          <p:cNvSpPr/>
          <p:nvPr/>
        </p:nvSpPr>
        <p:spPr>
          <a:xfrm>
            <a:off x="6475775" y="3119987"/>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Server</a:t>
            </a:r>
          </a:p>
          <a:p>
            <a:pPr algn="ctr"/>
            <a:endParaRPr lang="en-US" dirty="0" smtClean="0"/>
          </a:p>
          <a:p>
            <a:pPr algn="ctr"/>
            <a:r>
              <a:rPr lang="en-US" sz="1100" dirty="0" smtClean="0">
                <a:solidFill>
                  <a:schemeClr val="bg2"/>
                </a:solidFill>
              </a:rPr>
              <a:t>Standby</a:t>
            </a:r>
            <a:r>
              <a:rPr lang="en-US" sz="1100" dirty="0" smtClean="0"/>
              <a:t>    SIP Distributor</a:t>
            </a:r>
          </a:p>
          <a:p>
            <a:pPr algn="ctr"/>
            <a:endParaRPr lang="en-US" sz="1100" dirty="0" smtClean="0"/>
          </a:p>
          <a:p>
            <a:pPr algn="ctr"/>
            <a:endParaRPr lang="en-US" sz="1100" dirty="0" smtClean="0"/>
          </a:p>
          <a:p>
            <a:pPr algn="ctr"/>
            <a:endParaRPr lang="en-US" sz="1100" dirty="0" smtClean="0"/>
          </a:p>
          <a:p>
            <a:pPr algn="ctr"/>
            <a:endParaRPr lang="en-US" sz="1100" dirty="0" smtClean="0"/>
          </a:p>
          <a:p>
            <a:pPr algn="ctr"/>
            <a:endParaRPr lang="en-US" sz="1100" dirty="0"/>
          </a:p>
        </p:txBody>
      </p:sp>
      <p:sp>
        <p:nvSpPr>
          <p:cNvPr id="13" name="TextBox 12"/>
          <p:cNvSpPr txBox="1"/>
          <p:nvPr/>
        </p:nvSpPr>
        <p:spPr>
          <a:xfrm>
            <a:off x="5696847" y="4025928"/>
            <a:ext cx="499517" cy="270933"/>
          </a:xfrm>
          <a:prstGeom prst="rect">
            <a:avLst/>
          </a:prstGeom>
          <a:noFill/>
        </p:spPr>
        <p:txBody>
          <a:bodyPr wrap="none" lIns="0" tIns="0" rIns="0" bIns="0" rtlCol="0" anchor="ctr" anchorCtr="0">
            <a:noAutofit/>
          </a:bodyPr>
          <a:lstStyle/>
          <a:p>
            <a:r>
              <a:rPr lang="en-US" sz="3200" dirty="0" smtClean="0">
                <a:latin typeface="+mn-lt"/>
              </a:rPr>
              <a:t>…</a:t>
            </a:r>
          </a:p>
        </p:txBody>
      </p:sp>
      <p:sp>
        <p:nvSpPr>
          <p:cNvPr id="59" name="TextBox 58"/>
          <p:cNvSpPr txBox="1"/>
          <p:nvPr/>
        </p:nvSpPr>
        <p:spPr>
          <a:xfrm>
            <a:off x="323440" y="2687274"/>
            <a:ext cx="1710267" cy="2632336"/>
          </a:xfrm>
          <a:prstGeom prst="rect">
            <a:avLst/>
          </a:prstGeom>
          <a:noFill/>
        </p:spPr>
        <p:txBody>
          <a:bodyPr wrap="none" lIns="0" tIns="0" rIns="0" bIns="0" rtlCol="0" anchor="ctr" anchorCtr="0">
            <a:noAutofit/>
          </a:bodyPr>
          <a:lstStyle/>
          <a:p>
            <a:r>
              <a:rPr lang="en-US" dirty="0" smtClean="0">
                <a:latin typeface="+mn-lt"/>
              </a:rPr>
              <a:t>Geo-Redundant</a:t>
            </a:r>
          </a:p>
          <a:p>
            <a:r>
              <a:rPr lang="en-US" dirty="0" smtClean="0">
                <a:latin typeface="+mn-lt"/>
              </a:rPr>
              <a:t>Data centers</a:t>
            </a:r>
          </a:p>
          <a:p>
            <a:endParaRPr lang="en-US" dirty="0" smtClean="0">
              <a:latin typeface="+mn-lt"/>
            </a:endParaRPr>
          </a:p>
          <a:p>
            <a:r>
              <a:rPr lang="en-US" sz="1400" dirty="0" smtClean="0">
                <a:latin typeface="+mn-lt"/>
              </a:rPr>
              <a:t>Note: Realization</a:t>
            </a:r>
          </a:p>
          <a:p>
            <a:r>
              <a:rPr lang="en-US" sz="1400" dirty="0" smtClean="0">
                <a:latin typeface="+mn-lt"/>
              </a:rPr>
              <a:t>of this configuration</a:t>
            </a:r>
          </a:p>
          <a:p>
            <a:r>
              <a:rPr lang="en-US" sz="1400" dirty="0" smtClean="0">
                <a:latin typeface="+mn-lt"/>
              </a:rPr>
              <a:t>demands low network </a:t>
            </a:r>
          </a:p>
          <a:p>
            <a:r>
              <a:rPr lang="en-US" sz="1400" dirty="0" smtClean="0">
                <a:latin typeface="+mn-lt"/>
              </a:rPr>
              <a:t>latency  across data</a:t>
            </a:r>
          </a:p>
          <a:p>
            <a:r>
              <a:rPr lang="en-US" sz="1400" dirty="0" smtClean="0">
                <a:latin typeface="+mn-lt"/>
              </a:rPr>
              <a:t>centers (QoS is a factor). </a:t>
            </a:r>
          </a:p>
        </p:txBody>
      </p:sp>
      <p:sp>
        <p:nvSpPr>
          <p:cNvPr id="57" name="Left Brace 56"/>
          <p:cNvSpPr/>
          <p:nvPr/>
        </p:nvSpPr>
        <p:spPr>
          <a:xfrm>
            <a:off x="1834008" y="2200326"/>
            <a:ext cx="393701" cy="23102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Left Brace 57"/>
          <p:cNvSpPr/>
          <p:nvPr/>
        </p:nvSpPr>
        <p:spPr>
          <a:xfrm>
            <a:off x="2315386" y="1229445"/>
            <a:ext cx="393701" cy="3630231"/>
          </a:xfrm>
          <a:prstGeom prst="leftBrace">
            <a:avLst>
              <a:gd name="adj1" fmla="val 8333"/>
              <a:gd name="adj2" fmla="val 1801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p:cNvSpPr txBox="1"/>
          <p:nvPr/>
        </p:nvSpPr>
        <p:spPr>
          <a:xfrm>
            <a:off x="192376" y="1446094"/>
            <a:ext cx="1841332" cy="815876"/>
          </a:xfrm>
          <a:prstGeom prst="rect">
            <a:avLst/>
          </a:prstGeom>
          <a:noFill/>
        </p:spPr>
        <p:txBody>
          <a:bodyPr wrap="none" lIns="0" tIns="0" rIns="0" bIns="0" rtlCol="0" anchor="ctr" anchorCtr="0">
            <a:noAutofit/>
          </a:bodyPr>
          <a:lstStyle/>
          <a:p>
            <a:r>
              <a:rPr lang="en-US" dirty="0" smtClean="0">
                <a:latin typeface="+mn-lt"/>
              </a:rPr>
              <a:t>Single MGC-8 Cluster</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67b48l9pfb6d.jpg"/>
          <p:cNvPicPr>
            <a:picLocks noChangeAspect="1"/>
          </p:cNvPicPr>
          <p:nvPr/>
        </p:nvPicPr>
        <p:blipFill>
          <a:blip r:embed="rId2" cstate="print"/>
          <a:stretch>
            <a:fillRect/>
          </a:stretch>
        </p:blipFill>
        <p:spPr>
          <a:xfrm>
            <a:off x="311149" y="311149"/>
            <a:ext cx="8526464" cy="4101362"/>
          </a:xfrm>
          <a:prstGeom prst="rect">
            <a:avLst/>
          </a:prstGeom>
        </p:spPr>
      </p:pic>
      <p:sp>
        <p:nvSpPr>
          <p:cNvPr id="4" name="Subtitle 3"/>
          <p:cNvSpPr>
            <a:spLocks noGrp="1"/>
          </p:cNvSpPr>
          <p:nvPr>
            <p:ph type="subTitle" idx="1"/>
          </p:nvPr>
        </p:nvSpPr>
        <p:spPr>
          <a:xfrm>
            <a:off x="261799" y="5330952"/>
            <a:ext cx="8660877" cy="307777"/>
          </a:xfrm>
        </p:spPr>
        <p:txBody>
          <a:bodyPr lIns="0" tIns="45720" rIns="91440" bIns="45720">
            <a:spAutoFit/>
          </a:bodyPr>
          <a:lstStyle/>
          <a:p>
            <a:pPr marL="114300" indent="-1588" eaLnBrk="1" hangingPunct="1"/>
            <a:r>
              <a:rPr lang="en-US" sz="1400" smtClean="0"/>
              <a:t>September, </a:t>
            </a:r>
            <a:r>
              <a:rPr lang="en-US" sz="1400" dirty="0" smtClean="0"/>
              <a:t>2013</a:t>
            </a:r>
            <a:endParaRPr lang="en-US" sz="1400" dirty="0"/>
          </a:p>
        </p:txBody>
      </p:sp>
      <p:sp>
        <p:nvSpPr>
          <p:cNvPr id="58371" name="Title 2"/>
          <p:cNvSpPr>
            <a:spLocks noGrp="1"/>
          </p:cNvSpPr>
          <p:nvPr>
            <p:ph type="title"/>
          </p:nvPr>
        </p:nvSpPr>
        <p:spPr/>
        <p:txBody>
          <a:bodyPr/>
          <a:lstStyle/>
          <a:p>
            <a:pPr eaLnBrk="1" hangingPunct="1"/>
            <a:r>
              <a:rPr lang="en-US" dirty="0" smtClean="0"/>
              <a:t>5060 MGC-8 Cloud Architecture</a:t>
            </a:r>
            <a:endParaRPr lang="en-US" b="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p:nvPr/>
        </p:nvGrpSpPr>
        <p:grpSpPr>
          <a:xfrm>
            <a:off x="3585713" y="757762"/>
            <a:ext cx="4868334" cy="3293533"/>
            <a:chOff x="3403685" y="2226734"/>
            <a:chExt cx="4868334" cy="3293533"/>
          </a:xfrm>
        </p:grpSpPr>
        <p:grpSp>
          <p:nvGrpSpPr>
            <p:cNvPr id="9" name="Group 25"/>
            <p:cNvGrpSpPr/>
            <p:nvPr/>
          </p:nvGrpSpPr>
          <p:grpSpPr>
            <a:xfrm>
              <a:off x="5380651" y="4732861"/>
              <a:ext cx="491062" cy="143927"/>
              <a:chOff x="1629834" y="4741340"/>
              <a:chExt cx="491062" cy="143927"/>
            </a:xfrm>
          </p:grpSpPr>
          <p:cxnSp>
            <p:nvCxnSpPr>
              <p:cNvPr id="52" name="Straight Connector 51"/>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55" name="Straight Connector 54"/>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grpSp>
          <p:nvGrpSpPr>
            <p:cNvPr id="10" name="Group 20"/>
            <p:cNvGrpSpPr/>
            <p:nvPr/>
          </p:nvGrpSpPr>
          <p:grpSpPr>
            <a:xfrm>
              <a:off x="7493092" y="4732867"/>
              <a:ext cx="491062" cy="143927"/>
              <a:chOff x="1629834" y="4741340"/>
              <a:chExt cx="491062" cy="143927"/>
            </a:xfrm>
          </p:grpSpPr>
          <p:cxnSp>
            <p:nvCxnSpPr>
              <p:cNvPr id="48" name="Straight Connector 47"/>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50" name="Straight Connector 49"/>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51" name="Straight Connector 50"/>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grpSp>
          <p:nvGrpSpPr>
            <p:cNvPr id="14" name="Group 19"/>
            <p:cNvGrpSpPr/>
            <p:nvPr/>
          </p:nvGrpSpPr>
          <p:grpSpPr>
            <a:xfrm>
              <a:off x="3797386" y="4741340"/>
              <a:ext cx="491062" cy="143927"/>
              <a:chOff x="1629834" y="4741340"/>
              <a:chExt cx="491062" cy="143927"/>
            </a:xfrm>
          </p:grpSpPr>
          <p:cxnSp>
            <p:nvCxnSpPr>
              <p:cNvPr id="44" name="Straight Connector 43"/>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46" name="Straight Connector 45"/>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47" name="Straight Connector 46"/>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sp>
          <p:nvSpPr>
            <p:cNvPr id="36" name="Rounded Rectangle 3"/>
            <p:cNvSpPr/>
            <p:nvPr/>
          </p:nvSpPr>
          <p:spPr>
            <a:xfrm>
              <a:off x="3403685" y="2243671"/>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VM</a:t>
              </a:r>
              <a:endParaRPr lang="en-US" dirty="0"/>
            </a:p>
          </p:txBody>
        </p:sp>
        <p:sp>
          <p:nvSpPr>
            <p:cNvPr id="37" name="Rounded Rectangle 4"/>
            <p:cNvSpPr/>
            <p:nvPr/>
          </p:nvSpPr>
          <p:spPr>
            <a:xfrm>
              <a:off x="3564552" y="4885267"/>
              <a:ext cx="4707467" cy="6350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Network</a:t>
              </a:r>
              <a:endParaRPr lang="en-US" dirty="0"/>
            </a:p>
          </p:txBody>
        </p:sp>
        <p:sp>
          <p:nvSpPr>
            <p:cNvPr id="38" name="Rounded Rectangle 5"/>
            <p:cNvSpPr/>
            <p:nvPr/>
          </p:nvSpPr>
          <p:spPr>
            <a:xfrm>
              <a:off x="3556085" y="2396071"/>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Server</a:t>
              </a:r>
            </a:p>
            <a:p>
              <a:pPr algn="ctr"/>
              <a:endParaRPr lang="en-US" dirty="0" smtClean="0"/>
            </a:p>
            <a:p>
              <a:pPr algn="ctr"/>
              <a:r>
                <a:rPr lang="en-US" sz="1000" dirty="0" smtClean="0">
                  <a:solidFill>
                    <a:schemeClr val="tx1"/>
                  </a:solidFill>
                </a:rPr>
                <a:t>Active</a:t>
              </a:r>
              <a:r>
                <a:rPr lang="en-US" sz="1000" dirty="0" smtClean="0">
                  <a:solidFill>
                    <a:srgbClr val="66FF66"/>
                  </a:solidFill>
                </a:rPr>
                <a:t> </a:t>
              </a:r>
              <a:r>
                <a:rPr lang="en-US" sz="1000" dirty="0" smtClean="0"/>
                <a:t>Centralized Processor</a:t>
              </a:r>
            </a:p>
            <a:p>
              <a:pPr algn="ctr"/>
              <a:r>
                <a:rPr lang="en-US" sz="1000" dirty="0" smtClean="0"/>
                <a:t>(Pilot)</a:t>
              </a:r>
            </a:p>
            <a:p>
              <a:pPr algn="ctr"/>
              <a:endParaRPr lang="en-US" dirty="0"/>
            </a:p>
          </p:txBody>
        </p:sp>
        <p:sp>
          <p:nvSpPr>
            <p:cNvPr id="39" name="Rounded Rectangle 6"/>
            <p:cNvSpPr/>
            <p:nvPr/>
          </p:nvSpPr>
          <p:spPr>
            <a:xfrm>
              <a:off x="4978485" y="2226734"/>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VM</a:t>
              </a:r>
              <a:endParaRPr lang="en-US" dirty="0"/>
            </a:p>
          </p:txBody>
        </p:sp>
        <p:sp>
          <p:nvSpPr>
            <p:cNvPr id="40" name="Rounded Rectangle 7"/>
            <p:cNvSpPr/>
            <p:nvPr/>
          </p:nvSpPr>
          <p:spPr>
            <a:xfrm>
              <a:off x="5130885" y="2379134"/>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Server</a:t>
              </a:r>
            </a:p>
            <a:p>
              <a:pPr algn="ctr"/>
              <a:endParaRPr lang="en-US" dirty="0" smtClean="0"/>
            </a:p>
            <a:p>
              <a:pPr algn="ctr"/>
              <a:r>
                <a:rPr lang="en-US" sz="1000" dirty="0" smtClean="0">
                  <a:solidFill>
                    <a:schemeClr val="tx1"/>
                  </a:solidFill>
                </a:rPr>
                <a:t>Active</a:t>
              </a:r>
            </a:p>
            <a:p>
              <a:pPr algn="ctr"/>
              <a:r>
                <a:rPr lang="en-US" sz="1000" dirty="0" smtClean="0"/>
                <a:t>Call Server</a:t>
              </a:r>
            </a:p>
            <a:p>
              <a:pPr algn="ctr"/>
              <a:endParaRPr lang="en-US" dirty="0"/>
            </a:p>
          </p:txBody>
        </p:sp>
        <p:sp>
          <p:nvSpPr>
            <p:cNvPr id="41" name="Rounded Rectangle 40"/>
            <p:cNvSpPr/>
            <p:nvPr/>
          </p:nvSpPr>
          <p:spPr>
            <a:xfrm>
              <a:off x="7095168" y="2226734"/>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VM</a:t>
              </a:r>
              <a:endParaRPr lang="en-US" dirty="0"/>
            </a:p>
          </p:txBody>
        </p:sp>
        <p:sp>
          <p:nvSpPr>
            <p:cNvPr id="42" name="Rounded Rectangle 41"/>
            <p:cNvSpPr/>
            <p:nvPr/>
          </p:nvSpPr>
          <p:spPr>
            <a:xfrm>
              <a:off x="7247568" y="2379134"/>
              <a:ext cx="1007534" cy="23537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Server</a:t>
              </a:r>
            </a:p>
            <a:p>
              <a:pPr algn="ctr"/>
              <a:endParaRPr lang="en-US" dirty="0" smtClean="0"/>
            </a:p>
            <a:p>
              <a:pPr algn="ctr"/>
              <a:r>
                <a:rPr lang="en-US" sz="1000" dirty="0" smtClean="0">
                  <a:solidFill>
                    <a:schemeClr val="tx1"/>
                  </a:solidFill>
                </a:rPr>
                <a:t>Active</a:t>
              </a:r>
            </a:p>
            <a:p>
              <a:pPr algn="ctr"/>
              <a:r>
                <a:rPr lang="en-US" sz="1000" dirty="0" smtClean="0"/>
                <a:t>SIP Distributor</a:t>
              </a:r>
            </a:p>
            <a:p>
              <a:pPr algn="ctr"/>
              <a:endParaRPr lang="en-US" dirty="0"/>
            </a:p>
          </p:txBody>
        </p:sp>
        <p:sp>
          <p:nvSpPr>
            <p:cNvPr id="43" name="TextBox 42"/>
            <p:cNvSpPr txBox="1"/>
            <p:nvPr/>
          </p:nvSpPr>
          <p:spPr>
            <a:xfrm>
              <a:off x="6468640" y="3613843"/>
              <a:ext cx="499517" cy="270933"/>
            </a:xfrm>
            <a:prstGeom prst="rect">
              <a:avLst/>
            </a:prstGeom>
            <a:noFill/>
          </p:spPr>
          <p:txBody>
            <a:bodyPr wrap="none" lIns="0" tIns="0" rIns="0" bIns="0" rtlCol="0" anchor="ctr" anchorCtr="0">
              <a:noAutofit/>
            </a:bodyPr>
            <a:lstStyle/>
            <a:p>
              <a:r>
                <a:rPr lang="en-US" sz="3200" dirty="0" smtClean="0">
                  <a:latin typeface="+mn-lt"/>
                </a:rPr>
                <a:t>…</a:t>
              </a:r>
            </a:p>
          </p:txBody>
        </p:sp>
      </p:grpSp>
      <p:sp>
        <p:nvSpPr>
          <p:cNvPr id="3" name="Title 2"/>
          <p:cNvSpPr>
            <a:spLocks noGrp="1"/>
          </p:cNvSpPr>
          <p:nvPr>
            <p:ph type="title"/>
          </p:nvPr>
        </p:nvSpPr>
        <p:spPr/>
        <p:txBody>
          <a:bodyPr/>
          <a:lstStyle/>
          <a:p>
            <a:r>
              <a:rPr lang="en-US" dirty="0" smtClean="0"/>
              <a:t>MGC-8 Cloud Architecture – GR Site Configuration</a:t>
            </a:r>
            <a:endParaRPr lang="en-US" dirty="0"/>
          </a:p>
        </p:txBody>
      </p:sp>
      <p:grpSp>
        <p:nvGrpSpPr>
          <p:cNvPr id="17" name="Group 30"/>
          <p:cNvGrpSpPr/>
          <p:nvPr/>
        </p:nvGrpSpPr>
        <p:grpSpPr>
          <a:xfrm>
            <a:off x="2890730" y="2967587"/>
            <a:ext cx="4868334" cy="3293533"/>
            <a:chOff x="3403685" y="2226734"/>
            <a:chExt cx="4868334" cy="3293533"/>
          </a:xfrm>
        </p:grpSpPr>
        <p:grpSp>
          <p:nvGrpSpPr>
            <p:cNvPr id="20" name="Group 25"/>
            <p:cNvGrpSpPr/>
            <p:nvPr/>
          </p:nvGrpSpPr>
          <p:grpSpPr>
            <a:xfrm>
              <a:off x="5380651" y="4732861"/>
              <a:ext cx="491062" cy="143927"/>
              <a:chOff x="1629834" y="4741340"/>
              <a:chExt cx="491062" cy="143927"/>
            </a:xfrm>
          </p:grpSpPr>
          <p:cxnSp>
            <p:nvCxnSpPr>
              <p:cNvPr id="27" name="Straight Connector 26"/>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9" name="Straight Connector 28"/>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30" name="Straight Connector 29"/>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grpSp>
          <p:nvGrpSpPr>
            <p:cNvPr id="21" name="Group 20"/>
            <p:cNvGrpSpPr/>
            <p:nvPr/>
          </p:nvGrpSpPr>
          <p:grpSpPr>
            <a:xfrm>
              <a:off x="7493092" y="4732867"/>
              <a:ext cx="491062" cy="143927"/>
              <a:chOff x="1629834" y="4741340"/>
              <a:chExt cx="491062" cy="143927"/>
            </a:xfrm>
          </p:grpSpPr>
          <p:cxnSp>
            <p:nvCxnSpPr>
              <p:cNvPr id="22" name="Straight Connector 21"/>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4" name="Straight Connector 23"/>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5" name="Straight Connector 24"/>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grpSp>
          <p:nvGrpSpPr>
            <p:cNvPr id="26" name="Group 19"/>
            <p:cNvGrpSpPr/>
            <p:nvPr/>
          </p:nvGrpSpPr>
          <p:grpSpPr>
            <a:xfrm>
              <a:off x="3797386" y="4741340"/>
              <a:ext cx="491062" cy="143927"/>
              <a:chOff x="1629834" y="4741340"/>
              <a:chExt cx="491062" cy="143927"/>
            </a:xfrm>
          </p:grpSpPr>
          <p:cxnSp>
            <p:nvCxnSpPr>
              <p:cNvPr id="15" name="Straight Connector 14"/>
              <p:cNvCxnSpPr/>
              <p:nvPr/>
            </p:nvCxnSpPr>
            <p:spPr>
              <a:xfrm>
                <a:off x="1799163" y="4749804"/>
                <a:ext cx="4233" cy="135463"/>
              </a:xfrm>
              <a:prstGeom prst="line">
                <a:avLst/>
              </a:prstGeom>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1934629" y="4749804"/>
                <a:ext cx="4233" cy="135463"/>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18" name="Straight Connector 17"/>
              <p:cNvCxnSpPr/>
              <p:nvPr/>
            </p:nvCxnSpPr>
            <p:spPr>
              <a:xfrm>
                <a:off x="1629834" y="4749804"/>
                <a:ext cx="4233" cy="13546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a:off x="2116663" y="4741340"/>
                <a:ext cx="4233" cy="135463"/>
              </a:xfrm>
              <a:prstGeom prst="line">
                <a:avLst/>
              </a:prstGeom>
              <a:ln/>
            </p:spPr>
            <p:style>
              <a:lnRef idx="2">
                <a:schemeClr val="accent5"/>
              </a:lnRef>
              <a:fillRef idx="0">
                <a:schemeClr val="accent5"/>
              </a:fillRef>
              <a:effectRef idx="1">
                <a:schemeClr val="accent5"/>
              </a:effectRef>
              <a:fontRef idx="minor">
                <a:schemeClr val="tx1"/>
              </a:fontRef>
            </p:style>
          </p:cxnSp>
        </p:grpSp>
        <p:sp>
          <p:nvSpPr>
            <p:cNvPr id="4" name="Rounded Rectangle 3"/>
            <p:cNvSpPr/>
            <p:nvPr/>
          </p:nvSpPr>
          <p:spPr>
            <a:xfrm>
              <a:off x="3403685" y="2243671"/>
              <a:ext cx="1007534" cy="2353733"/>
            </a:xfrm>
            <a:prstGeom prst="round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VM</a:t>
              </a:r>
              <a:endParaRPr lang="en-US" dirty="0"/>
            </a:p>
          </p:txBody>
        </p:sp>
        <p:sp>
          <p:nvSpPr>
            <p:cNvPr id="5" name="Rounded Rectangle 4"/>
            <p:cNvSpPr/>
            <p:nvPr/>
          </p:nvSpPr>
          <p:spPr>
            <a:xfrm>
              <a:off x="3564552" y="4885267"/>
              <a:ext cx="4707467" cy="6350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Network</a:t>
              </a:r>
              <a:endParaRPr lang="en-US" dirty="0"/>
            </a:p>
          </p:txBody>
        </p:sp>
        <p:sp>
          <p:nvSpPr>
            <p:cNvPr id="6" name="Rounded Rectangle 5"/>
            <p:cNvSpPr/>
            <p:nvPr/>
          </p:nvSpPr>
          <p:spPr>
            <a:xfrm>
              <a:off x="3556085" y="2396071"/>
              <a:ext cx="1007534" cy="2353733"/>
            </a:xfrm>
            <a:prstGeom prst="round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Server</a:t>
              </a:r>
            </a:p>
            <a:p>
              <a:pPr algn="ctr"/>
              <a:endParaRPr lang="en-US" dirty="0" smtClean="0"/>
            </a:p>
            <a:p>
              <a:pPr algn="ctr"/>
              <a:r>
                <a:rPr lang="en-US" sz="1000" dirty="0" smtClean="0">
                  <a:solidFill>
                    <a:schemeClr val="tx1"/>
                  </a:solidFill>
                </a:rPr>
                <a:t>Active </a:t>
              </a:r>
              <a:r>
                <a:rPr lang="en-US" sz="1000" dirty="0" smtClean="0"/>
                <a:t>Centralized Processor</a:t>
              </a:r>
            </a:p>
            <a:p>
              <a:pPr algn="ctr"/>
              <a:r>
                <a:rPr lang="en-US" sz="1000" dirty="0" smtClean="0"/>
                <a:t>(Pilot)</a:t>
              </a:r>
            </a:p>
            <a:p>
              <a:pPr algn="ctr"/>
              <a:endParaRPr lang="en-US" dirty="0"/>
            </a:p>
          </p:txBody>
        </p:sp>
        <p:sp>
          <p:nvSpPr>
            <p:cNvPr id="7" name="Rounded Rectangle 6"/>
            <p:cNvSpPr/>
            <p:nvPr/>
          </p:nvSpPr>
          <p:spPr>
            <a:xfrm>
              <a:off x="4978485" y="2226734"/>
              <a:ext cx="1007534" cy="2353733"/>
            </a:xfrm>
            <a:prstGeom prst="round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VM</a:t>
              </a:r>
              <a:endParaRPr lang="en-US" dirty="0"/>
            </a:p>
          </p:txBody>
        </p:sp>
        <p:sp>
          <p:nvSpPr>
            <p:cNvPr id="8" name="Rounded Rectangle 7"/>
            <p:cNvSpPr/>
            <p:nvPr/>
          </p:nvSpPr>
          <p:spPr>
            <a:xfrm>
              <a:off x="5130885" y="2379134"/>
              <a:ext cx="1007534" cy="2353733"/>
            </a:xfrm>
            <a:prstGeom prst="round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Server</a:t>
              </a:r>
            </a:p>
            <a:p>
              <a:pPr algn="ctr"/>
              <a:endParaRPr lang="en-US" dirty="0" smtClean="0"/>
            </a:p>
            <a:p>
              <a:pPr algn="ctr"/>
              <a:r>
                <a:rPr lang="en-US" sz="1000" dirty="0" smtClean="0">
                  <a:solidFill>
                    <a:schemeClr val="tx1"/>
                  </a:solidFill>
                </a:rPr>
                <a:t>Active</a:t>
              </a:r>
            </a:p>
            <a:p>
              <a:pPr algn="ctr"/>
              <a:r>
                <a:rPr lang="en-US" sz="1000" dirty="0" smtClean="0"/>
                <a:t>Call Server</a:t>
              </a:r>
            </a:p>
            <a:p>
              <a:pPr algn="ctr"/>
              <a:endParaRPr lang="en-US" dirty="0"/>
            </a:p>
          </p:txBody>
        </p:sp>
        <p:sp>
          <p:nvSpPr>
            <p:cNvPr id="11" name="Rounded Rectangle 10"/>
            <p:cNvSpPr/>
            <p:nvPr/>
          </p:nvSpPr>
          <p:spPr>
            <a:xfrm>
              <a:off x="7095168" y="2226734"/>
              <a:ext cx="1007534" cy="2353733"/>
            </a:xfrm>
            <a:prstGeom prst="round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MGC-8 VM</a:t>
              </a:r>
              <a:endParaRPr lang="en-US" dirty="0"/>
            </a:p>
          </p:txBody>
        </p:sp>
        <p:sp>
          <p:nvSpPr>
            <p:cNvPr id="12" name="Rounded Rectangle 11"/>
            <p:cNvSpPr/>
            <p:nvPr/>
          </p:nvSpPr>
          <p:spPr>
            <a:xfrm>
              <a:off x="7247568" y="2379134"/>
              <a:ext cx="1007534" cy="2353733"/>
            </a:xfrm>
            <a:prstGeom prst="round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MGC-8 Server</a:t>
              </a:r>
            </a:p>
            <a:p>
              <a:pPr algn="ctr"/>
              <a:endParaRPr lang="en-US" dirty="0" smtClean="0"/>
            </a:p>
            <a:p>
              <a:pPr algn="ctr"/>
              <a:r>
                <a:rPr lang="en-US" sz="1000" dirty="0" smtClean="0">
                  <a:solidFill>
                    <a:schemeClr val="tx1"/>
                  </a:solidFill>
                </a:rPr>
                <a:t>Active</a:t>
              </a:r>
            </a:p>
            <a:p>
              <a:pPr algn="ctr"/>
              <a:r>
                <a:rPr lang="en-US" sz="1000" dirty="0" smtClean="0"/>
                <a:t>SIP Distributor</a:t>
              </a:r>
              <a:endParaRPr lang="en-US" dirty="0" smtClean="0"/>
            </a:p>
            <a:p>
              <a:pPr algn="ctr"/>
              <a:endParaRPr lang="en-US" dirty="0" smtClean="0"/>
            </a:p>
            <a:p>
              <a:pPr algn="ctr"/>
              <a:endParaRPr lang="en-US" dirty="0"/>
            </a:p>
          </p:txBody>
        </p:sp>
        <p:sp>
          <p:nvSpPr>
            <p:cNvPr id="13" name="TextBox 12"/>
            <p:cNvSpPr txBox="1"/>
            <p:nvPr/>
          </p:nvSpPr>
          <p:spPr>
            <a:xfrm>
              <a:off x="6468640" y="3572747"/>
              <a:ext cx="499517" cy="270933"/>
            </a:xfrm>
            <a:prstGeom prst="rect">
              <a:avLst/>
            </a:prstGeom>
            <a:noFill/>
          </p:spPr>
          <p:txBody>
            <a:bodyPr wrap="none" lIns="0" tIns="0" rIns="0" bIns="0" rtlCol="0" anchor="ctr" anchorCtr="0">
              <a:noAutofit/>
            </a:bodyPr>
            <a:lstStyle/>
            <a:p>
              <a:r>
                <a:rPr lang="en-US" sz="3200" dirty="0" smtClean="0">
                  <a:latin typeface="+mn-lt"/>
                </a:rPr>
                <a:t>…</a:t>
              </a:r>
            </a:p>
          </p:txBody>
        </p:sp>
      </p:grpSp>
      <p:sp>
        <p:nvSpPr>
          <p:cNvPr id="59" name="TextBox 58"/>
          <p:cNvSpPr txBox="1"/>
          <p:nvPr/>
        </p:nvSpPr>
        <p:spPr>
          <a:xfrm>
            <a:off x="423332" y="3350505"/>
            <a:ext cx="1710267" cy="2849057"/>
          </a:xfrm>
          <a:prstGeom prst="rect">
            <a:avLst/>
          </a:prstGeom>
          <a:noFill/>
        </p:spPr>
        <p:txBody>
          <a:bodyPr wrap="none" lIns="0" tIns="0" rIns="0" bIns="0" rtlCol="0" anchor="ctr" anchorCtr="0">
            <a:noAutofit/>
          </a:bodyPr>
          <a:lstStyle/>
          <a:p>
            <a:r>
              <a:rPr lang="en-US" dirty="0" smtClean="0">
                <a:latin typeface="+mn-lt"/>
              </a:rPr>
              <a:t>Geo-Redundant</a:t>
            </a:r>
          </a:p>
          <a:p>
            <a:r>
              <a:rPr lang="en-US" dirty="0" smtClean="0">
                <a:latin typeface="+mn-lt"/>
              </a:rPr>
              <a:t>Data centers</a:t>
            </a:r>
          </a:p>
          <a:p>
            <a:endParaRPr lang="en-US" dirty="0" smtClean="0">
              <a:latin typeface="+mn-lt"/>
            </a:endParaRPr>
          </a:p>
          <a:p>
            <a:r>
              <a:rPr lang="en-US" sz="1400" dirty="0" smtClean="0"/>
              <a:t>Note: Realization</a:t>
            </a:r>
          </a:p>
          <a:p>
            <a:r>
              <a:rPr lang="en-US" sz="1400" dirty="0" smtClean="0"/>
              <a:t>of this configuration</a:t>
            </a:r>
          </a:p>
          <a:p>
            <a:r>
              <a:rPr lang="en-US" sz="1400" dirty="0" smtClean="0"/>
              <a:t>demands traditional </a:t>
            </a:r>
          </a:p>
          <a:p>
            <a:r>
              <a:rPr lang="en-US" sz="1400" dirty="0" smtClean="0"/>
              <a:t>A-A GR deployment</a:t>
            </a:r>
          </a:p>
          <a:p>
            <a:r>
              <a:rPr lang="en-US" sz="1400" dirty="0" smtClean="0">
                <a:latin typeface="+mn-lt"/>
              </a:rPr>
              <a:t>for data centers with</a:t>
            </a:r>
          </a:p>
          <a:p>
            <a:r>
              <a:rPr lang="en-US" sz="1400" dirty="0" smtClean="0">
                <a:latin typeface="+mn-lt"/>
              </a:rPr>
              <a:t>intolerable network</a:t>
            </a:r>
          </a:p>
          <a:p>
            <a:r>
              <a:rPr lang="en-US" sz="1400" dirty="0" smtClean="0">
                <a:latin typeface="+mn-lt"/>
              </a:rPr>
              <a:t> latency </a:t>
            </a:r>
            <a:endParaRPr lang="en-US" dirty="0" smtClean="0">
              <a:latin typeface="+mn-lt"/>
            </a:endParaRPr>
          </a:p>
          <a:p>
            <a:r>
              <a:rPr lang="en-US" dirty="0" smtClean="0">
                <a:solidFill>
                  <a:srgbClr val="FF0000"/>
                </a:solidFill>
                <a:latin typeface="+mn-lt"/>
              </a:rPr>
              <a:t>NOTE: this is not</a:t>
            </a:r>
          </a:p>
          <a:p>
            <a:r>
              <a:rPr lang="en-US" dirty="0" smtClean="0">
                <a:solidFill>
                  <a:srgbClr val="FF0000"/>
                </a:solidFill>
                <a:latin typeface="+mn-lt"/>
              </a:rPr>
              <a:t>a preferred option</a:t>
            </a:r>
            <a:r>
              <a:rPr lang="en-US" dirty="0" smtClean="0">
                <a:latin typeface="+mn-lt"/>
              </a:rPr>
              <a:t>.</a:t>
            </a:r>
          </a:p>
          <a:p>
            <a:endParaRPr lang="en-US" dirty="0" smtClean="0">
              <a:latin typeface="+mn-lt"/>
            </a:endParaRPr>
          </a:p>
          <a:p>
            <a:endParaRPr lang="en-US" dirty="0" smtClean="0">
              <a:latin typeface="+mn-lt"/>
            </a:endParaRPr>
          </a:p>
          <a:p>
            <a:endParaRPr lang="en-US" dirty="0" smtClean="0">
              <a:latin typeface="+mn-lt"/>
            </a:endParaRPr>
          </a:p>
          <a:p>
            <a:endParaRPr lang="en-US" dirty="0" smtClean="0">
              <a:latin typeface="+mn-lt"/>
            </a:endParaRPr>
          </a:p>
        </p:txBody>
      </p:sp>
      <p:sp>
        <p:nvSpPr>
          <p:cNvPr id="56" name="Left Brace 55"/>
          <p:cNvSpPr/>
          <p:nvPr/>
        </p:nvSpPr>
        <p:spPr>
          <a:xfrm>
            <a:off x="2428400" y="1229445"/>
            <a:ext cx="393701" cy="3630231"/>
          </a:xfrm>
          <a:prstGeom prst="leftBrace">
            <a:avLst>
              <a:gd name="adj1" fmla="val 8333"/>
              <a:gd name="adj2" fmla="val 1801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Left Brace 56"/>
          <p:cNvSpPr/>
          <p:nvPr/>
        </p:nvSpPr>
        <p:spPr>
          <a:xfrm>
            <a:off x="1926474" y="2430846"/>
            <a:ext cx="393701" cy="14121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413058" y="1384450"/>
            <a:ext cx="1907117" cy="914400"/>
          </a:xfrm>
          <a:prstGeom prst="rect">
            <a:avLst/>
          </a:prstGeom>
          <a:noFill/>
        </p:spPr>
        <p:txBody>
          <a:bodyPr wrap="none" lIns="0" tIns="0" rIns="0" bIns="0" rtlCol="0" anchor="ctr" anchorCtr="0">
            <a:noAutofit/>
          </a:bodyPr>
          <a:lstStyle/>
          <a:p>
            <a:r>
              <a:rPr lang="en-US" dirty="0" smtClean="0">
                <a:latin typeface="+mn-lt"/>
              </a:rPr>
              <a:t>Two MGC-8 Clusters</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7"/>
          <p:cNvSpPr>
            <a:spLocks noChangeArrowheads="1"/>
          </p:cNvSpPr>
          <p:nvPr/>
        </p:nvSpPr>
        <p:spPr bwMode="auto">
          <a:xfrm>
            <a:off x="2188392" y="795313"/>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smtClean="0">
                <a:solidFill>
                  <a:srgbClr val="FFFFFF"/>
                </a:solidFill>
                <a:latin typeface="Tahoma" pitchFamily="34" charset="0"/>
              </a:rPr>
              <a:t>MGC-8 </a:t>
            </a:r>
            <a:r>
              <a:rPr lang="en-US" sz="1800" dirty="0">
                <a:solidFill>
                  <a:srgbClr val="FFFFFF"/>
                </a:solidFill>
                <a:latin typeface="Tahoma" pitchFamily="34" charset="0"/>
              </a:rPr>
              <a:t>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Call </a:t>
            </a:r>
            <a:r>
              <a:rPr lang="en-US" sz="1100" dirty="0" smtClean="0">
                <a:solidFill>
                  <a:srgbClr val="FFFFFF"/>
                </a:solidFill>
                <a:latin typeface="Tahoma" pitchFamily="34" charset="0"/>
              </a:rPr>
              <a:t>Server</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38" name="Rounded Rectangle 5"/>
          <p:cNvSpPr>
            <a:spLocks noChangeArrowheads="1"/>
          </p:cNvSpPr>
          <p:nvPr/>
        </p:nvSpPr>
        <p:spPr bwMode="auto">
          <a:xfrm>
            <a:off x="301297" y="801119"/>
            <a:ext cx="1008063" cy="2354263"/>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r>
              <a:rPr lang="en-US" sz="1800" dirty="0" smtClean="0">
                <a:solidFill>
                  <a:srgbClr val="FFFFFF"/>
                </a:solidFill>
                <a:latin typeface="Tahoma" pitchFamily="34" charset="0"/>
              </a:rPr>
              <a:t>MGC-8 Server</a:t>
            </a:r>
            <a:endParaRPr lang="en-US" sz="1100" dirty="0" smtClean="0">
              <a:solidFill>
                <a:srgbClr val="66FF66"/>
              </a:solidFill>
              <a:latin typeface="Tahoma" pitchFamily="34" charset="0"/>
            </a:endParaRPr>
          </a:p>
          <a:p>
            <a:pPr algn="ctr" eaLnBrk="1" hangingPunct="1">
              <a:lnSpc>
                <a:spcPct val="100000"/>
              </a:lnSpc>
              <a:spcAft>
                <a:spcPct val="0"/>
              </a:spcAft>
              <a:buClrTx/>
              <a:buFontTx/>
              <a:buNone/>
            </a:pPr>
            <a:r>
              <a:rPr lang="en-US" sz="1100" dirty="0" smtClean="0">
                <a:solidFill>
                  <a:srgbClr val="66FF66"/>
                </a:solidFill>
                <a:latin typeface="Tahoma" pitchFamily="34" charset="0"/>
              </a:rPr>
              <a:t> </a:t>
            </a:r>
          </a:p>
          <a:p>
            <a:pPr algn="ctr" eaLnBrk="1" hangingPunct="1">
              <a:lnSpc>
                <a:spcPct val="100000"/>
              </a:lnSpc>
              <a:spcAft>
                <a:spcPct val="0"/>
              </a:spcAft>
              <a:buClrTx/>
              <a:buFontTx/>
              <a:buNone/>
            </a:pPr>
            <a:endParaRPr lang="en-US" sz="1100" dirty="0" smtClean="0">
              <a:solidFill>
                <a:srgbClr val="FFFFFF"/>
              </a:solidFill>
              <a:latin typeface="Tahoma" pitchFamily="34" charset="0"/>
            </a:endParaRPr>
          </a:p>
          <a:p>
            <a:pPr algn="ctr" eaLnBrk="1" hangingPunct="1">
              <a:lnSpc>
                <a:spcPct val="100000"/>
              </a:lnSpc>
              <a:spcAft>
                <a:spcPct val="0"/>
              </a:spcAft>
              <a:buClrTx/>
              <a:buFontTx/>
              <a:buNone/>
            </a:pPr>
            <a:r>
              <a:rPr lang="en-US" sz="1100" dirty="0" smtClean="0">
                <a:solidFill>
                  <a:srgbClr val="FFFFFF"/>
                </a:solidFill>
                <a:latin typeface="Tahoma" pitchFamily="34" charset="0"/>
              </a:rPr>
              <a:t>Centralized Processor</a:t>
            </a:r>
            <a:endParaRPr lang="en-US" sz="11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(Pilot)</a:t>
            </a: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p:txBody>
      </p:sp>
      <p:sp>
        <p:nvSpPr>
          <p:cNvPr id="42" name="Rounded Rectangle 41"/>
          <p:cNvSpPr>
            <a:spLocks noChangeArrowheads="1"/>
          </p:cNvSpPr>
          <p:nvPr/>
        </p:nvSpPr>
        <p:spPr bwMode="auto">
          <a:xfrm>
            <a:off x="5686190" y="804307"/>
            <a:ext cx="1008062"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a:t>
            </a:r>
            <a:r>
              <a:rPr lang="en-US" sz="1100" dirty="0" smtClean="0">
                <a:solidFill>
                  <a:srgbClr val="FFFFFF"/>
                </a:solidFill>
                <a:latin typeface="Tahoma" pitchFamily="34" charset="0"/>
              </a:rPr>
              <a:t>SIP Distributor</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3" name="Title 2"/>
          <p:cNvSpPr>
            <a:spLocks noGrp="1"/>
          </p:cNvSpPr>
          <p:nvPr>
            <p:ph type="title"/>
          </p:nvPr>
        </p:nvSpPr>
        <p:spPr>
          <a:xfrm>
            <a:off x="192375" y="119063"/>
            <a:ext cx="8645237" cy="676250"/>
          </a:xfrm>
        </p:spPr>
        <p:txBody>
          <a:bodyPr lIns="91440" tIns="45720" rIns="91440" bIns="45720" anchor="t">
            <a:normAutofit fontScale="90000"/>
          </a:bodyPr>
          <a:lstStyle/>
          <a:p>
            <a:r>
              <a:rPr lang="en-US" dirty="0"/>
              <a:t>MGC-8 </a:t>
            </a:r>
            <a:r>
              <a:rPr lang="en-US" dirty="0" smtClean="0"/>
              <a:t>Cloud Architecture – </a:t>
            </a:r>
            <a:r>
              <a:rPr lang="en-US" sz="2400" dirty="0" smtClean="0"/>
              <a:t>IP Networking </a:t>
            </a:r>
            <a:r>
              <a:rPr lang="en-US" sz="2400" dirty="0" smtClean="0"/>
              <a:t>Demo Only</a:t>
            </a:r>
            <a:br>
              <a:rPr lang="en-US" sz="2400" dirty="0" smtClean="0"/>
            </a:br>
            <a:r>
              <a:rPr lang="en-US" sz="1800" dirty="0" smtClean="0"/>
              <a:t>Single Internal Network, NAT-</a:t>
            </a:r>
            <a:r>
              <a:rPr lang="en-US" sz="1800" dirty="0" err="1" smtClean="0"/>
              <a:t>ed</a:t>
            </a:r>
            <a:r>
              <a:rPr lang="en-US" sz="1800" dirty="0" smtClean="0"/>
              <a:t> to Public Network</a:t>
            </a:r>
            <a:endParaRPr lang="en-US" sz="1800" dirty="0"/>
          </a:p>
        </p:txBody>
      </p:sp>
      <p:sp>
        <p:nvSpPr>
          <p:cNvPr id="8" name="Rounded Rectangle 7"/>
          <p:cNvSpPr>
            <a:spLocks noChangeArrowheads="1"/>
          </p:cNvSpPr>
          <p:nvPr/>
        </p:nvSpPr>
        <p:spPr bwMode="auto">
          <a:xfrm>
            <a:off x="377636" y="3946727"/>
            <a:ext cx="1006475" cy="2354263"/>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a:t>
            </a:r>
            <a:r>
              <a:rPr lang="en-US" sz="1100" dirty="0" smtClean="0">
                <a:solidFill>
                  <a:srgbClr val="FFFFFF"/>
                </a:solidFill>
                <a:latin typeface="Tahoma" pitchFamily="34" charset="0"/>
              </a:rPr>
              <a:t>Signaling Gateway</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p:txBody>
      </p:sp>
      <p:sp>
        <p:nvSpPr>
          <p:cNvPr id="12" name="Rounded Rectangle 11"/>
          <p:cNvSpPr>
            <a:spLocks noChangeArrowheads="1"/>
          </p:cNvSpPr>
          <p:nvPr/>
        </p:nvSpPr>
        <p:spPr bwMode="auto">
          <a:xfrm>
            <a:off x="1875917" y="3934281"/>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smtClean="0">
                <a:solidFill>
                  <a:schemeClr val="bg1"/>
                </a:solidFill>
                <a:latin typeface="Tahoma" pitchFamily="34" charset="0"/>
              </a:rPr>
              <a:t>BTS</a:t>
            </a:r>
            <a:endParaRPr lang="en-US" sz="1100" dirty="0">
              <a:solidFill>
                <a:schemeClr val="bg1"/>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1718357" name="Rectangle 85"/>
          <p:cNvSpPr>
            <a:spLocks noChangeArrowheads="1"/>
          </p:cNvSpPr>
          <p:nvPr/>
        </p:nvSpPr>
        <p:spPr bwMode="auto">
          <a:xfrm>
            <a:off x="3001203" y="2880461"/>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9" name="Rectangle 87"/>
          <p:cNvSpPr>
            <a:spLocks noChangeArrowheads="1"/>
          </p:cNvSpPr>
          <p:nvPr/>
        </p:nvSpPr>
        <p:spPr bwMode="auto">
          <a:xfrm>
            <a:off x="1152590" y="3957637"/>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60" name="Rectangle 88"/>
          <p:cNvSpPr>
            <a:spLocks noChangeArrowheads="1"/>
          </p:cNvSpPr>
          <p:nvPr/>
        </p:nvSpPr>
        <p:spPr bwMode="auto">
          <a:xfrm>
            <a:off x="2653505" y="3957637"/>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39" name="Rectangle 87"/>
          <p:cNvSpPr>
            <a:spLocks noChangeArrowheads="1"/>
          </p:cNvSpPr>
          <p:nvPr/>
        </p:nvSpPr>
        <p:spPr bwMode="auto">
          <a:xfrm>
            <a:off x="1148375" y="2895160"/>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41" name="Rounded Rectangle 7"/>
          <p:cNvSpPr>
            <a:spLocks noChangeArrowheads="1"/>
          </p:cNvSpPr>
          <p:nvPr/>
        </p:nvSpPr>
        <p:spPr bwMode="auto">
          <a:xfrm>
            <a:off x="4152492" y="802968"/>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smtClean="0">
                <a:solidFill>
                  <a:srgbClr val="FFFFFF"/>
                </a:solidFill>
                <a:latin typeface="Tahoma" pitchFamily="34" charset="0"/>
              </a:rPr>
              <a:t>MGC-8 </a:t>
            </a:r>
            <a:r>
              <a:rPr lang="en-US" sz="1800" dirty="0">
                <a:solidFill>
                  <a:srgbClr val="FFFFFF"/>
                </a:solidFill>
                <a:latin typeface="Tahoma" pitchFamily="34" charset="0"/>
              </a:rPr>
              <a:t>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smtClean="0">
                <a:solidFill>
                  <a:srgbClr val="FFFFFF"/>
                </a:solidFill>
                <a:latin typeface="Tahoma" pitchFamily="34" charset="0"/>
              </a:rPr>
              <a:t>Protocol Distributor</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48" name="Rectangle 85"/>
          <p:cNvSpPr>
            <a:spLocks noChangeArrowheads="1"/>
          </p:cNvSpPr>
          <p:nvPr/>
        </p:nvSpPr>
        <p:spPr bwMode="auto">
          <a:xfrm>
            <a:off x="4955371" y="2888116"/>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grpSp>
        <p:nvGrpSpPr>
          <p:cNvPr id="2" name="Group 58"/>
          <p:cNvGrpSpPr/>
          <p:nvPr/>
        </p:nvGrpSpPr>
        <p:grpSpPr>
          <a:xfrm>
            <a:off x="6050119" y="4656253"/>
            <a:ext cx="2467007" cy="1025542"/>
            <a:chOff x="7236734" y="3700506"/>
            <a:chExt cx="3946829" cy="1025542"/>
          </a:xfrm>
        </p:grpSpPr>
        <p:sp>
          <p:nvSpPr>
            <p:cNvPr id="1718327" name="Text Box 55"/>
            <p:cNvSpPr txBox="1">
              <a:spLocks noChangeArrowheads="1"/>
            </p:cNvSpPr>
            <p:nvPr/>
          </p:nvSpPr>
          <p:spPr bwMode="auto">
            <a:xfrm>
              <a:off x="7236734" y="3700506"/>
              <a:ext cx="2380383" cy="24622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000" dirty="0" err="1" smtClean="0">
                  <a:latin typeface="Arial" pitchFamily="34" charset="0"/>
                </a:rPr>
                <a:t>vNICs</a:t>
              </a:r>
              <a:r>
                <a:rPr lang="en-US" sz="1000" dirty="0" smtClean="0">
                  <a:latin typeface="Arial" pitchFamily="34" charset="0"/>
                </a:rPr>
                <a:t> flavors</a:t>
              </a:r>
              <a:endParaRPr lang="en-US" sz="1000" dirty="0">
                <a:latin typeface="Arial" pitchFamily="34" charset="0"/>
              </a:endParaRPr>
            </a:p>
          </p:txBody>
        </p:sp>
        <p:sp>
          <p:nvSpPr>
            <p:cNvPr id="1718316" name="Text Box 44"/>
            <p:cNvSpPr txBox="1">
              <a:spLocks noChangeArrowheads="1"/>
            </p:cNvSpPr>
            <p:nvPr/>
          </p:nvSpPr>
          <p:spPr bwMode="auto">
            <a:xfrm>
              <a:off x="7525992" y="4325938"/>
              <a:ext cx="3657571" cy="40011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smtClean="0">
                  <a:latin typeface="Arial" pitchFamily="34" charset="0"/>
                </a:rPr>
                <a:t>Eth0 (Internal + </a:t>
              </a:r>
              <a:r>
                <a:rPr lang="en-US" sz="1000" dirty="0" err="1" smtClean="0">
                  <a:latin typeface="Arial" pitchFamily="34" charset="0"/>
                </a:rPr>
                <a:t>NATed</a:t>
              </a:r>
              <a:r>
                <a:rPr lang="en-US" sz="1000" dirty="0" smtClean="0">
                  <a:latin typeface="Arial" pitchFamily="34" charset="0"/>
                </a:rPr>
                <a:t> to Public Net </a:t>
              </a:r>
            </a:p>
            <a:p>
              <a:pPr algn="l" eaLnBrk="1" hangingPunct="1">
                <a:lnSpc>
                  <a:spcPct val="100000"/>
                </a:lnSpc>
                <a:spcAft>
                  <a:spcPct val="0"/>
                </a:spcAft>
                <a:buClrTx/>
                <a:buFontTx/>
                <a:buNone/>
              </a:pPr>
              <a:r>
                <a:rPr lang="en-US" sz="1000" dirty="0" smtClean="0">
                  <a:latin typeface="Arial" pitchFamily="34" charset="0"/>
                </a:rPr>
                <a:t>serving Mgt, SIG-A, SIG-B)</a:t>
              </a:r>
              <a:endParaRPr lang="en-US" sz="1000" dirty="0">
                <a:latin typeface="Arial" pitchFamily="34" charset="0"/>
              </a:endParaRPr>
            </a:p>
          </p:txBody>
        </p:sp>
        <p:sp>
          <p:nvSpPr>
            <p:cNvPr id="1718349" name="Rectangle 77"/>
            <p:cNvSpPr>
              <a:spLocks noChangeArrowheads="1"/>
            </p:cNvSpPr>
            <p:nvPr/>
          </p:nvSpPr>
          <p:spPr bwMode="auto">
            <a:xfrm>
              <a:off x="7256118" y="4335463"/>
              <a:ext cx="147638"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grpSp>
      <p:cxnSp>
        <p:nvCxnSpPr>
          <p:cNvPr id="76" name="Straight Connector 75"/>
          <p:cNvCxnSpPr/>
          <p:nvPr/>
        </p:nvCxnSpPr>
        <p:spPr>
          <a:xfrm>
            <a:off x="297802" y="3364605"/>
            <a:ext cx="7287263" cy="1469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39" idx="2"/>
          </p:cNvCxnSpPr>
          <p:nvPr/>
        </p:nvCxnSpPr>
        <p:spPr>
          <a:xfrm flipH="1" flipV="1">
            <a:off x="1222194" y="3139635"/>
            <a:ext cx="6424" cy="23966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flipV="1">
            <a:off x="3082782" y="3124936"/>
            <a:ext cx="6424" cy="23966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5036950" y="3132591"/>
            <a:ext cx="6424" cy="23966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6514562" y="3124936"/>
            <a:ext cx="6424" cy="23966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1228587" y="3379304"/>
            <a:ext cx="0" cy="578334"/>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2720317" y="3379304"/>
            <a:ext cx="6424" cy="554978"/>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7547089" y="2241149"/>
            <a:ext cx="6424" cy="1158033"/>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6998664" y="1749287"/>
            <a:ext cx="1091796" cy="469279"/>
          </a:xfrm>
          <a:prstGeom prst="ellipse">
            <a:avLst/>
          </a:prstGeom>
          <a:ln>
            <a:solidFill>
              <a:srgbClr val="663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NAT to Public Net</a:t>
            </a:r>
            <a:endParaRPr lang="en-US" sz="900" dirty="0">
              <a:solidFill>
                <a:schemeClr val="tx1"/>
              </a:solidFill>
            </a:endParaRPr>
          </a:p>
        </p:txBody>
      </p:sp>
      <p:cxnSp>
        <p:nvCxnSpPr>
          <p:cNvPr id="110" name="Straight Connector 109"/>
          <p:cNvCxnSpPr/>
          <p:nvPr/>
        </p:nvCxnSpPr>
        <p:spPr>
          <a:xfrm flipH="1" flipV="1">
            <a:off x="7538002" y="824185"/>
            <a:ext cx="6424" cy="925103"/>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1718358" name="Rectangle 86"/>
          <p:cNvSpPr>
            <a:spLocks noChangeArrowheads="1"/>
          </p:cNvSpPr>
          <p:nvPr/>
        </p:nvSpPr>
        <p:spPr bwMode="auto">
          <a:xfrm>
            <a:off x="6423043" y="2890789"/>
            <a:ext cx="147638"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30" name="Rounded Rectangle 29"/>
          <p:cNvSpPr>
            <a:spLocks noChangeArrowheads="1"/>
          </p:cNvSpPr>
          <p:nvPr/>
        </p:nvSpPr>
        <p:spPr bwMode="auto">
          <a:xfrm>
            <a:off x="3496172" y="3931710"/>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smtClean="0">
                <a:solidFill>
                  <a:srgbClr val="FFFFFF"/>
                </a:solidFill>
                <a:latin typeface="Tahoma" pitchFamily="34" charset="0"/>
              </a:rPr>
              <a:t>MGC-8 Server</a:t>
            </a:r>
            <a:endParaRPr lang="en-US" sz="1100" dirty="0" smtClean="0">
              <a:solidFill>
                <a:schemeClr val="bg1"/>
              </a:solidFill>
              <a:latin typeface="Tahoma" pitchFamily="34" charset="0"/>
            </a:endParaRPr>
          </a:p>
          <a:p>
            <a:pPr algn="ctr" eaLnBrk="1" hangingPunct="1">
              <a:lnSpc>
                <a:spcPct val="100000"/>
              </a:lnSpc>
              <a:spcAft>
                <a:spcPct val="0"/>
              </a:spcAft>
              <a:buClrTx/>
              <a:buFontTx/>
              <a:buNone/>
            </a:pPr>
            <a:endParaRPr lang="en-US" sz="1100" dirty="0" smtClean="0">
              <a:solidFill>
                <a:schemeClr val="bg1"/>
              </a:solidFill>
              <a:latin typeface="Tahoma" pitchFamily="34" charset="0"/>
            </a:endParaRPr>
          </a:p>
          <a:p>
            <a:pPr algn="ctr" eaLnBrk="1" hangingPunct="1">
              <a:lnSpc>
                <a:spcPct val="100000"/>
              </a:lnSpc>
              <a:spcAft>
                <a:spcPct val="0"/>
              </a:spcAft>
              <a:buClrTx/>
              <a:buFontTx/>
              <a:buNone/>
            </a:pPr>
            <a:endParaRPr lang="en-US" sz="1100" dirty="0" smtClean="0">
              <a:solidFill>
                <a:schemeClr val="bg1"/>
              </a:solidFill>
              <a:latin typeface="Tahoma" pitchFamily="34" charset="0"/>
            </a:endParaRPr>
          </a:p>
          <a:p>
            <a:pPr algn="ctr" eaLnBrk="1" hangingPunct="1">
              <a:lnSpc>
                <a:spcPct val="100000"/>
              </a:lnSpc>
              <a:spcAft>
                <a:spcPct val="0"/>
              </a:spcAft>
              <a:buClrTx/>
              <a:buFontTx/>
              <a:buNone/>
            </a:pPr>
            <a:r>
              <a:rPr lang="en-US" sz="1100" dirty="0" smtClean="0">
                <a:solidFill>
                  <a:schemeClr val="bg1"/>
                </a:solidFill>
                <a:latin typeface="Tahoma" pitchFamily="34" charset="0"/>
              </a:rPr>
              <a:t>SIP Firewall</a:t>
            </a:r>
          </a:p>
          <a:p>
            <a:pPr algn="ct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32" name="Rectangle 88"/>
          <p:cNvSpPr>
            <a:spLocks noChangeArrowheads="1"/>
          </p:cNvSpPr>
          <p:nvPr/>
        </p:nvSpPr>
        <p:spPr bwMode="auto">
          <a:xfrm>
            <a:off x="4273760" y="3955066"/>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cxnSp>
        <p:nvCxnSpPr>
          <p:cNvPr id="34" name="Straight Connector 33"/>
          <p:cNvCxnSpPr/>
          <p:nvPr/>
        </p:nvCxnSpPr>
        <p:spPr>
          <a:xfrm flipH="1" flipV="1">
            <a:off x="4340572" y="3376733"/>
            <a:ext cx="6424" cy="554978"/>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7"/>
          <p:cNvSpPr>
            <a:spLocks noChangeArrowheads="1"/>
          </p:cNvSpPr>
          <p:nvPr/>
        </p:nvSpPr>
        <p:spPr bwMode="auto">
          <a:xfrm>
            <a:off x="2188392" y="795313"/>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smtClean="0">
                <a:solidFill>
                  <a:srgbClr val="FFFFFF"/>
                </a:solidFill>
                <a:latin typeface="Tahoma" pitchFamily="34" charset="0"/>
              </a:rPr>
              <a:t>MGC-8 </a:t>
            </a:r>
            <a:r>
              <a:rPr lang="en-US" sz="1800" dirty="0">
                <a:solidFill>
                  <a:srgbClr val="FFFFFF"/>
                </a:solidFill>
                <a:latin typeface="Tahoma" pitchFamily="34" charset="0"/>
              </a:rPr>
              <a:t>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Call </a:t>
            </a:r>
            <a:r>
              <a:rPr lang="en-US" sz="1100" dirty="0" smtClean="0">
                <a:solidFill>
                  <a:srgbClr val="FFFFFF"/>
                </a:solidFill>
                <a:latin typeface="Tahoma" pitchFamily="34" charset="0"/>
              </a:rPr>
              <a:t>Server</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53" name="Rectangle 90"/>
          <p:cNvSpPr>
            <a:spLocks noChangeArrowheads="1"/>
          </p:cNvSpPr>
          <p:nvPr/>
        </p:nvSpPr>
        <p:spPr bwMode="auto">
          <a:xfrm>
            <a:off x="2303282" y="2872576"/>
            <a:ext cx="147638"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dirty="0" smtClean="0">
              <a:latin typeface="Arial" pitchFamily="34" charset="0"/>
            </a:endParaRPr>
          </a:p>
          <a:p>
            <a:endParaRPr lang="en-US" dirty="0"/>
          </a:p>
        </p:txBody>
      </p:sp>
      <p:sp>
        <p:nvSpPr>
          <p:cNvPr id="38" name="Rounded Rectangle 5"/>
          <p:cNvSpPr>
            <a:spLocks noChangeArrowheads="1"/>
          </p:cNvSpPr>
          <p:nvPr/>
        </p:nvSpPr>
        <p:spPr bwMode="auto">
          <a:xfrm>
            <a:off x="301297" y="801119"/>
            <a:ext cx="1008063" cy="2354263"/>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r>
              <a:rPr lang="en-US" sz="1800" dirty="0" smtClean="0">
                <a:solidFill>
                  <a:srgbClr val="FFFFFF"/>
                </a:solidFill>
                <a:latin typeface="Tahoma" pitchFamily="34" charset="0"/>
              </a:rPr>
              <a:t>MGC-8 Server</a:t>
            </a:r>
            <a:endParaRPr lang="en-US" sz="1100" dirty="0" smtClean="0">
              <a:solidFill>
                <a:srgbClr val="66FF66"/>
              </a:solidFill>
              <a:latin typeface="Tahoma" pitchFamily="34" charset="0"/>
            </a:endParaRPr>
          </a:p>
          <a:p>
            <a:pPr algn="ctr" eaLnBrk="1" hangingPunct="1">
              <a:lnSpc>
                <a:spcPct val="100000"/>
              </a:lnSpc>
              <a:spcAft>
                <a:spcPct val="0"/>
              </a:spcAft>
              <a:buClrTx/>
              <a:buFontTx/>
              <a:buNone/>
            </a:pPr>
            <a:r>
              <a:rPr lang="en-US" sz="1100" dirty="0" smtClean="0">
                <a:solidFill>
                  <a:srgbClr val="66FF66"/>
                </a:solidFill>
                <a:latin typeface="Tahoma" pitchFamily="34" charset="0"/>
              </a:rPr>
              <a:t> </a:t>
            </a:r>
          </a:p>
          <a:p>
            <a:pPr algn="ctr" eaLnBrk="1" hangingPunct="1">
              <a:lnSpc>
                <a:spcPct val="100000"/>
              </a:lnSpc>
              <a:spcAft>
                <a:spcPct val="0"/>
              </a:spcAft>
              <a:buClrTx/>
              <a:buFontTx/>
              <a:buNone/>
            </a:pPr>
            <a:endParaRPr lang="en-US" sz="1100" dirty="0" smtClean="0">
              <a:solidFill>
                <a:srgbClr val="FFFFFF"/>
              </a:solidFill>
              <a:latin typeface="Tahoma" pitchFamily="34" charset="0"/>
            </a:endParaRPr>
          </a:p>
          <a:p>
            <a:pPr algn="ctr" eaLnBrk="1" hangingPunct="1">
              <a:lnSpc>
                <a:spcPct val="100000"/>
              </a:lnSpc>
              <a:spcAft>
                <a:spcPct val="0"/>
              </a:spcAft>
              <a:buClrTx/>
              <a:buFontTx/>
              <a:buNone/>
            </a:pPr>
            <a:r>
              <a:rPr lang="en-US" sz="1100" dirty="0" smtClean="0">
                <a:solidFill>
                  <a:srgbClr val="FFFFFF"/>
                </a:solidFill>
                <a:latin typeface="Tahoma" pitchFamily="34" charset="0"/>
              </a:rPr>
              <a:t>Centralized Processor</a:t>
            </a:r>
            <a:endParaRPr lang="en-US" sz="11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(Pilot)</a:t>
            </a: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p:txBody>
      </p:sp>
      <p:sp>
        <p:nvSpPr>
          <p:cNvPr id="42" name="Rounded Rectangle 41"/>
          <p:cNvSpPr>
            <a:spLocks noChangeArrowheads="1"/>
          </p:cNvSpPr>
          <p:nvPr/>
        </p:nvSpPr>
        <p:spPr bwMode="auto">
          <a:xfrm>
            <a:off x="5686190" y="804307"/>
            <a:ext cx="1008062"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a:t>
            </a:r>
            <a:r>
              <a:rPr lang="en-US" sz="1100" dirty="0" smtClean="0">
                <a:solidFill>
                  <a:srgbClr val="FFFFFF"/>
                </a:solidFill>
                <a:latin typeface="Tahoma" pitchFamily="34" charset="0"/>
              </a:rPr>
              <a:t>SIP Distributor</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3" name="Title 2"/>
          <p:cNvSpPr>
            <a:spLocks noGrp="1"/>
          </p:cNvSpPr>
          <p:nvPr>
            <p:ph type="title"/>
          </p:nvPr>
        </p:nvSpPr>
        <p:spPr>
          <a:xfrm>
            <a:off x="192375" y="119063"/>
            <a:ext cx="8645237" cy="676250"/>
          </a:xfrm>
        </p:spPr>
        <p:txBody>
          <a:bodyPr lIns="91440" tIns="45720" rIns="91440" bIns="45720" anchor="t">
            <a:normAutofit fontScale="90000"/>
          </a:bodyPr>
          <a:lstStyle/>
          <a:p>
            <a:r>
              <a:rPr lang="en-US" dirty="0"/>
              <a:t>MGC-8 </a:t>
            </a:r>
            <a:r>
              <a:rPr lang="en-US" dirty="0" smtClean="0"/>
              <a:t>Cloud Architecture – </a:t>
            </a:r>
            <a:r>
              <a:rPr lang="en-US" sz="2400" dirty="0" smtClean="0"/>
              <a:t>IP Networking Option </a:t>
            </a:r>
            <a:r>
              <a:rPr lang="en-US" sz="2400" dirty="0" smtClean="0"/>
              <a:t>1</a:t>
            </a:r>
            <a:br>
              <a:rPr lang="en-US" sz="2400" dirty="0" smtClean="0"/>
            </a:br>
            <a:r>
              <a:rPr lang="en-US" sz="1800" dirty="0" smtClean="0"/>
              <a:t> </a:t>
            </a:r>
            <a:r>
              <a:rPr lang="en-US" sz="1800" dirty="0" smtClean="0"/>
              <a:t>Two Internal Networks, One NAT-</a:t>
            </a:r>
            <a:r>
              <a:rPr lang="en-US" sz="1800" dirty="0" err="1" smtClean="0"/>
              <a:t>ed</a:t>
            </a:r>
            <a:r>
              <a:rPr lang="en-US" sz="1800" dirty="0" smtClean="0"/>
              <a:t> to </a:t>
            </a:r>
            <a:r>
              <a:rPr lang="en-US" sz="1800" dirty="0" smtClean="0"/>
              <a:t>Single </a:t>
            </a:r>
            <a:r>
              <a:rPr lang="en-US" sz="1800" dirty="0" smtClean="0"/>
              <a:t>Public </a:t>
            </a:r>
            <a:r>
              <a:rPr lang="en-US" sz="1800" dirty="0" smtClean="0"/>
              <a:t>Network</a:t>
            </a:r>
            <a:endParaRPr lang="en-US" sz="1800" dirty="0"/>
          </a:p>
        </p:txBody>
      </p:sp>
      <p:sp>
        <p:nvSpPr>
          <p:cNvPr id="8" name="Rounded Rectangle 7"/>
          <p:cNvSpPr>
            <a:spLocks noChangeArrowheads="1"/>
          </p:cNvSpPr>
          <p:nvPr/>
        </p:nvSpPr>
        <p:spPr bwMode="auto">
          <a:xfrm>
            <a:off x="549643" y="3946727"/>
            <a:ext cx="1006475" cy="2354263"/>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a:t>
            </a:r>
            <a:r>
              <a:rPr lang="en-US" sz="1100" dirty="0" smtClean="0">
                <a:solidFill>
                  <a:srgbClr val="FFFFFF"/>
                </a:solidFill>
                <a:latin typeface="Tahoma" pitchFamily="34" charset="0"/>
              </a:rPr>
              <a:t>Signaling Gateway</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p:txBody>
      </p:sp>
      <p:sp>
        <p:nvSpPr>
          <p:cNvPr id="12" name="Rounded Rectangle 11"/>
          <p:cNvSpPr>
            <a:spLocks noChangeArrowheads="1"/>
          </p:cNvSpPr>
          <p:nvPr/>
        </p:nvSpPr>
        <p:spPr bwMode="auto">
          <a:xfrm>
            <a:off x="1957394" y="3934281"/>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smtClean="0">
                <a:solidFill>
                  <a:schemeClr val="bg1"/>
                </a:solidFill>
                <a:latin typeface="Tahoma" pitchFamily="34" charset="0"/>
              </a:rPr>
              <a:t>BTS</a:t>
            </a:r>
            <a:endParaRPr lang="en-US" sz="1100" dirty="0">
              <a:solidFill>
                <a:schemeClr val="bg1"/>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1718357" name="Rectangle 85"/>
          <p:cNvSpPr>
            <a:spLocks noChangeArrowheads="1"/>
          </p:cNvSpPr>
          <p:nvPr/>
        </p:nvSpPr>
        <p:spPr bwMode="auto">
          <a:xfrm>
            <a:off x="3001203" y="2880461"/>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9" name="Rectangle 87"/>
          <p:cNvSpPr>
            <a:spLocks noChangeArrowheads="1"/>
          </p:cNvSpPr>
          <p:nvPr/>
        </p:nvSpPr>
        <p:spPr bwMode="auto">
          <a:xfrm>
            <a:off x="1324597" y="3957637"/>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60" name="Rectangle 88"/>
          <p:cNvSpPr>
            <a:spLocks noChangeArrowheads="1"/>
          </p:cNvSpPr>
          <p:nvPr/>
        </p:nvSpPr>
        <p:spPr bwMode="auto">
          <a:xfrm>
            <a:off x="2734982" y="3957637"/>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64" name="Rectangle 92"/>
          <p:cNvSpPr>
            <a:spLocks noChangeArrowheads="1"/>
          </p:cNvSpPr>
          <p:nvPr/>
        </p:nvSpPr>
        <p:spPr bwMode="auto">
          <a:xfrm>
            <a:off x="672263" y="3958972"/>
            <a:ext cx="147637"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39" name="Rectangle 87"/>
          <p:cNvSpPr>
            <a:spLocks noChangeArrowheads="1"/>
          </p:cNvSpPr>
          <p:nvPr/>
        </p:nvSpPr>
        <p:spPr bwMode="auto">
          <a:xfrm>
            <a:off x="1148375" y="2895160"/>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43" name="Rectangle 92"/>
          <p:cNvSpPr>
            <a:spLocks noChangeArrowheads="1"/>
          </p:cNvSpPr>
          <p:nvPr/>
        </p:nvSpPr>
        <p:spPr bwMode="auto">
          <a:xfrm>
            <a:off x="686087" y="2880461"/>
            <a:ext cx="147637"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41" name="Rounded Rectangle 7"/>
          <p:cNvSpPr>
            <a:spLocks noChangeArrowheads="1"/>
          </p:cNvSpPr>
          <p:nvPr/>
        </p:nvSpPr>
        <p:spPr bwMode="auto">
          <a:xfrm>
            <a:off x="4152492" y="802968"/>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smtClean="0">
                <a:solidFill>
                  <a:srgbClr val="FFFFFF"/>
                </a:solidFill>
                <a:latin typeface="Tahoma" pitchFamily="34" charset="0"/>
              </a:rPr>
              <a:t>MGC-8 </a:t>
            </a:r>
            <a:r>
              <a:rPr lang="en-US" sz="1800" dirty="0">
                <a:solidFill>
                  <a:srgbClr val="FFFFFF"/>
                </a:solidFill>
                <a:latin typeface="Tahoma" pitchFamily="34" charset="0"/>
              </a:rPr>
              <a:t>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smtClean="0">
                <a:solidFill>
                  <a:srgbClr val="FFFFFF"/>
                </a:solidFill>
                <a:latin typeface="Tahoma" pitchFamily="34" charset="0"/>
              </a:rPr>
              <a:t>Protocol Distributor</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48" name="Rectangle 85"/>
          <p:cNvSpPr>
            <a:spLocks noChangeArrowheads="1"/>
          </p:cNvSpPr>
          <p:nvPr/>
        </p:nvSpPr>
        <p:spPr bwMode="auto">
          <a:xfrm>
            <a:off x="4955371" y="2888116"/>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49" name="Rectangle 90"/>
          <p:cNvSpPr>
            <a:spLocks noChangeArrowheads="1"/>
          </p:cNvSpPr>
          <p:nvPr/>
        </p:nvSpPr>
        <p:spPr bwMode="auto">
          <a:xfrm>
            <a:off x="4260036" y="2896880"/>
            <a:ext cx="147638"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55" name="Text Box 55"/>
          <p:cNvSpPr txBox="1">
            <a:spLocks noChangeArrowheads="1"/>
          </p:cNvSpPr>
          <p:nvPr/>
        </p:nvSpPr>
        <p:spPr bwMode="auto">
          <a:xfrm>
            <a:off x="2235093" y="2888116"/>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grpSp>
        <p:nvGrpSpPr>
          <p:cNvPr id="2" name="Group 58"/>
          <p:cNvGrpSpPr/>
          <p:nvPr/>
        </p:nvGrpSpPr>
        <p:grpSpPr>
          <a:xfrm>
            <a:off x="6784366" y="4183063"/>
            <a:ext cx="1971037" cy="1597253"/>
            <a:chOff x="7236734" y="3700506"/>
            <a:chExt cx="1971037" cy="1597253"/>
          </a:xfrm>
        </p:grpSpPr>
        <p:sp>
          <p:nvSpPr>
            <p:cNvPr id="1718327" name="Text Box 55"/>
            <p:cNvSpPr txBox="1">
              <a:spLocks noChangeArrowheads="1"/>
            </p:cNvSpPr>
            <p:nvPr/>
          </p:nvSpPr>
          <p:spPr bwMode="auto">
            <a:xfrm>
              <a:off x="7236734" y="3700506"/>
              <a:ext cx="946093" cy="24622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000" dirty="0" err="1" smtClean="0">
                  <a:latin typeface="Arial" pitchFamily="34" charset="0"/>
                </a:rPr>
                <a:t>vNICs</a:t>
              </a:r>
              <a:r>
                <a:rPr lang="en-US" sz="1000" dirty="0" smtClean="0">
                  <a:latin typeface="Arial" pitchFamily="34" charset="0"/>
                </a:rPr>
                <a:t> flavors</a:t>
              </a:r>
              <a:endParaRPr lang="en-US" sz="1000" dirty="0">
                <a:latin typeface="Arial" pitchFamily="34" charset="0"/>
              </a:endParaRPr>
            </a:p>
          </p:txBody>
        </p:sp>
        <p:sp>
          <p:nvSpPr>
            <p:cNvPr id="1718316" name="Text Box 44"/>
            <p:cNvSpPr txBox="1">
              <a:spLocks noChangeArrowheads="1"/>
            </p:cNvSpPr>
            <p:nvPr/>
          </p:nvSpPr>
          <p:spPr bwMode="auto">
            <a:xfrm>
              <a:off x="7525993" y="4325938"/>
              <a:ext cx="976549" cy="24622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smtClean="0">
                  <a:latin typeface="Arial" pitchFamily="34" charset="0"/>
                </a:rPr>
                <a:t>Eth0 </a:t>
              </a:r>
              <a:r>
                <a:rPr lang="en-US" sz="1000" dirty="0" smtClean="0">
                  <a:latin typeface="Arial" pitchFamily="34" charset="0"/>
                </a:rPr>
                <a:t> Internal </a:t>
              </a:r>
              <a:endParaRPr lang="en-US" sz="1000" dirty="0">
                <a:latin typeface="Arial" pitchFamily="34" charset="0"/>
              </a:endParaRPr>
            </a:p>
          </p:txBody>
        </p:sp>
        <p:sp>
          <p:nvSpPr>
            <p:cNvPr id="1718337" name="Text Box 65"/>
            <p:cNvSpPr txBox="1">
              <a:spLocks noChangeArrowheads="1"/>
            </p:cNvSpPr>
            <p:nvPr/>
          </p:nvSpPr>
          <p:spPr bwMode="auto">
            <a:xfrm>
              <a:off x="7535518" y="4654550"/>
              <a:ext cx="1672253" cy="24622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smtClean="0">
                  <a:latin typeface="Arial" pitchFamily="34" charset="0"/>
                </a:rPr>
                <a:t>Eth1 </a:t>
              </a:r>
              <a:r>
                <a:rPr lang="en-US" sz="1000" dirty="0" err="1" smtClean="0">
                  <a:latin typeface="Arial" pitchFamily="34" charset="0"/>
                </a:rPr>
                <a:t>NATed</a:t>
              </a:r>
              <a:r>
                <a:rPr lang="en-US" sz="1000" dirty="0" smtClean="0">
                  <a:latin typeface="Arial" pitchFamily="34" charset="0"/>
                </a:rPr>
                <a:t> </a:t>
              </a:r>
              <a:r>
                <a:rPr lang="en-US" sz="1000" dirty="0" smtClean="0">
                  <a:latin typeface="Arial" pitchFamily="34" charset="0"/>
                </a:rPr>
                <a:t>to Public </a:t>
              </a:r>
              <a:r>
                <a:rPr lang="en-US" sz="1000" dirty="0" smtClean="0">
                  <a:latin typeface="Arial" pitchFamily="34" charset="0"/>
                </a:rPr>
                <a:t> Net</a:t>
              </a:r>
              <a:endParaRPr lang="en-US" sz="1000" dirty="0">
                <a:latin typeface="Arial" pitchFamily="34" charset="0"/>
              </a:endParaRPr>
            </a:p>
          </p:txBody>
        </p:sp>
        <p:sp>
          <p:nvSpPr>
            <p:cNvPr id="1718349" name="Rectangle 77"/>
            <p:cNvSpPr>
              <a:spLocks noChangeArrowheads="1"/>
            </p:cNvSpPr>
            <p:nvPr/>
          </p:nvSpPr>
          <p:spPr bwMode="auto">
            <a:xfrm>
              <a:off x="7256118" y="4335463"/>
              <a:ext cx="147638"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0" name="Rectangle 78"/>
            <p:cNvSpPr>
              <a:spLocks noChangeArrowheads="1"/>
            </p:cNvSpPr>
            <p:nvPr/>
          </p:nvSpPr>
          <p:spPr bwMode="auto">
            <a:xfrm>
              <a:off x="7256118" y="4651375"/>
              <a:ext cx="147638"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57" name="Text Box 55"/>
            <p:cNvSpPr txBox="1">
              <a:spLocks noChangeArrowheads="1"/>
            </p:cNvSpPr>
            <p:nvPr/>
          </p:nvSpPr>
          <p:spPr bwMode="auto">
            <a:xfrm>
              <a:off x="7236734" y="5020760"/>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
          <p:nvSpPr>
            <p:cNvPr id="58" name="Text Box 76"/>
            <p:cNvSpPr txBox="1">
              <a:spLocks noChangeArrowheads="1"/>
            </p:cNvSpPr>
            <p:nvPr/>
          </p:nvSpPr>
          <p:spPr bwMode="auto">
            <a:xfrm>
              <a:off x="7546913" y="5020760"/>
              <a:ext cx="659155" cy="24622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smtClean="0">
                  <a:latin typeface="Arial" pitchFamily="34" charset="0"/>
                </a:rPr>
                <a:t>Optional</a:t>
              </a:r>
              <a:endParaRPr lang="en-US" sz="1000" dirty="0">
                <a:latin typeface="Arial" pitchFamily="34" charset="0"/>
              </a:endParaRPr>
            </a:p>
          </p:txBody>
        </p:sp>
      </p:grpSp>
      <p:cxnSp>
        <p:nvCxnSpPr>
          <p:cNvPr id="76" name="Straight Connector 75"/>
          <p:cNvCxnSpPr/>
          <p:nvPr/>
        </p:nvCxnSpPr>
        <p:spPr>
          <a:xfrm>
            <a:off x="297802" y="3364605"/>
            <a:ext cx="6653586" cy="22251"/>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39" idx="2"/>
          </p:cNvCxnSpPr>
          <p:nvPr/>
        </p:nvCxnSpPr>
        <p:spPr>
          <a:xfrm flipH="1" flipV="1">
            <a:off x="1222194" y="3139635"/>
            <a:ext cx="6424" cy="23966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flipV="1">
            <a:off x="3082782" y="3124936"/>
            <a:ext cx="6424" cy="23966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5036950" y="3132591"/>
            <a:ext cx="6424" cy="23966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6514562" y="3124936"/>
            <a:ext cx="6424" cy="23966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1400594" y="3379304"/>
            <a:ext cx="0" cy="578334"/>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2801794" y="3379304"/>
            <a:ext cx="6424" cy="554978"/>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11150" y="3561521"/>
            <a:ext cx="7431433"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55660" y="3124936"/>
            <a:ext cx="0" cy="43658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2397338" y="3141355"/>
            <a:ext cx="0" cy="39035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4342773" y="3124936"/>
            <a:ext cx="0" cy="43658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5929354" y="3095119"/>
            <a:ext cx="0" cy="43658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1718363" name="Rectangle 91"/>
          <p:cNvSpPr>
            <a:spLocks noChangeArrowheads="1"/>
          </p:cNvSpPr>
          <p:nvPr/>
        </p:nvSpPr>
        <p:spPr bwMode="auto">
          <a:xfrm>
            <a:off x="5851290" y="2898473"/>
            <a:ext cx="147637"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cxnSp>
        <p:nvCxnSpPr>
          <p:cNvPr id="96" name="Straight Connector 95"/>
          <p:cNvCxnSpPr/>
          <p:nvPr/>
        </p:nvCxnSpPr>
        <p:spPr>
          <a:xfrm flipV="1">
            <a:off x="750773" y="3531705"/>
            <a:ext cx="0" cy="43658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7741982" y="3326881"/>
            <a:ext cx="1091796" cy="469279"/>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NAT to Public </a:t>
            </a:r>
            <a:r>
              <a:rPr lang="en-US" sz="900" dirty="0" smtClean="0">
                <a:solidFill>
                  <a:schemeClr val="tx1"/>
                </a:solidFill>
              </a:rPr>
              <a:t>Net</a:t>
            </a:r>
            <a:endParaRPr lang="en-US" sz="900" dirty="0">
              <a:solidFill>
                <a:schemeClr val="tx1"/>
              </a:solidFill>
            </a:endParaRPr>
          </a:p>
        </p:txBody>
      </p:sp>
      <p:cxnSp>
        <p:nvCxnSpPr>
          <p:cNvPr id="117" name="Straight Connector 116"/>
          <p:cNvCxnSpPr/>
          <p:nvPr/>
        </p:nvCxnSpPr>
        <p:spPr>
          <a:xfrm>
            <a:off x="8837613" y="3561521"/>
            <a:ext cx="306387" cy="0"/>
          </a:xfrm>
          <a:prstGeom prst="line">
            <a:avLst/>
          </a:prstGeom>
          <a:ln w="762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718358" name="Rectangle 86"/>
          <p:cNvSpPr>
            <a:spLocks noChangeArrowheads="1"/>
          </p:cNvSpPr>
          <p:nvPr/>
        </p:nvSpPr>
        <p:spPr bwMode="auto">
          <a:xfrm>
            <a:off x="6423043" y="2890789"/>
            <a:ext cx="147638"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47" name="Rounded Rectangle 46"/>
          <p:cNvSpPr>
            <a:spLocks noChangeArrowheads="1"/>
          </p:cNvSpPr>
          <p:nvPr/>
        </p:nvSpPr>
        <p:spPr bwMode="auto">
          <a:xfrm>
            <a:off x="3273095" y="3954279"/>
            <a:ext cx="1006475" cy="2354263"/>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a:t>
            </a:r>
            <a:r>
              <a:rPr lang="en-US" sz="1100" dirty="0" smtClean="0">
                <a:solidFill>
                  <a:srgbClr val="FFFFFF"/>
                </a:solidFill>
                <a:latin typeface="Tahoma" pitchFamily="34" charset="0"/>
              </a:rPr>
              <a:t>SIP Firewall</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p:txBody>
      </p:sp>
      <p:sp>
        <p:nvSpPr>
          <p:cNvPr id="51" name="Rectangle 87"/>
          <p:cNvSpPr>
            <a:spLocks noChangeArrowheads="1"/>
          </p:cNvSpPr>
          <p:nvPr/>
        </p:nvSpPr>
        <p:spPr bwMode="auto">
          <a:xfrm>
            <a:off x="4048049" y="3965189"/>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54" name="Rectangle 92"/>
          <p:cNvSpPr>
            <a:spLocks noChangeArrowheads="1"/>
          </p:cNvSpPr>
          <p:nvPr/>
        </p:nvSpPr>
        <p:spPr bwMode="auto">
          <a:xfrm>
            <a:off x="3395715" y="3966524"/>
            <a:ext cx="147637"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cxnSp>
        <p:nvCxnSpPr>
          <p:cNvPr id="56" name="Straight Connector 55"/>
          <p:cNvCxnSpPr/>
          <p:nvPr/>
        </p:nvCxnSpPr>
        <p:spPr>
          <a:xfrm flipV="1">
            <a:off x="4124046" y="3386856"/>
            <a:ext cx="0" cy="578334"/>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474225" y="3539257"/>
            <a:ext cx="0" cy="43658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7"/>
          <p:cNvSpPr>
            <a:spLocks noChangeArrowheads="1"/>
          </p:cNvSpPr>
          <p:nvPr/>
        </p:nvSpPr>
        <p:spPr bwMode="auto">
          <a:xfrm>
            <a:off x="2188392" y="795313"/>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smtClean="0">
                <a:solidFill>
                  <a:srgbClr val="FFFFFF"/>
                </a:solidFill>
                <a:latin typeface="Tahoma" pitchFamily="34" charset="0"/>
              </a:rPr>
              <a:t>MGC-8 </a:t>
            </a:r>
            <a:r>
              <a:rPr lang="en-US" sz="1800" dirty="0">
                <a:solidFill>
                  <a:srgbClr val="FFFFFF"/>
                </a:solidFill>
                <a:latin typeface="Tahoma" pitchFamily="34" charset="0"/>
              </a:rPr>
              <a:t>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Call </a:t>
            </a:r>
            <a:r>
              <a:rPr lang="en-US" sz="1100" dirty="0" smtClean="0">
                <a:solidFill>
                  <a:srgbClr val="FFFFFF"/>
                </a:solidFill>
                <a:latin typeface="Tahoma" pitchFamily="34" charset="0"/>
              </a:rPr>
              <a:t>Server</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53" name="Rectangle 90"/>
          <p:cNvSpPr>
            <a:spLocks noChangeArrowheads="1"/>
          </p:cNvSpPr>
          <p:nvPr/>
        </p:nvSpPr>
        <p:spPr bwMode="auto">
          <a:xfrm>
            <a:off x="2303282" y="2872576"/>
            <a:ext cx="147638"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dirty="0" smtClean="0">
              <a:latin typeface="Arial" pitchFamily="34" charset="0"/>
            </a:endParaRPr>
          </a:p>
          <a:p>
            <a:endParaRPr lang="en-US" dirty="0"/>
          </a:p>
        </p:txBody>
      </p:sp>
      <p:sp>
        <p:nvSpPr>
          <p:cNvPr id="38" name="Rounded Rectangle 5"/>
          <p:cNvSpPr>
            <a:spLocks noChangeArrowheads="1"/>
          </p:cNvSpPr>
          <p:nvPr/>
        </p:nvSpPr>
        <p:spPr bwMode="auto">
          <a:xfrm>
            <a:off x="301297" y="801119"/>
            <a:ext cx="1008063" cy="2354263"/>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r>
              <a:rPr lang="en-US" sz="1800" dirty="0" smtClean="0">
                <a:solidFill>
                  <a:srgbClr val="FFFFFF"/>
                </a:solidFill>
                <a:latin typeface="Tahoma" pitchFamily="34" charset="0"/>
              </a:rPr>
              <a:t>MGC-8 Server</a:t>
            </a:r>
            <a:endParaRPr lang="en-US" sz="1100" dirty="0" smtClean="0">
              <a:solidFill>
                <a:srgbClr val="66FF66"/>
              </a:solidFill>
              <a:latin typeface="Tahoma" pitchFamily="34" charset="0"/>
            </a:endParaRPr>
          </a:p>
          <a:p>
            <a:pPr algn="ctr" eaLnBrk="1" hangingPunct="1">
              <a:lnSpc>
                <a:spcPct val="100000"/>
              </a:lnSpc>
              <a:spcAft>
                <a:spcPct val="0"/>
              </a:spcAft>
              <a:buClrTx/>
              <a:buFontTx/>
              <a:buNone/>
            </a:pPr>
            <a:r>
              <a:rPr lang="en-US" sz="1100" dirty="0" smtClean="0">
                <a:solidFill>
                  <a:srgbClr val="66FF66"/>
                </a:solidFill>
                <a:latin typeface="Tahoma" pitchFamily="34" charset="0"/>
              </a:rPr>
              <a:t> </a:t>
            </a:r>
          </a:p>
          <a:p>
            <a:pPr algn="ctr" eaLnBrk="1" hangingPunct="1">
              <a:lnSpc>
                <a:spcPct val="100000"/>
              </a:lnSpc>
              <a:spcAft>
                <a:spcPct val="0"/>
              </a:spcAft>
              <a:buClrTx/>
              <a:buFontTx/>
              <a:buNone/>
            </a:pPr>
            <a:endParaRPr lang="en-US" sz="1100" dirty="0" smtClean="0">
              <a:solidFill>
                <a:srgbClr val="FFFFFF"/>
              </a:solidFill>
              <a:latin typeface="Tahoma" pitchFamily="34" charset="0"/>
            </a:endParaRPr>
          </a:p>
          <a:p>
            <a:pPr algn="ctr" eaLnBrk="1" hangingPunct="1">
              <a:lnSpc>
                <a:spcPct val="100000"/>
              </a:lnSpc>
              <a:spcAft>
                <a:spcPct val="0"/>
              </a:spcAft>
              <a:buClrTx/>
              <a:buFontTx/>
              <a:buNone/>
            </a:pPr>
            <a:r>
              <a:rPr lang="en-US" sz="1100" dirty="0" smtClean="0">
                <a:solidFill>
                  <a:srgbClr val="FFFFFF"/>
                </a:solidFill>
                <a:latin typeface="Tahoma" pitchFamily="34" charset="0"/>
              </a:rPr>
              <a:t>Centralized Processor</a:t>
            </a:r>
            <a:endParaRPr lang="en-US" sz="11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(Pilot)</a:t>
            </a: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p:txBody>
      </p:sp>
      <p:sp>
        <p:nvSpPr>
          <p:cNvPr id="42" name="Rounded Rectangle 41"/>
          <p:cNvSpPr>
            <a:spLocks noChangeArrowheads="1"/>
          </p:cNvSpPr>
          <p:nvPr/>
        </p:nvSpPr>
        <p:spPr bwMode="auto">
          <a:xfrm>
            <a:off x="5686190" y="804307"/>
            <a:ext cx="1008062"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a:t>
            </a:r>
            <a:r>
              <a:rPr lang="en-US" sz="1100" dirty="0" smtClean="0">
                <a:solidFill>
                  <a:srgbClr val="FFFFFF"/>
                </a:solidFill>
                <a:latin typeface="Tahoma" pitchFamily="34" charset="0"/>
              </a:rPr>
              <a:t>SIP Distributor</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3" name="Title 2"/>
          <p:cNvSpPr>
            <a:spLocks noGrp="1"/>
          </p:cNvSpPr>
          <p:nvPr>
            <p:ph type="title"/>
          </p:nvPr>
        </p:nvSpPr>
        <p:spPr>
          <a:xfrm>
            <a:off x="192375" y="119063"/>
            <a:ext cx="8645237" cy="676250"/>
          </a:xfrm>
        </p:spPr>
        <p:txBody>
          <a:bodyPr lIns="91440" tIns="45720" rIns="91440" bIns="45720" anchor="t">
            <a:normAutofit fontScale="90000"/>
          </a:bodyPr>
          <a:lstStyle/>
          <a:p>
            <a:r>
              <a:rPr lang="en-US" dirty="0"/>
              <a:t>MGC-8 </a:t>
            </a:r>
            <a:r>
              <a:rPr lang="en-US" dirty="0" smtClean="0"/>
              <a:t>Cloud Architecture – </a:t>
            </a:r>
            <a:r>
              <a:rPr lang="en-US" sz="2400" dirty="0" smtClean="0"/>
              <a:t>IP Networking Option </a:t>
            </a:r>
            <a:r>
              <a:rPr lang="en-US" sz="2400" dirty="0" smtClean="0"/>
              <a:t>2</a:t>
            </a:r>
            <a:br>
              <a:rPr lang="en-US" sz="2400" dirty="0" smtClean="0"/>
            </a:br>
            <a:r>
              <a:rPr lang="en-US" sz="1600" dirty="0" smtClean="0"/>
              <a:t>One Internal and Multiple External Provider Networks. No NAT-</a:t>
            </a:r>
            <a:r>
              <a:rPr lang="en-US" sz="1600" dirty="0" err="1" smtClean="0"/>
              <a:t>ing</a:t>
            </a:r>
            <a:r>
              <a:rPr lang="en-US" sz="1600" dirty="0" smtClean="0"/>
              <a:t>.</a:t>
            </a:r>
            <a:endParaRPr lang="en-US" sz="2400" dirty="0"/>
          </a:p>
        </p:txBody>
      </p:sp>
      <p:sp>
        <p:nvSpPr>
          <p:cNvPr id="8" name="Rounded Rectangle 7"/>
          <p:cNvSpPr>
            <a:spLocks noChangeArrowheads="1"/>
          </p:cNvSpPr>
          <p:nvPr/>
        </p:nvSpPr>
        <p:spPr bwMode="auto">
          <a:xfrm>
            <a:off x="549643" y="3946727"/>
            <a:ext cx="1006475" cy="2354263"/>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a:t>
            </a:r>
            <a:r>
              <a:rPr lang="en-US" sz="1100" dirty="0" smtClean="0">
                <a:solidFill>
                  <a:srgbClr val="FFFFFF"/>
                </a:solidFill>
                <a:latin typeface="Tahoma" pitchFamily="34" charset="0"/>
              </a:rPr>
              <a:t>Signaling Gateway</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p:txBody>
      </p:sp>
      <p:sp>
        <p:nvSpPr>
          <p:cNvPr id="12" name="Rounded Rectangle 11"/>
          <p:cNvSpPr>
            <a:spLocks noChangeArrowheads="1"/>
          </p:cNvSpPr>
          <p:nvPr/>
        </p:nvSpPr>
        <p:spPr bwMode="auto">
          <a:xfrm>
            <a:off x="1857811" y="3934281"/>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smtClean="0">
                <a:solidFill>
                  <a:schemeClr val="bg1"/>
                </a:solidFill>
                <a:latin typeface="Tahoma" pitchFamily="34" charset="0"/>
              </a:rPr>
              <a:t>BTS</a:t>
            </a:r>
            <a:endParaRPr lang="en-US" sz="1100" dirty="0">
              <a:solidFill>
                <a:schemeClr val="bg1"/>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1718357" name="Rectangle 85"/>
          <p:cNvSpPr>
            <a:spLocks noChangeArrowheads="1"/>
          </p:cNvSpPr>
          <p:nvPr/>
        </p:nvSpPr>
        <p:spPr bwMode="auto">
          <a:xfrm>
            <a:off x="3001203" y="2880461"/>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9" name="Rectangle 87"/>
          <p:cNvSpPr>
            <a:spLocks noChangeArrowheads="1"/>
          </p:cNvSpPr>
          <p:nvPr/>
        </p:nvSpPr>
        <p:spPr bwMode="auto">
          <a:xfrm>
            <a:off x="1324597" y="3957637"/>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60" name="Rectangle 88"/>
          <p:cNvSpPr>
            <a:spLocks noChangeArrowheads="1"/>
          </p:cNvSpPr>
          <p:nvPr/>
        </p:nvSpPr>
        <p:spPr bwMode="auto">
          <a:xfrm>
            <a:off x="2635399" y="3957637"/>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64" name="Rectangle 92"/>
          <p:cNvSpPr>
            <a:spLocks noChangeArrowheads="1"/>
          </p:cNvSpPr>
          <p:nvPr/>
        </p:nvSpPr>
        <p:spPr bwMode="auto">
          <a:xfrm>
            <a:off x="672263" y="3958972"/>
            <a:ext cx="147637"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68" name="Rectangle 96"/>
          <p:cNvSpPr>
            <a:spLocks noChangeArrowheads="1"/>
          </p:cNvSpPr>
          <p:nvPr/>
        </p:nvSpPr>
        <p:spPr bwMode="auto">
          <a:xfrm>
            <a:off x="845300" y="3957638"/>
            <a:ext cx="147638" cy="244475"/>
          </a:xfrm>
          <a:prstGeom prst="rect">
            <a:avLst/>
          </a:prstGeom>
          <a:solidFill>
            <a:srgbClr val="00990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39" name="Rectangle 87"/>
          <p:cNvSpPr>
            <a:spLocks noChangeArrowheads="1"/>
          </p:cNvSpPr>
          <p:nvPr/>
        </p:nvSpPr>
        <p:spPr bwMode="auto">
          <a:xfrm>
            <a:off x="1148375" y="2895160"/>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43" name="Rectangle 92"/>
          <p:cNvSpPr>
            <a:spLocks noChangeArrowheads="1"/>
          </p:cNvSpPr>
          <p:nvPr/>
        </p:nvSpPr>
        <p:spPr bwMode="auto">
          <a:xfrm>
            <a:off x="686087" y="2880461"/>
            <a:ext cx="147637"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41" name="Rounded Rectangle 7"/>
          <p:cNvSpPr>
            <a:spLocks noChangeArrowheads="1"/>
          </p:cNvSpPr>
          <p:nvPr/>
        </p:nvSpPr>
        <p:spPr bwMode="auto">
          <a:xfrm>
            <a:off x="4152492" y="802968"/>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smtClean="0">
                <a:solidFill>
                  <a:srgbClr val="FFFFFF"/>
                </a:solidFill>
                <a:latin typeface="Tahoma" pitchFamily="34" charset="0"/>
              </a:rPr>
              <a:t>MGC-8 </a:t>
            </a:r>
            <a:r>
              <a:rPr lang="en-US" sz="1800" dirty="0">
                <a:solidFill>
                  <a:srgbClr val="FFFFFF"/>
                </a:solidFill>
                <a:latin typeface="Tahoma" pitchFamily="34" charset="0"/>
              </a:rPr>
              <a:t>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smtClean="0">
                <a:solidFill>
                  <a:srgbClr val="FFFFFF"/>
                </a:solidFill>
                <a:latin typeface="Tahoma" pitchFamily="34" charset="0"/>
              </a:rPr>
              <a:t>Protocol Distributor</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48" name="Rectangle 85"/>
          <p:cNvSpPr>
            <a:spLocks noChangeArrowheads="1"/>
          </p:cNvSpPr>
          <p:nvPr/>
        </p:nvSpPr>
        <p:spPr bwMode="auto">
          <a:xfrm>
            <a:off x="4955371" y="2888116"/>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49" name="Rectangle 90"/>
          <p:cNvSpPr>
            <a:spLocks noChangeArrowheads="1"/>
          </p:cNvSpPr>
          <p:nvPr/>
        </p:nvSpPr>
        <p:spPr bwMode="auto">
          <a:xfrm>
            <a:off x="4260036" y="2896880"/>
            <a:ext cx="147638"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54" name="Rectangle 96"/>
          <p:cNvSpPr>
            <a:spLocks noChangeArrowheads="1"/>
          </p:cNvSpPr>
          <p:nvPr/>
        </p:nvSpPr>
        <p:spPr bwMode="auto">
          <a:xfrm>
            <a:off x="2474851" y="2887377"/>
            <a:ext cx="147638" cy="244475"/>
          </a:xfrm>
          <a:prstGeom prst="rect">
            <a:avLst/>
          </a:prstGeom>
          <a:solidFill>
            <a:srgbClr val="00990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55" name="Text Box 55"/>
          <p:cNvSpPr txBox="1">
            <a:spLocks noChangeArrowheads="1"/>
          </p:cNvSpPr>
          <p:nvPr/>
        </p:nvSpPr>
        <p:spPr bwMode="auto">
          <a:xfrm>
            <a:off x="2235093" y="2872576"/>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
        <p:nvSpPr>
          <p:cNvPr id="56" name="Text Box 55"/>
          <p:cNvSpPr txBox="1">
            <a:spLocks noChangeArrowheads="1"/>
          </p:cNvSpPr>
          <p:nvPr/>
        </p:nvSpPr>
        <p:spPr bwMode="auto">
          <a:xfrm>
            <a:off x="2417973" y="2881570"/>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grpSp>
        <p:nvGrpSpPr>
          <p:cNvPr id="2" name="Group 58"/>
          <p:cNvGrpSpPr/>
          <p:nvPr/>
        </p:nvGrpSpPr>
        <p:grpSpPr>
          <a:xfrm>
            <a:off x="6109278" y="4329845"/>
            <a:ext cx="1230542" cy="2098552"/>
            <a:chOff x="7236734" y="3823616"/>
            <a:chExt cx="1230542" cy="2111632"/>
          </a:xfrm>
        </p:grpSpPr>
        <p:sp>
          <p:nvSpPr>
            <p:cNvPr id="1718327" name="Text Box 55"/>
            <p:cNvSpPr txBox="1">
              <a:spLocks noChangeArrowheads="1"/>
            </p:cNvSpPr>
            <p:nvPr/>
          </p:nvSpPr>
          <p:spPr bwMode="auto">
            <a:xfrm>
              <a:off x="7260645" y="3823616"/>
              <a:ext cx="946093" cy="24622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000" dirty="0" err="1" smtClean="0">
                  <a:latin typeface="Arial" pitchFamily="34" charset="0"/>
                </a:rPr>
                <a:t>vNICs</a:t>
              </a:r>
              <a:r>
                <a:rPr lang="en-US" sz="1000" dirty="0" smtClean="0">
                  <a:latin typeface="Arial" pitchFamily="34" charset="0"/>
                </a:rPr>
                <a:t> flavors</a:t>
              </a:r>
              <a:endParaRPr lang="en-US" sz="1000" dirty="0">
                <a:latin typeface="Arial" pitchFamily="34" charset="0"/>
              </a:endParaRPr>
            </a:p>
          </p:txBody>
        </p:sp>
        <p:sp>
          <p:nvSpPr>
            <p:cNvPr id="1718316" name="Text Box 44"/>
            <p:cNvSpPr txBox="1">
              <a:spLocks noChangeArrowheads="1"/>
            </p:cNvSpPr>
            <p:nvPr/>
          </p:nvSpPr>
          <p:spPr bwMode="auto">
            <a:xfrm>
              <a:off x="7525993" y="4098613"/>
              <a:ext cx="941283" cy="247756"/>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smtClean="0">
                  <a:latin typeface="Arial" pitchFamily="34" charset="0"/>
                </a:rPr>
                <a:t>Eth0 </a:t>
              </a:r>
              <a:r>
                <a:rPr lang="en-US" sz="1000" dirty="0" smtClean="0">
                  <a:latin typeface="Arial" pitchFamily="34" charset="0"/>
                </a:rPr>
                <a:t>Internal </a:t>
              </a:r>
              <a:endParaRPr lang="en-US" sz="1000" dirty="0">
                <a:latin typeface="Arial" pitchFamily="34" charset="0"/>
              </a:endParaRPr>
            </a:p>
          </p:txBody>
        </p:sp>
        <p:sp>
          <p:nvSpPr>
            <p:cNvPr id="1718318" name="Text Box 46"/>
            <p:cNvSpPr txBox="1">
              <a:spLocks noChangeArrowheads="1"/>
            </p:cNvSpPr>
            <p:nvPr/>
          </p:nvSpPr>
          <p:spPr bwMode="auto">
            <a:xfrm>
              <a:off x="7565681" y="4779364"/>
              <a:ext cx="899605" cy="247756"/>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smtClean="0">
                  <a:latin typeface="Arial" pitchFamily="34" charset="0"/>
                </a:rPr>
                <a:t>Eth2 </a:t>
              </a:r>
              <a:r>
                <a:rPr lang="en-US" sz="1000" dirty="0" smtClean="0">
                  <a:latin typeface="Arial" pitchFamily="34" charset="0"/>
                </a:rPr>
                <a:t> SIG-B </a:t>
              </a:r>
              <a:endParaRPr lang="en-US" sz="1000" dirty="0">
                <a:latin typeface="Arial" pitchFamily="34" charset="0"/>
              </a:endParaRPr>
            </a:p>
          </p:txBody>
        </p:sp>
        <p:sp>
          <p:nvSpPr>
            <p:cNvPr id="1718337" name="Text Box 65"/>
            <p:cNvSpPr txBox="1">
              <a:spLocks noChangeArrowheads="1"/>
            </p:cNvSpPr>
            <p:nvPr/>
          </p:nvSpPr>
          <p:spPr bwMode="auto">
            <a:xfrm>
              <a:off x="7535518" y="4427226"/>
              <a:ext cx="864339" cy="247756"/>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smtClean="0">
                  <a:latin typeface="Arial" pitchFamily="34" charset="0"/>
                </a:rPr>
                <a:t>Eth1 </a:t>
              </a:r>
              <a:r>
                <a:rPr lang="en-US" sz="1000" dirty="0" smtClean="0">
                  <a:latin typeface="Arial" pitchFamily="34" charset="0"/>
                </a:rPr>
                <a:t> SIG-A</a:t>
              </a:r>
              <a:endParaRPr lang="en-US" sz="1000" dirty="0">
                <a:latin typeface="Arial" pitchFamily="34" charset="0"/>
              </a:endParaRPr>
            </a:p>
          </p:txBody>
        </p:sp>
        <p:sp>
          <p:nvSpPr>
            <p:cNvPr id="1718349" name="Rectangle 77"/>
            <p:cNvSpPr>
              <a:spLocks noChangeArrowheads="1"/>
            </p:cNvSpPr>
            <p:nvPr/>
          </p:nvSpPr>
          <p:spPr bwMode="auto">
            <a:xfrm>
              <a:off x="7256118" y="4064837"/>
              <a:ext cx="147638"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0" name="Rectangle 78"/>
            <p:cNvSpPr>
              <a:spLocks noChangeArrowheads="1"/>
            </p:cNvSpPr>
            <p:nvPr/>
          </p:nvSpPr>
          <p:spPr bwMode="auto">
            <a:xfrm>
              <a:off x="7256118" y="4424049"/>
              <a:ext cx="147638"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1" name="Rectangle 79"/>
            <p:cNvSpPr>
              <a:spLocks noChangeArrowheads="1"/>
            </p:cNvSpPr>
            <p:nvPr/>
          </p:nvSpPr>
          <p:spPr bwMode="auto">
            <a:xfrm>
              <a:off x="7256118" y="4760024"/>
              <a:ext cx="147638" cy="244475"/>
            </a:xfrm>
            <a:prstGeom prst="rect">
              <a:avLst/>
            </a:prstGeom>
            <a:solidFill>
              <a:srgbClr val="00990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57" name="Text Box 55"/>
            <p:cNvSpPr txBox="1">
              <a:spLocks noChangeArrowheads="1"/>
            </p:cNvSpPr>
            <p:nvPr/>
          </p:nvSpPr>
          <p:spPr bwMode="auto">
            <a:xfrm>
              <a:off x="7236734" y="5658249"/>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
          <p:nvSpPr>
            <p:cNvPr id="58" name="Text Box 76"/>
            <p:cNvSpPr txBox="1">
              <a:spLocks noChangeArrowheads="1"/>
            </p:cNvSpPr>
            <p:nvPr/>
          </p:nvSpPr>
          <p:spPr bwMode="auto">
            <a:xfrm>
              <a:off x="7547583" y="5651468"/>
              <a:ext cx="659155" cy="24622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smtClean="0">
                  <a:latin typeface="Arial" pitchFamily="34" charset="0"/>
                </a:rPr>
                <a:t>Optional</a:t>
              </a:r>
              <a:endParaRPr lang="en-US" sz="1000" dirty="0">
                <a:latin typeface="Arial" pitchFamily="34" charset="0"/>
              </a:endParaRPr>
            </a:p>
          </p:txBody>
        </p:sp>
      </p:grpSp>
      <p:sp>
        <p:nvSpPr>
          <p:cNvPr id="75" name="Text Box 55"/>
          <p:cNvSpPr txBox="1">
            <a:spLocks noChangeArrowheads="1"/>
          </p:cNvSpPr>
          <p:nvPr/>
        </p:nvSpPr>
        <p:spPr bwMode="auto">
          <a:xfrm>
            <a:off x="800468" y="3958227"/>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cxnSp>
        <p:nvCxnSpPr>
          <p:cNvPr id="76" name="Straight Connector 75"/>
          <p:cNvCxnSpPr/>
          <p:nvPr/>
        </p:nvCxnSpPr>
        <p:spPr>
          <a:xfrm>
            <a:off x="549643" y="3364605"/>
            <a:ext cx="6144609" cy="1469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39" idx="2"/>
          </p:cNvCxnSpPr>
          <p:nvPr/>
        </p:nvCxnSpPr>
        <p:spPr>
          <a:xfrm flipH="1" flipV="1">
            <a:off x="1222194" y="3139635"/>
            <a:ext cx="6424" cy="23966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flipV="1">
            <a:off x="3082782" y="3124936"/>
            <a:ext cx="6424" cy="23966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5036950" y="3132591"/>
            <a:ext cx="6424" cy="23966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6514562" y="3124936"/>
            <a:ext cx="6424" cy="239669"/>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1400594" y="3379304"/>
            <a:ext cx="0" cy="578334"/>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2702211" y="3379304"/>
            <a:ext cx="6424" cy="554978"/>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11150" y="3496973"/>
            <a:ext cx="7431433"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55660" y="3124936"/>
            <a:ext cx="0" cy="43658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2397338" y="3141355"/>
            <a:ext cx="0" cy="39035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4342773" y="3124936"/>
            <a:ext cx="0" cy="43658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5929354" y="3095119"/>
            <a:ext cx="0" cy="43658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1718363" name="Rectangle 91"/>
          <p:cNvSpPr>
            <a:spLocks noChangeArrowheads="1"/>
          </p:cNvSpPr>
          <p:nvPr/>
        </p:nvSpPr>
        <p:spPr bwMode="auto">
          <a:xfrm>
            <a:off x="5851290" y="2898473"/>
            <a:ext cx="147637"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cxnSp>
        <p:nvCxnSpPr>
          <p:cNvPr id="96" name="Straight Connector 95"/>
          <p:cNvCxnSpPr/>
          <p:nvPr/>
        </p:nvCxnSpPr>
        <p:spPr>
          <a:xfrm flipV="1">
            <a:off x="750773" y="3531705"/>
            <a:ext cx="0" cy="43658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34454" y="3733799"/>
            <a:ext cx="7431433" cy="0"/>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flipV="1">
            <a:off x="2556742" y="3158569"/>
            <a:ext cx="12874" cy="575230"/>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927747" y="3733799"/>
            <a:ext cx="0" cy="234492"/>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718358" name="Rectangle 86"/>
          <p:cNvSpPr>
            <a:spLocks noChangeArrowheads="1"/>
          </p:cNvSpPr>
          <p:nvPr/>
        </p:nvSpPr>
        <p:spPr bwMode="auto">
          <a:xfrm>
            <a:off x="6423043" y="2890789"/>
            <a:ext cx="147638"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61" name="Rounded Rectangle 60"/>
          <p:cNvSpPr>
            <a:spLocks noChangeArrowheads="1"/>
          </p:cNvSpPr>
          <p:nvPr/>
        </p:nvSpPr>
        <p:spPr bwMode="auto">
          <a:xfrm>
            <a:off x="3082782" y="3950744"/>
            <a:ext cx="1006475" cy="2354263"/>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a:t>
            </a:r>
            <a:r>
              <a:rPr lang="en-US" sz="1100" dirty="0" smtClean="0">
                <a:solidFill>
                  <a:srgbClr val="FFFFFF"/>
                </a:solidFill>
                <a:latin typeface="Tahoma" pitchFamily="34" charset="0"/>
              </a:rPr>
              <a:t>SIP Firewall</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p:txBody>
      </p:sp>
      <p:sp>
        <p:nvSpPr>
          <p:cNvPr id="63" name="Rectangle 87"/>
          <p:cNvSpPr>
            <a:spLocks noChangeArrowheads="1"/>
          </p:cNvSpPr>
          <p:nvPr/>
        </p:nvSpPr>
        <p:spPr bwMode="auto">
          <a:xfrm>
            <a:off x="3524238" y="3961654"/>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65" name="Rectangle 92"/>
          <p:cNvSpPr>
            <a:spLocks noChangeArrowheads="1"/>
          </p:cNvSpPr>
          <p:nvPr/>
        </p:nvSpPr>
        <p:spPr bwMode="auto">
          <a:xfrm>
            <a:off x="3764818" y="3962989"/>
            <a:ext cx="147637" cy="244475"/>
          </a:xfrm>
          <a:prstGeom prst="rect">
            <a:avLst/>
          </a:prstGeom>
          <a:solidFill>
            <a:schemeClr val="accent2">
              <a:lumMod val="75000"/>
            </a:schemeClr>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cxnSp>
        <p:nvCxnSpPr>
          <p:cNvPr id="68" name="Straight Connector 67"/>
          <p:cNvCxnSpPr/>
          <p:nvPr/>
        </p:nvCxnSpPr>
        <p:spPr>
          <a:xfrm flipV="1">
            <a:off x="3578719" y="3383321"/>
            <a:ext cx="0" cy="578334"/>
          </a:xfrm>
          <a:prstGeom prst="line">
            <a:avLst/>
          </a:prstGeom>
          <a:ln w="76200">
            <a:solidFill>
              <a:srgbClr val="6639B7"/>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34454" y="3617099"/>
            <a:ext cx="743143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764818" y="3852137"/>
            <a:ext cx="3980693" cy="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848695" y="3852137"/>
            <a:ext cx="0" cy="93409"/>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9" name="Rectangle 87"/>
          <p:cNvSpPr>
            <a:spLocks noChangeArrowheads="1"/>
          </p:cNvSpPr>
          <p:nvPr/>
        </p:nvSpPr>
        <p:spPr bwMode="auto">
          <a:xfrm>
            <a:off x="963588" y="2880461"/>
            <a:ext cx="147637" cy="244475"/>
          </a:xfrm>
          <a:prstGeom prst="rect">
            <a:avLst/>
          </a:prstGeom>
          <a:solidFill>
            <a:srgbClr val="FF000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cxnSp>
        <p:nvCxnSpPr>
          <p:cNvPr id="100" name="Straight Connector 99"/>
          <p:cNvCxnSpPr/>
          <p:nvPr/>
        </p:nvCxnSpPr>
        <p:spPr>
          <a:xfrm flipV="1">
            <a:off x="1038247" y="3113455"/>
            <a:ext cx="0" cy="50364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7765887" y="3095119"/>
            <a:ext cx="840231" cy="1140107"/>
          </a:xfrm>
          <a:prstGeom prst="roundRect">
            <a:avLst/>
          </a:prstGeom>
          <a:solidFill>
            <a:schemeClr val="bg1">
              <a:lumMod val="85000"/>
            </a:schemeClr>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External Provider Networks (</a:t>
            </a:r>
            <a:r>
              <a:rPr lang="en-US" sz="1000" dirty="0" err="1" smtClean="0">
                <a:solidFill>
                  <a:schemeClr val="tx1"/>
                </a:solidFill>
              </a:rPr>
              <a:t>vlans</a:t>
            </a:r>
            <a:r>
              <a:rPr lang="en-US" sz="1000" dirty="0" smtClean="0">
                <a:solidFill>
                  <a:schemeClr val="tx1"/>
                </a:solidFill>
              </a:rPr>
              <a:t>, </a:t>
            </a:r>
            <a:r>
              <a:rPr lang="en-US" sz="1000" dirty="0" err="1" smtClean="0">
                <a:solidFill>
                  <a:schemeClr val="tx1"/>
                </a:solidFill>
              </a:rPr>
              <a:t>gre</a:t>
            </a:r>
            <a:r>
              <a:rPr lang="en-US" sz="1000" dirty="0" smtClean="0">
                <a:solidFill>
                  <a:schemeClr val="tx1"/>
                </a:solidFill>
              </a:rPr>
              <a:t> tunnels, etc)</a:t>
            </a:r>
            <a:endParaRPr lang="en-US" sz="1000" dirty="0">
              <a:solidFill>
                <a:schemeClr val="tx1"/>
              </a:solidFill>
            </a:endParaRPr>
          </a:p>
        </p:txBody>
      </p:sp>
      <p:sp>
        <p:nvSpPr>
          <p:cNvPr id="107" name="Rectangle 92"/>
          <p:cNvSpPr>
            <a:spLocks noChangeArrowheads="1"/>
          </p:cNvSpPr>
          <p:nvPr/>
        </p:nvSpPr>
        <p:spPr bwMode="auto">
          <a:xfrm>
            <a:off x="6133189" y="5858429"/>
            <a:ext cx="147637" cy="244475"/>
          </a:xfrm>
          <a:prstGeom prst="rect">
            <a:avLst/>
          </a:prstGeom>
          <a:solidFill>
            <a:schemeClr val="accent2">
              <a:lumMod val="75000"/>
            </a:schemeClr>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09" name="Text Box 46"/>
          <p:cNvSpPr txBox="1">
            <a:spLocks noChangeArrowheads="1"/>
          </p:cNvSpPr>
          <p:nvPr/>
        </p:nvSpPr>
        <p:spPr bwMode="auto">
          <a:xfrm>
            <a:off x="6429255" y="5894667"/>
            <a:ext cx="1452642" cy="24622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smtClean="0">
                <a:latin typeface="Arial" pitchFamily="34" charset="0"/>
              </a:rPr>
              <a:t>Eth1  </a:t>
            </a:r>
            <a:r>
              <a:rPr lang="en-US" sz="1000" dirty="0" err="1" smtClean="0">
                <a:latin typeface="Arial" pitchFamily="34" charset="0"/>
              </a:rPr>
              <a:t>Untrusted</a:t>
            </a:r>
            <a:r>
              <a:rPr lang="en-US" sz="1000" dirty="0" smtClean="0">
                <a:latin typeface="Arial" pitchFamily="34" charset="0"/>
              </a:rPr>
              <a:t> SIG-A</a:t>
            </a:r>
            <a:endParaRPr lang="en-US" sz="1000" dirty="0">
              <a:latin typeface="Arial" pitchFamily="34" charset="0"/>
            </a:endParaRPr>
          </a:p>
        </p:txBody>
      </p:sp>
      <p:sp>
        <p:nvSpPr>
          <p:cNvPr id="111" name="Rectangle 87"/>
          <p:cNvSpPr>
            <a:spLocks noChangeArrowheads="1"/>
          </p:cNvSpPr>
          <p:nvPr/>
        </p:nvSpPr>
        <p:spPr bwMode="auto">
          <a:xfrm>
            <a:off x="6133189" y="5564128"/>
            <a:ext cx="147637" cy="244475"/>
          </a:xfrm>
          <a:prstGeom prst="rect">
            <a:avLst/>
          </a:prstGeom>
          <a:solidFill>
            <a:srgbClr val="FF000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13" name="Text Box 46"/>
          <p:cNvSpPr txBox="1">
            <a:spLocks noChangeArrowheads="1"/>
          </p:cNvSpPr>
          <p:nvPr/>
        </p:nvSpPr>
        <p:spPr bwMode="auto">
          <a:xfrm>
            <a:off x="6429255" y="5582685"/>
            <a:ext cx="837089" cy="24622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smtClean="0">
                <a:latin typeface="Arial" pitchFamily="34" charset="0"/>
              </a:rPr>
              <a:t>Eth3 Mgmt </a:t>
            </a:r>
            <a:endParaRPr lang="en-US" sz="1000" dirty="0">
              <a:latin typeface="Arial" pitchFamily="34" charset="0"/>
            </a:endParaRPr>
          </a:p>
        </p:txBody>
      </p:sp>
      <p:sp>
        <p:nvSpPr>
          <p:cNvPr id="114" name="Rectangle 96"/>
          <p:cNvSpPr>
            <a:spLocks noChangeArrowheads="1"/>
          </p:cNvSpPr>
          <p:nvPr/>
        </p:nvSpPr>
        <p:spPr bwMode="auto">
          <a:xfrm>
            <a:off x="421861" y="2910681"/>
            <a:ext cx="147638" cy="244475"/>
          </a:xfrm>
          <a:prstGeom prst="rect">
            <a:avLst/>
          </a:prstGeom>
          <a:solidFill>
            <a:srgbClr val="00990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15" name="Text Box 55"/>
          <p:cNvSpPr txBox="1">
            <a:spLocks noChangeArrowheads="1"/>
          </p:cNvSpPr>
          <p:nvPr/>
        </p:nvSpPr>
        <p:spPr bwMode="auto">
          <a:xfrm>
            <a:off x="377486" y="2904850"/>
            <a:ext cx="237779" cy="27528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loud 137"/>
          <p:cNvSpPr/>
          <p:nvPr/>
        </p:nvSpPr>
        <p:spPr>
          <a:xfrm>
            <a:off x="4688092" y="1226704"/>
            <a:ext cx="1822746" cy="1396291"/>
          </a:xfrm>
          <a:prstGeom prst="cloud">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92" name="Cloud 91"/>
          <p:cNvSpPr/>
          <p:nvPr/>
        </p:nvSpPr>
        <p:spPr>
          <a:xfrm>
            <a:off x="379992" y="4771515"/>
            <a:ext cx="1426469" cy="985434"/>
          </a:xfrm>
          <a:prstGeom prst="cloud">
            <a:avLst/>
          </a:prstGeom>
          <a:solidFill>
            <a:schemeClr val="accent3">
              <a:alpha val="38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p>
        </p:txBody>
      </p:sp>
      <p:sp>
        <p:nvSpPr>
          <p:cNvPr id="89" name="Cloud 88"/>
          <p:cNvSpPr/>
          <p:nvPr/>
        </p:nvSpPr>
        <p:spPr>
          <a:xfrm>
            <a:off x="1743990" y="751760"/>
            <a:ext cx="1631658" cy="676867"/>
          </a:xfrm>
          <a:prstGeom prst="cloud">
            <a:avLst/>
          </a:prstGeom>
          <a:solidFill>
            <a:schemeClr val="accent3">
              <a:alpha val="38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p>
        </p:txBody>
      </p:sp>
      <p:sp>
        <p:nvSpPr>
          <p:cNvPr id="88" name="Cloud 87"/>
          <p:cNvSpPr/>
          <p:nvPr/>
        </p:nvSpPr>
        <p:spPr>
          <a:xfrm>
            <a:off x="438263" y="1515200"/>
            <a:ext cx="1109944" cy="1089687"/>
          </a:xfrm>
          <a:prstGeom prst="cloud">
            <a:avLst/>
          </a:prstGeom>
          <a:solidFill>
            <a:schemeClr val="accent6">
              <a:alpha val="6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900" dirty="0"/>
          </a:p>
        </p:txBody>
      </p:sp>
      <p:sp>
        <p:nvSpPr>
          <p:cNvPr id="3" name="Title 2"/>
          <p:cNvSpPr>
            <a:spLocks noGrp="1"/>
          </p:cNvSpPr>
          <p:nvPr>
            <p:ph type="title"/>
          </p:nvPr>
        </p:nvSpPr>
        <p:spPr/>
        <p:txBody>
          <a:bodyPr/>
          <a:lstStyle/>
          <a:p>
            <a:r>
              <a:rPr lang="en-US" dirty="0" smtClean="0"/>
              <a:t>MGC-8 Cloud Architecture - External Interfaces</a:t>
            </a:r>
            <a:endParaRPr lang="en-US" dirty="0"/>
          </a:p>
        </p:txBody>
      </p:sp>
      <p:sp>
        <p:nvSpPr>
          <p:cNvPr id="4" name="Cloud 3"/>
          <p:cNvSpPr/>
          <p:nvPr/>
        </p:nvSpPr>
        <p:spPr>
          <a:xfrm>
            <a:off x="1839530" y="1515200"/>
            <a:ext cx="4265733" cy="2701127"/>
          </a:xfrm>
          <a:prstGeom prst="cloud">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Cloud</a:t>
            </a:r>
            <a:endParaRPr lang="en-US" dirty="0"/>
          </a:p>
        </p:txBody>
      </p:sp>
      <p:sp>
        <p:nvSpPr>
          <p:cNvPr id="7" name="Rounded Rectangle 6"/>
          <p:cNvSpPr/>
          <p:nvPr/>
        </p:nvSpPr>
        <p:spPr>
          <a:xfrm>
            <a:off x="1691201" y="3270563"/>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SG Suite</a:t>
            </a:r>
            <a:endParaRPr lang="en-US" sz="800" dirty="0"/>
          </a:p>
        </p:txBody>
      </p:sp>
      <p:sp>
        <p:nvSpPr>
          <p:cNvPr id="9" name="Rounded Rectangle 8"/>
          <p:cNvSpPr/>
          <p:nvPr/>
        </p:nvSpPr>
        <p:spPr>
          <a:xfrm>
            <a:off x="5285254" y="2012158"/>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FED Suite</a:t>
            </a:r>
            <a:endParaRPr lang="en-US" sz="800" dirty="0"/>
          </a:p>
        </p:txBody>
      </p:sp>
      <p:sp>
        <p:nvSpPr>
          <p:cNvPr id="11" name="Rounded Rectangle 10"/>
          <p:cNvSpPr/>
          <p:nvPr/>
        </p:nvSpPr>
        <p:spPr>
          <a:xfrm>
            <a:off x="1843601" y="3422963"/>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Signaling Gateway</a:t>
            </a:r>
            <a:endParaRPr lang="en-US" sz="800" dirty="0"/>
          </a:p>
        </p:txBody>
      </p:sp>
      <p:sp>
        <p:nvSpPr>
          <p:cNvPr id="13" name="Rounded Rectangle 12"/>
          <p:cNvSpPr/>
          <p:nvPr/>
        </p:nvSpPr>
        <p:spPr>
          <a:xfrm>
            <a:off x="2970074" y="3174252"/>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Call Server Suite</a:t>
            </a:r>
            <a:endParaRPr lang="en-US" sz="800" dirty="0"/>
          </a:p>
        </p:txBody>
      </p:sp>
      <p:sp>
        <p:nvSpPr>
          <p:cNvPr id="15" name="Rounded Rectangle 14"/>
          <p:cNvSpPr/>
          <p:nvPr/>
        </p:nvSpPr>
        <p:spPr>
          <a:xfrm>
            <a:off x="3108815" y="3301385"/>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Call Server Suite</a:t>
            </a:r>
            <a:endParaRPr lang="en-US" sz="800" dirty="0"/>
          </a:p>
        </p:txBody>
      </p:sp>
      <p:sp>
        <p:nvSpPr>
          <p:cNvPr id="17" name="Rounded Rectangle 16"/>
          <p:cNvSpPr/>
          <p:nvPr/>
        </p:nvSpPr>
        <p:spPr>
          <a:xfrm>
            <a:off x="5114561" y="3140643"/>
            <a:ext cx="882795"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H.248/M3UA FED Suite</a:t>
            </a:r>
            <a:endParaRPr lang="en-US" sz="800" dirty="0"/>
          </a:p>
        </p:txBody>
      </p:sp>
      <p:sp>
        <p:nvSpPr>
          <p:cNvPr id="18" name="Rounded Rectangle 17"/>
          <p:cNvSpPr/>
          <p:nvPr/>
        </p:nvSpPr>
        <p:spPr>
          <a:xfrm>
            <a:off x="1843601" y="1980951"/>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BTS</a:t>
            </a:r>
            <a:endParaRPr lang="en-US" sz="800" dirty="0"/>
          </a:p>
        </p:txBody>
      </p:sp>
      <p:sp>
        <p:nvSpPr>
          <p:cNvPr id="20" name="Rounded Rectangle 19"/>
          <p:cNvSpPr/>
          <p:nvPr/>
        </p:nvSpPr>
        <p:spPr>
          <a:xfrm>
            <a:off x="4679094" y="5298795"/>
            <a:ext cx="811147" cy="870204"/>
          </a:xfrm>
          <a:prstGeom prst="roundRect">
            <a:avLst/>
          </a:prstGeom>
          <a:solidFill>
            <a:srgbClr val="6639B7">
              <a:alpha val="92000"/>
            </a:srgb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smtClean="0"/>
              <a:t>7510 MGW</a:t>
            </a:r>
            <a:endParaRPr lang="en-US" sz="800" dirty="0"/>
          </a:p>
        </p:txBody>
      </p:sp>
      <p:sp>
        <p:nvSpPr>
          <p:cNvPr id="22" name="Rounded Rectangle 21"/>
          <p:cNvSpPr/>
          <p:nvPr/>
        </p:nvSpPr>
        <p:spPr>
          <a:xfrm>
            <a:off x="3322859" y="5298795"/>
            <a:ext cx="811147" cy="870204"/>
          </a:xfrm>
          <a:prstGeom prst="roundRect">
            <a:avLst/>
          </a:prstGeom>
          <a:solidFill>
            <a:srgbClr val="6639B7">
              <a:alpha val="92000"/>
            </a:srgb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smtClean="0"/>
              <a:t>7510 MGW</a:t>
            </a:r>
            <a:endParaRPr lang="en-US" sz="800" dirty="0"/>
          </a:p>
        </p:txBody>
      </p:sp>
      <p:sp>
        <p:nvSpPr>
          <p:cNvPr id="24" name="Rounded Rectangle 23"/>
          <p:cNvSpPr/>
          <p:nvPr/>
        </p:nvSpPr>
        <p:spPr>
          <a:xfrm>
            <a:off x="5965769" y="5298795"/>
            <a:ext cx="811147" cy="870204"/>
          </a:xfrm>
          <a:prstGeom prst="roundRect">
            <a:avLst/>
          </a:prstGeom>
          <a:solidFill>
            <a:srgbClr val="6639B7">
              <a:alpha val="92000"/>
            </a:srgb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smtClean="0"/>
              <a:t>7510 MGW</a:t>
            </a:r>
            <a:endParaRPr lang="en-US" sz="800" dirty="0"/>
          </a:p>
        </p:txBody>
      </p:sp>
      <p:cxnSp>
        <p:nvCxnSpPr>
          <p:cNvPr id="28" name="Straight Connector 27"/>
          <p:cNvCxnSpPr>
            <a:stCxn id="17" idx="2"/>
            <a:endCxn id="22" idx="0"/>
          </p:cNvCxnSpPr>
          <p:nvPr/>
        </p:nvCxnSpPr>
        <p:spPr>
          <a:xfrm flipH="1">
            <a:off x="3728433" y="4010847"/>
            <a:ext cx="1827526" cy="1287948"/>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a:stCxn id="17" idx="2"/>
            <a:endCxn id="20" idx="0"/>
          </p:cNvCxnSpPr>
          <p:nvPr/>
        </p:nvCxnSpPr>
        <p:spPr>
          <a:xfrm flipH="1">
            <a:off x="5084668" y="4010847"/>
            <a:ext cx="471291" cy="1287948"/>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a:stCxn id="17" idx="2"/>
            <a:endCxn id="24" idx="0"/>
          </p:cNvCxnSpPr>
          <p:nvPr/>
        </p:nvCxnSpPr>
        <p:spPr>
          <a:xfrm>
            <a:off x="5555959" y="4010847"/>
            <a:ext cx="815384" cy="1287948"/>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7321603" y="4512075"/>
            <a:ext cx="405973" cy="0"/>
          </a:xfrm>
          <a:prstGeom prst="line">
            <a:avLst/>
          </a:prstGeom>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7952973" y="3646856"/>
            <a:ext cx="1230419" cy="2637153"/>
          </a:xfrm>
          <a:prstGeom prst="rect">
            <a:avLst/>
          </a:prstGeom>
          <a:noFill/>
        </p:spPr>
        <p:txBody>
          <a:bodyPr wrap="square" lIns="0" tIns="0" rIns="0" bIns="0" rtlCol="0" anchor="ctr" anchorCtr="0">
            <a:noAutofit/>
          </a:bodyPr>
          <a:lstStyle/>
          <a:p>
            <a:pPr>
              <a:spcBef>
                <a:spcPts val="200"/>
              </a:spcBef>
            </a:pPr>
            <a:endParaRPr lang="en-US" sz="1100" dirty="0" smtClean="0">
              <a:latin typeface="+mn-lt"/>
            </a:endParaRPr>
          </a:p>
          <a:p>
            <a:pPr>
              <a:spcBef>
                <a:spcPts val="200"/>
              </a:spcBef>
            </a:pPr>
            <a:r>
              <a:rPr lang="en-US" sz="1100" dirty="0" smtClean="0">
                <a:latin typeface="+mn-lt"/>
              </a:rPr>
              <a:t>DNS</a:t>
            </a:r>
          </a:p>
          <a:p>
            <a:pPr>
              <a:spcBef>
                <a:spcPts val="200"/>
              </a:spcBef>
              <a:spcAft>
                <a:spcPts val="200"/>
              </a:spcAft>
            </a:pPr>
            <a:r>
              <a:rPr lang="en-US" sz="1100" dirty="0" smtClean="0">
                <a:latin typeface="+mn-lt"/>
              </a:rPr>
              <a:t>ENUM</a:t>
            </a:r>
          </a:p>
          <a:p>
            <a:pPr>
              <a:spcBef>
                <a:spcPts val="200"/>
              </a:spcBef>
              <a:spcAft>
                <a:spcPts val="200"/>
              </a:spcAft>
            </a:pPr>
            <a:r>
              <a:rPr lang="en-US" sz="1100" dirty="0" smtClean="0">
                <a:latin typeface="+mn-lt"/>
              </a:rPr>
              <a:t>H.248</a:t>
            </a:r>
          </a:p>
          <a:p>
            <a:pPr>
              <a:spcBef>
                <a:spcPts val="200"/>
              </a:spcBef>
              <a:spcAft>
                <a:spcPts val="200"/>
              </a:spcAft>
            </a:pPr>
            <a:r>
              <a:rPr lang="en-US" sz="1100" dirty="0" smtClean="0">
                <a:latin typeface="+mn-lt"/>
              </a:rPr>
              <a:t>SIP/SIP-I</a:t>
            </a:r>
          </a:p>
          <a:p>
            <a:pPr>
              <a:spcBef>
                <a:spcPts val="200"/>
              </a:spcBef>
              <a:spcAft>
                <a:spcPts val="200"/>
              </a:spcAft>
            </a:pPr>
            <a:r>
              <a:rPr lang="en-US" sz="1100" dirty="0" smtClean="0">
                <a:latin typeface="+mn-lt"/>
              </a:rPr>
              <a:t>M2UA</a:t>
            </a:r>
          </a:p>
          <a:p>
            <a:pPr>
              <a:spcBef>
                <a:spcPts val="200"/>
              </a:spcBef>
              <a:spcAft>
                <a:spcPts val="200"/>
              </a:spcAft>
            </a:pPr>
            <a:r>
              <a:rPr lang="en-US" sz="1100" dirty="0" smtClean="0">
                <a:latin typeface="+mn-lt"/>
              </a:rPr>
              <a:t>IUA</a:t>
            </a:r>
          </a:p>
          <a:p>
            <a:pPr>
              <a:spcBef>
                <a:spcPts val="200"/>
              </a:spcBef>
              <a:spcAft>
                <a:spcPts val="200"/>
              </a:spcAft>
            </a:pPr>
            <a:r>
              <a:rPr lang="en-US" sz="1100" dirty="0" smtClean="0">
                <a:latin typeface="+mn-lt"/>
              </a:rPr>
              <a:t>M2PA</a:t>
            </a:r>
          </a:p>
          <a:p>
            <a:pPr>
              <a:spcBef>
                <a:spcPts val="200"/>
              </a:spcBef>
              <a:spcAft>
                <a:spcPts val="200"/>
              </a:spcAft>
            </a:pPr>
            <a:r>
              <a:rPr lang="en-US" sz="1100" dirty="0" smtClean="0">
                <a:latin typeface="+mn-lt"/>
              </a:rPr>
              <a:t>M3UA</a:t>
            </a:r>
          </a:p>
          <a:p>
            <a:pPr>
              <a:spcBef>
                <a:spcPts val="200"/>
              </a:spcBef>
              <a:spcAft>
                <a:spcPts val="200"/>
              </a:spcAft>
            </a:pPr>
            <a:r>
              <a:rPr lang="en-US" sz="1100" dirty="0" err="1" smtClean="0">
                <a:latin typeface="+mn-lt"/>
              </a:rPr>
              <a:t>Rf</a:t>
            </a:r>
            <a:endParaRPr lang="en-US" sz="1100" dirty="0" smtClean="0">
              <a:latin typeface="+mn-lt"/>
            </a:endParaRPr>
          </a:p>
          <a:p>
            <a:pPr>
              <a:spcBef>
                <a:spcPts val="200"/>
              </a:spcBef>
              <a:spcAft>
                <a:spcPts val="200"/>
              </a:spcAft>
            </a:pPr>
            <a:r>
              <a:rPr lang="en-US" sz="1100" dirty="0" smtClean="0">
                <a:latin typeface="+mn-lt"/>
              </a:rPr>
              <a:t>IP (mgmt)</a:t>
            </a:r>
          </a:p>
        </p:txBody>
      </p:sp>
      <p:cxnSp>
        <p:nvCxnSpPr>
          <p:cNvPr id="47" name="Straight Connector 46"/>
          <p:cNvCxnSpPr/>
          <p:nvPr/>
        </p:nvCxnSpPr>
        <p:spPr>
          <a:xfrm>
            <a:off x="7320323" y="4726971"/>
            <a:ext cx="405973"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48" name="Straight Connector 47"/>
          <p:cNvCxnSpPr/>
          <p:nvPr/>
        </p:nvCxnSpPr>
        <p:spPr>
          <a:xfrm>
            <a:off x="7328007" y="4935463"/>
            <a:ext cx="405973"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328007" y="5400410"/>
            <a:ext cx="405973"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50" name="Straight Connector 49"/>
          <p:cNvCxnSpPr/>
          <p:nvPr/>
        </p:nvCxnSpPr>
        <p:spPr>
          <a:xfrm>
            <a:off x="7320324" y="5605509"/>
            <a:ext cx="40597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a:off x="7326728" y="5842686"/>
            <a:ext cx="405973" cy="0"/>
          </a:xfrm>
          <a:prstGeom prst="line">
            <a:avLst/>
          </a:prstGeom>
          <a:ln>
            <a:solidFill>
              <a:schemeClr val="bg2">
                <a:lumMod val="60000"/>
                <a:lumOff val="40000"/>
              </a:schemeClr>
            </a:solidFill>
          </a:ln>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7320323" y="6068335"/>
            <a:ext cx="405973" cy="0"/>
          </a:xfrm>
          <a:prstGeom prst="line">
            <a:avLst/>
          </a:prstGeom>
          <a:ln>
            <a:solidFill>
              <a:schemeClr val="accent5">
                <a:lumMod val="75000"/>
              </a:schemeClr>
            </a:solidFill>
          </a:ln>
        </p:spPr>
        <p:style>
          <a:lnRef idx="2">
            <a:schemeClr val="dk1"/>
          </a:lnRef>
          <a:fillRef idx="0">
            <a:schemeClr val="dk1"/>
          </a:fillRef>
          <a:effectRef idx="1">
            <a:schemeClr val="dk1"/>
          </a:effectRef>
          <a:fontRef idx="minor">
            <a:schemeClr val="tx1"/>
          </a:fontRef>
        </p:style>
      </p:cxnSp>
      <p:cxnSp>
        <p:nvCxnSpPr>
          <p:cNvPr id="54" name="Straight Connector 53"/>
          <p:cNvCxnSpPr>
            <a:stCxn id="11" idx="2"/>
            <a:endCxn id="22" idx="1"/>
          </p:cNvCxnSpPr>
          <p:nvPr/>
        </p:nvCxnSpPr>
        <p:spPr>
          <a:xfrm>
            <a:off x="2249175" y="4293167"/>
            <a:ext cx="1073684" cy="144073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20" idx="1"/>
            <a:endCxn id="11" idx="2"/>
          </p:cNvCxnSpPr>
          <p:nvPr/>
        </p:nvCxnSpPr>
        <p:spPr>
          <a:xfrm flipH="1" flipV="1">
            <a:off x="2249175" y="4293167"/>
            <a:ext cx="2429919" cy="144073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11" idx="2"/>
            <a:endCxn id="24" idx="1"/>
          </p:cNvCxnSpPr>
          <p:nvPr/>
        </p:nvCxnSpPr>
        <p:spPr>
          <a:xfrm>
            <a:off x="2249175" y="4293167"/>
            <a:ext cx="3716594" cy="144073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77" idx="1"/>
            <a:endCxn id="7" idx="1"/>
          </p:cNvCxnSpPr>
          <p:nvPr/>
        </p:nvCxnSpPr>
        <p:spPr>
          <a:xfrm>
            <a:off x="993235" y="3507139"/>
            <a:ext cx="697966" cy="198526"/>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a:stCxn id="77" idx="1"/>
            <a:endCxn id="11" idx="1"/>
          </p:cNvCxnSpPr>
          <p:nvPr/>
        </p:nvCxnSpPr>
        <p:spPr>
          <a:xfrm>
            <a:off x="993235" y="3507139"/>
            <a:ext cx="850366" cy="350926"/>
          </a:xfrm>
          <a:prstGeom prst="line">
            <a:avLst/>
          </a:prstGeom>
        </p:spPr>
        <p:style>
          <a:lnRef idx="2">
            <a:schemeClr val="accent2"/>
          </a:lnRef>
          <a:fillRef idx="0">
            <a:schemeClr val="accent2"/>
          </a:fillRef>
          <a:effectRef idx="1">
            <a:schemeClr val="accent2"/>
          </a:effectRef>
          <a:fontRef idx="minor">
            <a:schemeClr val="tx1"/>
          </a:fontRef>
        </p:style>
      </p:cxnSp>
      <p:sp>
        <p:nvSpPr>
          <p:cNvPr id="80" name="Isosceles Triangle 79"/>
          <p:cNvSpPr/>
          <p:nvPr/>
        </p:nvSpPr>
        <p:spPr>
          <a:xfrm>
            <a:off x="1207033" y="4956205"/>
            <a:ext cx="254854" cy="342590"/>
          </a:xfrm>
          <a:prstGeom prst="triangl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1" name="Isosceles Triangle 80"/>
          <p:cNvSpPr/>
          <p:nvPr/>
        </p:nvSpPr>
        <p:spPr>
          <a:xfrm>
            <a:off x="590662" y="4953370"/>
            <a:ext cx="254854" cy="342590"/>
          </a:xfrm>
          <a:prstGeom prst="triangl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3" name="Straight Connector 82"/>
          <p:cNvCxnSpPr>
            <a:stCxn id="80" idx="5"/>
            <a:endCxn id="7" idx="1"/>
          </p:cNvCxnSpPr>
          <p:nvPr/>
        </p:nvCxnSpPr>
        <p:spPr>
          <a:xfrm flipV="1">
            <a:off x="1398174" y="3705665"/>
            <a:ext cx="293027" cy="1421835"/>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p:cNvCxnSpPr>
            <a:stCxn id="80" idx="5"/>
            <a:endCxn id="11" idx="1"/>
          </p:cNvCxnSpPr>
          <p:nvPr/>
        </p:nvCxnSpPr>
        <p:spPr>
          <a:xfrm flipV="1">
            <a:off x="1398174" y="3858065"/>
            <a:ext cx="445427" cy="1269435"/>
          </a:xfrm>
          <a:prstGeom prst="line">
            <a:avLst/>
          </a:prstGeom>
        </p:spPr>
        <p:style>
          <a:lnRef idx="2">
            <a:schemeClr val="accent3"/>
          </a:lnRef>
          <a:fillRef idx="0">
            <a:schemeClr val="accent3"/>
          </a:fillRef>
          <a:effectRef idx="1">
            <a:schemeClr val="accent3"/>
          </a:effectRef>
          <a:fontRef idx="minor">
            <a:schemeClr val="tx1"/>
          </a:fontRef>
        </p:style>
      </p:cxnSp>
      <p:sp>
        <p:nvSpPr>
          <p:cNvPr id="90" name="TextBox 89"/>
          <p:cNvSpPr txBox="1"/>
          <p:nvPr/>
        </p:nvSpPr>
        <p:spPr>
          <a:xfrm>
            <a:off x="793668" y="5229639"/>
            <a:ext cx="754539" cy="374859"/>
          </a:xfrm>
          <a:prstGeom prst="rect">
            <a:avLst/>
          </a:prstGeom>
          <a:noFill/>
        </p:spPr>
        <p:txBody>
          <a:bodyPr wrap="square" lIns="0" tIns="0" rIns="0" bIns="0" rtlCol="0" anchor="ctr" anchorCtr="0">
            <a:noAutofit/>
          </a:bodyPr>
          <a:lstStyle/>
          <a:p>
            <a:r>
              <a:rPr lang="en-US" sz="1100" dirty="0" smtClean="0">
                <a:latin typeface="+mn-lt"/>
              </a:rPr>
              <a:t>STP’s</a:t>
            </a:r>
          </a:p>
        </p:txBody>
      </p:sp>
      <p:cxnSp>
        <p:nvCxnSpPr>
          <p:cNvPr id="91" name="Straight Connector 90"/>
          <p:cNvCxnSpPr>
            <a:stCxn id="81" idx="5"/>
            <a:endCxn id="11" idx="1"/>
          </p:cNvCxnSpPr>
          <p:nvPr/>
        </p:nvCxnSpPr>
        <p:spPr>
          <a:xfrm flipV="1">
            <a:off x="781803" y="3858065"/>
            <a:ext cx="1061798" cy="1266600"/>
          </a:xfrm>
          <a:prstGeom prst="line">
            <a:avLst/>
          </a:prstGeom>
        </p:spPr>
        <p:style>
          <a:lnRef idx="2">
            <a:schemeClr val="accent3"/>
          </a:lnRef>
          <a:fillRef idx="0">
            <a:schemeClr val="accent3"/>
          </a:fillRef>
          <a:effectRef idx="1">
            <a:schemeClr val="accent3"/>
          </a:effectRef>
          <a:fontRef idx="minor">
            <a:schemeClr val="tx1"/>
          </a:fontRef>
        </p:style>
      </p:cxnSp>
      <p:cxnSp>
        <p:nvCxnSpPr>
          <p:cNvPr id="94" name="Straight Connector 93"/>
          <p:cNvCxnSpPr>
            <a:stCxn id="81" idx="5"/>
            <a:endCxn id="7" idx="1"/>
          </p:cNvCxnSpPr>
          <p:nvPr/>
        </p:nvCxnSpPr>
        <p:spPr>
          <a:xfrm flipV="1">
            <a:off x="781803" y="3705665"/>
            <a:ext cx="909398" cy="1419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05" name="Straight Connector 104"/>
          <p:cNvCxnSpPr>
            <a:stCxn id="115" idx="5"/>
            <a:endCxn id="18" idx="1"/>
          </p:cNvCxnSpPr>
          <p:nvPr/>
        </p:nvCxnSpPr>
        <p:spPr>
          <a:xfrm>
            <a:off x="1246302" y="2233811"/>
            <a:ext cx="597299" cy="182242"/>
          </a:xfrm>
          <a:prstGeom prst="line">
            <a:avLst/>
          </a:prstGeom>
          <a:ln>
            <a:solidFill>
              <a:schemeClr val="bg2">
                <a:lumMod val="60000"/>
                <a:lumOff val="40000"/>
              </a:schemeClr>
            </a:solidFill>
          </a:ln>
        </p:spPr>
        <p:style>
          <a:lnRef idx="2">
            <a:schemeClr val="dk1"/>
          </a:lnRef>
          <a:fillRef idx="0">
            <a:schemeClr val="dk1"/>
          </a:fillRef>
          <a:effectRef idx="1">
            <a:schemeClr val="dk1"/>
          </a:effectRef>
          <a:fontRef idx="minor">
            <a:schemeClr val="tx1"/>
          </a:fontRef>
        </p:style>
      </p:cxnSp>
      <p:cxnSp>
        <p:nvCxnSpPr>
          <p:cNvPr id="108" name="Straight Connector 107"/>
          <p:cNvCxnSpPr>
            <a:stCxn id="18" idx="0"/>
            <a:endCxn id="110" idx="2"/>
          </p:cNvCxnSpPr>
          <p:nvPr/>
        </p:nvCxnSpPr>
        <p:spPr>
          <a:xfrm flipV="1">
            <a:off x="2249175" y="1206393"/>
            <a:ext cx="310644" cy="774558"/>
          </a:xfrm>
          <a:prstGeom prst="line">
            <a:avLst/>
          </a:prstGeom>
          <a:ln>
            <a:solidFill>
              <a:schemeClr val="accent5">
                <a:lumMod val="75000"/>
              </a:schemeClr>
            </a:solidFill>
          </a:ln>
        </p:spPr>
        <p:style>
          <a:lnRef idx="2">
            <a:schemeClr val="dk1"/>
          </a:lnRef>
          <a:fillRef idx="0">
            <a:schemeClr val="dk1"/>
          </a:fillRef>
          <a:effectRef idx="1">
            <a:schemeClr val="dk1"/>
          </a:effectRef>
          <a:fontRef idx="minor">
            <a:schemeClr val="tx1"/>
          </a:fontRef>
        </p:style>
      </p:cxnSp>
      <p:sp>
        <p:nvSpPr>
          <p:cNvPr id="110" name="Rectangle 109"/>
          <p:cNvSpPr/>
          <p:nvPr/>
        </p:nvSpPr>
        <p:spPr>
          <a:xfrm>
            <a:off x="1949179" y="899032"/>
            <a:ext cx="1221280" cy="307361"/>
          </a:xfrm>
          <a:prstGeom prst="rect">
            <a:avLst/>
          </a:prstGeom>
          <a:ln/>
          <a:effectLst>
            <a:softEdge rad="635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EMS (COM)</a:t>
            </a:r>
            <a:endParaRPr lang="en-US" sz="1400" dirty="0"/>
          </a:p>
        </p:txBody>
      </p:sp>
      <p:cxnSp>
        <p:nvCxnSpPr>
          <p:cNvPr id="112" name="Straight Connector 111"/>
          <p:cNvCxnSpPr>
            <a:stCxn id="10" idx="1"/>
            <a:endCxn id="110" idx="2"/>
          </p:cNvCxnSpPr>
          <p:nvPr/>
        </p:nvCxnSpPr>
        <p:spPr>
          <a:xfrm flipH="1" flipV="1">
            <a:off x="2559819" y="1206393"/>
            <a:ext cx="744624" cy="657336"/>
          </a:xfrm>
          <a:prstGeom prst="line">
            <a:avLst/>
          </a:prstGeom>
          <a:ln>
            <a:solidFill>
              <a:schemeClr val="accent5">
                <a:lumMod val="75000"/>
              </a:schemeClr>
            </a:solidFill>
          </a:ln>
        </p:spPr>
        <p:style>
          <a:lnRef idx="2">
            <a:schemeClr val="dk1"/>
          </a:lnRef>
          <a:fillRef idx="0">
            <a:schemeClr val="dk1"/>
          </a:fillRef>
          <a:effectRef idx="1">
            <a:schemeClr val="dk1"/>
          </a:effectRef>
          <a:fontRef idx="minor">
            <a:schemeClr val="tx1"/>
          </a:fontRef>
        </p:style>
      </p:cxnSp>
      <p:sp>
        <p:nvSpPr>
          <p:cNvPr id="115" name="Oval 114"/>
          <p:cNvSpPr/>
          <p:nvPr/>
        </p:nvSpPr>
        <p:spPr>
          <a:xfrm>
            <a:off x="590662" y="1862428"/>
            <a:ext cx="768130" cy="435102"/>
          </a:xfrm>
          <a:prstGeom prst="ellipse">
            <a:avLst/>
          </a:prstGeom>
          <a:solidFill>
            <a:schemeClr val="bg2">
              <a:lumMod val="75000"/>
            </a:schemeClr>
          </a:solidFill>
          <a:ln/>
          <a:effectLst>
            <a:softEdge rad="3175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CCF</a:t>
            </a:r>
            <a:endParaRPr lang="en-US" sz="900" dirty="0"/>
          </a:p>
        </p:txBody>
      </p:sp>
      <p:sp>
        <p:nvSpPr>
          <p:cNvPr id="129" name="Oval 128"/>
          <p:cNvSpPr/>
          <p:nvPr/>
        </p:nvSpPr>
        <p:spPr>
          <a:xfrm>
            <a:off x="590662" y="1722009"/>
            <a:ext cx="768130" cy="435102"/>
          </a:xfrm>
          <a:prstGeom prst="ellipse">
            <a:avLst/>
          </a:prstGeom>
          <a:solidFill>
            <a:schemeClr val="bg2">
              <a:lumMod val="75000"/>
            </a:schemeClr>
          </a:solidFill>
          <a:ln/>
          <a:effectLst>
            <a:softEdge rad="3175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CCF</a:t>
            </a:r>
            <a:endParaRPr lang="en-US" sz="900" dirty="0"/>
          </a:p>
        </p:txBody>
      </p:sp>
      <p:cxnSp>
        <p:nvCxnSpPr>
          <p:cNvPr id="130" name="Straight Connector 129"/>
          <p:cNvCxnSpPr>
            <a:stCxn id="129" idx="6"/>
            <a:endCxn id="18" idx="1"/>
          </p:cNvCxnSpPr>
          <p:nvPr/>
        </p:nvCxnSpPr>
        <p:spPr>
          <a:xfrm>
            <a:off x="1358792" y="1939560"/>
            <a:ext cx="484809" cy="476493"/>
          </a:xfrm>
          <a:prstGeom prst="line">
            <a:avLst/>
          </a:prstGeom>
          <a:ln>
            <a:solidFill>
              <a:schemeClr val="bg2">
                <a:lumMod val="60000"/>
                <a:lumOff val="40000"/>
              </a:schemeClr>
            </a:solidFill>
          </a:ln>
        </p:spPr>
        <p:style>
          <a:lnRef idx="2">
            <a:schemeClr val="dk1"/>
          </a:lnRef>
          <a:fillRef idx="0">
            <a:schemeClr val="dk1"/>
          </a:fillRef>
          <a:effectRef idx="1">
            <a:schemeClr val="dk1"/>
          </a:effectRef>
          <a:fontRef idx="minor">
            <a:schemeClr val="tx1"/>
          </a:fontRef>
        </p:style>
      </p:cxnSp>
      <p:cxnSp>
        <p:nvCxnSpPr>
          <p:cNvPr id="139" name="Straight Connector 138"/>
          <p:cNvCxnSpPr>
            <a:endCxn id="71" idx="1"/>
          </p:cNvCxnSpPr>
          <p:nvPr/>
        </p:nvCxnSpPr>
        <p:spPr>
          <a:xfrm flipV="1">
            <a:off x="5555959" y="3118938"/>
            <a:ext cx="1500171" cy="304025"/>
          </a:xfrm>
          <a:prstGeom prst="line">
            <a:avLst/>
          </a:prstGeom>
        </p:spPr>
        <p:style>
          <a:lnRef idx="2">
            <a:schemeClr val="accent2"/>
          </a:lnRef>
          <a:fillRef idx="0">
            <a:schemeClr val="accent2"/>
          </a:fillRef>
          <a:effectRef idx="1">
            <a:schemeClr val="accent2"/>
          </a:effectRef>
          <a:fontRef idx="minor">
            <a:schemeClr val="tx1"/>
          </a:fontRef>
        </p:style>
      </p:cxnSp>
      <p:cxnSp>
        <p:nvCxnSpPr>
          <p:cNvPr id="69" name="Straight Connector 68"/>
          <p:cNvCxnSpPr>
            <a:endCxn id="118" idx="2"/>
          </p:cNvCxnSpPr>
          <p:nvPr/>
        </p:nvCxnSpPr>
        <p:spPr>
          <a:xfrm flipV="1">
            <a:off x="6388295" y="1090194"/>
            <a:ext cx="718849" cy="425006"/>
          </a:xfrm>
          <a:prstGeom prst="line">
            <a:avLst/>
          </a:prstGeom>
        </p:spPr>
        <p:style>
          <a:lnRef idx="2">
            <a:schemeClr val="accent6"/>
          </a:lnRef>
          <a:fillRef idx="0">
            <a:schemeClr val="accent6"/>
          </a:fillRef>
          <a:effectRef idx="1">
            <a:schemeClr val="accent6"/>
          </a:effectRef>
          <a:fontRef idx="minor">
            <a:schemeClr val="tx1"/>
          </a:fontRef>
        </p:style>
      </p:cxnSp>
      <p:sp>
        <p:nvSpPr>
          <p:cNvPr id="71" name="Cloud 70"/>
          <p:cNvSpPr/>
          <p:nvPr/>
        </p:nvSpPr>
        <p:spPr>
          <a:xfrm>
            <a:off x="6501158" y="2645280"/>
            <a:ext cx="1109944" cy="474163"/>
          </a:xfrm>
          <a:prstGeom prst="cloud">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IP Server(s)</a:t>
            </a:r>
            <a:endParaRPr lang="en-US" sz="900" dirty="0"/>
          </a:p>
        </p:txBody>
      </p:sp>
      <p:sp>
        <p:nvSpPr>
          <p:cNvPr id="77" name="Cloud 76"/>
          <p:cNvSpPr/>
          <p:nvPr/>
        </p:nvSpPr>
        <p:spPr>
          <a:xfrm>
            <a:off x="438263" y="3033481"/>
            <a:ext cx="1109944" cy="474163"/>
          </a:xfrm>
          <a:prstGeom prst="cloud">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App Server(s)</a:t>
            </a:r>
            <a:endParaRPr lang="en-US" sz="900" dirty="0"/>
          </a:p>
        </p:txBody>
      </p:sp>
      <p:sp>
        <p:nvSpPr>
          <p:cNvPr id="93" name="Cloud 92"/>
          <p:cNvSpPr/>
          <p:nvPr/>
        </p:nvSpPr>
        <p:spPr>
          <a:xfrm>
            <a:off x="7101902" y="3119443"/>
            <a:ext cx="1370522" cy="722570"/>
          </a:xfrm>
          <a:prstGeom prst="cloud">
            <a:avLst/>
          </a:prstGeom>
          <a:solidFill>
            <a:schemeClr val="accent3">
              <a:alpha val="38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p>
        </p:txBody>
      </p:sp>
      <p:sp>
        <p:nvSpPr>
          <p:cNvPr id="97" name="Isosceles Triangle 96"/>
          <p:cNvSpPr/>
          <p:nvPr/>
        </p:nvSpPr>
        <p:spPr>
          <a:xfrm>
            <a:off x="7889885" y="3254905"/>
            <a:ext cx="265097" cy="234246"/>
          </a:xfrm>
          <a:prstGeom prst="triangl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8" name="Isosceles Triangle 97"/>
          <p:cNvSpPr/>
          <p:nvPr/>
        </p:nvSpPr>
        <p:spPr>
          <a:xfrm>
            <a:off x="7519402" y="3236702"/>
            <a:ext cx="265097" cy="234246"/>
          </a:xfrm>
          <a:prstGeom prst="triangl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9" name="Straight Connector 98"/>
          <p:cNvCxnSpPr>
            <a:endCxn id="97" idx="4"/>
          </p:cNvCxnSpPr>
          <p:nvPr/>
        </p:nvCxnSpPr>
        <p:spPr>
          <a:xfrm flipV="1">
            <a:off x="6043128" y="3489151"/>
            <a:ext cx="2111854" cy="157705"/>
          </a:xfrm>
          <a:prstGeom prst="line">
            <a:avLst/>
          </a:prstGeom>
        </p:spPr>
        <p:style>
          <a:lnRef idx="2">
            <a:schemeClr val="accent2"/>
          </a:lnRef>
          <a:fillRef idx="0">
            <a:schemeClr val="accent2"/>
          </a:fillRef>
          <a:effectRef idx="1">
            <a:schemeClr val="accent2"/>
          </a:effectRef>
          <a:fontRef idx="minor">
            <a:schemeClr val="tx1"/>
          </a:fontRef>
        </p:style>
      </p:cxnSp>
      <p:cxnSp>
        <p:nvCxnSpPr>
          <p:cNvPr id="103" name="Straight Connector 102"/>
          <p:cNvCxnSpPr>
            <a:endCxn id="98" idx="2"/>
          </p:cNvCxnSpPr>
          <p:nvPr/>
        </p:nvCxnSpPr>
        <p:spPr>
          <a:xfrm flipV="1">
            <a:off x="5844391" y="3470948"/>
            <a:ext cx="1675011" cy="68472"/>
          </a:xfrm>
          <a:prstGeom prst="line">
            <a:avLst/>
          </a:prstGeom>
        </p:spPr>
        <p:style>
          <a:lnRef idx="2">
            <a:schemeClr val="accent2"/>
          </a:lnRef>
          <a:fillRef idx="0">
            <a:schemeClr val="accent2"/>
          </a:fillRef>
          <a:effectRef idx="1">
            <a:schemeClr val="accent2"/>
          </a:effectRef>
          <a:fontRef idx="minor">
            <a:schemeClr val="tx1"/>
          </a:fontRef>
        </p:style>
      </p:cxnSp>
      <p:sp>
        <p:nvSpPr>
          <p:cNvPr id="107" name="TextBox 106"/>
          <p:cNvSpPr txBox="1"/>
          <p:nvPr/>
        </p:nvSpPr>
        <p:spPr>
          <a:xfrm>
            <a:off x="7682687" y="3539420"/>
            <a:ext cx="405973" cy="374859"/>
          </a:xfrm>
          <a:prstGeom prst="rect">
            <a:avLst/>
          </a:prstGeom>
          <a:noFill/>
        </p:spPr>
        <p:txBody>
          <a:bodyPr wrap="square" lIns="0" tIns="0" rIns="0" bIns="0" rtlCol="0" anchor="ctr" anchorCtr="0">
            <a:noAutofit/>
          </a:bodyPr>
          <a:lstStyle/>
          <a:p>
            <a:r>
              <a:rPr lang="en-US" sz="1100" dirty="0" smtClean="0">
                <a:latin typeface="+mn-lt"/>
              </a:rPr>
              <a:t>SG’s</a:t>
            </a:r>
          </a:p>
        </p:txBody>
      </p:sp>
      <p:sp>
        <p:nvSpPr>
          <p:cNvPr id="95" name="Rounded Rectangle 94"/>
          <p:cNvSpPr/>
          <p:nvPr/>
        </p:nvSpPr>
        <p:spPr>
          <a:xfrm>
            <a:off x="3261215" y="3433237"/>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Call Server</a:t>
            </a:r>
            <a:endParaRPr lang="en-US" sz="800" dirty="0"/>
          </a:p>
        </p:txBody>
      </p:sp>
      <p:cxnSp>
        <p:nvCxnSpPr>
          <p:cNvPr id="96" name="Straight Connector 95"/>
          <p:cNvCxnSpPr>
            <a:stCxn id="95" idx="2"/>
            <a:endCxn id="20" idx="0"/>
          </p:cNvCxnSpPr>
          <p:nvPr/>
        </p:nvCxnSpPr>
        <p:spPr>
          <a:xfrm>
            <a:off x="3666789" y="4303441"/>
            <a:ext cx="1417879" cy="995354"/>
          </a:xfrm>
          <a:prstGeom prst="line">
            <a:avLst/>
          </a:prstGeom>
          <a:ln>
            <a:solidFill>
              <a:srgbClr val="66FF66"/>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7328220" y="5147435"/>
            <a:ext cx="405973" cy="0"/>
          </a:xfrm>
          <a:prstGeom prst="line">
            <a:avLst/>
          </a:prstGeom>
          <a:ln>
            <a:solidFill>
              <a:srgbClr val="66FF66"/>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7322594" y="4293167"/>
            <a:ext cx="405973" cy="0"/>
          </a:xfrm>
          <a:prstGeom prst="line">
            <a:avLst/>
          </a:prstGeom>
          <a:ln>
            <a:solidFill>
              <a:schemeClr val="tx2">
                <a:lumMod val="60000"/>
                <a:lumOff val="40000"/>
              </a:schemeClr>
            </a:solidFill>
          </a:ln>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7322594" y="4100127"/>
            <a:ext cx="405973" cy="0"/>
          </a:xfrm>
          <a:prstGeom prst="line">
            <a:avLst/>
          </a:prstGeom>
          <a:ln>
            <a:solidFill>
              <a:srgbClr val="FFFF00"/>
            </a:solidFill>
          </a:ln>
        </p:spPr>
        <p:style>
          <a:lnRef idx="2">
            <a:schemeClr val="dk1"/>
          </a:lnRef>
          <a:fillRef idx="0">
            <a:schemeClr val="dk1"/>
          </a:fillRef>
          <a:effectRef idx="1">
            <a:schemeClr val="dk1"/>
          </a:effectRef>
          <a:fontRef idx="minor">
            <a:schemeClr val="tx1"/>
          </a:fontRef>
        </p:style>
      </p:cxnSp>
      <p:sp>
        <p:nvSpPr>
          <p:cNvPr id="113" name="Oval 112"/>
          <p:cNvSpPr/>
          <p:nvPr/>
        </p:nvSpPr>
        <p:spPr>
          <a:xfrm>
            <a:off x="4100937" y="749786"/>
            <a:ext cx="768130" cy="435102"/>
          </a:xfrm>
          <a:prstGeom prst="ellipse">
            <a:avLst/>
          </a:prstGeom>
          <a:solidFill>
            <a:srgbClr val="FFFF00"/>
          </a:solidFill>
          <a:ln/>
          <a:effectLst>
            <a:softEdge rad="3175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solidFill>
                  <a:schemeClr val="tx1"/>
                </a:solidFill>
              </a:rPr>
              <a:t>DNS</a:t>
            </a:r>
            <a:endParaRPr lang="en-US" sz="900" dirty="0">
              <a:solidFill>
                <a:schemeClr val="tx1"/>
              </a:solidFill>
            </a:endParaRPr>
          </a:p>
        </p:txBody>
      </p:sp>
      <p:cxnSp>
        <p:nvCxnSpPr>
          <p:cNvPr id="117" name="Straight Connector 116"/>
          <p:cNvCxnSpPr>
            <a:stCxn id="114" idx="0"/>
            <a:endCxn id="10" idx="0"/>
          </p:cNvCxnSpPr>
          <p:nvPr/>
        </p:nvCxnSpPr>
        <p:spPr>
          <a:xfrm flipH="1">
            <a:off x="3710017" y="749786"/>
            <a:ext cx="88682" cy="678841"/>
          </a:xfrm>
          <a:prstGeom prst="line">
            <a:avLst/>
          </a:prstGeom>
          <a:ln>
            <a:solidFill>
              <a:schemeClr val="tx2">
                <a:lumMod val="60000"/>
                <a:lumOff val="40000"/>
              </a:schemeClr>
            </a:solidFill>
          </a:ln>
        </p:spPr>
        <p:style>
          <a:lnRef idx="2">
            <a:schemeClr val="dk1"/>
          </a:lnRef>
          <a:fillRef idx="0">
            <a:schemeClr val="dk1"/>
          </a:fillRef>
          <a:effectRef idx="1">
            <a:schemeClr val="dk1"/>
          </a:effectRef>
          <a:fontRef idx="minor">
            <a:schemeClr val="tx1"/>
          </a:fontRef>
        </p:style>
      </p:cxnSp>
      <p:cxnSp>
        <p:nvCxnSpPr>
          <p:cNvPr id="122" name="Straight Connector 121"/>
          <p:cNvCxnSpPr>
            <a:stCxn id="113" idx="3"/>
            <a:endCxn id="10" idx="0"/>
          </p:cNvCxnSpPr>
          <p:nvPr/>
        </p:nvCxnSpPr>
        <p:spPr>
          <a:xfrm flipH="1">
            <a:off x="3710017" y="1121169"/>
            <a:ext cx="503410" cy="307458"/>
          </a:xfrm>
          <a:prstGeom prst="line">
            <a:avLst/>
          </a:prstGeom>
          <a:ln>
            <a:solidFill>
              <a:srgbClr val="FFFF00"/>
            </a:solidFill>
          </a:ln>
        </p:spPr>
        <p:style>
          <a:lnRef idx="2">
            <a:schemeClr val="dk1"/>
          </a:lnRef>
          <a:fillRef idx="0">
            <a:schemeClr val="dk1"/>
          </a:fillRef>
          <a:effectRef idx="1">
            <a:schemeClr val="dk1"/>
          </a:effectRef>
          <a:fontRef idx="minor">
            <a:schemeClr val="tx1"/>
          </a:fontRef>
        </p:style>
      </p:cxnSp>
      <p:cxnSp>
        <p:nvCxnSpPr>
          <p:cNvPr id="79" name="Straight Connector 78"/>
          <p:cNvCxnSpPr>
            <a:endCxn id="98" idx="2"/>
          </p:cNvCxnSpPr>
          <p:nvPr/>
        </p:nvCxnSpPr>
        <p:spPr>
          <a:xfrm flipV="1">
            <a:off x="6105263" y="3470948"/>
            <a:ext cx="1414139" cy="387117"/>
          </a:xfrm>
          <a:prstGeom prst="line">
            <a:avLst/>
          </a:prstGeom>
        </p:spPr>
        <p:style>
          <a:lnRef idx="2">
            <a:schemeClr val="accent2"/>
          </a:lnRef>
          <a:fillRef idx="0">
            <a:schemeClr val="accent2"/>
          </a:fillRef>
          <a:effectRef idx="1">
            <a:schemeClr val="accent2"/>
          </a:effectRef>
          <a:fontRef idx="minor">
            <a:schemeClr val="tx1"/>
          </a:fontRef>
        </p:style>
      </p:cxnSp>
      <p:cxnSp>
        <p:nvCxnSpPr>
          <p:cNvPr id="100" name="Straight Connector 99"/>
          <p:cNvCxnSpPr>
            <a:endCxn id="97" idx="4"/>
          </p:cNvCxnSpPr>
          <p:nvPr/>
        </p:nvCxnSpPr>
        <p:spPr>
          <a:xfrm flipV="1">
            <a:off x="6043128" y="3489151"/>
            <a:ext cx="2111854" cy="42512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6" name="Straight Connector 105"/>
          <p:cNvCxnSpPr>
            <a:endCxn id="71" idx="2"/>
          </p:cNvCxnSpPr>
          <p:nvPr/>
        </p:nvCxnSpPr>
        <p:spPr>
          <a:xfrm flipV="1">
            <a:off x="5885539" y="2882362"/>
            <a:ext cx="619062" cy="678712"/>
          </a:xfrm>
          <a:prstGeom prst="line">
            <a:avLst/>
          </a:prstGeom>
        </p:spPr>
        <p:style>
          <a:lnRef idx="2">
            <a:schemeClr val="accent2"/>
          </a:lnRef>
          <a:fillRef idx="0">
            <a:schemeClr val="accent2"/>
          </a:fillRef>
          <a:effectRef idx="1">
            <a:schemeClr val="accent2"/>
          </a:effectRef>
          <a:fontRef idx="minor">
            <a:schemeClr val="tx1"/>
          </a:fontRef>
        </p:style>
      </p:cxnSp>
      <p:cxnSp>
        <p:nvCxnSpPr>
          <p:cNvPr id="120" name="Straight Connector 119"/>
          <p:cNvCxnSpPr>
            <a:endCxn id="71" idx="1"/>
          </p:cNvCxnSpPr>
          <p:nvPr/>
        </p:nvCxnSpPr>
        <p:spPr>
          <a:xfrm flipV="1">
            <a:off x="5885539" y="3118938"/>
            <a:ext cx="1170591" cy="442136"/>
          </a:xfrm>
          <a:prstGeom prst="line">
            <a:avLst/>
          </a:prstGeom>
        </p:spPr>
        <p:style>
          <a:lnRef idx="2">
            <a:schemeClr val="accent2"/>
          </a:lnRef>
          <a:fillRef idx="0">
            <a:schemeClr val="accent2"/>
          </a:fillRef>
          <a:effectRef idx="1">
            <a:schemeClr val="accent2"/>
          </a:effectRef>
          <a:fontRef idx="minor">
            <a:schemeClr val="tx1"/>
          </a:fontRef>
        </p:style>
      </p:cxnSp>
      <p:sp>
        <p:nvSpPr>
          <p:cNvPr id="10" name="Rounded Rectangle 5"/>
          <p:cNvSpPr/>
          <p:nvPr/>
        </p:nvSpPr>
        <p:spPr>
          <a:xfrm>
            <a:off x="3304443" y="1428627"/>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Centralized Processing</a:t>
            </a:r>
          </a:p>
          <a:p>
            <a:pPr algn="ctr"/>
            <a:r>
              <a:rPr lang="en-US" sz="800" dirty="0" smtClean="0"/>
              <a:t>(Pilot)</a:t>
            </a:r>
            <a:endParaRPr lang="en-US" sz="800" dirty="0"/>
          </a:p>
        </p:txBody>
      </p:sp>
      <p:cxnSp>
        <p:nvCxnSpPr>
          <p:cNvPr id="101" name="Straight Connector 100"/>
          <p:cNvCxnSpPr>
            <a:stCxn id="68" idx="3"/>
            <a:endCxn id="133" idx="2"/>
          </p:cNvCxnSpPr>
          <p:nvPr/>
        </p:nvCxnSpPr>
        <p:spPr>
          <a:xfrm flipV="1">
            <a:off x="6248801" y="2175829"/>
            <a:ext cx="778612" cy="423831"/>
          </a:xfrm>
          <a:prstGeom prst="line">
            <a:avLst/>
          </a:prstGeom>
        </p:spPr>
        <p:style>
          <a:lnRef idx="2">
            <a:schemeClr val="accent6"/>
          </a:lnRef>
          <a:fillRef idx="0">
            <a:schemeClr val="accent6"/>
          </a:fillRef>
          <a:effectRef idx="1">
            <a:schemeClr val="accent6"/>
          </a:effectRef>
          <a:fontRef idx="minor">
            <a:schemeClr val="tx1"/>
          </a:fontRef>
        </p:style>
      </p:cxnSp>
      <p:sp>
        <p:nvSpPr>
          <p:cNvPr id="133" name="Cloud 132"/>
          <p:cNvSpPr/>
          <p:nvPr/>
        </p:nvSpPr>
        <p:spPr>
          <a:xfrm>
            <a:off x="7022029" y="1759445"/>
            <a:ext cx="1735711" cy="832768"/>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IMS core</a:t>
            </a:r>
          </a:p>
          <a:p>
            <a:pPr algn="ctr"/>
            <a:r>
              <a:rPr lang="en-US" sz="1400" dirty="0" smtClean="0"/>
              <a:t>SIP UE’s</a:t>
            </a:r>
            <a:endParaRPr lang="en-US" sz="1400" dirty="0"/>
          </a:p>
        </p:txBody>
      </p:sp>
      <p:cxnSp>
        <p:nvCxnSpPr>
          <p:cNvPr id="150" name="Straight Connector 149"/>
          <p:cNvCxnSpPr/>
          <p:nvPr/>
        </p:nvCxnSpPr>
        <p:spPr>
          <a:xfrm flipV="1">
            <a:off x="6388295" y="1226704"/>
            <a:ext cx="932028" cy="288496"/>
          </a:xfrm>
          <a:prstGeom prst="line">
            <a:avLst/>
          </a:prstGeom>
        </p:spPr>
        <p:style>
          <a:lnRef idx="2">
            <a:schemeClr val="accent6"/>
          </a:lnRef>
          <a:fillRef idx="0">
            <a:schemeClr val="accent6"/>
          </a:fillRef>
          <a:effectRef idx="1">
            <a:schemeClr val="accent6"/>
          </a:effectRef>
          <a:fontRef idx="minor">
            <a:schemeClr val="tx1"/>
          </a:fontRef>
        </p:style>
      </p:cxnSp>
      <p:cxnSp>
        <p:nvCxnSpPr>
          <p:cNvPr id="153" name="Straight Connector 152"/>
          <p:cNvCxnSpPr>
            <a:endCxn id="118" idx="2"/>
          </p:cNvCxnSpPr>
          <p:nvPr/>
        </p:nvCxnSpPr>
        <p:spPr>
          <a:xfrm flipV="1">
            <a:off x="6248801" y="1090194"/>
            <a:ext cx="858343" cy="2592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56" name="Straight Connector 155"/>
          <p:cNvCxnSpPr>
            <a:endCxn id="133" idx="2"/>
          </p:cNvCxnSpPr>
          <p:nvPr/>
        </p:nvCxnSpPr>
        <p:spPr>
          <a:xfrm flipV="1">
            <a:off x="5997356" y="2175829"/>
            <a:ext cx="1030057" cy="121701"/>
          </a:xfrm>
          <a:prstGeom prst="line">
            <a:avLst/>
          </a:prstGeom>
        </p:spPr>
        <p:style>
          <a:lnRef idx="2">
            <a:schemeClr val="accent6"/>
          </a:lnRef>
          <a:fillRef idx="0">
            <a:schemeClr val="accent6"/>
          </a:fillRef>
          <a:effectRef idx="1">
            <a:schemeClr val="accent6"/>
          </a:effectRef>
          <a:fontRef idx="minor">
            <a:schemeClr val="tx1"/>
          </a:fontRef>
        </p:style>
      </p:cxnSp>
      <p:sp>
        <p:nvSpPr>
          <p:cNvPr id="160" name="Rounded Rectangle 159"/>
          <p:cNvSpPr/>
          <p:nvPr/>
        </p:nvSpPr>
        <p:spPr>
          <a:xfrm>
            <a:off x="5844391" y="942355"/>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 Firewall</a:t>
            </a:r>
            <a:endParaRPr lang="en-US" dirty="0" smtClean="0"/>
          </a:p>
          <a:p>
            <a:pPr algn="ctr"/>
            <a:r>
              <a:rPr lang="en-US" sz="800" dirty="0" smtClean="0"/>
              <a:t>FEPH /BEPH </a:t>
            </a:r>
          </a:p>
          <a:p>
            <a:pPr algn="ctr"/>
            <a:r>
              <a:rPr lang="en-US" sz="800" dirty="0" smtClean="0"/>
              <a:t>Suite</a:t>
            </a:r>
            <a:endParaRPr lang="en-US" sz="800" dirty="0"/>
          </a:p>
        </p:txBody>
      </p:sp>
      <p:sp>
        <p:nvSpPr>
          <p:cNvPr id="161" name="Rounded Rectangle 160"/>
          <p:cNvSpPr/>
          <p:nvPr/>
        </p:nvSpPr>
        <p:spPr>
          <a:xfrm>
            <a:off x="5996791" y="1094755"/>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 SIP Firewall</a:t>
            </a:r>
            <a:endParaRPr lang="en-US" dirty="0" smtClean="0"/>
          </a:p>
        </p:txBody>
      </p:sp>
      <p:sp>
        <p:nvSpPr>
          <p:cNvPr id="118" name="Cloud 117"/>
          <p:cNvSpPr/>
          <p:nvPr/>
        </p:nvSpPr>
        <p:spPr>
          <a:xfrm>
            <a:off x="7101902" y="751760"/>
            <a:ext cx="1689940" cy="676867"/>
          </a:xfrm>
          <a:prstGeom prst="cloud">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Peering/</a:t>
            </a:r>
          </a:p>
          <a:p>
            <a:pPr algn="ctr"/>
            <a:r>
              <a:rPr lang="en-US" sz="1400" dirty="0" smtClean="0"/>
              <a:t>SIP UE’s</a:t>
            </a:r>
            <a:endParaRPr lang="en-US" sz="1400" dirty="0"/>
          </a:p>
        </p:txBody>
      </p:sp>
      <p:cxnSp>
        <p:nvCxnSpPr>
          <p:cNvPr id="136" name="Straight Connector 135"/>
          <p:cNvCxnSpPr>
            <a:endCxn id="71" idx="2"/>
          </p:cNvCxnSpPr>
          <p:nvPr/>
        </p:nvCxnSpPr>
        <p:spPr>
          <a:xfrm flipV="1">
            <a:off x="5708359" y="2882362"/>
            <a:ext cx="796242" cy="657058"/>
          </a:xfrm>
          <a:prstGeom prst="line">
            <a:avLst/>
          </a:prstGeom>
        </p:spPr>
        <p:style>
          <a:lnRef idx="2">
            <a:schemeClr val="accent2"/>
          </a:lnRef>
          <a:fillRef idx="0">
            <a:schemeClr val="accent2"/>
          </a:fillRef>
          <a:effectRef idx="1">
            <a:schemeClr val="accent2"/>
          </a:effectRef>
          <a:fontRef idx="minor">
            <a:schemeClr val="tx1"/>
          </a:fontRef>
        </p:style>
      </p:cxnSp>
      <p:sp>
        <p:nvSpPr>
          <p:cNvPr id="68" name="Rounded Rectangle 67"/>
          <p:cNvSpPr/>
          <p:nvPr/>
        </p:nvSpPr>
        <p:spPr>
          <a:xfrm>
            <a:off x="5437654" y="2164558"/>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SIP Distributor</a:t>
            </a:r>
            <a:endParaRPr lang="en-US" sz="800" dirty="0"/>
          </a:p>
        </p:txBody>
      </p:sp>
      <p:sp>
        <p:nvSpPr>
          <p:cNvPr id="114" name="Oval 113"/>
          <p:cNvSpPr/>
          <p:nvPr/>
        </p:nvSpPr>
        <p:spPr>
          <a:xfrm>
            <a:off x="3414634" y="749786"/>
            <a:ext cx="768130" cy="435102"/>
          </a:xfrm>
          <a:prstGeom prst="ellipse">
            <a:avLst/>
          </a:prstGeom>
          <a:solidFill>
            <a:schemeClr val="tx2">
              <a:lumMod val="60000"/>
              <a:lumOff val="40000"/>
            </a:schemeClr>
          </a:solidFill>
          <a:ln/>
          <a:effectLst>
            <a:softEdge rad="3175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solidFill>
                  <a:schemeClr val="tx1"/>
                </a:solidFill>
              </a:rPr>
              <a:t>ENUM</a:t>
            </a:r>
            <a:endParaRPr lang="en-US" sz="900" dirty="0">
              <a:solidFill>
                <a:schemeClr val="tx1"/>
              </a:solidFill>
            </a:endParaRPr>
          </a:p>
        </p:txBody>
      </p:sp>
      <p:sp>
        <p:nvSpPr>
          <p:cNvPr id="78" name="Rounded Rectangle 77"/>
          <p:cNvSpPr/>
          <p:nvPr/>
        </p:nvSpPr>
        <p:spPr>
          <a:xfrm>
            <a:off x="5266961" y="3293043"/>
            <a:ext cx="882795"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Protocol Distributor</a:t>
            </a:r>
            <a:endParaRPr lang="en-US" sz="800"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loud 32"/>
          <p:cNvSpPr/>
          <p:nvPr/>
        </p:nvSpPr>
        <p:spPr>
          <a:xfrm>
            <a:off x="1543292" y="2503055"/>
            <a:ext cx="5637106" cy="3515806"/>
          </a:xfrm>
          <a:prstGeom prst="cloud">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                                      Trusted </a:t>
            </a:r>
          </a:p>
          <a:p>
            <a:pPr algn="ctr"/>
            <a:r>
              <a:rPr lang="en-US" dirty="0" smtClean="0"/>
              <a:t>                                      IP                    </a:t>
            </a:r>
          </a:p>
          <a:p>
            <a:pPr algn="ctr"/>
            <a:r>
              <a:rPr lang="en-US" dirty="0" smtClean="0"/>
              <a:t>                                     network </a:t>
            </a:r>
            <a:endParaRPr lang="en-US" dirty="0"/>
          </a:p>
        </p:txBody>
      </p:sp>
      <p:sp>
        <p:nvSpPr>
          <p:cNvPr id="47" name="Rounded Rectangle 46"/>
          <p:cNvSpPr/>
          <p:nvPr/>
        </p:nvSpPr>
        <p:spPr>
          <a:xfrm>
            <a:off x="3973381" y="2460061"/>
            <a:ext cx="1360992" cy="124215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MGC-8 Server</a:t>
            </a:r>
          </a:p>
          <a:p>
            <a:pPr algn="ctr"/>
            <a:r>
              <a:rPr lang="en-US" sz="1600" dirty="0" smtClean="0"/>
              <a:t>SIP Firewall</a:t>
            </a:r>
          </a:p>
        </p:txBody>
      </p:sp>
      <p:sp>
        <p:nvSpPr>
          <p:cNvPr id="3" name="Title 2"/>
          <p:cNvSpPr>
            <a:spLocks noGrp="1"/>
          </p:cNvSpPr>
          <p:nvPr>
            <p:ph type="title"/>
          </p:nvPr>
        </p:nvSpPr>
        <p:spPr/>
        <p:txBody>
          <a:bodyPr/>
          <a:lstStyle/>
          <a:p>
            <a:r>
              <a:rPr lang="en-US" dirty="0" smtClean="0"/>
              <a:t>MGC-8 Cloud Architecture - SIP Firewall (SFW)</a:t>
            </a:r>
            <a:endParaRPr lang="en-US" dirty="0"/>
          </a:p>
        </p:txBody>
      </p:sp>
      <p:sp>
        <p:nvSpPr>
          <p:cNvPr id="8" name="Cloud 7"/>
          <p:cNvSpPr/>
          <p:nvPr/>
        </p:nvSpPr>
        <p:spPr>
          <a:xfrm>
            <a:off x="3406842" y="968066"/>
            <a:ext cx="1735711" cy="832768"/>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Untrusted</a:t>
            </a:r>
            <a:r>
              <a:rPr lang="en-US" sz="1400" dirty="0" smtClean="0"/>
              <a:t> IP network</a:t>
            </a:r>
            <a:endParaRPr lang="en-US" sz="1400" dirty="0"/>
          </a:p>
        </p:txBody>
      </p:sp>
      <p:cxnSp>
        <p:nvCxnSpPr>
          <p:cNvPr id="20" name="Straight Connector 19"/>
          <p:cNvCxnSpPr>
            <a:stCxn id="15" idx="0"/>
            <a:endCxn id="8" idx="1"/>
          </p:cNvCxnSpPr>
          <p:nvPr/>
        </p:nvCxnSpPr>
        <p:spPr>
          <a:xfrm flipH="1" flipV="1">
            <a:off x="4274698" y="1799947"/>
            <a:ext cx="226779" cy="774414"/>
          </a:xfrm>
          <a:prstGeom prst="line">
            <a:avLst/>
          </a:prstGeom>
        </p:spPr>
        <p:style>
          <a:lnRef idx="2">
            <a:schemeClr val="accent6"/>
          </a:lnRef>
          <a:fillRef idx="0">
            <a:schemeClr val="accent6"/>
          </a:fillRef>
          <a:effectRef idx="1">
            <a:schemeClr val="accent6"/>
          </a:effectRef>
          <a:fontRef idx="minor">
            <a:schemeClr val="tx1"/>
          </a:fontRef>
        </p:style>
      </p:cxnSp>
      <p:sp>
        <p:nvSpPr>
          <p:cNvPr id="23" name="Rounded Rectangle 22"/>
          <p:cNvSpPr/>
          <p:nvPr/>
        </p:nvSpPr>
        <p:spPr>
          <a:xfrm>
            <a:off x="2088216" y="5148657"/>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Call Server Suite</a:t>
            </a:r>
            <a:endParaRPr lang="en-US" sz="800" dirty="0"/>
          </a:p>
        </p:txBody>
      </p:sp>
      <p:sp>
        <p:nvSpPr>
          <p:cNvPr id="25" name="Rounded Rectangle 24"/>
          <p:cNvSpPr/>
          <p:nvPr/>
        </p:nvSpPr>
        <p:spPr>
          <a:xfrm>
            <a:off x="3248165" y="5148657"/>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Call Server Suite</a:t>
            </a:r>
            <a:endParaRPr lang="en-US" sz="800" dirty="0"/>
          </a:p>
        </p:txBody>
      </p:sp>
      <p:sp>
        <p:nvSpPr>
          <p:cNvPr id="27" name="Rounded Rectangle 26"/>
          <p:cNvSpPr/>
          <p:nvPr/>
        </p:nvSpPr>
        <p:spPr>
          <a:xfrm>
            <a:off x="4464886" y="5148657"/>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Call Server Suite</a:t>
            </a:r>
            <a:endParaRPr lang="en-US" sz="800" dirty="0"/>
          </a:p>
        </p:txBody>
      </p:sp>
      <p:sp>
        <p:nvSpPr>
          <p:cNvPr id="31" name="Rounded Rectangle 30"/>
          <p:cNvSpPr/>
          <p:nvPr/>
        </p:nvSpPr>
        <p:spPr>
          <a:xfrm>
            <a:off x="6369251" y="5148657"/>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Call Server Suite</a:t>
            </a:r>
            <a:endParaRPr lang="en-US" sz="800" dirty="0"/>
          </a:p>
        </p:txBody>
      </p:sp>
      <p:cxnSp>
        <p:nvCxnSpPr>
          <p:cNvPr id="52" name="Straight Connector 51"/>
          <p:cNvCxnSpPr>
            <a:stCxn id="15" idx="2"/>
            <a:endCxn id="24" idx="0"/>
          </p:cNvCxnSpPr>
          <p:nvPr/>
        </p:nvCxnSpPr>
        <p:spPr>
          <a:xfrm flipH="1">
            <a:off x="2646190" y="3816520"/>
            <a:ext cx="1855287" cy="1463989"/>
          </a:xfrm>
          <a:prstGeom prst="line">
            <a:avLst/>
          </a:prstGeom>
        </p:spPr>
        <p:style>
          <a:lnRef idx="2">
            <a:schemeClr val="accent6"/>
          </a:lnRef>
          <a:fillRef idx="0">
            <a:schemeClr val="accent6"/>
          </a:fillRef>
          <a:effectRef idx="1">
            <a:schemeClr val="accent6"/>
          </a:effectRef>
          <a:fontRef idx="minor">
            <a:schemeClr val="tx1"/>
          </a:fontRef>
        </p:style>
      </p:cxnSp>
      <p:cxnSp>
        <p:nvCxnSpPr>
          <p:cNvPr id="55" name="Straight Connector 54"/>
          <p:cNvCxnSpPr>
            <a:stCxn id="15" idx="2"/>
            <a:endCxn id="26" idx="0"/>
          </p:cNvCxnSpPr>
          <p:nvPr/>
        </p:nvCxnSpPr>
        <p:spPr>
          <a:xfrm flipH="1">
            <a:off x="3806139" y="3816520"/>
            <a:ext cx="695338" cy="1463989"/>
          </a:xfrm>
          <a:prstGeom prst="line">
            <a:avLst/>
          </a:prstGeom>
        </p:spPr>
        <p:style>
          <a:lnRef idx="2">
            <a:schemeClr val="accent6"/>
          </a:lnRef>
          <a:fillRef idx="0">
            <a:schemeClr val="accent6"/>
          </a:fillRef>
          <a:effectRef idx="1">
            <a:schemeClr val="accent6"/>
          </a:effectRef>
          <a:fontRef idx="minor">
            <a:schemeClr val="tx1"/>
          </a:fontRef>
        </p:style>
      </p:cxnSp>
      <p:cxnSp>
        <p:nvCxnSpPr>
          <p:cNvPr id="58" name="Straight Connector 57"/>
          <p:cNvCxnSpPr>
            <a:stCxn id="15" idx="2"/>
            <a:endCxn id="28" idx="0"/>
          </p:cNvCxnSpPr>
          <p:nvPr/>
        </p:nvCxnSpPr>
        <p:spPr>
          <a:xfrm>
            <a:off x="4501477" y="3816520"/>
            <a:ext cx="521383" cy="1463989"/>
          </a:xfrm>
          <a:prstGeom prst="line">
            <a:avLst/>
          </a:prstGeom>
        </p:spPr>
        <p:style>
          <a:lnRef idx="2">
            <a:schemeClr val="accent6"/>
          </a:lnRef>
          <a:fillRef idx="0">
            <a:schemeClr val="accent6"/>
          </a:fillRef>
          <a:effectRef idx="1">
            <a:schemeClr val="accent6"/>
          </a:effectRef>
          <a:fontRef idx="minor">
            <a:schemeClr val="tx1"/>
          </a:fontRef>
        </p:style>
      </p:cxnSp>
      <p:sp>
        <p:nvSpPr>
          <p:cNvPr id="61" name="TextBox 60"/>
          <p:cNvSpPr txBox="1"/>
          <p:nvPr/>
        </p:nvSpPr>
        <p:spPr>
          <a:xfrm>
            <a:off x="5680355" y="5627860"/>
            <a:ext cx="499517" cy="270933"/>
          </a:xfrm>
          <a:prstGeom prst="rect">
            <a:avLst/>
          </a:prstGeom>
          <a:noFill/>
        </p:spPr>
        <p:txBody>
          <a:bodyPr wrap="none" lIns="0" tIns="0" rIns="0" bIns="0" rtlCol="0" anchor="ctr" anchorCtr="0">
            <a:noAutofit/>
          </a:bodyPr>
          <a:lstStyle/>
          <a:p>
            <a:r>
              <a:rPr lang="en-US" sz="3200" dirty="0" smtClean="0">
                <a:latin typeface="+mn-lt"/>
              </a:rPr>
              <a:t>…</a:t>
            </a:r>
          </a:p>
        </p:txBody>
      </p:sp>
      <p:cxnSp>
        <p:nvCxnSpPr>
          <p:cNvPr id="62" name="Straight Connector 61"/>
          <p:cNvCxnSpPr>
            <a:stCxn id="15" idx="2"/>
            <a:endCxn id="23" idx="0"/>
          </p:cNvCxnSpPr>
          <p:nvPr/>
        </p:nvCxnSpPr>
        <p:spPr>
          <a:xfrm flipH="1">
            <a:off x="2493790" y="3816520"/>
            <a:ext cx="2007687" cy="1332137"/>
          </a:xfrm>
          <a:prstGeom prst="line">
            <a:avLst/>
          </a:prstGeom>
          <a:ln>
            <a:solidFill>
              <a:schemeClr val="accent6">
                <a:lumMod val="40000"/>
                <a:lumOff val="60000"/>
              </a:schemeClr>
            </a:solidFill>
            <a:prstDash val="sysDash"/>
          </a:ln>
        </p:spPr>
        <p:style>
          <a:lnRef idx="2">
            <a:schemeClr val="accent6"/>
          </a:lnRef>
          <a:fillRef idx="0">
            <a:schemeClr val="accent6"/>
          </a:fillRef>
          <a:effectRef idx="1">
            <a:schemeClr val="accent6"/>
          </a:effectRef>
          <a:fontRef idx="minor">
            <a:schemeClr val="tx1"/>
          </a:fontRef>
        </p:style>
      </p:cxnSp>
      <p:cxnSp>
        <p:nvCxnSpPr>
          <p:cNvPr id="65" name="Straight Connector 64"/>
          <p:cNvCxnSpPr>
            <a:stCxn id="15" idx="2"/>
            <a:endCxn id="25" idx="0"/>
          </p:cNvCxnSpPr>
          <p:nvPr/>
        </p:nvCxnSpPr>
        <p:spPr>
          <a:xfrm flipH="1">
            <a:off x="3653739" y="3816520"/>
            <a:ext cx="847738" cy="1332137"/>
          </a:xfrm>
          <a:prstGeom prst="line">
            <a:avLst/>
          </a:prstGeom>
          <a:ln>
            <a:solidFill>
              <a:schemeClr val="accent6">
                <a:lumMod val="40000"/>
                <a:lumOff val="60000"/>
              </a:schemeClr>
            </a:solidFill>
            <a:prstDash val="sysDash"/>
          </a:ln>
        </p:spPr>
        <p:style>
          <a:lnRef idx="2">
            <a:schemeClr val="accent6"/>
          </a:lnRef>
          <a:fillRef idx="0">
            <a:schemeClr val="accent6"/>
          </a:fillRef>
          <a:effectRef idx="1">
            <a:schemeClr val="accent6"/>
          </a:effectRef>
          <a:fontRef idx="minor">
            <a:schemeClr val="tx1"/>
          </a:fontRef>
        </p:style>
      </p:cxnSp>
      <p:cxnSp>
        <p:nvCxnSpPr>
          <p:cNvPr id="68" name="Straight Connector 67"/>
          <p:cNvCxnSpPr>
            <a:stCxn id="15" idx="2"/>
            <a:endCxn id="27" idx="0"/>
          </p:cNvCxnSpPr>
          <p:nvPr/>
        </p:nvCxnSpPr>
        <p:spPr>
          <a:xfrm>
            <a:off x="4501477" y="3816520"/>
            <a:ext cx="368983" cy="1332137"/>
          </a:xfrm>
          <a:prstGeom prst="line">
            <a:avLst/>
          </a:prstGeom>
          <a:ln>
            <a:solidFill>
              <a:schemeClr val="accent6">
                <a:lumMod val="40000"/>
                <a:lumOff val="60000"/>
              </a:schemeClr>
            </a:solidFill>
            <a:prstDash val="sysDash"/>
          </a:ln>
        </p:spPr>
        <p:style>
          <a:lnRef idx="2">
            <a:schemeClr val="accent6"/>
          </a:lnRef>
          <a:fillRef idx="0">
            <a:schemeClr val="accent6"/>
          </a:fillRef>
          <a:effectRef idx="1">
            <a:schemeClr val="accent6"/>
          </a:effectRef>
          <a:fontRef idx="minor">
            <a:schemeClr val="tx1"/>
          </a:fontRef>
        </p:style>
      </p:cxnSp>
      <p:cxnSp>
        <p:nvCxnSpPr>
          <p:cNvPr id="74" name="Straight Connector 73"/>
          <p:cNvCxnSpPr/>
          <p:nvPr/>
        </p:nvCxnSpPr>
        <p:spPr>
          <a:xfrm flipH="1">
            <a:off x="7502484" y="2036509"/>
            <a:ext cx="287972" cy="0"/>
          </a:xfrm>
          <a:prstGeom prst="line">
            <a:avLst/>
          </a:prstGeom>
          <a:ln>
            <a:solidFill>
              <a:schemeClr val="accent6">
                <a:lumMod val="40000"/>
                <a:lumOff val="60000"/>
              </a:schemeClr>
            </a:solidFill>
            <a:prstDash val="sysDash"/>
          </a:ln>
        </p:spPr>
        <p:style>
          <a:lnRef idx="2">
            <a:schemeClr val="accent6"/>
          </a:lnRef>
          <a:fillRef idx="0">
            <a:schemeClr val="accent6"/>
          </a:fillRef>
          <a:effectRef idx="1">
            <a:schemeClr val="accent6"/>
          </a:effectRef>
          <a:fontRef idx="minor">
            <a:schemeClr val="tx1"/>
          </a:fontRef>
        </p:style>
      </p:cxnSp>
      <p:cxnSp>
        <p:nvCxnSpPr>
          <p:cNvPr id="76" name="Straight Connector 75"/>
          <p:cNvCxnSpPr/>
          <p:nvPr/>
        </p:nvCxnSpPr>
        <p:spPr>
          <a:xfrm>
            <a:off x="7502484" y="2327711"/>
            <a:ext cx="287972"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82" name="Straight Connector 81"/>
          <p:cNvCxnSpPr>
            <a:endCxn id="31" idx="0"/>
          </p:cNvCxnSpPr>
          <p:nvPr/>
        </p:nvCxnSpPr>
        <p:spPr>
          <a:xfrm>
            <a:off x="4501477" y="3816520"/>
            <a:ext cx="2273348" cy="1332137"/>
          </a:xfrm>
          <a:prstGeom prst="line">
            <a:avLst/>
          </a:prstGeom>
          <a:ln>
            <a:solidFill>
              <a:schemeClr val="accent6">
                <a:lumMod val="40000"/>
                <a:lumOff val="60000"/>
              </a:schemeClr>
            </a:solidFill>
            <a:prstDash val="sysDash"/>
          </a:ln>
        </p:spPr>
        <p:style>
          <a:lnRef idx="2">
            <a:schemeClr val="accent6"/>
          </a:lnRef>
          <a:fillRef idx="0">
            <a:schemeClr val="accent6"/>
          </a:fillRef>
          <a:effectRef idx="1">
            <a:schemeClr val="accent6"/>
          </a:effectRef>
          <a:fontRef idx="minor">
            <a:schemeClr val="tx1"/>
          </a:fontRef>
        </p:style>
      </p:cxnSp>
      <p:cxnSp>
        <p:nvCxnSpPr>
          <p:cNvPr id="79" name="Straight Connector 78"/>
          <p:cNvCxnSpPr>
            <a:stCxn id="15" idx="2"/>
            <a:endCxn id="32" idx="0"/>
          </p:cNvCxnSpPr>
          <p:nvPr/>
        </p:nvCxnSpPr>
        <p:spPr>
          <a:xfrm>
            <a:off x="4501477" y="3816520"/>
            <a:ext cx="2425748" cy="1463989"/>
          </a:xfrm>
          <a:prstGeom prst="line">
            <a:avLst/>
          </a:prstGeom>
        </p:spPr>
        <p:style>
          <a:lnRef idx="2">
            <a:schemeClr val="accent6"/>
          </a:lnRef>
          <a:fillRef idx="0">
            <a:schemeClr val="accent6"/>
          </a:fillRef>
          <a:effectRef idx="1">
            <a:schemeClr val="accent6"/>
          </a:effectRef>
          <a:fontRef idx="minor">
            <a:schemeClr val="tx1"/>
          </a:fontRef>
        </p:style>
      </p:cxnSp>
      <p:sp>
        <p:nvSpPr>
          <p:cNvPr id="91" name="Rectangle 90"/>
          <p:cNvSpPr/>
          <p:nvPr/>
        </p:nvSpPr>
        <p:spPr>
          <a:xfrm>
            <a:off x="7967468" y="2175311"/>
            <a:ext cx="603050" cy="276999"/>
          </a:xfrm>
          <a:prstGeom prst="rect">
            <a:avLst/>
          </a:prstGeom>
        </p:spPr>
        <p:txBody>
          <a:bodyPr wrap="none">
            <a:spAutoFit/>
          </a:bodyPr>
          <a:lstStyle/>
          <a:p>
            <a:pPr>
              <a:spcBef>
                <a:spcPts val="200"/>
              </a:spcBef>
              <a:spcAft>
                <a:spcPts val="200"/>
              </a:spcAft>
            </a:pPr>
            <a:r>
              <a:rPr lang="en-US" sz="1200" dirty="0" smtClean="0"/>
              <a:t>Active</a:t>
            </a:r>
          </a:p>
        </p:txBody>
      </p:sp>
      <p:sp>
        <p:nvSpPr>
          <p:cNvPr id="93" name="Rectangle 92"/>
          <p:cNvSpPr/>
          <p:nvPr/>
        </p:nvSpPr>
        <p:spPr>
          <a:xfrm>
            <a:off x="7967468" y="1898312"/>
            <a:ext cx="747320" cy="276999"/>
          </a:xfrm>
          <a:prstGeom prst="rect">
            <a:avLst/>
          </a:prstGeom>
        </p:spPr>
        <p:txBody>
          <a:bodyPr wrap="none">
            <a:spAutoFit/>
          </a:bodyPr>
          <a:lstStyle/>
          <a:p>
            <a:pPr>
              <a:spcBef>
                <a:spcPts val="200"/>
              </a:spcBef>
              <a:spcAft>
                <a:spcPts val="200"/>
              </a:spcAft>
            </a:pPr>
            <a:r>
              <a:rPr lang="en-US" sz="1200" dirty="0" smtClean="0"/>
              <a:t>Standby</a:t>
            </a:r>
          </a:p>
        </p:txBody>
      </p:sp>
      <p:sp>
        <p:nvSpPr>
          <p:cNvPr id="15" name="Rounded Rectangle 14"/>
          <p:cNvSpPr/>
          <p:nvPr/>
        </p:nvSpPr>
        <p:spPr>
          <a:xfrm>
            <a:off x="3820981" y="2574361"/>
            <a:ext cx="1360992" cy="124215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MGC-8 Server</a:t>
            </a:r>
          </a:p>
          <a:p>
            <a:pPr algn="ctr"/>
            <a:r>
              <a:rPr lang="en-US" sz="1600" dirty="0" smtClean="0"/>
              <a:t>SIP Firewall</a:t>
            </a:r>
          </a:p>
        </p:txBody>
      </p:sp>
      <p:sp>
        <p:nvSpPr>
          <p:cNvPr id="32" name="Rounded Rectangle 31"/>
          <p:cNvSpPr/>
          <p:nvPr/>
        </p:nvSpPr>
        <p:spPr>
          <a:xfrm>
            <a:off x="6521651" y="5280509"/>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Call Server</a:t>
            </a:r>
            <a:endParaRPr lang="en-US" sz="800" dirty="0"/>
          </a:p>
        </p:txBody>
      </p:sp>
      <p:sp>
        <p:nvSpPr>
          <p:cNvPr id="28" name="Rounded Rectangle 27"/>
          <p:cNvSpPr/>
          <p:nvPr/>
        </p:nvSpPr>
        <p:spPr>
          <a:xfrm>
            <a:off x="4617286" y="5280509"/>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Call Server</a:t>
            </a:r>
            <a:endParaRPr lang="en-US" sz="800" dirty="0"/>
          </a:p>
        </p:txBody>
      </p:sp>
      <p:sp>
        <p:nvSpPr>
          <p:cNvPr id="26" name="Rounded Rectangle 25"/>
          <p:cNvSpPr/>
          <p:nvPr/>
        </p:nvSpPr>
        <p:spPr>
          <a:xfrm>
            <a:off x="3400565" y="5280509"/>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Call Server</a:t>
            </a:r>
            <a:endParaRPr lang="en-US" sz="800" dirty="0"/>
          </a:p>
        </p:txBody>
      </p:sp>
      <p:sp>
        <p:nvSpPr>
          <p:cNvPr id="24" name="Rounded Rectangle 23"/>
          <p:cNvSpPr/>
          <p:nvPr/>
        </p:nvSpPr>
        <p:spPr>
          <a:xfrm>
            <a:off x="2240616" y="5280509"/>
            <a:ext cx="811147" cy="87020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MGC-8 Server</a:t>
            </a:r>
            <a:endParaRPr lang="en-US" dirty="0" smtClean="0"/>
          </a:p>
          <a:p>
            <a:pPr algn="ctr"/>
            <a:r>
              <a:rPr lang="en-US" sz="800" dirty="0" smtClean="0"/>
              <a:t>Call Server</a:t>
            </a:r>
            <a:endParaRPr lang="en-US" sz="800"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sz="1600" dirty="0" smtClean="0">
                <a:solidFill>
                  <a:schemeClr val="tx1"/>
                </a:solidFill>
              </a:rPr>
              <a:t>Launch VMs (compute services)</a:t>
            </a:r>
          </a:p>
          <a:p>
            <a:pPr lvl="1"/>
            <a:r>
              <a:rPr lang="en-US" sz="1600" dirty="0" smtClean="0">
                <a:solidFill>
                  <a:schemeClr val="tx1"/>
                </a:solidFill>
              </a:rPr>
              <a:t>Monitor/Restart/Deactivate VMs (CP VMs)</a:t>
            </a:r>
          </a:p>
          <a:p>
            <a:pPr lvl="1"/>
            <a:r>
              <a:rPr lang="en-US" sz="1600" dirty="0" smtClean="0">
                <a:solidFill>
                  <a:schemeClr val="tx1"/>
                </a:solidFill>
              </a:rPr>
              <a:t>Procedure to grow/de-grow capacity (elasticity)</a:t>
            </a:r>
          </a:p>
          <a:p>
            <a:pPr lvl="1"/>
            <a:r>
              <a:rPr lang="en-US" sz="1600" dirty="0" smtClean="0">
                <a:solidFill>
                  <a:schemeClr val="tx1"/>
                </a:solidFill>
              </a:rPr>
              <a:t>Networking infrastructure</a:t>
            </a:r>
          </a:p>
          <a:p>
            <a:pPr lvl="2"/>
            <a:r>
              <a:rPr lang="en-US" sz="1400" dirty="0" smtClean="0">
                <a:solidFill>
                  <a:schemeClr val="tx1"/>
                </a:solidFill>
              </a:rPr>
              <a:t>Quantum/Neutron support expected </a:t>
            </a:r>
          </a:p>
          <a:p>
            <a:pPr lvl="2"/>
            <a:r>
              <a:rPr lang="en-US" sz="1400" dirty="0" smtClean="0">
                <a:solidFill>
                  <a:schemeClr val="tx1"/>
                </a:solidFill>
              </a:rPr>
              <a:t>Configuration of internal/private and external/public IP addresses</a:t>
            </a:r>
          </a:p>
          <a:p>
            <a:pPr lvl="2"/>
            <a:r>
              <a:rPr lang="en-US" sz="1400" dirty="0" smtClean="0">
                <a:solidFill>
                  <a:schemeClr val="tx1"/>
                </a:solidFill>
              </a:rPr>
              <a:t>DHCP for addresses assigned to VNICs with ability to request IP(s) at VM launch time</a:t>
            </a:r>
          </a:p>
          <a:p>
            <a:pPr lvl="1"/>
            <a:r>
              <a:rPr lang="en-US" sz="1600" dirty="0" smtClean="0">
                <a:solidFill>
                  <a:schemeClr val="tx1"/>
                </a:solidFill>
              </a:rPr>
              <a:t>Configuration of “flavor” (Cores, Memory, Disk, …)</a:t>
            </a:r>
          </a:p>
          <a:p>
            <a:pPr lvl="1"/>
            <a:r>
              <a:rPr lang="en-US" sz="1600" dirty="0" smtClean="0">
                <a:solidFill>
                  <a:schemeClr val="tx1"/>
                </a:solidFill>
              </a:rPr>
              <a:t>Configurations of “personality” for VM (metadata server and cloud-init)</a:t>
            </a:r>
          </a:p>
          <a:p>
            <a:pPr lvl="1"/>
            <a:r>
              <a:rPr lang="en-US" sz="1600" dirty="0" smtClean="0">
                <a:solidFill>
                  <a:schemeClr val="tx1"/>
                </a:solidFill>
              </a:rPr>
              <a:t>Persistent Storage (disk volume attached to each VM for logs/cores/billing)</a:t>
            </a:r>
          </a:p>
        </p:txBody>
      </p:sp>
      <p:sp>
        <p:nvSpPr>
          <p:cNvPr id="3" name="Title 2"/>
          <p:cNvSpPr>
            <a:spLocks noGrp="1"/>
          </p:cNvSpPr>
          <p:nvPr>
            <p:ph type="title"/>
          </p:nvPr>
        </p:nvSpPr>
        <p:spPr/>
        <p:txBody>
          <a:bodyPr/>
          <a:lstStyle/>
          <a:p>
            <a:r>
              <a:rPr lang="en-US" dirty="0" smtClean="0"/>
              <a:t>Cloud Manager Services Expected by MGC-8</a:t>
            </a:r>
            <a:endParaRPr 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888" y="752476"/>
            <a:ext cx="8587723" cy="5144040"/>
          </a:xfrm>
        </p:spPr>
        <p:txBody>
          <a:bodyPr/>
          <a:lstStyle/>
          <a:p>
            <a:r>
              <a:rPr lang="en-US" dirty="0" smtClean="0"/>
              <a:t>LCP provided middleware:</a:t>
            </a:r>
          </a:p>
          <a:p>
            <a:pPr lvl="1"/>
            <a:r>
              <a:rPr lang="en-US" dirty="0" smtClean="0"/>
              <a:t>Hardened OS</a:t>
            </a:r>
          </a:p>
          <a:p>
            <a:pPr lvl="1"/>
            <a:r>
              <a:rPr lang="en-US" dirty="0" err="1" smtClean="0"/>
              <a:t>kFEPH</a:t>
            </a:r>
            <a:r>
              <a:rPr lang="en-US" dirty="0" smtClean="0"/>
              <a:t> (possibly for SIP FW)</a:t>
            </a:r>
          </a:p>
          <a:p>
            <a:pPr lvl="1"/>
            <a:r>
              <a:rPr lang="en-US" dirty="0" smtClean="0"/>
              <a:t>Radius (?)</a:t>
            </a:r>
          </a:p>
          <a:p>
            <a:r>
              <a:rPr lang="en-US" dirty="0" smtClean="0"/>
              <a:t>MGC-8 provided middleware: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r>
              <a:rPr lang="en-US" dirty="0" smtClean="0"/>
              <a:t>Provided by TBD:</a:t>
            </a:r>
          </a:p>
          <a:p>
            <a:pPr lvl="1"/>
            <a:r>
              <a:rPr lang="en-US" dirty="0" smtClean="0"/>
              <a:t>Chef Server (installation/growth/</a:t>
            </a:r>
            <a:r>
              <a:rPr lang="en-US" dirty="0" err="1" smtClean="0"/>
              <a:t>degrowth</a:t>
            </a:r>
            <a:r>
              <a:rPr lang="en-US" dirty="0" smtClean="0"/>
              <a:t>/SU/monitoring)</a:t>
            </a:r>
          </a:p>
        </p:txBody>
      </p:sp>
      <p:sp>
        <p:nvSpPr>
          <p:cNvPr id="3" name="Title 2"/>
          <p:cNvSpPr>
            <a:spLocks noGrp="1"/>
          </p:cNvSpPr>
          <p:nvPr>
            <p:ph type="title"/>
          </p:nvPr>
        </p:nvSpPr>
        <p:spPr/>
        <p:txBody>
          <a:bodyPr/>
          <a:lstStyle/>
          <a:p>
            <a:r>
              <a:rPr lang="en-US" dirty="0" smtClean="0"/>
              <a:t>MGC-8 Application Middleware </a:t>
            </a:r>
            <a:endParaRPr lang="en-US" dirty="0"/>
          </a:p>
        </p:txBody>
      </p:sp>
      <p:sp>
        <p:nvSpPr>
          <p:cNvPr id="4" name="Content Placeholder 4"/>
          <p:cNvSpPr txBox="1">
            <a:spLocks/>
          </p:cNvSpPr>
          <p:nvPr/>
        </p:nvSpPr>
        <p:spPr bwMode="auto">
          <a:xfrm>
            <a:off x="311150" y="2902068"/>
            <a:ext cx="4038600" cy="2707324"/>
          </a:xfrm>
          <a:prstGeom prst="rect">
            <a:avLst/>
          </a:prstGeom>
          <a:noFill/>
          <a:ln w="9525">
            <a:noFill/>
            <a:miter lim="800000"/>
            <a:headEnd/>
            <a:tailEnd/>
          </a:ln>
        </p:spPr>
        <p:txBody>
          <a:bodyPr vert="horz" wrap="square" lIns="45720" tIns="0" rIns="0" bIns="0" numCol="1" anchor="t" anchorCtr="0" compatLnSpc="1">
            <a:prstTxWarp prst="textNoShape">
              <a:avLst/>
            </a:prstTxWarp>
            <a:normAutofit/>
          </a:bodyPr>
          <a:lstStyle/>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Char char="•"/>
              <a:tabLst/>
              <a:defRPr/>
            </a:pPr>
            <a:r>
              <a:rPr kumimoji="0" lang="en-US" sz="1300" b="0" i="1" u="none" strike="noStrike" kern="1200" cap="none" spc="0" normalizeH="0" baseline="0" noProof="0" dirty="0" smtClean="0">
                <a:ln>
                  <a:noFill/>
                </a:ln>
                <a:solidFill>
                  <a:schemeClr val="tx1"/>
                </a:solidFill>
                <a:effectLst/>
                <a:uLnTx/>
                <a:uFillTx/>
                <a:latin typeface="+mn-lt"/>
                <a:ea typeface="+mn-ea"/>
                <a:cs typeface="+mn-cs"/>
              </a:rPr>
              <a:t>IPC between processes in VM (relay)</a:t>
            </a:r>
          </a:p>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Char char="•"/>
              <a:tabLst/>
              <a:defRPr/>
            </a:pPr>
            <a:r>
              <a:rPr kumimoji="0" lang="en-US" sz="1300" b="0" i="1" u="none" strike="noStrike" kern="1200" cap="none" spc="0" normalizeH="0" baseline="0" noProof="0" dirty="0" smtClean="0">
                <a:ln>
                  <a:noFill/>
                </a:ln>
                <a:solidFill>
                  <a:schemeClr val="tx1"/>
                </a:solidFill>
                <a:effectLst/>
                <a:uLnTx/>
                <a:uFillTx/>
                <a:latin typeface="+mn-lt"/>
                <a:ea typeface="+mn-ea"/>
                <a:cs typeface="+mn-cs"/>
              </a:rPr>
              <a:t>IPC between VMs in system (XU relay)</a:t>
            </a:r>
          </a:p>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Char char="•"/>
              <a:tabLst/>
              <a:defRPr/>
            </a:pPr>
            <a:r>
              <a:rPr kumimoji="0" lang="en-US" sz="1300" b="0" i="1" u="none" strike="noStrike" kern="1200" cap="none" spc="0" normalizeH="0" baseline="0" noProof="0" dirty="0" smtClean="0">
                <a:ln>
                  <a:noFill/>
                </a:ln>
                <a:solidFill>
                  <a:schemeClr val="tx1"/>
                </a:solidFill>
                <a:effectLst/>
                <a:uLnTx/>
                <a:uFillTx/>
                <a:latin typeface="+mn-lt"/>
                <a:ea typeface="+mn-ea"/>
                <a:cs typeface="+mn-cs"/>
              </a:rPr>
              <a:t>Process/thread fault detection (EMF/</a:t>
            </a:r>
            <a:r>
              <a:rPr kumimoji="0" lang="en-US" sz="1300" b="0" i="1" u="none" strike="noStrike" kern="1200" cap="none" spc="0" normalizeH="0" baseline="0" noProof="0" dirty="0" err="1" smtClean="0">
                <a:ln>
                  <a:noFill/>
                </a:ln>
                <a:solidFill>
                  <a:schemeClr val="tx1"/>
                </a:solidFill>
                <a:effectLst/>
                <a:uLnTx/>
                <a:uFillTx/>
                <a:latin typeface="+mn-lt"/>
                <a:ea typeface="+mn-ea"/>
                <a:cs typeface="+mn-cs"/>
              </a:rPr>
              <a:t>cm_mon</a:t>
            </a:r>
            <a:r>
              <a:rPr kumimoji="0" lang="en-US" sz="1300" b="0" i="1" u="none" strike="noStrike" kern="1200" cap="none" spc="0" normalizeH="0" baseline="0" noProof="0" dirty="0" smtClean="0">
                <a:ln>
                  <a:noFill/>
                </a:ln>
                <a:solidFill>
                  <a:schemeClr val="tx1"/>
                </a:solidFill>
                <a:effectLst/>
                <a:uLnTx/>
                <a:uFillTx/>
                <a:latin typeface="+mn-lt"/>
                <a:ea typeface="+mn-ea"/>
                <a:cs typeface="+mn-cs"/>
              </a:rPr>
              <a:t>)</a:t>
            </a:r>
          </a:p>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Char char="•"/>
              <a:tabLst/>
              <a:defRPr/>
            </a:pPr>
            <a:r>
              <a:rPr kumimoji="0" lang="en-US" sz="1300" b="0" i="1" u="none" strike="noStrike" kern="1200" cap="none" spc="0" normalizeH="0" baseline="0" noProof="0" dirty="0" smtClean="0">
                <a:ln>
                  <a:noFill/>
                </a:ln>
                <a:solidFill>
                  <a:schemeClr val="tx1"/>
                </a:solidFill>
                <a:effectLst/>
                <a:uLnTx/>
                <a:uFillTx/>
                <a:latin typeface="+mn-lt"/>
                <a:ea typeface="+mn-ea"/>
                <a:cs typeface="+mn-cs"/>
              </a:rPr>
              <a:t>VM fault detection and restart (ICMP</a:t>
            </a:r>
            <a:r>
              <a:rPr kumimoji="0" lang="en-US" sz="1300" b="0" i="1" u="none" strike="noStrike" kern="1200" cap="none" spc="0" normalizeH="0" noProof="0" dirty="0" smtClean="0">
                <a:ln>
                  <a:noFill/>
                </a:ln>
                <a:solidFill>
                  <a:schemeClr val="tx1"/>
                </a:solidFill>
                <a:effectLst/>
                <a:uLnTx/>
                <a:uFillTx/>
                <a:latin typeface="+mn-lt"/>
                <a:ea typeface="+mn-ea"/>
                <a:cs typeface="+mn-cs"/>
              </a:rPr>
              <a:t> ping)</a:t>
            </a:r>
            <a:endParaRPr kumimoji="0" lang="en-US" sz="1300" b="0" i="1" u="none" strike="noStrike" kern="1200" cap="none" spc="0" normalizeH="0" baseline="0" noProof="0" dirty="0" smtClean="0">
              <a:ln>
                <a:noFill/>
              </a:ln>
              <a:solidFill>
                <a:schemeClr val="tx1"/>
              </a:solidFill>
              <a:effectLst/>
              <a:uLnTx/>
              <a:uFillTx/>
              <a:latin typeface="+mn-lt"/>
              <a:ea typeface="+mn-ea"/>
              <a:cs typeface="+mn-cs"/>
            </a:endParaRPr>
          </a:p>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Char char="•"/>
              <a:tabLst/>
              <a:defRPr/>
            </a:pPr>
            <a:r>
              <a:rPr kumimoji="0" lang="en-US" sz="1300" b="0" i="1" u="none" strike="noStrike" kern="1200" cap="none" spc="0" normalizeH="0" baseline="0" noProof="0" dirty="0" smtClean="0">
                <a:ln>
                  <a:noFill/>
                </a:ln>
                <a:solidFill>
                  <a:schemeClr val="tx1"/>
                </a:solidFill>
                <a:effectLst/>
                <a:uLnTx/>
                <a:uFillTx/>
                <a:latin typeface="+mn-lt"/>
                <a:ea typeface="+mn-ea"/>
                <a:cs typeface="+mn-cs"/>
              </a:rPr>
              <a:t>Logging infrastructure (</a:t>
            </a:r>
            <a:r>
              <a:rPr kumimoji="0" lang="en-US" sz="1300" b="0" i="1" u="none" strike="noStrike" kern="1200" cap="none" spc="0" normalizeH="0" baseline="0" noProof="0" dirty="0" err="1" smtClean="0">
                <a:ln>
                  <a:noFill/>
                </a:ln>
                <a:solidFill>
                  <a:schemeClr val="tx1"/>
                </a:solidFill>
                <a:effectLst/>
                <a:uLnTx/>
                <a:uFillTx/>
                <a:latin typeface="+mn-lt"/>
                <a:ea typeface="+mn-ea"/>
                <a:cs typeface="+mn-cs"/>
              </a:rPr>
              <a:t>LogSys</a:t>
            </a:r>
            <a:r>
              <a:rPr kumimoji="0" lang="en-US" sz="1300" b="0" i="1" u="none" strike="noStrike" kern="1200" cap="none" spc="0" normalizeH="0" baseline="0" noProof="0" dirty="0" smtClean="0">
                <a:ln>
                  <a:noFill/>
                </a:ln>
                <a:solidFill>
                  <a:schemeClr val="tx1"/>
                </a:solidFill>
                <a:effectLst/>
                <a:uLnTx/>
                <a:uFillTx/>
                <a:latin typeface="+mn-lt"/>
                <a:ea typeface="+mn-ea"/>
                <a:cs typeface="+mn-cs"/>
              </a:rPr>
              <a:t>)</a:t>
            </a:r>
          </a:p>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Char char="•"/>
              <a:tabLst/>
              <a:defRPr/>
            </a:pPr>
            <a:r>
              <a:rPr kumimoji="0" lang="en-US" sz="1300" b="0" i="1" u="none" strike="noStrike" kern="1200" cap="none" spc="0" normalizeH="0" baseline="0" noProof="0" dirty="0" smtClean="0">
                <a:ln>
                  <a:noFill/>
                </a:ln>
                <a:solidFill>
                  <a:schemeClr val="tx1"/>
                </a:solidFill>
                <a:effectLst/>
                <a:uLnTx/>
                <a:uFillTx/>
                <a:latin typeface="+mn-lt"/>
                <a:ea typeface="+mn-ea"/>
                <a:cs typeface="+mn-cs"/>
              </a:rPr>
              <a:t>Application configuration infrastructure (TL1, SNMP)</a:t>
            </a:r>
          </a:p>
          <a:p>
            <a:pPr marL="171450" indent="-171450">
              <a:spcBef>
                <a:spcPct val="20000"/>
              </a:spcBef>
              <a:spcAft>
                <a:spcPts val="600"/>
              </a:spcAft>
              <a:buClr>
                <a:srgbClr val="6639B7"/>
              </a:buClr>
              <a:buFont typeface="Arial" charset="0"/>
              <a:buChar char="•"/>
            </a:pPr>
            <a:r>
              <a:rPr lang="en-US" sz="1300" i="1" dirty="0" smtClean="0"/>
              <a:t>General : Overload, fault detection, resource monitoring (RMON, Queue Monitoring, etc)</a:t>
            </a:r>
          </a:p>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Char char="•"/>
              <a:tabLst/>
              <a:defRPr/>
            </a:pPr>
            <a:endParaRPr kumimoji="0" lang="en-US" sz="1400" b="0" i="1"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5"/>
          <p:cNvSpPr txBox="1">
            <a:spLocks/>
          </p:cNvSpPr>
          <p:nvPr/>
        </p:nvSpPr>
        <p:spPr>
          <a:xfrm>
            <a:off x="4648200" y="2861061"/>
            <a:ext cx="4038600" cy="2678756"/>
          </a:xfrm>
          <a:prstGeom prst="rect">
            <a:avLst/>
          </a:prstGeom>
        </p:spPr>
        <p:txBody>
          <a:bodyPr>
            <a:normAutofit/>
          </a:bodyPr>
          <a:lstStyle/>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None/>
              <a:tabLst/>
              <a:defRPr/>
            </a:pPr>
            <a:r>
              <a:rPr kumimoji="0" lang="en-US" sz="1300" b="0" i="1" u="none" strike="noStrike" kern="1200" cap="none" spc="0" normalizeH="0" baseline="0" noProof="0" dirty="0" smtClean="0">
                <a:ln>
                  <a:noFill/>
                </a:ln>
                <a:solidFill>
                  <a:schemeClr val="tx1"/>
                </a:solidFill>
                <a:effectLst/>
                <a:uLnTx/>
                <a:uFillTx/>
                <a:latin typeface="+mn-lt"/>
                <a:ea typeface="+mn-ea"/>
                <a:cs typeface="+mn-cs"/>
              </a:rPr>
              <a:t>	Redundancy Infrastructure (EMF, </a:t>
            </a:r>
            <a:r>
              <a:rPr kumimoji="0" lang="en-US" sz="1300" b="0" i="1" u="none" strike="noStrike" kern="1200" cap="none" spc="0" normalizeH="0" noProof="0" dirty="0" err="1" smtClean="0">
                <a:ln>
                  <a:noFill/>
                </a:ln>
                <a:solidFill>
                  <a:schemeClr val="tx1"/>
                </a:solidFill>
                <a:effectLst/>
                <a:uLnTx/>
                <a:uFillTx/>
                <a:latin typeface="+mn-lt"/>
                <a:ea typeface="+mn-ea"/>
                <a:cs typeface="+mn-cs"/>
              </a:rPr>
              <a:t>checkpointing</a:t>
            </a:r>
            <a:r>
              <a:rPr kumimoji="0" lang="en-US" sz="1300" b="0" i="1" u="none" strike="noStrike" kern="1200" cap="none" spc="0" normalizeH="0" baseline="0" noProof="0" dirty="0" smtClean="0">
                <a:ln>
                  <a:noFill/>
                </a:ln>
                <a:solidFill>
                  <a:schemeClr val="tx1"/>
                </a:solidFill>
                <a:effectLst/>
                <a:uLnTx/>
                <a:uFillTx/>
                <a:latin typeface="+mn-lt"/>
                <a:ea typeface="+mn-ea"/>
                <a:cs typeface="+mn-cs"/>
              </a:rPr>
              <a:t>)</a:t>
            </a:r>
          </a:p>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None/>
              <a:tabLst/>
              <a:defRPr/>
            </a:pPr>
            <a:r>
              <a:rPr kumimoji="0" lang="en-US" sz="1300" b="0" i="1" u="none" strike="noStrike" kern="1200" cap="none" spc="0" normalizeH="0" baseline="0" noProof="0" dirty="0" smtClean="0">
                <a:ln>
                  <a:noFill/>
                </a:ln>
                <a:solidFill>
                  <a:schemeClr val="tx1"/>
                </a:solidFill>
                <a:effectLst/>
                <a:uLnTx/>
                <a:uFillTx/>
                <a:latin typeface="+mn-lt"/>
                <a:ea typeface="+mn-ea"/>
                <a:cs typeface="+mn-cs"/>
              </a:rPr>
              <a:t>	Security Infrastructure (IPFILTR)</a:t>
            </a:r>
          </a:p>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None/>
              <a:tabLst/>
              <a:defRPr/>
            </a:pPr>
            <a:r>
              <a:rPr kumimoji="0" lang="en-US" sz="1300" b="0" i="1" u="none" strike="noStrike" kern="1200" cap="none" spc="0" normalizeH="0" baseline="0" noProof="0" dirty="0" smtClean="0">
                <a:ln>
                  <a:noFill/>
                </a:ln>
                <a:solidFill>
                  <a:schemeClr val="tx1"/>
                </a:solidFill>
                <a:effectLst/>
                <a:uLnTx/>
                <a:uFillTx/>
                <a:latin typeface="+mn-lt"/>
                <a:ea typeface="+mn-ea"/>
                <a:cs typeface="+mn-cs"/>
              </a:rPr>
              <a:t>	OS Abstraction Infrastructure</a:t>
            </a:r>
            <a:r>
              <a:rPr kumimoji="0" lang="en-US" sz="1300" b="0" i="1" u="none" strike="noStrike" kern="1200" cap="none" spc="0" normalizeH="0" noProof="0" dirty="0" smtClean="0">
                <a:ln>
                  <a:noFill/>
                </a:ln>
                <a:solidFill>
                  <a:schemeClr val="tx1"/>
                </a:solidFill>
                <a:effectLst/>
                <a:uLnTx/>
                <a:uFillTx/>
                <a:latin typeface="+mn-lt"/>
                <a:ea typeface="+mn-ea"/>
                <a:cs typeface="+mn-cs"/>
              </a:rPr>
              <a:t> (OAL, MTSS, NBASE)</a:t>
            </a:r>
            <a:endParaRPr kumimoji="0" lang="en-US" sz="1300" b="0" i="1" u="none" strike="noStrike" kern="1200" cap="none" spc="0" normalizeH="0" baseline="0" noProof="0" dirty="0" smtClean="0">
              <a:ln>
                <a:noFill/>
              </a:ln>
              <a:solidFill>
                <a:schemeClr val="tx1"/>
              </a:solidFill>
              <a:effectLst/>
              <a:uLnTx/>
              <a:uFillTx/>
              <a:latin typeface="+mn-lt"/>
              <a:ea typeface="+mn-ea"/>
              <a:cs typeface="+mn-cs"/>
            </a:endParaRPr>
          </a:p>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None/>
              <a:tabLst/>
              <a:defRPr/>
            </a:pPr>
            <a:r>
              <a:rPr kumimoji="0" lang="en-US" sz="1300" b="0" i="1" u="none" strike="noStrike" kern="1200" cap="none" spc="0" normalizeH="0" baseline="0" noProof="0" dirty="0" smtClean="0">
                <a:ln>
                  <a:noFill/>
                </a:ln>
                <a:solidFill>
                  <a:schemeClr val="tx1"/>
                </a:solidFill>
                <a:effectLst/>
                <a:uLnTx/>
                <a:uFillTx/>
                <a:latin typeface="+mn-lt"/>
                <a:ea typeface="+mn-ea"/>
                <a:cs typeface="+mn-cs"/>
              </a:rPr>
              <a:t>	Performance Measurement (TL1)</a:t>
            </a:r>
          </a:p>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None/>
              <a:tabLst/>
              <a:defRPr/>
            </a:pPr>
            <a:r>
              <a:rPr kumimoji="0" lang="en-US" sz="1300" b="0" i="1" u="none" strike="noStrike" kern="1200" cap="none" spc="0" normalizeH="0" baseline="0" noProof="0" dirty="0" smtClean="0">
                <a:ln>
                  <a:noFill/>
                </a:ln>
                <a:solidFill>
                  <a:schemeClr val="tx1"/>
                </a:solidFill>
                <a:effectLst/>
                <a:uLnTx/>
                <a:uFillTx/>
                <a:latin typeface="+mn-lt"/>
                <a:ea typeface="+mn-ea"/>
                <a:cs typeface="+mn-cs"/>
              </a:rPr>
              <a:t>	Back-up and Restore (TL1)</a:t>
            </a:r>
          </a:p>
          <a:p>
            <a:pPr marL="171450" lvl="0" indent="-171450">
              <a:spcBef>
                <a:spcPct val="20000"/>
              </a:spcBef>
              <a:spcAft>
                <a:spcPts val="600"/>
              </a:spcAft>
              <a:buClr>
                <a:srgbClr val="6639B7"/>
              </a:buClr>
              <a:buFont typeface="Arial" charset="0"/>
              <a:buChar char="•"/>
              <a:defRPr/>
            </a:pPr>
            <a:r>
              <a:rPr lang="en-US" sz="1300" i="1" dirty="0" smtClean="0"/>
              <a:t>Alarm Infrastructure (FAM, SNMP, TL1)</a:t>
            </a:r>
          </a:p>
          <a:p>
            <a:pPr marL="171450" lvl="0" indent="-171450">
              <a:spcBef>
                <a:spcPct val="20000"/>
              </a:spcBef>
              <a:spcAft>
                <a:spcPts val="600"/>
              </a:spcAft>
              <a:buClr>
                <a:srgbClr val="6639B7"/>
              </a:buClr>
              <a:buFont typeface="Arial" charset="0"/>
              <a:buChar char="•"/>
              <a:defRPr/>
            </a:pPr>
            <a:r>
              <a:rPr lang="en-US" sz="1300" i="1" dirty="0" smtClean="0"/>
              <a:t>Database (</a:t>
            </a:r>
            <a:r>
              <a:rPr lang="en-US" sz="1300" i="1" dirty="0" err="1" smtClean="0"/>
              <a:t>mySQL</a:t>
            </a:r>
            <a:r>
              <a:rPr lang="en-US" sz="1300" i="1" dirty="0" smtClean="0"/>
              <a:t> packaged w/MGC8)</a:t>
            </a:r>
          </a:p>
          <a:p>
            <a:pPr marL="171450" marR="0" lvl="0" indent="-171450" algn="l" defTabSz="914400" rtl="0" eaLnBrk="1" fontAlgn="base" latinLnBrk="0" hangingPunct="1">
              <a:lnSpc>
                <a:spcPct val="100000"/>
              </a:lnSpc>
              <a:spcBef>
                <a:spcPct val="20000"/>
              </a:spcBef>
              <a:spcAft>
                <a:spcPts val="600"/>
              </a:spcAft>
              <a:buClr>
                <a:srgbClr val="6639B7"/>
              </a:buClr>
              <a:buSzTx/>
              <a:buFont typeface="Arial" charset="0"/>
              <a:buNone/>
              <a:tabLst/>
              <a:defRPr/>
            </a:pPr>
            <a:endParaRPr kumimoji="0" lang="en-US" sz="13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888" y="735496"/>
            <a:ext cx="8587723" cy="5161019"/>
          </a:xfrm>
        </p:spPr>
        <p:txBody>
          <a:bodyPr/>
          <a:lstStyle/>
          <a:p>
            <a:r>
              <a:rPr lang="en-US" sz="1600" dirty="0" smtClean="0"/>
              <a:t>VMs are hardware location agnostic with expected tuning of fault detection heartbeats (ping and relay)</a:t>
            </a:r>
          </a:p>
          <a:p>
            <a:r>
              <a:rPr lang="en-US" sz="1600" dirty="0" smtClean="0"/>
              <a:t>Scaling bottlenecks identified so far are:</a:t>
            </a:r>
          </a:p>
          <a:p>
            <a:pPr lvl="1"/>
            <a:r>
              <a:rPr lang="en-US" sz="1400" dirty="0" smtClean="0"/>
              <a:t>SIP FED</a:t>
            </a:r>
          </a:p>
          <a:p>
            <a:pPr lvl="1"/>
            <a:r>
              <a:rPr lang="en-US" sz="1400" dirty="0" smtClean="0"/>
              <a:t>Router</a:t>
            </a:r>
          </a:p>
          <a:p>
            <a:pPr lvl="1"/>
            <a:r>
              <a:rPr lang="en-US" sz="1400" dirty="0" smtClean="0"/>
              <a:t>BTS</a:t>
            </a:r>
          </a:p>
          <a:p>
            <a:pPr lvl="1"/>
            <a:r>
              <a:rPr lang="en-US" sz="1400" dirty="0" smtClean="0"/>
              <a:t>Possibly PD</a:t>
            </a:r>
          </a:p>
          <a:p>
            <a:pPr lvl="1">
              <a:buNone/>
            </a:pPr>
            <a:r>
              <a:rPr lang="en-US" sz="1400" dirty="0" smtClean="0"/>
              <a:t>There are high level plans/ideas to address above bottlenecks</a:t>
            </a:r>
          </a:p>
          <a:p>
            <a:r>
              <a:rPr lang="en-US" sz="1600" dirty="0" smtClean="0"/>
              <a:t>Scale UP/DOWN manually via reconfiguring STBY OOS VMs to have more/less CPU cores, memory, disk.</a:t>
            </a:r>
          </a:p>
          <a:p>
            <a:pPr lvl="1"/>
            <a:r>
              <a:rPr lang="en-US" sz="1400" dirty="0" smtClean="0"/>
              <a:t>Recipes are expected to automate scale UP/DOWN, OUT/IN based on existing (or new) PM data (RTRV-PM-*)</a:t>
            </a:r>
          </a:p>
          <a:p>
            <a:r>
              <a:rPr lang="en-US" sz="1600" dirty="0" smtClean="0"/>
              <a:t>Memory/CPU Core Monitoring adjusted to support UP/DOWN scaling</a:t>
            </a:r>
          </a:p>
          <a:p>
            <a:r>
              <a:rPr lang="en-US" sz="1600" dirty="0" smtClean="0"/>
              <a:t>Fault Detection (to be) adjusted to support OUT/IN scaling</a:t>
            </a:r>
          </a:p>
          <a:p>
            <a:r>
              <a:rPr lang="en-US" sz="1600" dirty="0" smtClean="0"/>
              <a:t>Growth/De-growth to be assisted by Chef recipes</a:t>
            </a:r>
          </a:p>
          <a:p>
            <a:pPr>
              <a:buNone/>
            </a:pPr>
            <a:endParaRPr lang="en-US" sz="1600" dirty="0" smtClean="0"/>
          </a:p>
          <a:p>
            <a:endParaRPr lang="en-US" sz="1600" dirty="0" smtClean="0"/>
          </a:p>
          <a:p>
            <a:endParaRPr lang="en-US" sz="1600" dirty="0" smtClean="0"/>
          </a:p>
        </p:txBody>
      </p:sp>
      <p:sp>
        <p:nvSpPr>
          <p:cNvPr id="3" name="Title 2"/>
          <p:cNvSpPr>
            <a:spLocks noGrp="1"/>
          </p:cNvSpPr>
          <p:nvPr>
            <p:ph type="title"/>
          </p:nvPr>
        </p:nvSpPr>
        <p:spPr>
          <a:xfrm>
            <a:off x="192375" y="241450"/>
            <a:ext cx="8645237" cy="494046"/>
          </a:xfrm>
        </p:spPr>
        <p:txBody>
          <a:bodyPr/>
          <a:lstStyle/>
          <a:p>
            <a:r>
              <a:rPr lang="en-US" dirty="0" smtClean="0"/>
              <a:t>MGC8 Scaling </a:t>
            </a:r>
            <a:endParaRPr 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888" y="735496"/>
            <a:ext cx="8587723" cy="5161019"/>
          </a:xfrm>
        </p:spPr>
        <p:txBody>
          <a:bodyPr/>
          <a:lstStyle/>
          <a:p>
            <a:r>
              <a:rPr lang="en-US" sz="1600" dirty="0" smtClean="0"/>
              <a:t>CS VMs are the elastic component of MGC-8 since they share the following capabilities:</a:t>
            </a:r>
          </a:p>
          <a:p>
            <a:pPr lvl="1"/>
            <a:r>
              <a:rPr lang="en-US" sz="1400" dirty="0" smtClean="0"/>
              <a:t>CS VMs are “compute workers” for SIP, Call Control, H.248</a:t>
            </a:r>
          </a:p>
          <a:p>
            <a:pPr lvl="1"/>
            <a:r>
              <a:rPr lang="en-US" sz="1400" dirty="0" smtClean="0"/>
              <a:t>No direct connectivity to external network</a:t>
            </a:r>
          </a:p>
          <a:p>
            <a:pPr lvl="1"/>
            <a:r>
              <a:rPr lang="en-US" sz="1400" dirty="0" smtClean="0"/>
              <a:t>Shared data with all CS VMs</a:t>
            </a:r>
          </a:p>
          <a:p>
            <a:pPr lvl="1"/>
            <a:r>
              <a:rPr lang="en-US" sz="1400" dirty="0" smtClean="0"/>
              <a:t>Able to allocate IP media resources from “global” MGWs</a:t>
            </a:r>
          </a:p>
          <a:p>
            <a:r>
              <a:rPr lang="en-US" sz="1600" dirty="0" smtClean="0"/>
              <a:t>Elasticity is best achieved with SIP-SIP traffic (IBCF/IP-peering). SIP-TDM (MGCF) does not lend itself to being elastic due to physical TDM resources.</a:t>
            </a:r>
          </a:p>
          <a:p>
            <a:r>
              <a:rPr lang="en-US" sz="1600" dirty="0" smtClean="0"/>
              <a:t>A CS instance can be brought into service in a manner of minutes (scaling OUT)</a:t>
            </a:r>
          </a:p>
          <a:p>
            <a:pPr lvl="1"/>
            <a:r>
              <a:rPr lang="en-US" sz="1400" dirty="0" smtClean="0"/>
              <a:t>N number of running CSs overloaded or approaching overload</a:t>
            </a:r>
          </a:p>
          <a:p>
            <a:pPr lvl="1"/>
            <a:r>
              <a:rPr lang="en-US" sz="1400" dirty="0" smtClean="0"/>
              <a:t>Execute script/recipe to add new CS VM pair</a:t>
            </a:r>
          </a:p>
          <a:p>
            <a:pPr lvl="1"/>
            <a:r>
              <a:rPr lang="en-US" sz="1400" dirty="0" smtClean="0"/>
              <a:t>Execute script/recipe to add new “Call Control Instance” to the current “workers” list (TL1 command)</a:t>
            </a:r>
          </a:p>
          <a:p>
            <a:pPr lvl="1"/>
            <a:r>
              <a:rPr lang="en-US" sz="1400" dirty="0" smtClean="0"/>
              <a:t>Once CS VM goes ACT, it starts receiving SIP traffic from SIP FED (SD)</a:t>
            </a:r>
          </a:p>
          <a:p>
            <a:pPr lvl="1"/>
            <a:endParaRPr lang="en-US" sz="1400" dirty="0" smtClean="0"/>
          </a:p>
          <a:p>
            <a:pPr>
              <a:buNone/>
            </a:pPr>
            <a:endParaRPr lang="en-US" sz="1600" dirty="0" smtClean="0"/>
          </a:p>
          <a:p>
            <a:endParaRPr lang="en-US" sz="1600" dirty="0" smtClean="0"/>
          </a:p>
          <a:p>
            <a:endParaRPr lang="en-US" sz="1600" dirty="0" smtClean="0"/>
          </a:p>
        </p:txBody>
      </p:sp>
      <p:sp>
        <p:nvSpPr>
          <p:cNvPr id="3" name="Title 2"/>
          <p:cNvSpPr>
            <a:spLocks noGrp="1"/>
          </p:cNvSpPr>
          <p:nvPr>
            <p:ph type="title"/>
          </p:nvPr>
        </p:nvSpPr>
        <p:spPr>
          <a:xfrm>
            <a:off x="192375" y="241450"/>
            <a:ext cx="8645237" cy="494046"/>
          </a:xfrm>
        </p:spPr>
        <p:txBody>
          <a:bodyPr/>
          <a:lstStyle/>
          <a:p>
            <a:r>
              <a:rPr lang="en-US" dirty="0" smtClean="0"/>
              <a:t>MGC8 Elasticity </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3636" y="1495425"/>
            <a:ext cx="8613976" cy="4821154"/>
          </a:xfrm>
        </p:spPr>
        <p:txBody>
          <a:bodyPr lIns="45720" tIns="0" rIns="0" bIns="0">
            <a:normAutofit/>
          </a:bodyPr>
          <a:lstStyle/>
          <a:p>
            <a:pPr marL="457200" indent="-457200" eaLnBrk="1" hangingPunct="1">
              <a:spcBef>
                <a:spcPts val="1200"/>
              </a:spcBef>
              <a:buClr>
                <a:schemeClr val="tx1"/>
              </a:buClr>
              <a:buFont typeface="Tahoma" pitchFamily="34" charset="0"/>
              <a:buAutoNum type="arabicPeriod"/>
            </a:pPr>
            <a:r>
              <a:rPr sz="3200" dirty="0" smtClean="0">
                <a:solidFill>
                  <a:srgbClr val="7F7F7F"/>
                </a:solidFill>
              </a:rPr>
              <a:t>Market Drivers (Brad's input)</a:t>
            </a:r>
            <a:endParaRPr sz="3200" dirty="0">
              <a:solidFill>
                <a:srgbClr val="7F7F7F"/>
              </a:solidFill>
            </a:endParaRPr>
          </a:p>
          <a:p>
            <a:pPr marL="457200" indent="-457200" eaLnBrk="1" hangingPunct="1">
              <a:spcBef>
                <a:spcPts val="1200"/>
              </a:spcBef>
              <a:buClr>
                <a:schemeClr val="tx1"/>
              </a:buClr>
              <a:buFont typeface="Tahoma" pitchFamily="34" charset="0"/>
              <a:buAutoNum type="arabicPeriod"/>
            </a:pPr>
            <a:r>
              <a:rPr sz="3200" dirty="0" smtClean="0">
                <a:solidFill>
                  <a:srgbClr val="7F7F7F"/>
                </a:solidFill>
              </a:rPr>
              <a:t>Requirements (Brad's input)</a:t>
            </a:r>
          </a:p>
          <a:p>
            <a:pPr marL="457200" indent="-457200" eaLnBrk="1" hangingPunct="1">
              <a:spcBef>
                <a:spcPts val="1200"/>
              </a:spcBef>
              <a:buClr>
                <a:schemeClr val="tx1"/>
              </a:buClr>
              <a:buFont typeface="Tahoma" pitchFamily="34" charset="0"/>
              <a:buAutoNum type="arabicPeriod"/>
            </a:pPr>
            <a:r>
              <a:rPr lang="en-US" sz="3200" dirty="0" smtClean="0">
                <a:solidFill>
                  <a:srgbClr val="7F7F7F"/>
                </a:solidFill>
              </a:rPr>
              <a:t>Definitions</a:t>
            </a:r>
          </a:p>
          <a:p>
            <a:pPr marL="457200" indent="-457200" eaLnBrk="1" hangingPunct="1">
              <a:spcBef>
                <a:spcPts val="1200"/>
              </a:spcBef>
              <a:buClr>
                <a:schemeClr val="tx1"/>
              </a:buClr>
              <a:buFont typeface="Tahoma" pitchFamily="34" charset="0"/>
              <a:buAutoNum type="arabicPeriod"/>
            </a:pPr>
            <a:r>
              <a:rPr lang="en-US" sz="3200" dirty="0" smtClean="0">
                <a:solidFill>
                  <a:srgbClr val="7F7F7F"/>
                </a:solidFill>
              </a:rPr>
              <a:t>Architecture</a:t>
            </a:r>
          </a:p>
          <a:p>
            <a:pPr marL="457200" indent="-457200" eaLnBrk="1" hangingPunct="1">
              <a:spcBef>
                <a:spcPts val="1200"/>
              </a:spcBef>
              <a:buClr>
                <a:schemeClr val="tx1"/>
              </a:buClr>
              <a:buFont typeface="Tahoma" pitchFamily="34" charset="0"/>
              <a:buAutoNum type="arabicPeriod"/>
            </a:pPr>
            <a:r>
              <a:rPr lang="en-US" sz="3200" dirty="0" smtClean="0">
                <a:solidFill>
                  <a:srgbClr val="7F7F7F"/>
                </a:solidFill>
              </a:rPr>
              <a:t>Next Steps</a:t>
            </a:r>
          </a:p>
          <a:p>
            <a:pPr marL="457200" indent="-457200" eaLnBrk="1" hangingPunct="1">
              <a:spcBef>
                <a:spcPts val="1200"/>
              </a:spcBef>
              <a:buClr>
                <a:schemeClr val="tx1"/>
              </a:buClr>
              <a:buFont typeface="Tahoma" pitchFamily="34" charset="0"/>
              <a:buAutoNum type="arabicPeriod"/>
            </a:pPr>
            <a:r>
              <a:rPr lang="en-US" sz="3200" dirty="0" smtClean="0">
                <a:solidFill>
                  <a:srgbClr val="7F7F7F"/>
                </a:solidFill>
              </a:rPr>
              <a:t>Tasks</a:t>
            </a:r>
            <a:endParaRPr sz="3200" dirty="0" smtClean="0">
              <a:solidFill>
                <a:srgbClr val="7F7F7F"/>
              </a:solidFill>
            </a:endParaRPr>
          </a:p>
          <a:p>
            <a:pPr marL="457200" indent="-457200" eaLnBrk="1" hangingPunct="1">
              <a:spcBef>
                <a:spcPts val="1200"/>
              </a:spcBef>
              <a:buClr>
                <a:schemeClr val="tx1"/>
              </a:buClr>
              <a:buNone/>
            </a:pPr>
            <a:endParaRPr sz="3200" dirty="0">
              <a:solidFill>
                <a:srgbClr val="7F7F7F"/>
              </a:solidFill>
            </a:endParaRPr>
          </a:p>
        </p:txBody>
      </p:sp>
      <p:sp>
        <p:nvSpPr>
          <p:cNvPr id="20483" name="Title 3"/>
          <p:cNvSpPr>
            <a:spLocks noGrp="1"/>
          </p:cNvSpPr>
          <p:nvPr>
            <p:ph type="title"/>
          </p:nvPr>
        </p:nvSpPr>
        <p:spPr/>
        <p:txBody>
          <a:bodyPr/>
          <a:lstStyle/>
          <a:p>
            <a:pPr eaLnBrk="1" hangingPunct="1"/>
            <a:r>
              <a:rPr dirty="0" smtClean="0">
                <a:latin typeface="Tahoma" pitchFamily="34" charset="0"/>
              </a:rPr>
              <a:t>AGENDA</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Continue to be managed by COM (via TL1 interface)</a:t>
            </a:r>
          </a:p>
          <a:p>
            <a:r>
              <a:rPr lang="en-US" dirty="0" smtClean="0"/>
              <a:t>Backup/Restore already supported with EXEC-BACKUP-CFG for DB backup. No plans to change it for cloud. </a:t>
            </a:r>
          </a:p>
          <a:p>
            <a:r>
              <a:rPr lang="en-US" dirty="0" smtClean="0"/>
              <a:t>Currently have no use planned for VM snapshoting.</a:t>
            </a:r>
          </a:p>
          <a:p>
            <a:r>
              <a:rPr lang="en-US" dirty="0" smtClean="0"/>
              <a:t>SW Licensing – Expecting ALU licensing organization to meet MGC-8’s cloud needs (common with other ALU cloud NEs)</a:t>
            </a:r>
          </a:p>
          <a:p>
            <a:endParaRPr lang="en-US" dirty="0"/>
          </a:p>
        </p:txBody>
      </p:sp>
      <p:sp>
        <p:nvSpPr>
          <p:cNvPr id="3" name="Title 2"/>
          <p:cNvSpPr>
            <a:spLocks noGrp="1"/>
          </p:cNvSpPr>
          <p:nvPr>
            <p:ph type="title"/>
          </p:nvPr>
        </p:nvSpPr>
        <p:spPr/>
        <p:txBody>
          <a:bodyPr/>
          <a:lstStyle/>
          <a:p>
            <a:r>
              <a:rPr lang="en-US" dirty="0" smtClean="0"/>
              <a:t>MGC-8 OAM </a:t>
            </a:r>
            <a:endParaRPr 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888" y="937452"/>
            <a:ext cx="8587723" cy="4959063"/>
          </a:xfrm>
        </p:spPr>
        <p:txBody>
          <a:bodyPr/>
          <a:lstStyle/>
          <a:p>
            <a:r>
              <a:rPr lang="en-US" dirty="0" smtClean="0"/>
              <a:t>SU not requiring OS upgrade – managed via Chef and yum/rpm</a:t>
            </a:r>
          </a:p>
          <a:p>
            <a:pPr lvl="1"/>
            <a:r>
              <a:rPr lang="en-US" sz="1600" dirty="0" smtClean="0"/>
              <a:t>OS security patching </a:t>
            </a:r>
          </a:p>
          <a:p>
            <a:pPr lvl="1"/>
            <a:r>
              <a:rPr lang="en-US" sz="1600" dirty="0" smtClean="0"/>
              <a:t>MGC-8 application upgrade</a:t>
            </a:r>
          </a:p>
          <a:p>
            <a:r>
              <a:rPr lang="en-US" dirty="0" smtClean="0"/>
              <a:t>SU with required OS upgrade – managed via VM re-build</a:t>
            </a:r>
          </a:p>
          <a:p>
            <a:pPr lvl="1"/>
            <a:r>
              <a:rPr lang="en-US" sz="1600" dirty="0" smtClean="0"/>
              <a:t>Build release ‘N+1’ MGC-8 image offline</a:t>
            </a:r>
          </a:p>
          <a:p>
            <a:pPr lvl="1"/>
            <a:r>
              <a:rPr lang="en-US" sz="1600" dirty="0" smtClean="0"/>
              <a:t>Terminate release ‘N’ standby/redundant active servers</a:t>
            </a:r>
          </a:p>
          <a:p>
            <a:pPr lvl="1"/>
            <a:r>
              <a:rPr lang="en-US" sz="1600" dirty="0" smtClean="0"/>
              <a:t>Turn up release ‘N+1’ standby/redundant active servers (re-attach VM ‘N’ storage, internal IPs, public IPs, etc)</a:t>
            </a:r>
          </a:p>
          <a:p>
            <a:pPr lvl="1"/>
            <a:r>
              <a:rPr lang="en-US" sz="1600" dirty="0" smtClean="0"/>
              <a:t>Synchronize and soak release ‘N+1’ alongside release ‘N’ servers</a:t>
            </a:r>
          </a:p>
          <a:p>
            <a:pPr lvl="1"/>
            <a:r>
              <a:rPr lang="en-US" sz="1600" dirty="0" smtClean="0"/>
              <a:t>Failover to ‘N+1’ servers</a:t>
            </a:r>
          </a:p>
          <a:p>
            <a:pPr lvl="1"/>
            <a:r>
              <a:rPr lang="en-US" sz="1600" dirty="0" smtClean="0"/>
              <a:t>Terminate remaining release ‘N’ servers</a:t>
            </a:r>
          </a:p>
          <a:p>
            <a:pPr lvl="1"/>
            <a:r>
              <a:rPr lang="en-US" sz="1600" dirty="0" smtClean="0"/>
              <a:t>Turn up remaining release ‘N+1’ servers (re-attach VM ‘N’ storage, internal IPs, public IPs, etc)</a:t>
            </a:r>
          </a:p>
          <a:p>
            <a:pPr lvl="1"/>
            <a:r>
              <a:rPr lang="en-US" sz="1600" dirty="0" smtClean="0"/>
              <a:t>Synchronize and soak release ‘N+1’ servers before disposing of  release ‘N’ MGC-8 images</a:t>
            </a:r>
          </a:p>
          <a:p>
            <a:pPr lvl="1"/>
            <a:endParaRPr lang="en-US" dirty="0" smtClean="0"/>
          </a:p>
          <a:p>
            <a:pPr lvl="1"/>
            <a:endParaRPr lang="en-US" dirty="0" smtClean="0"/>
          </a:p>
        </p:txBody>
      </p:sp>
      <p:sp>
        <p:nvSpPr>
          <p:cNvPr id="3" name="Title 2"/>
          <p:cNvSpPr>
            <a:spLocks noGrp="1"/>
          </p:cNvSpPr>
          <p:nvPr>
            <p:ph type="title"/>
          </p:nvPr>
        </p:nvSpPr>
        <p:spPr>
          <a:xfrm>
            <a:off x="192375" y="241450"/>
            <a:ext cx="8645237" cy="696002"/>
          </a:xfrm>
        </p:spPr>
        <p:txBody>
          <a:bodyPr/>
          <a:lstStyle/>
          <a:p>
            <a:r>
              <a:rPr lang="en-US" dirty="0" smtClean="0"/>
              <a:t>MGC-8 Architecture – Software Upgrade</a:t>
            </a:r>
            <a:endParaRPr lang="en-US"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888" y="800100"/>
            <a:ext cx="8587723" cy="5435600"/>
          </a:xfrm>
        </p:spPr>
        <p:txBody>
          <a:bodyPr/>
          <a:lstStyle/>
          <a:p>
            <a:pPr marL="457200" indent="-457200">
              <a:buFont typeface="+mj-lt"/>
              <a:buAutoNum type="arabicPeriod"/>
            </a:pPr>
            <a:r>
              <a:rPr lang="en-US" dirty="0" smtClean="0">
                <a:solidFill>
                  <a:schemeClr val="tx1"/>
                </a:solidFill>
              </a:rPr>
              <a:t>Hardened OS from customer or platform organization</a:t>
            </a:r>
          </a:p>
          <a:p>
            <a:pPr marL="457200" indent="-457200">
              <a:buFont typeface="+mj-lt"/>
              <a:buAutoNum type="arabicPeriod"/>
            </a:pPr>
            <a:r>
              <a:rPr lang="en-US" dirty="0" smtClean="0">
                <a:solidFill>
                  <a:schemeClr val="tx1"/>
                </a:solidFill>
              </a:rPr>
              <a:t>Add OS packages as required to hardened base</a:t>
            </a:r>
          </a:p>
          <a:p>
            <a:pPr marL="457200" indent="-457200">
              <a:buFont typeface="+mj-lt"/>
              <a:buAutoNum type="arabicPeriod"/>
            </a:pPr>
            <a:r>
              <a:rPr lang="en-US" dirty="0" smtClean="0">
                <a:solidFill>
                  <a:schemeClr val="tx1"/>
                </a:solidFill>
              </a:rPr>
              <a:t>Manually defined per-VM-personality security groups to allow packets to guest OS based on:</a:t>
            </a:r>
          </a:p>
          <a:p>
            <a:pPr marL="682625" lvl="1" indent="-457200"/>
            <a:r>
              <a:rPr lang="en-US" sz="1200" dirty="0" smtClean="0">
                <a:solidFill>
                  <a:schemeClr val="tx1"/>
                </a:solidFill>
              </a:rPr>
              <a:t>IP address</a:t>
            </a:r>
          </a:p>
          <a:p>
            <a:pPr marL="682625" lvl="1" indent="-457200"/>
            <a:r>
              <a:rPr lang="en-US" sz="1200" dirty="0" smtClean="0">
                <a:solidFill>
                  <a:schemeClr val="tx1"/>
                </a:solidFill>
              </a:rPr>
              <a:t>Port</a:t>
            </a:r>
          </a:p>
          <a:p>
            <a:pPr marL="682625" lvl="1" indent="-457200"/>
            <a:r>
              <a:rPr lang="en-US" sz="1200" dirty="0" smtClean="0">
                <a:solidFill>
                  <a:schemeClr val="tx1"/>
                </a:solidFill>
              </a:rPr>
              <a:t>Protocol</a:t>
            </a:r>
            <a:endParaRPr lang="en-US" dirty="0" smtClean="0">
              <a:solidFill>
                <a:schemeClr val="tx1"/>
              </a:solidFill>
            </a:endParaRPr>
          </a:p>
          <a:p>
            <a:pPr marL="457200" indent="-457200">
              <a:buFont typeface="+mj-lt"/>
              <a:buAutoNum type="arabicPeriod"/>
            </a:pPr>
            <a:r>
              <a:rPr lang="en-US" dirty="0" err="1" smtClean="0">
                <a:solidFill>
                  <a:schemeClr val="tx1"/>
                </a:solidFill>
              </a:rPr>
              <a:t>Iptables</a:t>
            </a:r>
            <a:r>
              <a:rPr lang="en-US" dirty="0" smtClean="0">
                <a:solidFill>
                  <a:schemeClr val="tx1"/>
                </a:solidFill>
              </a:rPr>
              <a:t> in the guest OS used only for NAT-</a:t>
            </a:r>
            <a:r>
              <a:rPr lang="en-US" dirty="0" err="1" smtClean="0">
                <a:solidFill>
                  <a:schemeClr val="tx1"/>
                </a:solidFill>
              </a:rPr>
              <a:t>ing</a:t>
            </a:r>
            <a:r>
              <a:rPr lang="en-US" dirty="0" smtClean="0">
                <a:solidFill>
                  <a:schemeClr val="tx1"/>
                </a:solidFill>
              </a:rPr>
              <a:t> and DSCP setting</a:t>
            </a:r>
          </a:p>
          <a:p>
            <a:pPr marL="457200" indent="-457200">
              <a:buFont typeface="+mj-lt"/>
              <a:buAutoNum type="arabicPeriod"/>
            </a:pPr>
            <a:r>
              <a:rPr lang="en-US" dirty="0" smtClean="0">
                <a:solidFill>
                  <a:schemeClr val="tx1"/>
                </a:solidFill>
              </a:rPr>
              <a:t>All MGC-8 OAM security requirements remain</a:t>
            </a:r>
          </a:p>
          <a:p>
            <a:pPr marL="574675" lvl="1" indent="-342900"/>
            <a:r>
              <a:rPr lang="en-US" i="1" dirty="0" smtClean="0">
                <a:solidFill>
                  <a:schemeClr val="tx1"/>
                </a:solidFill>
              </a:rPr>
              <a:t>Authentication and Authorization (Radius) (needs work)</a:t>
            </a:r>
          </a:p>
          <a:p>
            <a:pPr marL="574675" lvl="1" indent="-342900"/>
            <a:r>
              <a:rPr lang="en-US" i="1" dirty="0" smtClean="0">
                <a:solidFill>
                  <a:schemeClr val="tx1"/>
                </a:solidFill>
              </a:rPr>
              <a:t>Password management (PAM) (TL1 agent)</a:t>
            </a:r>
            <a:endParaRPr lang="en-US" dirty="0" smtClean="0"/>
          </a:p>
        </p:txBody>
      </p:sp>
      <p:sp>
        <p:nvSpPr>
          <p:cNvPr id="3" name="Title 2"/>
          <p:cNvSpPr>
            <a:spLocks noGrp="1"/>
          </p:cNvSpPr>
          <p:nvPr>
            <p:ph type="title"/>
          </p:nvPr>
        </p:nvSpPr>
        <p:spPr>
          <a:xfrm>
            <a:off x="192375" y="241450"/>
            <a:ext cx="8645237" cy="558650"/>
          </a:xfrm>
        </p:spPr>
        <p:txBody>
          <a:bodyPr>
            <a:normAutofit/>
          </a:bodyPr>
          <a:lstStyle/>
          <a:p>
            <a:r>
              <a:rPr lang="en-US" dirty="0" smtClean="0"/>
              <a:t>Security</a:t>
            </a:r>
            <a:endParaRPr lang="en-US"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smtClean="0">
                <a:solidFill>
                  <a:schemeClr val="tx1"/>
                </a:solidFill>
              </a:rPr>
              <a:t>Auto-scaling (UP/DOWN/OUT/IN) via recipes/orchestration based on KPIs</a:t>
            </a:r>
          </a:p>
          <a:p>
            <a:pPr marL="457200" indent="-457200">
              <a:buFont typeface="+mj-lt"/>
              <a:buAutoNum type="arabicPeriod"/>
            </a:pPr>
            <a:endParaRPr lang="en-US" dirty="0" smtClean="0">
              <a:solidFill>
                <a:schemeClr val="tx1"/>
              </a:solidFill>
            </a:endParaRPr>
          </a:p>
          <a:p>
            <a:pPr marL="457200" indent="-457200">
              <a:buFont typeface="+mj-lt"/>
              <a:buAutoNum type="arabicPeriod"/>
            </a:pPr>
            <a:r>
              <a:rPr lang="en-US" dirty="0" smtClean="0">
                <a:solidFill>
                  <a:schemeClr val="tx1"/>
                </a:solidFill>
              </a:rPr>
              <a:t>IPFILTR rules mapped to cloud manager API to allow packets to guest OS based on:</a:t>
            </a:r>
          </a:p>
          <a:p>
            <a:pPr marL="682625" lvl="1" indent="-457200"/>
            <a:r>
              <a:rPr lang="en-US" sz="1200" dirty="0" smtClean="0">
                <a:solidFill>
                  <a:schemeClr val="tx1"/>
                </a:solidFill>
              </a:rPr>
              <a:t>IP address</a:t>
            </a:r>
          </a:p>
          <a:p>
            <a:pPr marL="682625" lvl="1" indent="-457200"/>
            <a:r>
              <a:rPr lang="en-US" sz="1200" dirty="0" smtClean="0">
                <a:solidFill>
                  <a:schemeClr val="tx1"/>
                </a:solidFill>
              </a:rPr>
              <a:t>Port</a:t>
            </a:r>
          </a:p>
          <a:p>
            <a:pPr marL="682625" lvl="1" indent="-457200"/>
            <a:r>
              <a:rPr lang="en-US" sz="1200" dirty="0" smtClean="0">
                <a:solidFill>
                  <a:schemeClr val="tx1"/>
                </a:solidFill>
              </a:rPr>
              <a:t>Protocol</a:t>
            </a:r>
          </a:p>
          <a:p>
            <a:pPr marL="457200" indent="-457200">
              <a:buFont typeface="+mj-lt"/>
              <a:buAutoNum type="arabicPeriod"/>
            </a:pPr>
            <a:r>
              <a:rPr lang="en-US" sz="1800" dirty="0" smtClean="0">
                <a:solidFill>
                  <a:schemeClr val="tx1"/>
                </a:solidFill>
              </a:rPr>
              <a:t>Support for 500-1000 MGWs per MGC-8 instance</a:t>
            </a:r>
          </a:p>
          <a:p>
            <a:endParaRPr lang="en-US" dirty="0"/>
          </a:p>
        </p:txBody>
      </p:sp>
      <p:sp>
        <p:nvSpPr>
          <p:cNvPr id="3" name="Title 2"/>
          <p:cNvSpPr>
            <a:spLocks noGrp="1"/>
          </p:cNvSpPr>
          <p:nvPr>
            <p:ph type="title"/>
          </p:nvPr>
        </p:nvSpPr>
        <p:spPr/>
        <p:txBody>
          <a:bodyPr/>
          <a:lstStyle/>
          <a:p>
            <a:r>
              <a:rPr lang="en-US" dirty="0" smtClean="0"/>
              <a:t>Future Enhancements</a:t>
            </a:r>
            <a:endParaRPr 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2375" y="2497311"/>
            <a:ext cx="8645237" cy="1143000"/>
          </a:xfrm>
        </p:spPr>
        <p:txBody>
          <a:bodyPr/>
          <a:lstStyle/>
          <a:p>
            <a:pPr algn="ctr"/>
            <a:r>
              <a:rPr lang="en-US" dirty="0" smtClean="0"/>
              <a:t>BACKUP Slides</a:t>
            </a:r>
            <a:endParaRPr lang="en-US"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5"/>
          <p:cNvSpPr>
            <a:spLocks noChangeArrowheads="1"/>
          </p:cNvSpPr>
          <p:nvPr/>
        </p:nvSpPr>
        <p:spPr bwMode="auto">
          <a:xfrm>
            <a:off x="3653544" y="1057728"/>
            <a:ext cx="1008063" cy="2354263"/>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r>
              <a:rPr lang="en-US" sz="1800" dirty="0" smtClean="0">
                <a:solidFill>
                  <a:srgbClr val="FFFFFF"/>
                </a:solidFill>
                <a:latin typeface="Tahoma" pitchFamily="34" charset="0"/>
              </a:rPr>
              <a:t>MGC-8 Server</a:t>
            </a:r>
            <a:endParaRPr lang="en-US" sz="1100" dirty="0" smtClean="0">
              <a:solidFill>
                <a:srgbClr val="66FF66"/>
              </a:solidFill>
              <a:latin typeface="Tahoma" pitchFamily="34" charset="0"/>
            </a:endParaRPr>
          </a:p>
          <a:p>
            <a:pPr algn="ctr" eaLnBrk="1" hangingPunct="1">
              <a:lnSpc>
                <a:spcPct val="100000"/>
              </a:lnSpc>
              <a:spcAft>
                <a:spcPct val="0"/>
              </a:spcAft>
              <a:buClrTx/>
              <a:buFontTx/>
              <a:buNone/>
            </a:pPr>
            <a:r>
              <a:rPr lang="en-US" sz="1100" dirty="0" smtClean="0">
                <a:solidFill>
                  <a:srgbClr val="66FF66"/>
                </a:solidFill>
                <a:latin typeface="Tahoma" pitchFamily="34" charset="0"/>
              </a:rPr>
              <a:t> </a:t>
            </a:r>
          </a:p>
          <a:p>
            <a:pPr algn="ctr" eaLnBrk="1" hangingPunct="1">
              <a:lnSpc>
                <a:spcPct val="100000"/>
              </a:lnSpc>
              <a:spcAft>
                <a:spcPct val="0"/>
              </a:spcAft>
              <a:buClrTx/>
              <a:buFontTx/>
              <a:buNone/>
            </a:pPr>
            <a:endParaRPr lang="en-US" sz="1100" dirty="0" smtClean="0">
              <a:solidFill>
                <a:srgbClr val="FFFFFF"/>
              </a:solidFill>
              <a:latin typeface="Tahoma" pitchFamily="34" charset="0"/>
            </a:endParaRPr>
          </a:p>
          <a:p>
            <a:pPr algn="ctr" eaLnBrk="1" hangingPunct="1">
              <a:lnSpc>
                <a:spcPct val="100000"/>
              </a:lnSpc>
              <a:spcAft>
                <a:spcPct val="0"/>
              </a:spcAft>
              <a:buClrTx/>
              <a:buFontTx/>
              <a:buNone/>
            </a:pPr>
            <a:r>
              <a:rPr lang="en-US" sz="1100" dirty="0" smtClean="0">
                <a:solidFill>
                  <a:srgbClr val="FFFFFF"/>
                </a:solidFill>
                <a:latin typeface="Tahoma" pitchFamily="34" charset="0"/>
              </a:rPr>
              <a:t>Centralized Processor</a:t>
            </a:r>
            <a:endParaRPr lang="en-US" sz="11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(Pilot)</a:t>
            </a: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p:txBody>
      </p:sp>
      <p:sp>
        <p:nvSpPr>
          <p:cNvPr id="40" name="Rounded Rectangle 7"/>
          <p:cNvSpPr>
            <a:spLocks noChangeArrowheads="1"/>
          </p:cNvSpPr>
          <p:nvPr/>
        </p:nvSpPr>
        <p:spPr bwMode="auto">
          <a:xfrm>
            <a:off x="4886038" y="1063318"/>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Call </a:t>
            </a:r>
            <a:r>
              <a:rPr lang="en-US" sz="1100" dirty="0" smtClean="0">
                <a:solidFill>
                  <a:srgbClr val="FFFFFF"/>
                </a:solidFill>
                <a:latin typeface="Tahoma" pitchFamily="34" charset="0"/>
              </a:rPr>
              <a:t>Server</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42" name="Rounded Rectangle 41"/>
          <p:cNvSpPr>
            <a:spLocks noChangeArrowheads="1"/>
          </p:cNvSpPr>
          <p:nvPr/>
        </p:nvSpPr>
        <p:spPr bwMode="auto">
          <a:xfrm>
            <a:off x="7329200" y="1055634"/>
            <a:ext cx="1008062"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a:t>
            </a:r>
            <a:r>
              <a:rPr lang="en-US" sz="1100" dirty="0" smtClean="0">
                <a:solidFill>
                  <a:srgbClr val="FFFFFF"/>
                </a:solidFill>
                <a:latin typeface="Tahoma" pitchFamily="34" charset="0"/>
              </a:rPr>
              <a:t>SIP Distributor</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3" name="Title 2"/>
          <p:cNvSpPr>
            <a:spLocks noGrp="1"/>
          </p:cNvSpPr>
          <p:nvPr>
            <p:ph type="title"/>
          </p:nvPr>
        </p:nvSpPr>
        <p:spPr/>
        <p:txBody>
          <a:bodyPr lIns="91440" tIns="45720" rIns="91440" bIns="45720" anchor="t">
            <a:normAutofit/>
          </a:bodyPr>
          <a:lstStyle/>
          <a:p>
            <a:r>
              <a:rPr lang="en-US" dirty="0"/>
              <a:t>MGC-8 </a:t>
            </a:r>
            <a:r>
              <a:rPr lang="en-US" dirty="0" smtClean="0"/>
              <a:t>Cloud Architecture – IP Networking</a:t>
            </a:r>
            <a:endParaRPr lang="en-US" dirty="0"/>
          </a:p>
        </p:txBody>
      </p:sp>
      <p:sp>
        <p:nvSpPr>
          <p:cNvPr id="8" name="Rounded Rectangle 7"/>
          <p:cNvSpPr>
            <a:spLocks noChangeArrowheads="1"/>
          </p:cNvSpPr>
          <p:nvPr/>
        </p:nvSpPr>
        <p:spPr bwMode="auto">
          <a:xfrm>
            <a:off x="3650049" y="3797300"/>
            <a:ext cx="1006475" cy="2354263"/>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a:solidFill>
                  <a:srgbClr val="FFFFFF"/>
                </a:solidFill>
                <a:latin typeface="Tahoma" pitchFamily="34" charset="0"/>
              </a:rPr>
              <a:t> </a:t>
            </a:r>
            <a:r>
              <a:rPr lang="en-US" sz="1100" dirty="0" smtClean="0">
                <a:solidFill>
                  <a:srgbClr val="FFFFFF"/>
                </a:solidFill>
                <a:latin typeface="Tahoma" pitchFamily="34" charset="0"/>
              </a:rPr>
              <a:t>Signaling Gateway</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800" dirty="0">
              <a:solidFill>
                <a:srgbClr val="FFFFFF"/>
              </a:solidFill>
              <a:latin typeface="Tahoma" pitchFamily="34" charset="0"/>
            </a:endParaRPr>
          </a:p>
        </p:txBody>
      </p:sp>
      <p:sp>
        <p:nvSpPr>
          <p:cNvPr id="12" name="Rounded Rectangle 11"/>
          <p:cNvSpPr>
            <a:spLocks noChangeArrowheads="1"/>
          </p:cNvSpPr>
          <p:nvPr/>
        </p:nvSpPr>
        <p:spPr bwMode="auto">
          <a:xfrm>
            <a:off x="5472262" y="3802196"/>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smtClean="0">
                <a:solidFill>
                  <a:schemeClr val="bg1"/>
                </a:solidFill>
                <a:latin typeface="Tahoma" pitchFamily="34" charset="0"/>
              </a:rPr>
              <a:t>BTS</a:t>
            </a:r>
            <a:endParaRPr lang="en-US" sz="1100" dirty="0">
              <a:solidFill>
                <a:schemeClr val="bg1"/>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1718319" name="Text Box 47"/>
          <p:cNvSpPr txBox="1">
            <a:spLocks noChangeArrowheads="1"/>
          </p:cNvSpPr>
          <p:nvPr/>
        </p:nvSpPr>
        <p:spPr bwMode="auto">
          <a:xfrm>
            <a:off x="238512" y="1025434"/>
            <a:ext cx="3184525" cy="507831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 eaLnBrk="1" hangingPunct="1">
              <a:lnSpc>
                <a:spcPct val="100000"/>
              </a:lnSpc>
              <a:spcAft>
                <a:spcPct val="0"/>
              </a:spcAft>
              <a:buClrTx/>
              <a:buFontTx/>
              <a:buChar char="•"/>
            </a:pPr>
            <a:endParaRPr lang="en-US" sz="1200" dirty="0">
              <a:latin typeface="Arial" pitchFamily="34" charset="0"/>
            </a:endParaRPr>
          </a:p>
          <a:p>
            <a:pPr algn="just">
              <a:buFontTx/>
              <a:buChar char="•"/>
            </a:pPr>
            <a:r>
              <a:rPr lang="en-US" sz="1200" dirty="0" smtClean="0">
                <a:latin typeface="Arial" pitchFamily="34" charset="0"/>
              </a:rPr>
              <a:t> Each </a:t>
            </a:r>
            <a:r>
              <a:rPr lang="en-US" sz="1200" dirty="0" err="1" smtClean="0">
                <a:latin typeface="Arial" pitchFamily="34" charset="0"/>
              </a:rPr>
              <a:t>vNIC</a:t>
            </a:r>
            <a:r>
              <a:rPr lang="en-US" sz="1200" dirty="0" smtClean="0">
                <a:latin typeface="Arial" pitchFamily="34" charset="0"/>
              </a:rPr>
              <a:t> is part of the same L2 network/domain (i.e. need for broadcast).</a:t>
            </a:r>
          </a:p>
          <a:p>
            <a:pPr algn="just">
              <a:buFontTx/>
              <a:buChar char="•"/>
            </a:pPr>
            <a:endParaRPr lang="en-US" sz="1200" dirty="0" smtClean="0">
              <a:latin typeface="Arial" pitchFamily="34" charset="0"/>
            </a:endParaRPr>
          </a:p>
          <a:p>
            <a:pPr algn="just">
              <a:buFontTx/>
              <a:buChar char="•"/>
            </a:pPr>
            <a:r>
              <a:rPr lang="en-US" sz="1200" dirty="0" smtClean="0">
                <a:latin typeface="Arial" pitchFamily="34" charset="0"/>
              </a:rPr>
              <a:t>Fixed </a:t>
            </a:r>
            <a:r>
              <a:rPr lang="en-US" sz="1200" dirty="0">
                <a:latin typeface="Arial" pitchFamily="34" charset="0"/>
              </a:rPr>
              <a:t>internal IPs to be used for IPC </a:t>
            </a:r>
            <a:r>
              <a:rPr lang="en-US" sz="1200" dirty="0" smtClean="0">
                <a:latin typeface="Arial" pitchFamily="34" charset="0"/>
              </a:rPr>
              <a:t>(Relay &amp; GDI). Optional internal subnet for SCTP multi-homing (Future Relay/SCTP). </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Internal fixed and floating IP for all servers.</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Call Server fixed SIG-A/B only required if terminating IUA.</a:t>
            </a:r>
          </a:p>
          <a:p>
            <a:pPr algn="just" eaLnBrk="1" hangingPunct="1">
              <a:lnSpc>
                <a:spcPct val="100000"/>
              </a:lnSpc>
              <a:spcAft>
                <a:spcPct val="0"/>
              </a:spcAft>
              <a:buClrTx/>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H.248 uses SIG-A IPs on the H.248/M3UA FED Suite</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SIP Distributor uses SIG-A  and SIGC (optional) IPs</a:t>
            </a:r>
          </a:p>
          <a:p>
            <a:pPr algn="just" eaLnBrk="1" hangingPunct="1">
              <a:lnSpc>
                <a:spcPct val="100000"/>
              </a:lnSpc>
              <a:spcAft>
                <a:spcPct val="0"/>
              </a:spcAft>
              <a:buClrTx/>
              <a:buFontTx/>
              <a:buChar char="•"/>
            </a:pPr>
            <a:endParaRPr lang="en-US" sz="1200" dirty="0" smtClean="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DNS </a:t>
            </a:r>
            <a:r>
              <a:rPr lang="en-US" sz="1200" dirty="0">
                <a:latin typeface="Arial" pitchFamily="34" charset="0"/>
              </a:rPr>
              <a:t>and ENUM </a:t>
            </a:r>
            <a:r>
              <a:rPr lang="en-US" sz="1200" dirty="0" smtClean="0">
                <a:latin typeface="Arial" pitchFamily="34" charset="0"/>
              </a:rPr>
              <a:t>use </a:t>
            </a:r>
            <a:r>
              <a:rPr lang="en-US" sz="1200" dirty="0">
                <a:latin typeface="Arial" pitchFamily="34" charset="0"/>
              </a:rPr>
              <a:t>SIG-A </a:t>
            </a:r>
            <a:r>
              <a:rPr lang="en-US" sz="1200" dirty="0" smtClean="0">
                <a:latin typeface="Arial" pitchFamily="34" charset="0"/>
              </a:rPr>
              <a:t>IPs</a:t>
            </a:r>
          </a:p>
          <a:p>
            <a:pPr algn="just" eaLnBrk="1" hangingPunct="1">
              <a:lnSpc>
                <a:spcPct val="100000"/>
              </a:lnSpc>
              <a:spcAft>
                <a:spcPct val="0"/>
              </a:spcAft>
              <a:buClrTx/>
              <a:buFontTx/>
              <a:buChar char="•"/>
            </a:pPr>
            <a:endParaRPr lang="en-US" sz="1200" dirty="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SIGTRAN (M3UA/M2PA/M2UA/IUA) uses </a:t>
            </a:r>
            <a:r>
              <a:rPr lang="en-US" sz="1200" dirty="0">
                <a:latin typeface="Arial" pitchFamily="34" charset="0"/>
              </a:rPr>
              <a:t>fixed </a:t>
            </a:r>
            <a:r>
              <a:rPr lang="en-US" sz="1200" dirty="0" smtClean="0">
                <a:latin typeface="Arial" pitchFamily="34" charset="0"/>
              </a:rPr>
              <a:t>IPs (SIG-x).</a:t>
            </a:r>
          </a:p>
          <a:p>
            <a:pPr algn="just" eaLnBrk="1" hangingPunct="1">
              <a:lnSpc>
                <a:spcPct val="100000"/>
              </a:lnSpc>
              <a:spcAft>
                <a:spcPct val="0"/>
              </a:spcAft>
              <a:buClrTx/>
              <a:buFontTx/>
              <a:buChar char="•"/>
            </a:pPr>
            <a:endParaRPr lang="en-US" sz="1200" dirty="0">
              <a:latin typeface="Arial" pitchFamily="34" charset="0"/>
            </a:endParaRPr>
          </a:p>
          <a:p>
            <a:pPr algn="just" eaLnBrk="1" hangingPunct="1">
              <a:lnSpc>
                <a:spcPct val="100000"/>
              </a:lnSpc>
              <a:spcAft>
                <a:spcPct val="0"/>
              </a:spcAft>
              <a:buClrTx/>
              <a:buFontTx/>
              <a:buChar char="•"/>
            </a:pPr>
            <a:r>
              <a:rPr lang="en-US" sz="1200" dirty="0" smtClean="0">
                <a:latin typeface="Arial" pitchFamily="34" charset="0"/>
              </a:rPr>
              <a:t> GDI between Call Server &amp; BTS Suites to use internal IP’s. Diameter uses MGMT.</a:t>
            </a:r>
          </a:p>
          <a:p>
            <a:pPr algn="just" eaLnBrk="1" hangingPunct="1">
              <a:lnSpc>
                <a:spcPct val="100000"/>
              </a:lnSpc>
              <a:spcAft>
                <a:spcPct val="0"/>
              </a:spcAft>
              <a:buClrTx/>
            </a:pPr>
            <a:endParaRPr lang="en-US" sz="1200" dirty="0" smtClean="0">
              <a:latin typeface="Arial" pitchFamily="34" charset="0"/>
            </a:endParaRPr>
          </a:p>
        </p:txBody>
      </p:sp>
      <p:sp>
        <p:nvSpPr>
          <p:cNvPr id="1718355" name="Rectangle 83"/>
          <p:cNvSpPr>
            <a:spLocks noChangeArrowheads="1"/>
          </p:cNvSpPr>
          <p:nvPr/>
        </p:nvSpPr>
        <p:spPr bwMode="auto">
          <a:xfrm>
            <a:off x="3650049" y="3152276"/>
            <a:ext cx="147637" cy="2444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solidFill>
                <a:schemeClr val="lt1"/>
              </a:solidFill>
              <a:latin typeface="+mn-lt"/>
            </a:endParaRPr>
          </a:p>
        </p:txBody>
      </p:sp>
      <p:sp>
        <p:nvSpPr>
          <p:cNvPr id="1718357" name="Rectangle 85"/>
          <p:cNvSpPr>
            <a:spLocks noChangeArrowheads="1"/>
          </p:cNvSpPr>
          <p:nvPr/>
        </p:nvSpPr>
        <p:spPr bwMode="auto">
          <a:xfrm>
            <a:off x="5698849" y="3148466"/>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8" name="Rectangle 86"/>
          <p:cNvSpPr>
            <a:spLocks noChangeArrowheads="1"/>
          </p:cNvSpPr>
          <p:nvPr/>
        </p:nvSpPr>
        <p:spPr bwMode="auto">
          <a:xfrm>
            <a:off x="8066053" y="3142116"/>
            <a:ext cx="147638"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9" name="Rectangle 87"/>
          <p:cNvSpPr>
            <a:spLocks noChangeArrowheads="1"/>
          </p:cNvSpPr>
          <p:nvPr/>
        </p:nvSpPr>
        <p:spPr bwMode="auto">
          <a:xfrm>
            <a:off x="4425003" y="5895722"/>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60" name="Rectangle 88"/>
          <p:cNvSpPr>
            <a:spLocks noChangeArrowheads="1"/>
          </p:cNvSpPr>
          <p:nvPr/>
        </p:nvSpPr>
        <p:spPr bwMode="auto">
          <a:xfrm>
            <a:off x="6176032" y="5901378"/>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63" name="Rectangle 91"/>
          <p:cNvSpPr>
            <a:spLocks noChangeArrowheads="1"/>
          </p:cNvSpPr>
          <p:nvPr/>
        </p:nvSpPr>
        <p:spPr bwMode="auto">
          <a:xfrm>
            <a:off x="7494300" y="3149800"/>
            <a:ext cx="147637"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64" name="Rectangle 92"/>
          <p:cNvSpPr>
            <a:spLocks noChangeArrowheads="1"/>
          </p:cNvSpPr>
          <p:nvPr/>
        </p:nvSpPr>
        <p:spPr bwMode="auto">
          <a:xfrm>
            <a:off x="3727837" y="5895975"/>
            <a:ext cx="147637"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68" name="Rectangle 96"/>
          <p:cNvSpPr>
            <a:spLocks noChangeArrowheads="1"/>
          </p:cNvSpPr>
          <p:nvPr/>
        </p:nvSpPr>
        <p:spPr bwMode="auto">
          <a:xfrm>
            <a:off x="3900874" y="5894641"/>
            <a:ext cx="147638" cy="244475"/>
          </a:xfrm>
          <a:prstGeom prst="rect">
            <a:avLst/>
          </a:prstGeom>
          <a:solidFill>
            <a:srgbClr val="00990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69" name="Rectangle 97"/>
          <p:cNvSpPr>
            <a:spLocks noChangeArrowheads="1"/>
          </p:cNvSpPr>
          <p:nvPr/>
        </p:nvSpPr>
        <p:spPr bwMode="auto">
          <a:xfrm>
            <a:off x="5678438" y="5901378"/>
            <a:ext cx="147637" cy="2444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sp>
        <p:nvSpPr>
          <p:cNvPr id="1718370" name="Rectangle 98"/>
          <p:cNvSpPr>
            <a:spLocks noChangeArrowheads="1"/>
          </p:cNvSpPr>
          <p:nvPr/>
        </p:nvSpPr>
        <p:spPr bwMode="auto">
          <a:xfrm>
            <a:off x="4073912" y="5896229"/>
            <a:ext cx="147637" cy="244475"/>
          </a:xfrm>
          <a:prstGeom prst="rect">
            <a:avLst/>
          </a:prstGeom>
          <a:solidFill>
            <a:srgbClr val="FF0066"/>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71" name="Rectangle 99"/>
          <p:cNvSpPr>
            <a:spLocks noChangeArrowheads="1"/>
          </p:cNvSpPr>
          <p:nvPr/>
        </p:nvSpPr>
        <p:spPr bwMode="auto">
          <a:xfrm>
            <a:off x="4248537" y="5894388"/>
            <a:ext cx="147637" cy="244475"/>
          </a:xfrm>
          <a:prstGeom prst="rect">
            <a:avLst/>
          </a:prstGeom>
          <a:solidFill>
            <a:schemeClr val="bg2"/>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72" name="Rectangle 100"/>
          <p:cNvSpPr>
            <a:spLocks noChangeArrowheads="1"/>
          </p:cNvSpPr>
          <p:nvPr/>
        </p:nvSpPr>
        <p:spPr bwMode="auto">
          <a:xfrm>
            <a:off x="7794337" y="3150053"/>
            <a:ext cx="147638" cy="244475"/>
          </a:xfrm>
          <a:prstGeom prst="rect">
            <a:avLst/>
          </a:prstGeom>
          <a:solidFill>
            <a:srgbClr val="FF0066"/>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39" name="Rectangle 87"/>
          <p:cNvSpPr>
            <a:spLocks noChangeArrowheads="1"/>
          </p:cNvSpPr>
          <p:nvPr/>
        </p:nvSpPr>
        <p:spPr bwMode="auto">
          <a:xfrm>
            <a:off x="4500622" y="3151769"/>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43" name="Rectangle 92"/>
          <p:cNvSpPr>
            <a:spLocks noChangeArrowheads="1"/>
          </p:cNvSpPr>
          <p:nvPr/>
        </p:nvSpPr>
        <p:spPr bwMode="auto">
          <a:xfrm>
            <a:off x="3812082" y="3152022"/>
            <a:ext cx="147637"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41" name="Rounded Rectangle 7"/>
          <p:cNvSpPr>
            <a:spLocks noChangeArrowheads="1"/>
          </p:cNvSpPr>
          <p:nvPr/>
        </p:nvSpPr>
        <p:spPr bwMode="auto">
          <a:xfrm>
            <a:off x="6102424" y="1063318"/>
            <a:ext cx="1008063" cy="2354262"/>
          </a:xfrm>
          <a:prstGeom prst="roundRect">
            <a:avLst>
              <a:gd name="adj" fmla="val 16667"/>
            </a:avLst>
          </a:prstGeom>
          <a:solidFill>
            <a:srgbClr val="00B5DD"/>
          </a:solidFill>
          <a:ln w="25400" algn="ctr">
            <a:solidFill>
              <a:srgbClr val="2383A7"/>
            </a:solidFill>
            <a:round/>
            <a:headEnd/>
            <a:tailEnd/>
          </a:ln>
        </p:spPr>
        <p:txBody>
          <a:bodyPr anchor="ctr"/>
          <a:lstStyle/>
          <a:p>
            <a:pPr eaLnBrk="1" hangingPunct="1">
              <a:lnSpc>
                <a:spcPct val="100000"/>
              </a:lnSpc>
              <a:spcAft>
                <a:spcPct val="0"/>
              </a:spcAft>
              <a:buClrTx/>
              <a:buFontTx/>
              <a:buNone/>
            </a:pPr>
            <a:endParaRPr lang="en-US" sz="1800" dirty="0">
              <a:solidFill>
                <a:srgbClr val="FFFFFF"/>
              </a:solidFill>
              <a:latin typeface="Tahoma" pitchFamily="34" charset="0"/>
            </a:endParaRPr>
          </a:p>
          <a:p>
            <a:pPr eaLnBrk="1" hangingPunct="1">
              <a:lnSpc>
                <a:spcPct val="100000"/>
              </a:lnSpc>
              <a:spcAft>
                <a:spcPct val="0"/>
              </a:spcAft>
              <a:buClrTx/>
              <a:buFontTx/>
              <a:buNone/>
            </a:pPr>
            <a:r>
              <a:rPr lang="en-US" sz="1800" dirty="0">
                <a:solidFill>
                  <a:srgbClr val="FFFFFF"/>
                </a:solidFill>
                <a:latin typeface="Tahoma" pitchFamily="34" charset="0"/>
              </a:rPr>
              <a:t>MGC-8 Server</a:t>
            </a:r>
          </a:p>
          <a:p>
            <a:pPr eaLnBrk="1" hangingPunct="1">
              <a:lnSpc>
                <a:spcPct val="100000"/>
              </a:lnSpc>
              <a:spcAft>
                <a:spcPct val="0"/>
              </a:spcAft>
              <a:buClrTx/>
              <a:buFontTx/>
              <a:buNone/>
            </a:pPr>
            <a:endParaRPr lang="en-US" sz="1800" dirty="0">
              <a:solidFill>
                <a:srgbClr val="FFFFFF"/>
              </a:solidFill>
              <a:latin typeface="Tahoma" pitchFamily="34" charset="0"/>
            </a:endParaRPr>
          </a:p>
          <a:p>
            <a:pPr algn="ctr" eaLnBrk="1" hangingPunct="1">
              <a:lnSpc>
                <a:spcPct val="100000"/>
              </a:lnSpc>
              <a:spcAft>
                <a:spcPct val="0"/>
              </a:spcAft>
              <a:buClrTx/>
              <a:buFontTx/>
              <a:buNone/>
            </a:pPr>
            <a:r>
              <a:rPr lang="en-US" sz="1100" dirty="0" smtClean="0">
                <a:solidFill>
                  <a:srgbClr val="FFFFFF"/>
                </a:solidFill>
                <a:latin typeface="Tahoma" pitchFamily="34" charset="0"/>
              </a:rPr>
              <a:t>Protocol Distributor</a:t>
            </a: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a:p>
            <a:pPr eaLnBrk="1" hangingPunct="1">
              <a:lnSpc>
                <a:spcPct val="100000"/>
              </a:lnSpc>
              <a:spcAft>
                <a:spcPct val="0"/>
              </a:spcAft>
              <a:buClrTx/>
              <a:buFontTx/>
              <a:buNone/>
            </a:pPr>
            <a:endParaRPr lang="en-US" sz="1100" dirty="0">
              <a:solidFill>
                <a:srgbClr val="FFFFFF"/>
              </a:solidFill>
              <a:latin typeface="Tahoma" pitchFamily="34" charset="0"/>
            </a:endParaRPr>
          </a:p>
        </p:txBody>
      </p:sp>
      <p:sp>
        <p:nvSpPr>
          <p:cNvPr id="48" name="Rectangle 85"/>
          <p:cNvSpPr>
            <a:spLocks noChangeArrowheads="1"/>
          </p:cNvSpPr>
          <p:nvPr/>
        </p:nvSpPr>
        <p:spPr bwMode="auto">
          <a:xfrm>
            <a:off x="6905303" y="3148466"/>
            <a:ext cx="147637"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49" name="Rectangle 90"/>
          <p:cNvSpPr>
            <a:spLocks noChangeArrowheads="1"/>
          </p:cNvSpPr>
          <p:nvPr/>
        </p:nvSpPr>
        <p:spPr bwMode="auto">
          <a:xfrm>
            <a:off x="6209968" y="3157230"/>
            <a:ext cx="147638"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50" name="Rectangle 96"/>
          <p:cNvSpPr>
            <a:spLocks noChangeArrowheads="1"/>
          </p:cNvSpPr>
          <p:nvPr/>
        </p:nvSpPr>
        <p:spPr bwMode="auto">
          <a:xfrm>
            <a:off x="6381537" y="3155382"/>
            <a:ext cx="147638" cy="244475"/>
          </a:xfrm>
          <a:prstGeom prst="rect">
            <a:avLst/>
          </a:prstGeom>
          <a:solidFill>
            <a:srgbClr val="00990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51" name="Rectangle 98"/>
          <p:cNvSpPr>
            <a:spLocks noChangeArrowheads="1"/>
          </p:cNvSpPr>
          <p:nvPr/>
        </p:nvSpPr>
        <p:spPr bwMode="auto">
          <a:xfrm>
            <a:off x="6554575" y="3156970"/>
            <a:ext cx="147637" cy="244475"/>
          </a:xfrm>
          <a:prstGeom prst="rect">
            <a:avLst/>
          </a:prstGeom>
          <a:solidFill>
            <a:srgbClr val="FF0066"/>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52" name="Rectangle 99"/>
          <p:cNvSpPr>
            <a:spLocks noChangeArrowheads="1"/>
          </p:cNvSpPr>
          <p:nvPr/>
        </p:nvSpPr>
        <p:spPr bwMode="auto">
          <a:xfrm>
            <a:off x="6729200" y="3155129"/>
            <a:ext cx="147637" cy="244475"/>
          </a:xfrm>
          <a:prstGeom prst="rect">
            <a:avLst/>
          </a:prstGeom>
          <a:solidFill>
            <a:schemeClr val="bg2"/>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53" name="Rectangle 90"/>
          <p:cNvSpPr>
            <a:spLocks noChangeArrowheads="1"/>
          </p:cNvSpPr>
          <p:nvPr/>
        </p:nvSpPr>
        <p:spPr bwMode="auto">
          <a:xfrm>
            <a:off x="5000928" y="3157230"/>
            <a:ext cx="147638"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dirty="0" smtClean="0">
              <a:latin typeface="Arial" pitchFamily="34" charset="0"/>
            </a:endParaRPr>
          </a:p>
          <a:p>
            <a:endParaRPr lang="en-US" dirty="0"/>
          </a:p>
        </p:txBody>
      </p:sp>
      <p:sp>
        <p:nvSpPr>
          <p:cNvPr id="54" name="Rectangle 96"/>
          <p:cNvSpPr>
            <a:spLocks noChangeArrowheads="1"/>
          </p:cNvSpPr>
          <p:nvPr/>
        </p:nvSpPr>
        <p:spPr bwMode="auto">
          <a:xfrm>
            <a:off x="5172497" y="3155382"/>
            <a:ext cx="147638" cy="244475"/>
          </a:xfrm>
          <a:prstGeom prst="rect">
            <a:avLst/>
          </a:prstGeom>
          <a:solidFill>
            <a:srgbClr val="00990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55" name="Text Box 55"/>
          <p:cNvSpPr txBox="1">
            <a:spLocks noChangeArrowheads="1"/>
          </p:cNvSpPr>
          <p:nvPr/>
        </p:nvSpPr>
        <p:spPr bwMode="auto">
          <a:xfrm>
            <a:off x="4932739" y="3149575"/>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
        <p:nvSpPr>
          <p:cNvPr id="56" name="Text Box 55"/>
          <p:cNvSpPr txBox="1">
            <a:spLocks noChangeArrowheads="1"/>
          </p:cNvSpPr>
          <p:nvPr/>
        </p:nvSpPr>
        <p:spPr bwMode="auto">
          <a:xfrm>
            <a:off x="5115619" y="3149575"/>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grpSp>
        <p:nvGrpSpPr>
          <p:cNvPr id="2" name="Group 58"/>
          <p:cNvGrpSpPr/>
          <p:nvPr/>
        </p:nvGrpSpPr>
        <p:grpSpPr>
          <a:xfrm>
            <a:off x="7236734" y="3700506"/>
            <a:ext cx="1230542" cy="2528671"/>
            <a:chOff x="7236734" y="3700506"/>
            <a:chExt cx="1230542" cy="2528671"/>
          </a:xfrm>
        </p:grpSpPr>
        <p:sp>
          <p:nvSpPr>
            <p:cNvPr id="1718327" name="Text Box 55"/>
            <p:cNvSpPr txBox="1">
              <a:spLocks noChangeArrowheads="1"/>
            </p:cNvSpPr>
            <p:nvPr/>
          </p:nvSpPr>
          <p:spPr bwMode="auto">
            <a:xfrm>
              <a:off x="7236734" y="3700506"/>
              <a:ext cx="946093" cy="24622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000" dirty="0" err="1" smtClean="0">
                  <a:latin typeface="Arial" pitchFamily="34" charset="0"/>
                </a:rPr>
                <a:t>vNICs</a:t>
              </a:r>
              <a:r>
                <a:rPr lang="en-US" sz="1000" dirty="0" smtClean="0">
                  <a:latin typeface="Arial" pitchFamily="34" charset="0"/>
                </a:rPr>
                <a:t> flavors</a:t>
              </a:r>
              <a:endParaRPr lang="en-US" sz="1000" dirty="0">
                <a:latin typeface="Arial" pitchFamily="34" charset="0"/>
              </a:endParaRPr>
            </a:p>
          </p:txBody>
        </p:sp>
        <p:sp>
          <p:nvSpPr>
            <p:cNvPr id="1718313" name="Text Box 41"/>
            <p:cNvSpPr txBox="1">
              <a:spLocks noChangeArrowheads="1"/>
            </p:cNvSpPr>
            <p:nvPr/>
          </p:nvSpPr>
          <p:spPr bwMode="auto">
            <a:xfrm>
              <a:off x="7559331" y="5308600"/>
              <a:ext cx="536575" cy="2444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a:latin typeface="Arial" pitchFamily="34" charset="0"/>
                </a:rPr>
                <a:t>SIG-C</a:t>
              </a:r>
            </a:p>
          </p:txBody>
        </p:sp>
        <p:sp>
          <p:nvSpPr>
            <p:cNvPr id="1718316" name="Text Box 44"/>
            <p:cNvSpPr txBox="1">
              <a:spLocks noChangeArrowheads="1"/>
            </p:cNvSpPr>
            <p:nvPr/>
          </p:nvSpPr>
          <p:spPr bwMode="auto">
            <a:xfrm>
              <a:off x="7525993" y="4325938"/>
              <a:ext cx="941283" cy="24622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smtClean="0">
                  <a:latin typeface="Arial" pitchFamily="34" charset="0"/>
                </a:rPr>
                <a:t>Internal 1 &amp; 2</a:t>
              </a:r>
              <a:endParaRPr lang="en-US" sz="1000" dirty="0">
                <a:latin typeface="Arial" pitchFamily="34" charset="0"/>
              </a:endParaRPr>
            </a:p>
          </p:txBody>
        </p:sp>
        <p:sp>
          <p:nvSpPr>
            <p:cNvPr id="1718318" name="Text Box 46"/>
            <p:cNvSpPr txBox="1">
              <a:spLocks noChangeArrowheads="1"/>
            </p:cNvSpPr>
            <p:nvPr/>
          </p:nvSpPr>
          <p:spPr bwMode="auto">
            <a:xfrm>
              <a:off x="7565681" y="4995863"/>
              <a:ext cx="528637" cy="2444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a:latin typeface="Arial" pitchFamily="34" charset="0"/>
                </a:rPr>
                <a:t>SIG-B</a:t>
              </a:r>
            </a:p>
          </p:txBody>
        </p:sp>
        <p:sp>
          <p:nvSpPr>
            <p:cNvPr id="1718337" name="Text Box 65"/>
            <p:cNvSpPr txBox="1">
              <a:spLocks noChangeArrowheads="1"/>
            </p:cNvSpPr>
            <p:nvPr/>
          </p:nvSpPr>
          <p:spPr bwMode="auto">
            <a:xfrm>
              <a:off x="7535518" y="4654550"/>
              <a:ext cx="563563" cy="2444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a:latin typeface="Arial" pitchFamily="34" charset="0"/>
                </a:rPr>
                <a:t>SIG-A </a:t>
              </a:r>
            </a:p>
          </p:txBody>
        </p:sp>
        <p:sp>
          <p:nvSpPr>
            <p:cNvPr id="1718347" name="Text Box 75"/>
            <p:cNvSpPr txBox="1">
              <a:spLocks noChangeArrowheads="1"/>
            </p:cNvSpPr>
            <p:nvPr/>
          </p:nvSpPr>
          <p:spPr bwMode="auto">
            <a:xfrm>
              <a:off x="7530756" y="4057650"/>
              <a:ext cx="573087" cy="2444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a:latin typeface="Arial" pitchFamily="34" charset="0"/>
                </a:rPr>
                <a:t>MGMT</a:t>
              </a:r>
            </a:p>
          </p:txBody>
        </p:sp>
        <p:sp>
          <p:nvSpPr>
            <p:cNvPr id="1718348" name="Text Box 76"/>
            <p:cNvSpPr txBox="1">
              <a:spLocks noChangeArrowheads="1"/>
            </p:cNvSpPr>
            <p:nvPr/>
          </p:nvSpPr>
          <p:spPr bwMode="auto">
            <a:xfrm>
              <a:off x="7560918" y="5649913"/>
              <a:ext cx="536575" cy="2444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a:latin typeface="Arial" pitchFamily="34" charset="0"/>
                </a:rPr>
                <a:t>SIG-D</a:t>
              </a:r>
            </a:p>
          </p:txBody>
        </p:sp>
        <p:sp>
          <p:nvSpPr>
            <p:cNvPr id="1718349" name="Rectangle 77"/>
            <p:cNvSpPr>
              <a:spLocks noChangeArrowheads="1"/>
            </p:cNvSpPr>
            <p:nvPr/>
          </p:nvSpPr>
          <p:spPr bwMode="auto">
            <a:xfrm>
              <a:off x="7256118" y="4335463"/>
              <a:ext cx="147638" cy="244475"/>
            </a:xfrm>
            <a:prstGeom prst="rect">
              <a:avLst/>
            </a:prstGeom>
            <a:solidFill>
              <a:schemeClr val="hlink"/>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0" name="Rectangle 78"/>
            <p:cNvSpPr>
              <a:spLocks noChangeArrowheads="1"/>
            </p:cNvSpPr>
            <p:nvPr/>
          </p:nvSpPr>
          <p:spPr bwMode="auto">
            <a:xfrm>
              <a:off x="7256118" y="4651375"/>
              <a:ext cx="147638" cy="244475"/>
            </a:xfrm>
            <a:prstGeom prst="rect">
              <a:avLst/>
            </a:prstGeom>
            <a:solidFill>
              <a:srgbClr val="FF9900"/>
            </a:solidFill>
            <a:ln w="9525">
              <a:solidFill>
                <a:srgbClr val="FFC000"/>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1" name="Rectangle 79"/>
            <p:cNvSpPr>
              <a:spLocks noChangeArrowheads="1"/>
            </p:cNvSpPr>
            <p:nvPr/>
          </p:nvSpPr>
          <p:spPr bwMode="auto">
            <a:xfrm>
              <a:off x="7256118" y="4965700"/>
              <a:ext cx="147638" cy="244475"/>
            </a:xfrm>
            <a:prstGeom prst="rect">
              <a:avLst/>
            </a:prstGeom>
            <a:solidFill>
              <a:srgbClr val="00990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2" name="Rectangle 80"/>
            <p:cNvSpPr>
              <a:spLocks noChangeArrowheads="1"/>
            </p:cNvSpPr>
            <p:nvPr/>
          </p:nvSpPr>
          <p:spPr bwMode="auto">
            <a:xfrm>
              <a:off x="7256118" y="5297488"/>
              <a:ext cx="147638" cy="244475"/>
            </a:xfrm>
            <a:prstGeom prst="rect">
              <a:avLst/>
            </a:prstGeom>
            <a:solidFill>
              <a:srgbClr val="FF0066"/>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3" name="Rectangle 81"/>
            <p:cNvSpPr>
              <a:spLocks noChangeArrowheads="1"/>
            </p:cNvSpPr>
            <p:nvPr/>
          </p:nvSpPr>
          <p:spPr bwMode="auto">
            <a:xfrm>
              <a:off x="7264056" y="5619750"/>
              <a:ext cx="147637" cy="244475"/>
            </a:xfrm>
            <a:prstGeom prst="rect">
              <a:avLst/>
            </a:prstGeom>
            <a:solidFill>
              <a:schemeClr val="bg2"/>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1718354" name="Rectangle 82"/>
            <p:cNvSpPr>
              <a:spLocks noChangeArrowheads="1"/>
            </p:cNvSpPr>
            <p:nvPr/>
          </p:nvSpPr>
          <p:spPr bwMode="auto">
            <a:xfrm>
              <a:off x="7248181" y="4021138"/>
              <a:ext cx="147637" cy="2444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sp>
          <p:nvSpPr>
            <p:cNvPr id="57" name="Text Box 55"/>
            <p:cNvSpPr txBox="1">
              <a:spLocks noChangeArrowheads="1"/>
            </p:cNvSpPr>
            <p:nvPr/>
          </p:nvSpPr>
          <p:spPr bwMode="auto">
            <a:xfrm>
              <a:off x="7236734" y="5952178"/>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
          <p:nvSpPr>
            <p:cNvPr id="58" name="Text Box 76"/>
            <p:cNvSpPr txBox="1">
              <a:spLocks noChangeArrowheads="1"/>
            </p:cNvSpPr>
            <p:nvPr/>
          </p:nvSpPr>
          <p:spPr bwMode="auto">
            <a:xfrm>
              <a:off x="7547583" y="5933902"/>
              <a:ext cx="659155" cy="24622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lgn="l" eaLnBrk="1" hangingPunct="1">
                <a:lnSpc>
                  <a:spcPct val="100000"/>
                </a:lnSpc>
                <a:spcAft>
                  <a:spcPct val="0"/>
                </a:spcAft>
                <a:buClrTx/>
                <a:buFontTx/>
                <a:buNone/>
              </a:pPr>
              <a:r>
                <a:rPr lang="en-US" sz="1000" dirty="0" smtClean="0">
                  <a:latin typeface="Arial" pitchFamily="34" charset="0"/>
                </a:rPr>
                <a:t>Optional</a:t>
              </a:r>
              <a:endParaRPr lang="en-US" sz="1000" dirty="0">
                <a:latin typeface="Arial" pitchFamily="34" charset="0"/>
              </a:endParaRPr>
            </a:p>
          </p:txBody>
        </p:sp>
      </p:grpSp>
      <p:sp>
        <p:nvSpPr>
          <p:cNvPr id="60" name="Rectangle 85"/>
          <p:cNvSpPr>
            <a:spLocks noChangeArrowheads="1"/>
          </p:cNvSpPr>
          <p:nvPr/>
        </p:nvSpPr>
        <p:spPr bwMode="auto">
          <a:xfrm>
            <a:off x="5696150" y="2853191"/>
            <a:ext cx="147637" cy="244475"/>
          </a:xfrm>
          <a:prstGeom prst="rect">
            <a:avLst/>
          </a:prstGeom>
          <a:solidFill>
            <a:srgbClr val="8E6AD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61" name="Rectangle 85"/>
          <p:cNvSpPr>
            <a:spLocks noChangeArrowheads="1"/>
          </p:cNvSpPr>
          <p:nvPr/>
        </p:nvSpPr>
        <p:spPr bwMode="auto">
          <a:xfrm>
            <a:off x="4507430" y="2863351"/>
            <a:ext cx="147637" cy="244475"/>
          </a:xfrm>
          <a:prstGeom prst="rect">
            <a:avLst/>
          </a:prstGeom>
          <a:solidFill>
            <a:srgbClr val="8E6AD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62" name="Rectangle 85"/>
          <p:cNvSpPr>
            <a:spLocks noChangeArrowheads="1"/>
          </p:cNvSpPr>
          <p:nvPr/>
        </p:nvSpPr>
        <p:spPr bwMode="auto">
          <a:xfrm>
            <a:off x="6917477" y="2867796"/>
            <a:ext cx="147637" cy="244475"/>
          </a:xfrm>
          <a:prstGeom prst="rect">
            <a:avLst/>
          </a:prstGeom>
          <a:solidFill>
            <a:srgbClr val="8E6AD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63" name="Rectangle 85"/>
          <p:cNvSpPr>
            <a:spLocks noChangeArrowheads="1"/>
          </p:cNvSpPr>
          <p:nvPr/>
        </p:nvSpPr>
        <p:spPr bwMode="auto">
          <a:xfrm>
            <a:off x="8067013" y="2843031"/>
            <a:ext cx="147637" cy="244475"/>
          </a:xfrm>
          <a:prstGeom prst="rect">
            <a:avLst/>
          </a:prstGeom>
          <a:solidFill>
            <a:srgbClr val="8E6AD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64" name="Rectangle 85"/>
          <p:cNvSpPr>
            <a:spLocks noChangeArrowheads="1"/>
          </p:cNvSpPr>
          <p:nvPr/>
        </p:nvSpPr>
        <p:spPr bwMode="auto">
          <a:xfrm>
            <a:off x="6176032" y="5616580"/>
            <a:ext cx="147637" cy="244475"/>
          </a:xfrm>
          <a:prstGeom prst="rect">
            <a:avLst/>
          </a:prstGeom>
          <a:solidFill>
            <a:srgbClr val="8E6AD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65" name="Rectangle 85"/>
          <p:cNvSpPr>
            <a:spLocks noChangeArrowheads="1"/>
          </p:cNvSpPr>
          <p:nvPr/>
        </p:nvSpPr>
        <p:spPr bwMode="auto">
          <a:xfrm>
            <a:off x="4426803" y="5608464"/>
            <a:ext cx="147637" cy="244475"/>
          </a:xfrm>
          <a:prstGeom prst="rect">
            <a:avLst/>
          </a:prstGeom>
          <a:solidFill>
            <a:srgbClr val="8E6AD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66" name="Rectangle 85"/>
          <p:cNvSpPr>
            <a:spLocks noChangeArrowheads="1"/>
          </p:cNvSpPr>
          <p:nvPr/>
        </p:nvSpPr>
        <p:spPr bwMode="auto">
          <a:xfrm>
            <a:off x="7012300" y="4335463"/>
            <a:ext cx="147637" cy="244475"/>
          </a:xfrm>
          <a:prstGeom prst="rect">
            <a:avLst/>
          </a:prstGeom>
          <a:solidFill>
            <a:srgbClr val="8E6AD0"/>
          </a:solidFill>
          <a:ln w="9525">
            <a:solidFill>
              <a:schemeClr val="tx1"/>
            </a:solidFill>
            <a:miter lim="800000"/>
            <a:headEnd/>
            <a:tailEnd/>
          </a:ln>
          <a:effectLst>
            <a:prstShdw prst="shdw17" dist="17961" dir="2700000">
              <a:schemeClr val="tx1">
                <a:gamma/>
                <a:shade val="60000"/>
                <a:invGamma/>
              </a:schemeClr>
            </a:prstShdw>
          </a:effectLst>
        </p:spPr>
        <p:txBody>
          <a:bodyPr wrap="none" anchor="ctr"/>
          <a:lstStyle/>
          <a:p>
            <a:endParaRPr lang="en-US"/>
          </a:p>
        </p:txBody>
      </p:sp>
      <p:sp>
        <p:nvSpPr>
          <p:cNvPr id="67" name="Text Box 55"/>
          <p:cNvSpPr txBox="1">
            <a:spLocks noChangeArrowheads="1"/>
          </p:cNvSpPr>
          <p:nvPr/>
        </p:nvSpPr>
        <p:spPr bwMode="auto">
          <a:xfrm>
            <a:off x="4455219" y="2865095"/>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
        <p:nvSpPr>
          <p:cNvPr id="68" name="Text Box 55"/>
          <p:cNvSpPr txBox="1">
            <a:spLocks noChangeArrowheads="1"/>
          </p:cNvSpPr>
          <p:nvPr/>
        </p:nvSpPr>
        <p:spPr bwMode="auto">
          <a:xfrm>
            <a:off x="5659507" y="2857636"/>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
        <p:nvSpPr>
          <p:cNvPr id="69" name="Text Box 55"/>
          <p:cNvSpPr txBox="1">
            <a:spLocks noChangeArrowheads="1"/>
          </p:cNvSpPr>
          <p:nvPr/>
        </p:nvSpPr>
        <p:spPr bwMode="auto">
          <a:xfrm>
            <a:off x="6874823" y="2863351"/>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
        <p:nvSpPr>
          <p:cNvPr id="70" name="Text Box 55"/>
          <p:cNvSpPr txBox="1">
            <a:spLocks noChangeArrowheads="1"/>
          </p:cNvSpPr>
          <p:nvPr/>
        </p:nvSpPr>
        <p:spPr bwMode="auto">
          <a:xfrm>
            <a:off x="8026373" y="2841056"/>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
        <p:nvSpPr>
          <p:cNvPr id="71" name="Text Box 55"/>
          <p:cNvSpPr txBox="1">
            <a:spLocks noChangeArrowheads="1"/>
          </p:cNvSpPr>
          <p:nvPr/>
        </p:nvSpPr>
        <p:spPr bwMode="auto">
          <a:xfrm>
            <a:off x="4381732" y="5571882"/>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
        <p:nvSpPr>
          <p:cNvPr id="72" name="Text Box 55"/>
          <p:cNvSpPr txBox="1">
            <a:spLocks noChangeArrowheads="1"/>
          </p:cNvSpPr>
          <p:nvPr/>
        </p:nvSpPr>
        <p:spPr bwMode="auto">
          <a:xfrm>
            <a:off x="6123438" y="5600318"/>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
        <p:nvSpPr>
          <p:cNvPr id="73" name="Text Box 55"/>
          <p:cNvSpPr txBox="1">
            <a:spLocks noChangeArrowheads="1"/>
          </p:cNvSpPr>
          <p:nvPr/>
        </p:nvSpPr>
        <p:spPr bwMode="auto">
          <a:xfrm>
            <a:off x="7752324" y="3171088"/>
            <a:ext cx="237779"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l" eaLnBrk="1" hangingPunct="1">
              <a:lnSpc>
                <a:spcPct val="100000"/>
              </a:lnSpc>
              <a:spcAft>
                <a:spcPct val="0"/>
              </a:spcAft>
              <a:buClrTx/>
              <a:buFontTx/>
              <a:buNone/>
            </a:pPr>
            <a:r>
              <a:rPr lang="en-US" sz="1200" b="1" dirty="0" smtClean="0">
                <a:latin typeface="Arial" pitchFamily="34" charset="0"/>
              </a:rPr>
              <a:t>*</a:t>
            </a:r>
            <a:endParaRPr lang="en-US" sz="1200" b="1" dirty="0">
              <a:latin typeface="Arial" pitchFamily="34" charset="0"/>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888" y="937452"/>
            <a:ext cx="8587723" cy="4959063"/>
          </a:xfrm>
        </p:spPr>
        <p:txBody>
          <a:bodyPr/>
          <a:lstStyle/>
          <a:p>
            <a:r>
              <a:rPr lang="en-US" dirty="0" smtClean="0"/>
              <a:t>SIP Distributor Suite: Not initially, but future options available</a:t>
            </a:r>
          </a:p>
          <a:p>
            <a:pPr lvl="1"/>
            <a:r>
              <a:rPr lang="en-US" dirty="0" smtClean="0"/>
              <a:t>Split of internal thread/processing to add elasticity (i.e. multiple CH/TM’s)</a:t>
            </a:r>
          </a:p>
          <a:p>
            <a:r>
              <a:rPr lang="en-US" dirty="0" smtClean="0"/>
              <a:t>Signaling Gateway Suite: Turn down/up as needed – Max 16 servers</a:t>
            </a:r>
          </a:p>
          <a:p>
            <a:pPr lvl="1"/>
            <a:r>
              <a:rPr lang="en-US" dirty="0" smtClean="0"/>
              <a:t>Automate internal provisioning of M2UA mesh &amp; GD needed</a:t>
            </a:r>
          </a:p>
          <a:p>
            <a:pPr lvl="1"/>
            <a:r>
              <a:rPr lang="en-US" dirty="0" smtClean="0"/>
              <a:t>Constraints exist based on M2UA assoc (max 16?) &amp; ss7_servers (max 1024).</a:t>
            </a:r>
          </a:p>
          <a:p>
            <a:r>
              <a:rPr lang="en-US" dirty="0" smtClean="0"/>
              <a:t>Centralized Function Suite (Pilot): No elasticity provided?</a:t>
            </a:r>
          </a:p>
          <a:p>
            <a:pPr lvl="1"/>
            <a:r>
              <a:rPr lang="en-US" dirty="0" smtClean="0"/>
              <a:t>This could be a problem for the Router Suite</a:t>
            </a:r>
          </a:p>
          <a:p>
            <a:r>
              <a:rPr lang="en-US" dirty="0" smtClean="0"/>
              <a:t>Call Server Suite: Turn down/up as needed – Max 255 server pairs</a:t>
            </a:r>
          </a:p>
          <a:p>
            <a:pPr lvl="1"/>
            <a:r>
              <a:rPr lang="en-US" dirty="0" smtClean="0"/>
              <a:t>Assumes that TDM trunks are managed/distributed across MGW’s hosted on diverse set of Call Server suites. </a:t>
            </a:r>
          </a:p>
          <a:p>
            <a:pPr lvl="1"/>
            <a:r>
              <a:rPr lang="en-US" dirty="0" smtClean="0"/>
              <a:t>Constraints exist based on CCS Id (</a:t>
            </a:r>
            <a:r>
              <a:rPr lang="en-US" dirty="0" smtClean="0">
                <a:solidFill>
                  <a:srgbClr val="FF0000"/>
                </a:solidFill>
              </a:rPr>
              <a:t>U8</a:t>
            </a:r>
            <a:r>
              <a:rPr lang="en-US" dirty="0" smtClean="0"/>
              <a:t>), Proc Id (U16), and Sap Id (U16). </a:t>
            </a:r>
          </a:p>
          <a:p>
            <a:r>
              <a:rPr lang="en-US" dirty="0" smtClean="0"/>
              <a:t>Protocol Distributor Suite: Turn down/up as needed – Max 3 server pairs</a:t>
            </a:r>
          </a:p>
          <a:p>
            <a:pPr lvl="1"/>
            <a:r>
              <a:rPr lang="en-US" dirty="0" smtClean="0"/>
              <a:t>M3UA distributor is limited to a single pair. H.248 can scale to 3 pairs.</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MGC-8 Architecture - Elasticity</a:t>
            </a:r>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Mini SARB (peer review)</a:t>
            </a:r>
          </a:p>
          <a:p>
            <a:r>
              <a:rPr lang="en-US" dirty="0" smtClean="0"/>
              <a:t>MGC-8 Proof of Concept (</a:t>
            </a:r>
            <a:r>
              <a:rPr lang="en-US" dirty="0" err="1" smtClean="0"/>
              <a:t>PoC</a:t>
            </a:r>
            <a:r>
              <a:rPr lang="en-US" dirty="0" smtClean="0"/>
              <a:t>) on the cloud (ALU </a:t>
            </a:r>
            <a:r>
              <a:rPr lang="en-US" dirty="0" err="1" smtClean="0"/>
              <a:t>CloudBand</a:t>
            </a:r>
            <a:r>
              <a:rPr lang="en-US" dirty="0" smtClean="0"/>
              <a:t>, Amazon EC2, AT&amp;T Architect, </a:t>
            </a:r>
            <a:r>
              <a:rPr lang="en-US" dirty="0" err="1" smtClean="0"/>
              <a:t>RackSpace</a:t>
            </a:r>
            <a:r>
              <a:rPr lang="en-US" dirty="0" smtClean="0"/>
              <a:t>, etc.)</a:t>
            </a:r>
          </a:p>
          <a:p>
            <a:pPr lvl="1"/>
            <a:r>
              <a:rPr lang="en-US" dirty="0" smtClean="0"/>
              <a:t>Phase 1: Get MGC-8 servers to run and talk (e.g. static </a:t>
            </a:r>
            <a:r>
              <a:rPr lang="en-US" dirty="0" err="1" smtClean="0"/>
              <a:t>config</a:t>
            </a:r>
            <a:r>
              <a:rPr lang="en-US" dirty="0" smtClean="0"/>
              <a:t>, no fault tolerant, some hacks, etc .)</a:t>
            </a:r>
          </a:p>
          <a:p>
            <a:pPr lvl="1"/>
            <a:r>
              <a:rPr lang="en-US" dirty="0" smtClean="0"/>
              <a:t>Phase 2: Add fault tolerant (e.g. redundant servers, etc).</a:t>
            </a:r>
          </a:p>
          <a:p>
            <a:pPr lvl="1"/>
            <a:r>
              <a:rPr lang="en-US" dirty="0" smtClean="0"/>
              <a:t>Phase 3: Add dynamic control (e.g. add/subtract servers, etc).</a:t>
            </a:r>
          </a:p>
          <a:p>
            <a:pPr lvl="1"/>
            <a:r>
              <a:rPr lang="en-US" dirty="0" smtClean="0"/>
              <a:t>Phase 3+: Add SIP Distributor servers, etc.</a:t>
            </a:r>
          </a:p>
          <a:p>
            <a:r>
              <a:rPr lang="en-US" dirty="0" smtClean="0"/>
              <a:t>Others?</a:t>
            </a:r>
            <a:endParaRPr lang="en-US" dirty="0"/>
          </a:p>
        </p:txBody>
      </p:sp>
      <p:sp>
        <p:nvSpPr>
          <p:cNvPr id="3" name="Title 2"/>
          <p:cNvSpPr>
            <a:spLocks noGrp="1"/>
          </p:cNvSpPr>
          <p:nvPr>
            <p:ph type="title"/>
          </p:nvPr>
        </p:nvSpPr>
        <p:spPr>
          <a:xfrm>
            <a:off x="192375" y="241450"/>
            <a:ext cx="8645237" cy="683110"/>
          </a:xfrm>
        </p:spPr>
        <p:txBody>
          <a:bodyPr/>
          <a:lstStyle/>
          <a:p>
            <a:r>
              <a:rPr lang="en-US" dirty="0" smtClean="0"/>
              <a:t>Next Steps</a:t>
            </a:r>
            <a:endParaRPr 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P1: Build/package/install/run MGC-8 SW on </a:t>
            </a:r>
            <a:r>
              <a:rPr lang="en-US" sz="1800" dirty="0" err="1" smtClean="0"/>
              <a:t>RedHat</a:t>
            </a:r>
            <a:r>
              <a:rPr lang="en-US" sz="1800" dirty="0" smtClean="0"/>
              <a:t>/</a:t>
            </a:r>
            <a:r>
              <a:rPr lang="en-US" sz="1800" dirty="0" err="1" smtClean="0"/>
              <a:t>CentOs</a:t>
            </a:r>
            <a:r>
              <a:rPr lang="en-US" sz="1800" dirty="0" smtClean="0"/>
              <a:t> (i.e. remove LCP dependencies)</a:t>
            </a:r>
          </a:p>
          <a:p>
            <a:pPr lvl="1"/>
            <a:r>
              <a:rPr lang="en-US" sz="1600" dirty="0" smtClean="0"/>
              <a:t>Sub-Task 1</a:t>
            </a:r>
          </a:p>
          <a:p>
            <a:pPr lvl="1"/>
            <a:r>
              <a:rPr lang="en-US" sz="1600" dirty="0" smtClean="0"/>
              <a:t>Sub-Task 2, etc.</a:t>
            </a:r>
          </a:p>
          <a:p>
            <a:r>
              <a:rPr lang="en-US" sz="1800" dirty="0" smtClean="0"/>
              <a:t>P1: Build </a:t>
            </a:r>
            <a:r>
              <a:rPr lang="en-US" sz="1800" dirty="0" err="1" smtClean="0"/>
              <a:t>PoC</a:t>
            </a:r>
            <a:r>
              <a:rPr lang="en-US" sz="1800" dirty="0" smtClean="0"/>
              <a:t> server(s)?</a:t>
            </a:r>
          </a:p>
          <a:p>
            <a:r>
              <a:rPr lang="en-US" sz="1800" dirty="0" smtClean="0"/>
              <a:t>P2: BTS work items</a:t>
            </a:r>
          </a:p>
          <a:p>
            <a:pPr lvl="1"/>
            <a:r>
              <a:rPr lang="en-US" sz="1600" dirty="0" smtClean="0"/>
              <a:t>Support GDI across private network interface vs. mgmt today.</a:t>
            </a:r>
          </a:p>
          <a:p>
            <a:pPr lvl="1"/>
            <a:r>
              <a:rPr lang="en-US" sz="1600" dirty="0" smtClean="0"/>
              <a:t>Increase number of GDI terminations due to 1:1 mapping of ‘</a:t>
            </a:r>
            <a:r>
              <a:rPr lang="en-US" sz="1600" dirty="0" err="1" smtClean="0"/>
              <a:t>gdi_trans</a:t>
            </a:r>
            <a:r>
              <a:rPr lang="en-US" sz="1600" dirty="0" smtClean="0"/>
              <a:t>’ to Call Server Suite.</a:t>
            </a:r>
          </a:p>
          <a:p>
            <a:pPr lvl="1"/>
            <a:r>
              <a:rPr lang="en-US" sz="1600" dirty="0" smtClean="0"/>
              <a:t>Move GDI (TFTP/UDP) to use SCTP instead of UDP. Or find secure transport for GDI.</a:t>
            </a:r>
          </a:p>
          <a:p>
            <a:r>
              <a:rPr lang="en-US" dirty="0" smtClean="0"/>
              <a:t>P3: Moving to use kernel SCTP </a:t>
            </a:r>
            <a:r>
              <a:rPr lang="en-US" dirty="0" err="1" smtClean="0"/>
              <a:t>multihoming</a:t>
            </a:r>
            <a:r>
              <a:rPr lang="en-US" dirty="0" smtClean="0"/>
              <a:t> (Relay &amp; SIGTRAN layers)?</a:t>
            </a:r>
          </a:p>
          <a:p>
            <a:r>
              <a:rPr lang="en-US" dirty="0" smtClean="0"/>
              <a:t>P3: Expand domain for </a:t>
            </a:r>
            <a:r>
              <a:rPr lang="en-US" dirty="0" err="1" smtClean="0"/>
              <a:t>CCSId</a:t>
            </a:r>
            <a:r>
              <a:rPr lang="en-US" dirty="0" smtClean="0"/>
              <a:t> and </a:t>
            </a:r>
            <a:r>
              <a:rPr lang="en-US" dirty="0" err="1" smtClean="0"/>
              <a:t>ProcId</a:t>
            </a:r>
            <a:r>
              <a:rPr lang="en-US" dirty="0" smtClean="0"/>
              <a:t>. Impact to </a:t>
            </a:r>
            <a:r>
              <a:rPr lang="en-US" dirty="0" err="1" smtClean="0"/>
              <a:t>SapId’s</a:t>
            </a:r>
            <a:r>
              <a:rPr lang="en-US" dirty="0" smtClean="0"/>
              <a:t> as well. </a:t>
            </a:r>
            <a:endParaRPr lang="en-US" dirty="0"/>
          </a:p>
        </p:txBody>
      </p:sp>
      <p:sp>
        <p:nvSpPr>
          <p:cNvPr id="3" name="Title 2"/>
          <p:cNvSpPr>
            <a:spLocks noGrp="1"/>
          </p:cNvSpPr>
          <p:nvPr>
            <p:ph type="title"/>
          </p:nvPr>
        </p:nvSpPr>
        <p:spPr/>
        <p:txBody>
          <a:bodyPr/>
          <a:lstStyle/>
          <a:p>
            <a:r>
              <a:rPr lang="en-US" dirty="0" smtClean="0"/>
              <a:t>Tasks</a:t>
            </a:r>
            <a:endParaRPr 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62000" y="1143000"/>
            <a:ext cx="14478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err="1">
                <a:solidFill>
                  <a:schemeClr val="tx1"/>
                </a:solidFill>
              </a:rPr>
              <a:t>Int</a:t>
            </a:r>
            <a:r>
              <a:rPr lang="en-US" sz="1000" dirty="0">
                <a:solidFill>
                  <a:schemeClr val="tx1"/>
                </a:solidFill>
              </a:rPr>
              <a:t> IP 192.168.1.50</a:t>
            </a:r>
          </a:p>
          <a:p>
            <a:pPr algn="ctr">
              <a:defRPr/>
            </a:pPr>
            <a:endParaRPr lang="en-US" sz="1000" dirty="0">
              <a:solidFill>
                <a:schemeClr val="tx1"/>
              </a:solidFill>
            </a:endParaRPr>
          </a:p>
          <a:p>
            <a:pPr algn="ctr">
              <a:defRPr/>
            </a:pPr>
            <a:r>
              <a:rPr lang="en-US" sz="1000" dirty="0" err="1">
                <a:solidFill>
                  <a:schemeClr val="tx1"/>
                </a:solidFill>
              </a:rPr>
              <a:t>Dest</a:t>
            </a:r>
            <a:r>
              <a:rPr lang="en-US" sz="1000" dirty="0">
                <a:solidFill>
                  <a:schemeClr val="tx1"/>
                </a:solidFill>
              </a:rPr>
              <a:t> IP Route: 55.185.12.3/32 via 192.168.1.3</a:t>
            </a:r>
          </a:p>
          <a:p>
            <a:pPr algn="ctr">
              <a:defRPr/>
            </a:pPr>
            <a:endParaRPr lang="en-US" sz="1000" dirty="0">
              <a:solidFill>
                <a:schemeClr val="tx1"/>
              </a:solidFill>
            </a:endParaRPr>
          </a:p>
          <a:p>
            <a:pPr algn="ctr">
              <a:defRPr/>
            </a:pPr>
            <a:r>
              <a:rPr lang="en-US" sz="1000" dirty="0">
                <a:solidFill>
                  <a:schemeClr val="tx1"/>
                </a:solidFill>
              </a:rPr>
              <a:t>H.248 Socket: 192.168.1.50:5000</a:t>
            </a:r>
          </a:p>
        </p:txBody>
      </p:sp>
      <p:sp>
        <p:nvSpPr>
          <p:cNvPr id="7" name="Rounded Rectangle 6"/>
          <p:cNvSpPr/>
          <p:nvPr/>
        </p:nvSpPr>
        <p:spPr>
          <a:xfrm>
            <a:off x="3505200" y="1143000"/>
            <a:ext cx="16002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err="1">
                <a:solidFill>
                  <a:schemeClr val="tx1"/>
                </a:solidFill>
              </a:rPr>
              <a:t>Int</a:t>
            </a:r>
            <a:r>
              <a:rPr lang="en-US" sz="1000" dirty="0">
                <a:solidFill>
                  <a:schemeClr val="tx1"/>
                </a:solidFill>
              </a:rPr>
              <a:t> IP: 192.168.1.3</a:t>
            </a:r>
          </a:p>
          <a:p>
            <a:pPr algn="ctr">
              <a:defRPr/>
            </a:pPr>
            <a:r>
              <a:rPr lang="en-US" sz="1000" dirty="0">
                <a:solidFill>
                  <a:schemeClr val="tx1"/>
                </a:solidFill>
              </a:rPr>
              <a:t>Sig-A: 135.225.1.3</a:t>
            </a:r>
          </a:p>
          <a:p>
            <a:pPr algn="ctr">
              <a:defRPr/>
            </a:pPr>
            <a:endParaRPr lang="en-US" sz="1000" dirty="0">
              <a:solidFill>
                <a:schemeClr val="tx1"/>
              </a:solidFill>
            </a:endParaRPr>
          </a:p>
          <a:p>
            <a:pPr algn="ctr">
              <a:defRPr/>
            </a:pPr>
            <a:r>
              <a:rPr lang="en-US" sz="1000" dirty="0">
                <a:solidFill>
                  <a:schemeClr val="tx1"/>
                </a:solidFill>
              </a:rPr>
              <a:t>Source IP Route: 192.168.1.0/24 via 135.225.1.254</a:t>
            </a:r>
          </a:p>
          <a:p>
            <a:pPr algn="ctr">
              <a:defRPr/>
            </a:pPr>
            <a:endParaRPr lang="en-US" sz="1000" dirty="0">
              <a:solidFill>
                <a:schemeClr val="tx1"/>
              </a:solidFill>
            </a:endParaRPr>
          </a:p>
          <a:p>
            <a:pPr algn="ctr">
              <a:defRPr/>
            </a:pPr>
            <a:r>
              <a:rPr lang="en-US" sz="1000" dirty="0" err="1">
                <a:solidFill>
                  <a:schemeClr val="tx1"/>
                </a:solidFill>
              </a:rPr>
              <a:t>Ip_tables</a:t>
            </a:r>
            <a:r>
              <a:rPr lang="en-US" sz="1000" dirty="0">
                <a:solidFill>
                  <a:schemeClr val="tx1"/>
                </a:solidFill>
              </a:rPr>
              <a:t> rules as shown below</a:t>
            </a:r>
          </a:p>
          <a:p>
            <a:pPr algn="ctr">
              <a:defRPr/>
            </a:pPr>
            <a:endParaRPr lang="en-US" sz="1000" dirty="0">
              <a:solidFill>
                <a:schemeClr val="tx1"/>
              </a:solidFill>
            </a:endParaRPr>
          </a:p>
          <a:p>
            <a:pPr algn="ctr">
              <a:defRPr/>
            </a:pPr>
            <a:r>
              <a:rPr lang="en-US" sz="1000" dirty="0">
                <a:solidFill>
                  <a:schemeClr val="tx1"/>
                </a:solidFill>
              </a:rPr>
              <a:t> net.ipv4.ip_forward=1</a:t>
            </a:r>
          </a:p>
        </p:txBody>
      </p:sp>
      <p:sp>
        <p:nvSpPr>
          <p:cNvPr id="2052" name="TextBox 7"/>
          <p:cNvSpPr txBox="1">
            <a:spLocks noChangeArrowheads="1"/>
          </p:cNvSpPr>
          <p:nvPr/>
        </p:nvSpPr>
        <p:spPr bwMode="auto">
          <a:xfrm>
            <a:off x="609600" y="838200"/>
            <a:ext cx="1895475" cy="369888"/>
          </a:xfrm>
          <a:prstGeom prst="rect">
            <a:avLst/>
          </a:prstGeom>
          <a:noFill/>
          <a:ln w="9525">
            <a:noFill/>
            <a:miter lim="800000"/>
            <a:headEnd/>
            <a:tailEnd/>
          </a:ln>
        </p:spPr>
        <p:txBody>
          <a:bodyPr wrap="none">
            <a:spAutoFit/>
          </a:bodyPr>
          <a:lstStyle/>
          <a:p>
            <a:r>
              <a:rPr lang="en-US" dirty="0"/>
              <a:t>Call Server Suite</a:t>
            </a:r>
          </a:p>
        </p:txBody>
      </p:sp>
      <p:sp>
        <p:nvSpPr>
          <p:cNvPr id="2053" name="TextBox 8"/>
          <p:cNvSpPr txBox="1">
            <a:spLocks noChangeArrowheads="1"/>
          </p:cNvSpPr>
          <p:nvPr/>
        </p:nvSpPr>
        <p:spPr bwMode="auto">
          <a:xfrm>
            <a:off x="2901606" y="838200"/>
            <a:ext cx="2736647" cy="369332"/>
          </a:xfrm>
          <a:prstGeom prst="rect">
            <a:avLst/>
          </a:prstGeom>
          <a:noFill/>
          <a:ln w="9525">
            <a:noFill/>
            <a:miter lim="800000"/>
            <a:headEnd/>
            <a:tailEnd/>
          </a:ln>
        </p:spPr>
        <p:txBody>
          <a:bodyPr wrap="none">
            <a:spAutoFit/>
          </a:bodyPr>
          <a:lstStyle/>
          <a:p>
            <a:r>
              <a:rPr lang="en-US" dirty="0" smtClean="0"/>
              <a:t>Protocol Distributor Suite</a:t>
            </a:r>
            <a:endParaRPr lang="en-US" dirty="0"/>
          </a:p>
        </p:txBody>
      </p:sp>
      <p:sp>
        <p:nvSpPr>
          <p:cNvPr id="2054" name="TextBox 9"/>
          <p:cNvSpPr txBox="1">
            <a:spLocks noChangeArrowheads="1"/>
          </p:cNvSpPr>
          <p:nvPr/>
        </p:nvSpPr>
        <p:spPr bwMode="auto">
          <a:xfrm>
            <a:off x="381000" y="3657600"/>
            <a:ext cx="6276975" cy="307975"/>
          </a:xfrm>
          <a:prstGeom prst="rect">
            <a:avLst/>
          </a:prstGeom>
          <a:noFill/>
          <a:ln w="9525">
            <a:noFill/>
            <a:miter lim="800000"/>
            <a:headEnd/>
            <a:tailEnd/>
          </a:ln>
        </p:spPr>
        <p:txBody>
          <a:bodyPr wrap="none">
            <a:spAutoFit/>
          </a:bodyPr>
          <a:lstStyle/>
          <a:p>
            <a:r>
              <a:rPr lang="en-US" sz="1400"/>
              <a:t>MGC-MGASSOC between MGC IP 135.225.1.3:5000 and MGW IP 55.185.12.3</a:t>
            </a:r>
          </a:p>
        </p:txBody>
      </p:sp>
      <p:sp>
        <p:nvSpPr>
          <p:cNvPr id="11" name="Rectangle 10"/>
          <p:cNvSpPr/>
          <p:nvPr/>
        </p:nvSpPr>
        <p:spPr>
          <a:xfrm>
            <a:off x="6934200" y="1219200"/>
            <a:ext cx="1066800" cy="106680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000" dirty="0">
                <a:solidFill>
                  <a:schemeClr val="tx1"/>
                </a:solidFill>
              </a:rPr>
              <a:t>IP: 55.185.12.3</a:t>
            </a:r>
          </a:p>
        </p:txBody>
      </p:sp>
      <p:sp>
        <p:nvSpPr>
          <p:cNvPr id="2056" name="TextBox 11"/>
          <p:cNvSpPr txBox="1">
            <a:spLocks noChangeArrowheads="1"/>
          </p:cNvSpPr>
          <p:nvPr/>
        </p:nvSpPr>
        <p:spPr bwMode="auto">
          <a:xfrm>
            <a:off x="7086600" y="914400"/>
            <a:ext cx="700088" cy="369888"/>
          </a:xfrm>
          <a:prstGeom prst="rect">
            <a:avLst/>
          </a:prstGeom>
          <a:noFill/>
          <a:ln w="9525">
            <a:noFill/>
            <a:miter lim="800000"/>
            <a:headEnd/>
            <a:tailEnd/>
          </a:ln>
        </p:spPr>
        <p:txBody>
          <a:bodyPr wrap="none">
            <a:spAutoFit/>
          </a:bodyPr>
          <a:lstStyle/>
          <a:p>
            <a:r>
              <a:rPr lang="en-US"/>
              <a:t>MGW</a:t>
            </a:r>
          </a:p>
        </p:txBody>
      </p:sp>
      <p:sp>
        <p:nvSpPr>
          <p:cNvPr id="13" name="Rectangle 12"/>
          <p:cNvSpPr/>
          <p:nvPr/>
        </p:nvSpPr>
        <p:spPr>
          <a:xfrm>
            <a:off x="5715000" y="2362200"/>
            <a:ext cx="228600" cy="1066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2058" name="TextBox 13"/>
          <p:cNvSpPr txBox="1">
            <a:spLocks noChangeArrowheads="1"/>
          </p:cNvSpPr>
          <p:nvPr/>
        </p:nvSpPr>
        <p:spPr bwMode="auto">
          <a:xfrm>
            <a:off x="5486400" y="2057400"/>
            <a:ext cx="812800" cy="276225"/>
          </a:xfrm>
          <a:prstGeom prst="rect">
            <a:avLst/>
          </a:prstGeom>
          <a:noFill/>
          <a:ln w="9525">
            <a:noFill/>
            <a:miter lim="800000"/>
            <a:headEnd/>
            <a:tailEnd/>
          </a:ln>
        </p:spPr>
        <p:txBody>
          <a:bodyPr wrap="none">
            <a:spAutoFit/>
          </a:bodyPr>
          <a:lstStyle/>
          <a:p>
            <a:r>
              <a:rPr lang="en-US" sz="1200"/>
              <a:t>IP Router</a:t>
            </a:r>
          </a:p>
        </p:txBody>
      </p:sp>
      <p:sp>
        <p:nvSpPr>
          <p:cNvPr id="15" name="Cloud 14"/>
          <p:cNvSpPr/>
          <p:nvPr/>
        </p:nvSpPr>
        <p:spPr>
          <a:xfrm>
            <a:off x="6172200" y="2286000"/>
            <a:ext cx="685800" cy="533400"/>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17" name="Straight Connector 16"/>
          <p:cNvCxnSpPr>
            <a:stCxn id="7" idx="3"/>
            <a:endCxn id="13" idx="1"/>
          </p:cNvCxnSpPr>
          <p:nvPr/>
        </p:nvCxnSpPr>
        <p:spPr>
          <a:xfrm>
            <a:off x="5105400" y="2286000"/>
            <a:ext cx="609600" cy="6096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13" idx="3"/>
          </p:cNvCxnSpPr>
          <p:nvPr/>
        </p:nvCxnSpPr>
        <p:spPr>
          <a:xfrm flipV="1">
            <a:off x="5943600" y="2743200"/>
            <a:ext cx="304800" cy="1524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endCxn id="11" idx="1"/>
          </p:cNvCxnSpPr>
          <p:nvPr/>
        </p:nvCxnSpPr>
        <p:spPr>
          <a:xfrm flipV="1">
            <a:off x="6705600" y="1752600"/>
            <a:ext cx="228600" cy="5334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2209800" y="2743200"/>
            <a:ext cx="1295400" cy="0"/>
          </a:xfrm>
          <a:prstGeom prst="line">
            <a:avLst/>
          </a:prstGeom>
        </p:spPr>
        <p:style>
          <a:lnRef idx="1">
            <a:schemeClr val="dk1"/>
          </a:lnRef>
          <a:fillRef idx="0">
            <a:schemeClr val="dk1"/>
          </a:fillRef>
          <a:effectRef idx="0">
            <a:schemeClr val="dk1"/>
          </a:effectRef>
          <a:fontRef idx="minor">
            <a:schemeClr val="tx1"/>
          </a:fontRef>
        </p:style>
      </p:cxnSp>
      <p:sp>
        <p:nvSpPr>
          <p:cNvPr id="2064" name="TextBox 23"/>
          <p:cNvSpPr txBox="1">
            <a:spLocks noChangeArrowheads="1"/>
          </p:cNvSpPr>
          <p:nvPr/>
        </p:nvSpPr>
        <p:spPr bwMode="auto">
          <a:xfrm>
            <a:off x="304800" y="4572000"/>
            <a:ext cx="7894918" cy="1723549"/>
          </a:xfrm>
          <a:prstGeom prst="rect">
            <a:avLst/>
          </a:prstGeom>
          <a:noFill/>
          <a:ln w="9525">
            <a:noFill/>
            <a:miter lim="800000"/>
            <a:headEnd/>
            <a:tailEnd/>
          </a:ln>
        </p:spPr>
        <p:txBody>
          <a:bodyPr wrap="none">
            <a:spAutoFit/>
          </a:bodyPr>
          <a:lstStyle/>
          <a:p>
            <a:endParaRPr lang="en-US" sz="1200" dirty="0"/>
          </a:p>
          <a:p>
            <a:r>
              <a:rPr lang="en-US" sz="1600" dirty="0"/>
              <a:t>MGC-8 -&gt; MGW rule to overwrite source IP for outgoing SIG-A packets:</a:t>
            </a:r>
          </a:p>
          <a:p>
            <a:pPr lvl="1"/>
            <a:r>
              <a:rPr lang="en-US" sz="1200" dirty="0" err="1"/>
              <a:t>iptables</a:t>
            </a:r>
            <a:r>
              <a:rPr lang="en-US" sz="1200" dirty="0"/>
              <a:t> -t </a:t>
            </a:r>
            <a:r>
              <a:rPr lang="en-US" sz="1200" dirty="0" err="1"/>
              <a:t>nat</a:t>
            </a:r>
            <a:r>
              <a:rPr lang="en-US" sz="1200" dirty="0"/>
              <a:t> -A POSTROUTING -p </a:t>
            </a:r>
            <a:r>
              <a:rPr lang="en-US" sz="1200" dirty="0" err="1"/>
              <a:t>udp</a:t>
            </a:r>
            <a:r>
              <a:rPr lang="en-US" sz="1200" dirty="0"/>
              <a:t> -o &lt;sig-a-eth&gt; -j SNAT --to-source 135.225.1.3</a:t>
            </a:r>
          </a:p>
          <a:p>
            <a:endParaRPr lang="en-US" sz="1400" dirty="0"/>
          </a:p>
          <a:p>
            <a:r>
              <a:rPr lang="en-US" sz="1600" dirty="0"/>
              <a:t>MGW-&gt;MGC-8 rule to forward port 5000 packets to internal Call Server IP:</a:t>
            </a:r>
          </a:p>
          <a:p>
            <a:pPr lvl="1"/>
            <a:r>
              <a:rPr lang="en-US" sz="1200" dirty="0" err="1"/>
              <a:t>iptables</a:t>
            </a:r>
            <a:r>
              <a:rPr lang="en-US" sz="1200" dirty="0"/>
              <a:t> -t </a:t>
            </a:r>
            <a:r>
              <a:rPr lang="en-US" sz="1200" dirty="0" err="1"/>
              <a:t>nat</a:t>
            </a:r>
            <a:r>
              <a:rPr lang="en-US" sz="1200" dirty="0"/>
              <a:t> -A PREROUTING –d 135.225.1.3 –p </a:t>
            </a:r>
            <a:r>
              <a:rPr lang="en-US" sz="1200" dirty="0" err="1"/>
              <a:t>udp</a:t>
            </a:r>
            <a:r>
              <a:rPr lang="en-US" sz="1200" dirty="0"/>
              <a:t> –-</a:t>
            </a:r>
            <a:r>
              <a:rPr lang="en-US" sz="1200" dirty="0" err="1"/>
              <a:t>dport</a:t>
            </a:r>
            <a:r>
              <a:rPr lang="en-US" sz="1200" dirty="0"/>
              <a:t> 5000 -j DNAT --to-destination 192.168.1.50</a:t>
            </a:r>
          </a:p>
          <a:p>
            <a:endParaRPr lang="en-US" sz="1200" dirty="0"/>
          </a:p>
          <a:p>
            <a:endParaRPr lang="en-US" sz="1200" dirty="0"/>
          </a:p>
        </p:txBody>
      </p:sp>
      <p:sp>
        <p:nvSpPr>
          <p:cNvPr id="2065" name="Rectangle 24"/>
          <p:cNvSpPr>
            <a:spLocks noChangeArrowheads="1"/>
          </p:cNvSpPr>
          <p:nvPr/>
        </p:nvSpPr>
        <p:spPr bwMode="auto">
          <a:xfrm>
            <a:off x="5410200" y="3048000"/>
            <a:ext cx="996950" cy="246063"/>
          </a:xfrm>
          <a:prstGeom prst="rect">
            <a:avLst/>
          </a:prstGeom>
          <a:noFill/>
          <a:ln w="9525">
            <a:noFill/>
            <a:miter lim="800000"/>
            <a:headEnd/>
            <a:tailEnd/>
          </a:ln>
        </p:spPr>
        <p:txBody>
          <a:bodyPr wrap="none">
            <a:spAutoFit/>
          </a:bodyPr>
          <a:lstStyle/>
          <a:p>
            <a:r>
              <a:rPr lang="en-US" sz="1000"/>
              <a:t>135.225.1.254</a:t>
            </a:r>
          </a:p>
        </p:txBody>
      </p:sp>
      <p:sp>
        <p:nvSpPr>
          <p:cNvPr id="2066" name="TextBox 26"/>
          <p:cNvSpPr txBox="1">
            <a:spLocks noChangeArrowheads="1"/>
          </p:cNvSpPr>
          <p:nvPr/>
        </p:nvSpPr>
        <p:spPr bwMode="auto">
          <a:xfrm>
            <a:off x="381000" y="228600"/>
            <a:ext cx="7262813" cy="492443"/>
          </a:xfrm>
          <a:prstGeom prst="rect">
            <a:avLst/>
          </a:prstGeom>
          <a:noFill/>
          <a:ln w="9525">
            <a:noFill/>
            <a:miter lim="800000"/>
            <a:headEnd/>
            <a:tailEnd/>
          </a:ln>
        </p:spPr>
        <p:txBody>
          <a:bodyPr wrap="square">
            <a:spAutoFit/>
          </a:bodyPr>
          <a:lstStyle/>
          <a:p>
            <a:r>
              <a:rPr lang="en-US" sz="2600" b="1" dirty="0" err="1" smtClean="0">
                <a:solidFill>
                  <a:schemeClr val="tx1">
                    <a:lumMod val="75000"/>
                    <a:lumOff val="25000"/>
                  </a:schemeClr>
                </a:solidFill>
                <a:latin typeface="+mj-lt"/>
                <a:ea typeface="+mj-ea"/>
                <a:cs typeface="+mj-cs"/>
              </a:rPr>
              <a:t>PoC</a:t>
            </a:r>
            <a:r>
              <a:rPr lang="en-US" sz="2600" b="1" dirty="0" smtClean="0">
                <a:solidFill>
                  <a:schemeClr val="tx1">
                    <a:lumMod val="75000"/>
                    <a:lumOff val="25000"/>
                  </a:schemeClr>
                </a:solidFill>
                <a:latin typeface="+mj-lt"/>
                <a:ea typeface="+mj-ea"/>
                <a:cs typeface="+mj-cs"/>
              </a:rPr>
              <a:t> of H.248 FED via </a:t>
            </a:r>
            <a:r>
              <a:rPr lang="en-US" sz="2600" b="1" dirty="0" err="1" smtClean="0">
                <a:solidFill>
                  <a:schemeClr val="tx1">
                    <a:lumMod val="75000"/>
                    <a:lumOff val="25000"/>
                  </a:schemeClr>
                </a:solidFill>
                <a:latin typeface="+mj-lt"/>
                <a:ea typeface="+mj-ea"/>
                <a:cs typeface="+mj-cs"/>
              </a:rPr>
              <a:t>ip_tables</a:t>
            </a:r>
            <a:endParaRPr lang="en-US" sz="2600" b="1" dirty="0" smtClean="0">
              <a:solidFill>
                <a:schemeClr val="tx1">
                  <a:lumMod val="75000"/>
                  <a:lumOff val="25000"/>
                </a:schemeClr>
              </a:solidFill>
              <a:latin typeface="+mj-lt"/>
              <a:ea typeface="+mj-ea"/>
              <a:cs typeface="+mj-cs"/>
            </a:endParaRPr>
          </a:p>
        </p:txBody>
      </p:sp>
      <p:sp>
        <p:nvSpPr>
          <p:cNvPr id="2067" name="TextBox 27"/>
          <p:cNvSpPr txBox="1">
            <a:spLocks noChangeArrowheads="1"/>
          </p:cNvSpPr>
          <p:nvPr/>
        </p:nvSpPr>
        <p:spPr bwMode="auto">
          <a:xfrm>
            <a:off x="2438400" y="2514600"/>
            <a:ext cx="900113" cy="246063"/>
          </a:xfrm>
          <a:prstGeom prst="rect">
            <a:avLst/>
          </a:prstGeom>
          <a:noFill/>
          <a:ln w="9525">
            <a:noFill/>
            <a:miter lim="800000"/>
            <a:headEnd/>
            <a:tailEnd/>
          </a:ln>
        </p:spPr>
        <p:txBody>
          <a:bodyPr wrap="none">
            <a:spAutoFit/>
          </a:bodyPr>
          <a:lstStyle/>
          <a:p>
            <a:r>
              <a:rPr lang="en-US" sz="1000"/>
              <a:t>Internal LAN</a:t>
            </a:r>
          </a:p>
        </p:txBody>
      </p:sp>
      <p:sp>
        <p:nvSpPr>
          <p:cNvPr id="2068" name="TextBox 28"/>
          <p:cNvSpPr txBox="1">
            <a:spLocks noChangeArrowheads="1"/>
          </p:cNvSpPr>
          <p:nvPr/>
        </p:nvSpPr>
        <p:spPr bwMode="auto">
          <a:xfrm>
            <a:off x="5029200" y="2133600"/>
            <a:ext cx="533400" cy="246063"/>
          </a:xfrm>
          <a:prstGeom prst="rect">
            <a:avLst/>
          </a:prstGeom>
          <a:noFill/>
          <a:ln w="9525">
            <a:noFill/>
            <a:miter lim="800000"/>
            <a:headEnd/>
            <a:tailEnd/>
          </a:ln>
        </p:spPr>
        <p:txBody>
          <a:bodyPr>
            <a:spAutoFit/>
          </a:bodyPr>
          <a:lstStyle/>
          <a:p>
            <a:r>
              <a:rPr lang="en-US" sz="1000"/>
              <a:t>SIG-A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7"/>
          <p:cNvSpPr>
            <a:spLocks noGrp="1"/>
          </p:cNvSpPr>
          <p:nvPr>
            <p:ph idx="1"/>
          </p:nvPr>
        </p:nvSpPr>
        <p:spPr>
          <a:xfrm>
            <a:off x="249889" y="1370552"/>
            <a:ext cx="8362484" cy="4525963"/>
          </a:xfrm>
        </p:spPr>
        <p:txBody>
          <a:bodyPr/>
          <a:lstStyle/>
          <a:p>
            <a:r>
              <a:rPr lang="en-US" sz="1800" dirty="0" smtClean="0">
                <a:solidFill>
                  <a:schemeClr val="tx1"/>
                </a:solidFill>
                <a:latin typeface="Tahoma" pitchFamily="34" charset="0"/>
              </a:rPr>
              <a:t>“Vendor Supplied Hardware” is being viewed negatively by many customers.</a:t>
            </a:r>
          </a:p>
          <a:p>
            <a:pPr lvl="1"/>
            <a:r>
              <a:rPr lang="en-US" sz="1600" dirty="0" smtClean="0">
                <a:solidFill>
                  <a:schemeClr val="tx1"/>
                </a:solidFill>
                <a:latin typeface="Tahoma" pitchFamily="34" charset="0"/>
              </a:rPr>
              <a:t>Strong feedback / push to “Common of the Shelf” hardware purchased by our customers</a:t>
            </a:r>
          </a:p>
          <a:p>
            <a:pPr lvl="3"/>
            <a:r>
              <a:rPr lang="en-US" sz="1200" dirty="0" smtClean="0">
                <a:solidFill>
                  <a:schemeClr val="tx1"/>
                </a:solidFill>
                <a:latin typeface="Tahoma" pitchFamily="34" charset="0"/>
              </a:rPr>
              <a:t>Ex:  HP blade servers,  IBM blade servers,  ATCA systems</a:t>
            </a:r>
          </a:p>
          <a:p>
            <a:r>
              <a:rPr lang="en-US" sz="1800" dirty="0" smtClean="0">
                <a:solidFill>
                  <a:schemeClr val="tx1"/>
                </a:solidFill>
                <a:latin typeface="Tahoma" pitchFamily="34" charset="0"/>
              </a:rPr>
              <a:t>Carriers / Customers want applications riding on top of the same Operating System</a:t>
            </a:r>
          </a:p>
          <a:p>
            <a:pPr lvl="3"/>
            <a:r>
              <a:rPr lang="en-US" sz="1200" dirty="0" smtClean="0">
                <a:solidFill>
                  <a:schemeClr val="tx1"/>
                </a:solidFill>
                <a:latin typeface="Tahoma" pitchFamily="34" charset="0"/>
              </a:rPr>
              <a:t>Carriers / Customers for security reasons want to control the version of OS deployed in their network.</a:t>
            </a:r>
          </a:p>
          <a:p>
            <a:pPr lvl="3"/>
            <a:r>
              <a:rPr lang="en-US" sz="1200" dirty="0" smtClean="0">
                <a:solidFill>
                  <a:schemeClr val="tx1"/>
                </a:solidFill>
                <a:latin typeface="Tahoma" pitchFamily="34" charset="0"/>
              </a:rPr>
              <a:t>Vendors are slow to react to security threats.</a:t>
            </a:r>
          </a:p>
          <a:p>
            <a:pPr lvl="3"/>
            <a:r>
              <a:rPr lang="en-US" sz="1200" dirty="0" smtClean="0">
                <a:solidFill>
                  <a:schemeClr val="tx1"/>
                </a:solidFill>
                <a:latin typeface="Tahoma" pitchFamily="34" charset="0"/>
              </a:rPr>
              <a:t>Predominately </a:t>
            </a:r>
            <a:r>
              <a:rPr lang="en-US" sz="1200" dirty="0" err="1" smtClean="0">
                <a:solidFill>
                  <a:schemeClr val="tx1"/>
                </a:solidFill>
                <a:latin typeface="Tahoma" pitchFamily="34" charset="0"/>
              </a:rPr>
              <a:t>RedHat</a:t>
            </a:r>
            <a:r>
              <a:rPr lang="en-US" sz="1200" dirty="0" smtClean="0">
                <a:solidFill>
                  <a:schemeClr val="tx1"/>
                </a:solidFill>
                <a:latin typeface="Tahoma" pitchFamily="34" charset="0"/>
              </a:rPr>
              <a:t> is the OS of choice.</a:t>
            </a:r>
          </a:p>
          <a:p>
            <a:r>
              <a:rPr lang="en-US" sz="1800" dirty="0" smtClean="0">
                <a:solidFill>
                  <a:schemeClr val="tx1"/>
                </a:solidFill>
                <a:latin typeface="Tahoma" pitchFamily="34" charset="0"/>
              </a:rPr>
              <a:t>Cloud Computing</a:t>
            </a:r>
          </a:p>
          <a:p>
            <a:pPr lvl="1"/>
            <a:r>
              <a:rPr lang="en-US" sz="1600" dirty="0" smtClean="0">
                <a:solidFill>
                  <a:schemeClr val="tx1"/>
                </a:solidFill>
                <a:latin typeface="Tahoma" pitchFamily="34" charset="0"/>
              </a:rPr>
              <a:t>Customers are looking for our story / roadmap to embrace cloud computing</a:t>
            </a:r>
          </a:p>
          <a:p>
            <a:pPr lvl="1"/>
            <a:r>
              <a:rPr lang="en-US" sz="1600" dirty="0" smtClean="0">
                <a:solidFill>
                  <a:schemeClr val="tx1"/>
                </a:solidFill>
                <a:latin typeface="Tahoma" pitchFamily="34" charset="0"/>
              </a:rPr>
              <a:t>What is this?   </a:t>
            </a:r>
          </a:p>
          <a:p>
            <a:pPr lvl="2"/>
            <a:r>
              <a:rPr lang="en-US" sz="1400" dirty="0" smtClean="0">
                <a:solidFill>
                  <a:schemeClr val="tx1"/>
                </a:solidFill>
                <a:latin typeface="Tahoma" pitchFamily="34" charset="0"/>
              </a:rPr>
              <a:t>Virtualization?,  Platform agnostic behavior?,  Unlimited Scalability?</a:t>
            </a:r>
          </a:p>
        </p:txBody>
      </p:sp>
      <p:sp>
        <p:nvSpPr>
          <p:cNvPr id="21510" name="Rectangle 6"/>
          <p:cNvSpPr>
            <a:spLocks noGrp="1"/>
          </p:cNvSpPr>
          <p:nvPr>
            <p:ph type="title"/>
          </p:nvPr>
        </p:nvSpPr>
        <p:spPr/>
        <p:txBody>
          <a:bodyPr>
            <a:normAutofit/>
          </a:bodyPr>
          <a:lstStyle/>
          <a:p>
            <a:r>
              <a:rPr dirty="0" smtClean="0">
                <a:latin typeface="Tahoma" pitchFamily="34" charset="0"/>
              </a:rPr>
              <a:t>Market Drivers</a:t>
            </a:r>
            <a:br>
              <a:rPr dirty="0" smtClean="0">
                <a:latin typeface="Tahoma" pitchFamily="34" charset="0"/>
              </a:rPr>
            </a:br>
            <a:endParaRPr b="0" dirty="0" smtClean="0">
              <a:latin typeface="Tahoma" pitchFamily="34" charset="0"/>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*Five Major Services Based on </a:t>
            </a:r>
            <a:r>
              <a:rPr lang="en-US" dirty="0" err="1" smtClean="0"/>
              <a:t>OpenStack</a:t>
            </a:r>
            <a:endParaRPr lang="en-US" dirty="0"/>
          </a:p>
        </p:txBody>
      </p:sp>
      <p:pic>
        <p:nvPicPr>
          <p:cNvPr id="78850" name="Picture 2"/>
          <p:cNvPicPr>
            <a:picLocks noChangeAspect="1" noChangeArrowheads="1"/>
          </p:cNvPicPr>
          <p:nvPr/>
        </p:nvPicPr>
        <p:blipFill>
          <a:blip r:embed="rId3" cstate="print"/>
          <a:srcRect/>
          <a:stretch>
            <a:fillRect/>
          </a:stretch>
        </p:blipFill>
        <p:spPr bwMode="auto">
          <a:xfrm>
            <a:off x="535623" y="917090"/>
            <a:ext cx="7686675" cy="4286250"/>
          </a:xfrm>
          <a:prstGeom prst="rect">
            <a:avLst/>
          </a:prstGeom>
          <a:noFill/>
          <a:ln w="9525">
            <a:noFill/>
            <a:miter lim="800000"/>
            <a:headEnd/>
            <a:tailEnd/>
          </a:ln>
        </p:spPr>
      </p:pic>
      <p:sp>
        <p:nvSpPr>
          <p:cNvPr id="5" name="Content Placeholder 1"/>
          <p:cNvSpPr txBox="1">
            <a:spLocks/>
          </p:cNvSpPr>
          <p:nvPr/>
        </p:nvSpPr>
        <p:spPr>
          <a:xfrm>
            <a:off x="249889" y="5455920"/>
            <a:ext cx="8587723" cy="792480"/>
          </a:xfrm>
          <a:prstGeom prst="rect">
            <a:avLst/>
          </a:prstGeom>
        </p:spPr>
        <p:txBody>
          <a:bodyPr/>
          <a:lstStyle/>
          <a:p>
            <a:pPr marL="171450" marR="0" lvl="0" indent="-171450" algn="l" defTabSz="914400" rtl="0" eaLnBrk="1" fontAlgn="base" latinLnBrk="0" hangingPunct="1">
              <a:lnSpc>
                <a:spcPct val="100000"/>
              </a:lnSpc>
              <a:spcBef>
                <a:spcPct val="20000"/>
              </a:spcBef>
              <a:spcAft>
                <a:spcPts val="600"/>
              </a:spcAft>
              <a:buClr>
                <a:srgbClr val="6639B7"/>
              </a:buClr>
              <a:buSzTx/>
              <a:tabLst/>
              <a:defRPr/>
            </a:pPr>
            <a:r>
              <a:rPr kumimoji="0" lang="en-US" sz="1600" b="0" i="0" u="none" strike="noStrike" kern="1200" cap="none" spc="0" normalizeH="0" baseline="0" noProof="0" dirty="0" smtClean="0">
                <a:ln>
                  <a:noFill/>
                </a:ln>
                <a:solidFill>
                  <a:srgbClr val="404040"/>
                </a:solidFill>
                <a:effectLst/>
                <a:uLnTx/>
                <a:uFillTx/>
                <a:latin typeface="+mn-lt"/>
                <a:ea typeface="+mn-ea"/>
                <a:cs typeface="+mn-cs"/>
              </a:rPr>
              <a:t>Note: Missing above is </a:t>
            </a:r>
            <a:r>
              <a:rPr kumimoji="0" lang="en-US" sz="1600" b="0" i="0" u="none" strike="noStrike" kern="1200" cap="none" spc="0" normalizeH="0" baseline="0" noProof="0" dirty="0" err="1" smtClean="0">
                <a:ln>
                  <a:noFill/>
                </a:ln>
                <a:solidFill>
                  <a:srgbClr val="404040"/>
                </a:solidFill>
                <a:effectLst/>
                <a:uLnTx/>
                <a:uFillTx/>
                <a:latin typeface="+mn-lt"/>
                <a:ea typeface="+mn-ea"/>
                <a:cs typeface="+mn-cs"/>
              </a:rPr>
              <a:t>CloudStack</a:t>
            </a:r>
            <a:r>
              <a:rPr lang="en-US" sz="1600" dirty="0" smtClean="0">
                <a:solidFill>
                  <a:srgbClr val="404040"/>
                </a:solidFill>
                <a:latin typeface="+mn-lt"/>
              </a:rPr>
              <a:t>. Recently releases into open Source by Citrix. </a:t>
            </a:r>
            <a:endParaRPr kumimoji="0" lang="en-US" sz="1600" b="0" i="0" u="none" strike="noStrike" kern="1200" cap="none" spc="0" normalizeH="0" baseline="0" noProof="0" dirty="0" smtClean="0">
              <a:ln>
                <a:noFill/>
              </a:ln>
              <a:solidFill>
                <a:srgbClr val="404040"/>
              </a:solidFill>
              <a:effectLst/>
              <a:uLnTx/>
              <a:uFillTx/>
              <a:latin typeface="+mn-lt"/>
              <a:ea typeface="+mn-ea"/>
              <a:cs typeface="+mn-cs"/>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Metadata</a:t>
            </a:r>
          </a:p>
          <a:p>
            <a:pPr lvl="1"/>
            <a:r>
              <a:rPr lang="en-US" dirty="0" smtClean="0"/>
              <a:t>Arbitrary set of labels with values attached to a Server that can be used to define different roles (e.g. centralized/call server/SG/BTS suite, etc.)</a:t>
            </a:r>
          </a:p>
          <a:p>
            <a:r>
              <a:rPr lang="en-US" dirty="0" smtClean="0"/>
              <a:t>Networking</a:t>
            </a:r>
          </a:p>
          <a:p>
            <a:pPr lvl="1"/>
            <a:r>
              <a:rPr lang="en-US" dirty="0" smtClean="0"/>
              <a:t>An area of ongoing discussion (see </a:t>
            </a:r>
            <a:r>
              <a:rPr lang="en-US" dirty="0" err="1" smtClean="0"/>
              <a:t>OpenStack</a:t>
            </a:r>
            <a:r>
              <a:rPr lang="en-US" dirty="0" smtClean="0"/>
              <a:t> Quantum slide). Ideally, a collection of parameters that are used by a virtual or cloud service provider to create an IP network (i.e. network, number of IP’s, ports, QoS, redundancy, etc.)</a:t>
            </a:r>
          </a:p>
          <a:p>
            <a:r>
              <a:rPr lang="en-US" dirty="0" smtClean="0"/>
              <a:t>Policy</a:t>
            </a:r>
          </a:p>
          <a:p>
            <a:pPr lvl="1"/>
            <a:r>
              <a:rPr lang="en-US" dirty="0" smtClean="0"/>
              <a:t>Collections of parameters for the ‘policy engine’ that are used to determine how to create a new server and what resources to use. Also, how the collection of servers should be managed and deployed across data centers.</a:t>
            </a:r>
          </a:p>
        </p:txBody>
      </p:sp>
      <p:sp>
        <p:nvSpPr>
          <p:cNvPr id="3" name="Title 2"/>
          <p:cNvSpPr>
            <a:spLocks noGrp="1"/>
          </p:cNvSpPr>
          <p:nvPr>
            <p:ph type="title"/>
          </p:nvPr>
        </p:nvSpPr>
        <p:spPr/>
        <p:txBody>
          <a:bodyPr/>
          <a:lstStyle/>
          <a:p>
            <a:r>
              <a:rPr lang="en-US" dirty="0" smtClean="0"/>
              <a:t>Definitions</a:t>
            </a:r>
            <a:endParaRPr lang="en-US"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virtual private network – broadcast, layer 2 or 3?</a:t>
            </a:r>
          </a:p>
          <a:p>
            <a:r>
              <a:rPr lang="en-US" dirty="0" smtClean="0"/>
              <a:t>IP requirements</a:t>
            </a:r>
          </a:p>
          <a:p>
            <a:pPr lvl="1"/>
            <a:r>
              <a:rPr lang="en-US" dirty="0" smtClean="0"/>
              <a:t>Pre-configured per </a:t>
            </a:r>
            <a:r>
              <a:rPr lang="en-US" dirty="0" err="1" smtClean="0"/>
              <a:t>vNIC</a:t>
            </a:r>
            <a:r>
              <a:rPr lang="en-US" dirty="0" smtClean="0"/>
              <a:t> interface</a:t>
            </a:r>
          </a:p>
          <a:p>
            <a:r>
              <a:rPr lang="en-US" dirty="0" smtClean="0"/>
              <a:t>Port requirements?</a:t>
            </a:r>
          </a:p>
          <a:p>
            <a:pPr lvl="1"/>
            <a:r>
              <a:rPr lang="en-US" dirty="0" smtClean="0"/>
              <a:t>What ports must be open for MGC-8 servers?</a:t>
            </a:r>
          </a:p>
          <a:p>
            <a:r>
              <a:rPr lang="en-US" dirty="0" smtClean="0"/>
              <a:t>External or gateway connectivity? How many?</a:t>
            </a:r>
          </a:p>
          <a:p>
            <a:pPr lvl="1"/>
            <a:r>
              <a:rPr lang="en-US" dirty="0" smtClean="0"/>
              <a:t>Pre-defined per </a:t>
            </a:r>
            <a:r>
              <a:rPr lang="en-US" dirty="0" err="1" smtClean="0"/>
              <a:t>vNIC</a:t>
            </a:r>
            <a:r>
              <a:rPr lang="en-US" dirty="0" smtClean="0"/>
              <a:t> interface?</a:t>
            </a:r>
          </a:p>
          <a:p>
            <a:pPr lvl="1"/>
            <a:r>
              <a:rPr lang="en-US" dirty="0" smtClean="0"/>
              <a:t>IP Routes continue to be managed within MGC-8?</a:t>
            </a:r>
          </a:p>
          <a:p>
            <a:r>
              <a:rPr lang="en-US" dirty="0" smtClean="0"/>
              <a:t>Bandwidth (1G/100M) and QoS (network latency &amp; priority)?</a:t>
            </a:r>
          </a:p>
          <a:p>
            <a:pPr lvl="1"/>
            <a:r>
              <a:rPr lang="en-US" dirty="0" smtClean="0"/>
              <a:t>Is this a requirement on service provider?</a:t>
            </a:r>
          </a:p>
          <a:p>
            <a:endParaRPr lang="en-US" dirty="0" smtClean="0"/>
          </a:p>
        </p:txBody>
      </p:sp>
      <p:sp>
        <p:nvSpPr>
          <p:cNvPr id="3" name="Title 2"/>
          <p:cNvSpPr>
            <a:spLocks noGrp="1"/>
          </p:cNvSpPr>
          <p:nvPr>
            <p:ph type="title"/>
          </p:nvPr>
        </p:nvSpPr>
        <p:spPr/>
        <p:txBody>
          <a:bodyPr/>
          <a:lstStyle/>
          <a:p>
            <a:r>
              <a:rPr lang="en-US" dirty="0" smtClean="0"/>
              <a:t>MGC-8 Networking Definition</a:t>
            </a:r>
            <a:endParaRPr lang="en-US" dirty="0"/>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MGC-8 Internal/External Interfaces</a:t>
            </a:r>
            <a:endParaRPr lang="en-US" dirty="0"/>
          </a:p>
        </p:txBody>
      </p:sp>
      <p:graphicFrame>
        <p:nvGraphicFramePr>
          <p:cNvPr id="5" name="Table 4"/>
          <p:cNvGraphicFramePr>
            <a:graphicFrameLocks noGrp="1"/>
          </p:cNvGraphicFramePr>
          <p:nvPr/>
        </p:nvGraphicFramePr>
        <p:xfrm>
          <a:off x="339046" y="852755"/>
          <a:ext cx="8322068" cy="5229622"/>
        </p:xfrm>
        <a:graphic>
          <a:graphicData uri="http://schemas.openxmlformats.org/drawingml/2006/table">
            <a:tbl>
              <a:tblPr/>
              <a:tblGrid>
                <a:gridCol w="601911"/>
                <a:gridCol w="680420"/>
                <a:gridCol w="680420"/>
                <a:gridCol w="667335"/>
                <a:gridCol w="595367"/>
                <a:gridCol w="703826"/>
                <a:gridCol w="560529"/>
                <a:gridCol w="456324"/>
                <a:gridCol w="562656"/>
                <a:gridCol w="562656"/>
                <a:gridCol w="617813"/>
                <a:gridCol w="558317"/>
                <a:gridCol w="511838"/>
                <a:gridCol w="562656"/>
              </a:tblGrid>
              <a:tr h="484458">
                <a:tc rowSpan="7">
                  <a:txBody>
                    <a:bodyPr/>
                    <a:lstStyle/>
                    <a:p>
                      <a:pPr algn="ctr" fontAlgn="t"/>
                      <a:r>
                        <a:rPr lang="en-US" sz="900" b="1" i="0" u="none" strike="noStrike" dirty="0">
                          <a:solidFill>
                            <a:srgbClr val="6A6559"/>
                          </a:solidFill>
                          <a:latin typeface="Baskerville"/>
                        </a:rPr>
                        <a:t>Internal</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900" b="1" i="0" u="none" strike="noStrike" dirty="0">
                          <a:solidFill>
                            <a:srgbClr val="6A6559"/>
                          </a:solidFill>
                          <a:latin typeface="Baskerville"/>
                        </a:rPr>
                        <a:t>MGC-8</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900" b="1" i="0" u="none" strike="noStrike" dirty="0">
                          <a:solidFill>
                            <a:srgbClr val="6A6559"/>
                          </a:solidFill>
                          <a:latin typeface="Baskerville"/>
                        </a:rPr>
                        <a:t>Centralized </a:t>
                      </a:r>
                      <a:r>
                        <a:rPr lang="en-US" sz="900" b="1" i="0" u="none" strike="noStrike" dirty="0" smtClean="0">
                          <a:solidFill>
                            <a:srgbClr val="6A6559"/>
                          </a:solidFill>
                          <a:latin typeface="Baskerville"/>
                        </a:rPr>
                        <a:t>Function Suite</a:t>
                      </a:r>
                      <a:endParaRPr lang="en-US" sz="900" b="1" i="0" u="none" strike="noStrike" dirty="0">
                        <a:solidFill>
                          <a:srgbClr val="6A6559"/>
                        </a:solidFill>
                        <a:latin typeface="Baskerville"/>
                      </a:endParaRP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900" b="1" i="0" u="none" strike="noStrike" dirty="0">
                          <a:solidFill>
                            <a:srgbClr val="6A6559"/>
                          </a:solidFill>
                          <a:latin typeface="Baskerville"/>
                        </a:rPr>
                        <a:t>Call Server Suite</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900" b="1" i="0" u="none" strike="noStrike" dirty="0" smtClean="0">
                          <a:solidFill>
                            <a:srgbClr val="6A6559"/>
                          </a:solidFill>
                          <a:latin typeface="Baskerville"/>
                        </a:rPr>
                        <a:t>SIP FED </a:t>
                      </a:r>
                      <a:r>
                        <a:rPr lang="en-US" sz="900" b="1" i="0" u="none" strike="noStrike" dirty="0">
                          <a:solidFill>
                            <a:srgbClr val="6A6559"/>
                          </a:solidFill>
                          <a:latin typeface="Baskerville"/>
                        </a:rPr>
                        <a:t>Suite</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900" b="1" i="0" u="none" strike="noStrike" dirty="0" smtClean="0">
                          <a:solidFill>
                            <a:srgbClr val="6A6559"/>
                          </a:solidFill>
                          <a:latin typeface="Baskerville"/>
                        </a:rPr>
                        <a:t>Protocol</a:t>
                      </a:r>
                      <a:r>
                        <a:rPr lang="en-US" sz="900" b="1" i="0" u="none" strike="noStrike" baseline="0" dirty="0" smtClean="0">
                          <a:solidFill>
                            <a:srgbClr val="6A6559"/>
                          </a:solidFill>
                          <a:latin typeface="Baskerville"/>
                        </a:rPr>
                        <a:t> Distributor </a:t>
                      </a:r>
                      <a:r>
                        <a:rPr lang="en-US" sz="900" b="1" i="0" u="none" strike="noStrike" dirty="0" smtClean="0">
                          <a:solidFill>
                            <a:srgbClr val="6A6559"/>
                          </a:solidFill>
                          <a:latin typeface="Baskerville"/>
                        </a:rPr>
                        <a:t>Suite</a:t>
                      </a:r>
                      <a:endParaRPr lang="en-US" sz="900" b="1" i="0" u="none" strike="noStrike" dirty="0">
                        <a:solidFill>
                          <a:srgbClr val="6A6559"/>
                        </a:solidFill>
                        <a:latin typeface="Baskerville"/>
                      </a:endParaRP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900" b="1" i="0" u="none" strike="noStrike" dirty="0" smtClean="0">
                          <a:solidFill>
                            <a:srgbClr val="6A6559"/>
                          </a:solidFill>
                          <a:latin typeface="Baskerville"/>
                        </a:rPr>
                        <a:t>Signaling Gateway </a:t>
                      </a:r>
                      <a:r>
                        <a:rPr lang="en-US" sz="900" b="1" i="0" u="none" strike="noStrike" dirty="0">
                          <a:solidFill>
                            <a:srgbClr val="6A6559"/>
                          </a:solidFill>
                          <a:latin typeface="Baskerville"/>
                        </a:rPr>
                        <a:t>Suite</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900" b="1" i="0" u="none" strike="noStrike" dirty="0">
                          <a:solidFill>
                            <a:srgbClr val="6A6559"/>
                          </a:solidFill>
                          <a:latin typeface="Baskerville"/>
                        </a:rPr>
                        <a:t>BTS Suite</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900" b="1" i="0" u="none" strike="noStrike" dirty="0">
                          <a:solidFill>
                            <a:srgbClr val="6A6559"/>
                          </a:solidFill>
                          <a:latin typeface="Baskerville"/>
                        </a:rPr>
                        <a:t>7510 MGW</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900" b="1" i="0" u="none" strike="noStrike" dirty="0">
                          <a:solidFill>
                            <a:srgbClr val="6A6559"/>
                          </a:solidFill>
                          <a:latin typeface="Baskerville"/>
                        </a:rPr>
                        <a:t>1360 COM</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900" b="1" i="0" u="none" strike="noStrike" dirty="0">
                          <a:solidFill>
                            <a:srgbClr val="6A6559"/>
                          </a:solidFill>
                          <a:latin typeface="Baskerville"/>
                        </a:rPr>
                        <a:t>IMS Core</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900" b="1" i="0" u="none" strike="noStrike" dirty="0">
                          <a:solidFill>
                            <a:srgbClr val="6A6559"/>
                          </a:solidFill>
                          <a:latin typeface="Baskerville"/>
                        </a:rPr>
                        <a:t>STP/SG</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900" b="1" i="0" u="none" strike="noStrike" dirty="0">
                          <a:solidFill>
                            <a:srgbClr val="6A6559"/>
                          </a:solidFill>
                          <a:latin typeface="Baskerville"/>
                        </a:rPr>
                        <a:t>App Server</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900" b="1" i="0" u="none" strike="noStrike" dirty="0">
                          <a:solidFill>
                            <a:srgbClr val="6A6559"/>
                          </a:solidFill>
                          <a:latin typeface="Baskerville"/>
                        </a:rPr>
                        <a:t>IP Server</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r>
              <a:tr h="484458">
                <a:tc vMerge="1">
                  <a:txBody>
                    <a:bodyPr/>
                    <a:lstStyle/>
                    <a:p>
                      <a:endParaRPr lang="en-US"/>
                    </a:p>
                  </a:txBody>
                  <a:tcPr/>
                </a:tc>
                <a:tc>
                  <a:txBody>
                    <a:bodyPr/>
                    <a:lstStyle/>
                    <a:p>
                      <a:pPr algn="ctr" fontAlgn="t"/>
                      <a:r>
                        <a:rPr lang="en-US" sz="900" b="1" i="0" u="none" strike="noStrike" dirty="0">
                          <a:solidFill>
                            <a:srgbClr val="6A6559"/>
                          </a:solidFill>
                          <a:latin typeface="Baskerville"/>
                        </a:rPr>
                        <a:t>Centralized </a:t>
                      </a:r>
                      <a:r>
                        <a:rPr lang="en-US" sz="900" b="1" i="0" u="none" strike="noStrike" dirty="0" smtClean="0">
                          <a:solidFill>
                            <a:srgbClr val="6A6559"/>
                          </a:solidFill>
                          <a:latin typeface="Baskerville"/>
                        </a:rPr>
                        <a:t>Function Suite</a:t>
                      </a:r>
                      <a:endParaRPr lang="en-US" sz="900" b="1" i="0" u="none" strike="noStrike" dirty="0">
                        <a:solidFill>
                          <a:srgbClr val="6A6559"/>
                        </a:solidFill>
                        <a:latin typeface="Baskerville"/>
                      </a:endParaRP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Relay</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Relay</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Relay</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Relay</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Relay</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TL1 &amp; SNMP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r>
              <a:tr h="484458">
                <a:tc vMerge="1">
                  <a:txBody>
                    <a:bodyPr/>
                    <a:lstStyle/>
                    <a:p>
                      <a:endParaRPr lang="en-US"/>
                    </a:p>
                  </a:txBody>
                  <a:tcPr/>
                </a:tc>
                <a:tc>
                  <a:txBody>
                    <a:bodyPr/>
                    <a:lstStyle/>
                    <a:p>
                      <a:pPr algn="ctr" fontAlgn="t"/>
                      <a:r>
                        <a:rPr lang="en-US" sz="900" b="1" i="0" u="none" strike="noStrike" dirty="0">
                          <a:solidFill>
                            <a:srgbClr val="6A6559"/>
                          </a:solidFill>
                          <a:latin typeface="Baskerville"/>
                        </a:rPr>
                        <a:t>Call Server Suite</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Relay</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BICC/Relay</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SIP/SIP-I</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Relay &amp; H.248/UDP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GDI</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IUA/SCTP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r>
              <a:tr h="292344">
                <a:tc vMerge="1">
                  <a:txBody>
                    <a:bodyPr/>
                    <a:lstStyle/>
                    <a:p>
                      <a:endParaRPr lang="en-US"/>
                    </a:p>
                  </a:txBody>
                  <a:tcPr/>
                </a:tc>
                <a:tc>
                  <a:txBody>
                    <a:bodyPr/>
                    <a:lstStyle/>
                    <a:p>
                      <a:pPr algn="ctr" fontAlgn="t"/>
                      <a:r>
                        <a:rPr lang="en-US" sz="900" b="1" i="0" u="none" strike="noStrike" dirty="0" smtClean="0">
                          <a:solidFill>
                            <a:srgbClr val="6A6559"/>
                          </a:solidFill>
                          <a:latin typeface="Baskerville"/>
                        </a:rPr>
                        <a:t>SIP FED </a:t>
                      </a:r>
                      <a:r>
                        <a:rPr lang="en-US" sz="900" b="1" i="0" u="none" strike="noStrike" dirty="0">
                          <a:solidFill>
                            <a:srgbClr val="6A6559"/>
                          </a:solidFill>
                          <a:latin typeface="Baskerville"/>
                        </a:rPr>
                        <a:t>Suite</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Relay</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SIP/SIP-I</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SIP/SIP-I</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r>
              <a:tr h="451047">
                <a:tc vMerge="1">
                  <a:txBody>
                    <a:bodyPr/>
                    <a:lstStyle/>
                    <a:p>
                      <a:endParaRPr lang="en-US"/>
                    </a:p>
                  </a:txBody>
                  <a:tcPr/>
                </a:tc>
                <a:tc>
                  <a:txBody>
                    <a:bodyPr/>
                    <a:lstStyle/>
                    <a:p>
                      <a:pPr algn="ctr" fontAlgn="t"/>
                      <a:r>
                        <a:rPr lang="en-US" sz="900" b="1" i="0" u="none" strike="noStrike" dirty="0" smtClean="0">
                          <a:solidFill>
                            <a:srgbClr val="6A6559"/>
                          </a:solidFill>
                          <a:latin typeface="Baskerville"/>
                        </a:rPr>
                        <a:t>Protocol</a:t>
                      </a:r>
                      <a:r>
                        <a:rPr lang="en-US" sz="900" b="1" i="0" u="none" strike="noStrike" baseline="0" dirty="0" smtClean="0">
                          <a:solidFill>
                            <a:srgbClr val="6A6559"/>
                          </a:solidFill>
                          <a:latin typeface="Baskerville"/>
                        </a:rPr>
                        <a:t> Distributor </a:t>
                      </a:r>
                      <a:r>
                        <a:rPr lang="en-US" sz="900" b="1" i="0" u="none" strike="noStrike" dirty="0" smtClean="0">
                          <a:solidFill>
                            <a:srgbClr val="6A6559"/>
                          </a:solidFill>
                          <a:latin typeface="Baskerville"/>
                        </a:rPr>
                        <a:t>Suite</a:t>
                      </a:r>
                      <a:endParaRPr lang="en-US" sz="900" b="1" i="0" u="none" strike="noStrike" dirty="0">
                        <a:solidFill>
                          <a:srgbClr val="6A6559"/>
                        </a:solidFill>
                        <a:latin typeface="Baskerville"/>
                      </a:endParaRP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Relay</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Relay &amp; H.248/UDP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M3UA</a:t>
                      </a:r>
                      <a:r>
                        <a:rPr lang="en-US" sz="800" b="0" i="0" u="none" strike="noStrike" dirty="0" smtClean="0">
                          <a:solidFill>
                            <a:srgbClr val="6A6559"/>
                          </a:solidFill>
                          <a:latin typeface="Baskerville"/>
                        </a:rPr>
                        <a:t>/ SCTP</a:t>
                      </a:r>
                      <a:endParaRPr lang="en-US" sz="800" b="0" i="0" u="none" strike="noStrike" dirty="0">
                        <a:solidFill>
                          <a:srgbClr val="6A6559"/>
                        </a:solidFill>
                        <a:latin typeface="Baskerville"/>
                      </a:endParaRP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H.248/UDP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M3UA</a:t>
                      </a:r>
                      <a:r>
                        <a:rPr lang="en-US" sz="800" b="0" i="0" u="none" strike="noStrike" dirty="0" smtClean="0">
                          <a:solidFill>
                            <a:srgbClr val="6A6559"/>
                          </a:solidFill>
                          <a:latin typeface="Baskerville"/>
                        </a:rPr>
                        <a:t>/ SCTP</a:t>
                      </a:r>
                      <a:endParaRPr lang="en-US" sz="800" b="0" i="0" u="none" strike="noStrike" dirty="0">
                        <a:solidFill>
                          <a:srgbClr val="6A6559"/>
                        </a:solidFill>
                        <a:latin typeface="Baskerville"/>
                      </a:endParaRP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M3UA</a:t>
                      </a:r>
                      <a:r>
                        <a:rPr lang="en-US" sz="800" b="0" i="0" u="none" strike="noStrike" dirty="0" smtClean="0">
                          <a:solidFill>
                            <a:srgbClr val="6A6559"/>
                          </a:solidFill>
                          <a:latin typeface="Baskerville"/>
                        </a:rPr>
                        <a:t>/ SCTP</a:t>
                      </a:r>
                      <a:endParaRPr lang="en-US" sz="800" b="0" i="0" u="none" strike="noStrike" dirty="0">
                        <a:solidFill>
                          <a:srgbClr val="6A6559"/>
                        </a:solidFill>
                        <a:latin typeface="Baskerville"/>
                      </a:endParaRP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r>
              <a:tr h="384224">
                <a:tc vMerge="1">
                  <a:txBody>
                    <a:bodyPr/>
                    <a:lstStyle/>
                    <a:p>
                      <a:endParaRPr lang="en-US"/>
                    </a:p>
                  </a:txBody>
                  <a:tcPr/>
                </a:tc>
                <a:tc>
                  <a:txBody>
                    <a:bodyPr/>
                    <a:lstStyle/>
                    <a:p>
                      <a:pPr algn="ctr" fontAlgn="t"/>
                      <a:r>
                        <a:rPr lang="en-US" sz="900" b="1" i="0" u="none" strike="noStrike" dirty="0" smtClean="0">
                          <a:solidFill>
                            <a:srgbClr val="6A6559"/>
                          </a:solidFill>
                          <a:latin typeface="Baskerville"/>
                        </a:rPr>
                        <a:t>Signaling Gateway </a:t>
                      </a:r>
                      <a:r>
                        <a:rPr lang="en-US" sz="900" b="1" i="0" u="none" strike="noStrike" dirty="0">
                          <a:solidFill>
                            <a:srgbClr val="6A6559"/>
                          </a:solidFill>
                          <a:latin typeface="Baskerville"/>
                        </a:rPr>
                        <a:t>Suite</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Relay</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M3UA/SCTP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Relay &amp; M2UA</a:t>
                      </a:r>
                      <a:r>
                        <a:rPr lang="en-US" sz="800" b="0" i="0" u="none" strike="noStrike" dirty="0" smtClean="0">
                          <a:solidFill>
                            <a:srgbClr val="6A6559"/>
                          </a:solidFill>
                          <a:latin typeface="Baskerville"/>
                        </a:rPr>
                        <a:t>/ SCTP</a:t>
                      </a:r>
                      <a:endParaRPr lang="en-US" sz="800" b="0" i="0" u="none" strike="noStrike" dirty="0">
                        <a:solidFill>
                          <a:srgbClr val="6A6559"/>
                        </a:solidFill>
                        <a:latin typeface="Baskerville"/>
                      </a:endParaRP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M2PA</a:t>
                      </a:r>
                      <a:r>
                        <a:rPr lang="en-US" sz="800" b="0" i="0" u="none" strike="noStrike" dirty="0" smtClean="0">
                          <a:solidFill>
                            <a:srgbClr val="6A6559"/>
                          </a:solidFill>
                          <a:latin typeface="Baskerville"/>
                        </a:rPr>
                        <a:t>/ SCTP</a:t>
                      </a:r>
                      <a:endParaRPr lang="en-US" sz="800" b="0" i="0" u="none" strike="noStrike" dirty="0">
                        <a:solidFill>
                          <a:srgbClr val="6A6559"/>
                        </a:solidFill>
                        <a:latin typeface="Baskerville"/>
                      </a:endParaRP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M3UA</a:t>
                      </a:r>
                      <a:r>
                        <a:rPr lang="en-US" sz="800" b="0" i="0" u="none" strike="noStrike" dirty="0" smtClean="0">
                          <a:solidFill>
                            <a:srgbClr val="6A6559"/>
                          </a:solidFill>
                          <a:latin typeface="Baskerville"/>
                        </a:rPr>
                        <a:t>/ SCTP</a:t>
                      </a:r>
                      <a:endParaRPr lang="en-US" sz="800" b="0" i="0" u="none" strike="noStrike" dirty="0">
                        <a:solidFill>
                          <a:srgbClr val="6A6559"/>
                        </a:solidFill>
                        <a:latin typeface="Baskerville"/>
                      </a:endParaRP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r>
              <a:tr h="292344">
                <a:tc vMerge="1">
                  <a:txBody>
                    <a:bodyPr/>
                    <a:lstStyle/>
                    <a:p>
                      <a:endParaRPr lang="en-US"/>
                    </a:p>
                  </a:txBody>
                  <a:tcPr/>
                </a:tc>
                <a:tc>
                  <a:txBody>
                    <a:bodyPr/>
                    <a:lstStyle/>
                    <a:p>
                      <a:pPr algn="ctr" fontAlgn="t"/>
                      <a:r>
                        <a:rPr lang="en-US" sz="900" b="1" i="0" u="none" strike="noStrike" dirty="0">
                          <a:solidFill>
                            <a:srgbClr val="6A6559"/>
                          </a:solidFill>
                          <a:latin typeface="Baskerville"/>
                        </a:rPr>
                        <a:t>BTS Suite</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GDI</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F7F3E6"/>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SNMP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Rf/IP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r>
              <a:tr h="482786">
                <a:tc rowSpan="6">
                  <a:txBody>
                    <a:bodyPr/>
                    <a:lstStyle/>
                    <a:p>
                      <a:pPr algn="ctr" fontAlgn="t"/>
                      <a:r>
                        <a:rPr lang="en-US" sz="900" b="1" i="0" u="none" strike="noStrike" dirty="0">
                          <a:solidFill>
                            <a:srgbClr val="6A6559"/>
                          </a:solidFill>
                          <a:latin typeface="Baskerville"/>
                        </a:rPr>
                        <a:t>External</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900" b="1" i="0" u="none" strike="noStrike" dirty="0">
                          <a:solidFill>
                            <a:srgbClr val="6A6559"/>
                          </a:solidFill>
                          <a:latin typeface="Baskerville"/>
                        </a:rPr>
                        <a:t>7510 MGW</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IUA/SCTP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H.248/UDP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M2UA/SCTP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SNMP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RTP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TDM</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r>
              <a:tr h="292344">
                <a:tc vMerge="1">
                  <a:txBody>
                    <a:bodyPr/>
                    <a:lstStyle/>
                    <a:p>
                      <a:endParaRPr lang="en-US"/>
                    </a:p>
                  </a:txBody>
                  <a:tcPr/>
                </a:tc>
                <a:tc>
                  <a:txBody>
                    <a:bodyPr/>
                    <a:lstStyle/>
                    <a:p>
                      <a:pPr algn="ctr" fontAlgn="t"/>
                      <a:r>
                        <a:rPr lang="en-US" sz="900" b="1" i="0" u="none" strike="noStrike" dirty="0">
                          <a:solidFill>
                            <a:srgbClr val="6A6559"/>
                          </a:solidFill>
                          <a:latin typeface="Baskerville"/>
                        </a:rPr>
                        <a:t>1360 COM</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TL1 &amp; SNMP</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SNMP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SNMP</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r>
              <a:tr h="292344">
                <a:tc vMerge="1">
                  <a:txBody>
                    <a:bodyPr/>
                    <a:lstStyle/>
                    <a:p>
                      <a:endParaRPr lang="en-US"/>
                    </a:p>
                  </a:txBody>
                  <a:tcPr/>
                </a:tc>
                <a:tc>
                  <a:txBody>
                    <a:bodyPr/>
                    <a:lstStyle/>
                    <a:p>
                      <a:pPr algn="ctr" fontAlgn="t"/>
                      <a:r>
                        <a:rPr lang="en-US" sz="900" b="1" i="0" u="none" strike="noStrike" dirty="0">
                          <a:solidFill>
                            <a:srgbClr val="6A6559"/>
                          </a:solidFill>
                          <a:latin typeface="Baskerville"/>
                        </a:rPr>
                        <a:t>IMS Core</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SIP/SIP-I</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err="1">
                          <a:solidFill>
                            <a:srgbClr val="6A6559"/>
                          </a:solidFill>
                          <a:latin typeface="Baskerville"/>
                        </a:rPr>
                        <a:t>Rf</a:t>
                      </a:r>
                      <a:endParaRPr lang="en-US" sz="800" b="0" i="0" u="none" strike="noStrike" dirty="0">
                        <a:solidFill>
                          <a:srgbClr val="6A6559"/>
                        </a:solidFill>
                        <a:latin typeface="Baskerville"/>
                      </a:endParaRP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r>
              <a:tr h="482786">
                <a:tc vMerge="1">
                  <a:txBody>
                    <a:bodyPr/>
                    <a:lstStyle/>
                    <a:p>
                      <a:endParaRPr lang="en-US"/>
                    </a:p>
                  </a:txBody>
                  <a:tcPr/>
                </a:tc>
                <a:tc>
                  <a:txBody>
                    <a:bodyPr/>
                    <a:lstStyle/>
                    <a:p>
                      <a:pPr algn="ctr" fontAlgn="t"/>
                      <a:r>
                        <a:rPr lang="en-US" sz="900" b="1" i="0" u="none" strike="noStrike" dirty="0">
                          <a:solidFill>
                            <a:srgbClr val="6A6559"/>
                          </a:solidFill>
                          <a:latin typeface="Baskerville"/>
                        </a:rPr>
                        <a:t>STP/SG</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M3UA/SCTP</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M2PA</a:t>
                      </a:r>
                      <a:r>
                        <a:rPr lang="en-US" sz="800" b="0" i="0" u="none" strike="noStrike" dirty="0" smtClean="0">
                          <a:solidFill>
                            <a:srgbClr val="6A6559"/>
                          </a:solidFill>
                          <a:latin typeface="Baskerville"/>
                        </a:rPr>
                        <a:t>/ SCTP</a:t>
                      </a:r>
                      <a:endParaRPr lang="en-US" sz="800" b="0" i="0" u="none" strike="noStrike" dirty="0">
                        <a:solidFill>
                          <a:srgbClr val="6A6559"/>
                        </a:solidFill>
                        <a:latin typeface="Baskerville"/>
                      </a:endParaRP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r>
              <a:tr h="482786">
                <a:tc vMerge="1">
                  <a:txBody>
                    <a:bodyPr/>
                    <a:lstStyle/>
                    <a:p>
                      <a:endParaRPr lang="en-US"/>
                    </a:p>
                  </a:txBody>
                  <a:tcPr/>
                </a:tc>
                <a:tc>
                  <a:txBody>
                    <a:bodyPr/>
                    <a:lstStyle/>
                    <a:p>
                      <a:pPr algn="ctr" fontAlgn="t"/>
                      <a:r>
                        <a:rPr lang="en-US" sz="900" b="1" i="0" u="none" strike="noStrike" dirty="0">
                          <a:solidFill>
                            <a:srgbClr val="6A6559"/>
                          </a:solidFill>
                          <a:latin typeface="Baskerville"/>
                        </a:rPr>
                        <a:t>App Server</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M3UA</a:t>
                      </a:r>
                      <a:r>
                        <a:rPr lang="en-US" sz="800" b="0" i="0" u="none" strike="noStrike" dirty="0" smtClean="0">
                          <a:solidFill>
                            <a:srgbClr val="6A6559"/>
                          </a:solidFill>
                          <a:latin typeface="Baskerville"/>
                        </a:rPr>
                        <a:t>/ SCTP</a:t>
                      </a:r>
                      <a:endParaRPr lang="en-US" sz="800" b="0" i="0" u="none" strike="noStrike" dirty="0">
                        <a:solidFill>
                          <a:srgbClr val="6A6559"/>
                        </a:solidFill>
                        <a:latin typeface="Baskerville"/>
                      </a:endParaRP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r>
              <a:tr h="292344">
                <a:tc vMerge="1">
                  <a:txBody>
                    <a:bodyPr/>
                    <a:lstStyle/>
                    <a:p>
                      <a:endParaRPr lang="en-US"/>
                    </a:p>
                  </a:txBody>
                  <a:tcPr/>
                </a:tc>
                <a:tc>
                  <a:txBody>
                    <a:bodyPr/>
                    <a:lstStyle/>
                    <a:p>
                      <a:pPr algn="ctr" fontAlgn="t"/>
                      <a:r>
                        <a:rPr lang="en-US" sz="900" b="1" i="0" u="none" strike="noStrike" dirty="0">
                          <a:solidFill>
                            <a:srgbClr val="6A6559"/>
                          </a:solidFill>
                          <a:latin typeface="Baskerville"/>
                        </a:rPr>
                        <a:t>IP Server</a:t>
                      </a:r>
                    </a:p>
                  </a:txBody>
                  <a:tcPr marL="3643" marR="3643" marT="3643" marB="0">
                    <a:lnL w="1905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9050" cap="flat" cmpd="sng" algn="ctr">
                      <a:solidFill>
                        <a:srgbClr val="C7BFAD"/>
                      </a:solidFill>
                      <a:prstDash val="solid"/>
                      <a:round/>
                      <a:headEnd type="none" w="med" len="med"/>
                      <a:tailEnd type="none" w="med" len="med"/>
                    </a:lnT>
                    <a:lnB w="1905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905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M3UA/SCTP</a:t>
                      </a:r>
                    </a:p>
                  </a:txBody>
                  <a:tcPr marL="3643" marR="3643" marT="3643" marB="0">
                    <a:lnL w="1905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c>
                  <a:txBody>
                    <a:bodyPr/>
                    <a:lstStyle/>
                    <a:p>
                      <a:pPr algn="ctr" fontAlgn="t"/>
                      <a:r>
                        <a:rPr lang="en-US" sz="800" b="0" i="0" u="none" strike="noStrike" dirty="0">
                          <a:solidFill>
                            <a:srgbClr val="6A6559"/>
                          </a:solidFill>
                          <a:latin typeface="Baskerville"/>
                        </a:rPr>
                        <a:t> </a:t>
                      </a:r>
                    </a:p>
                  </a:txBody>
                  <a:tcPr marL="3643" marR="3643" marT="3643" marB="0">
                    <a:lnL w="12700" cap="flat" cmpd="sng" algn="ctr">
                      <a:solidFill>
                        <a:srgbClr val="C7BFAD"/>
                      </a:solidFill>
                      <a:prstDash val="solid"/>
                      <a:round/>
                      <a:headEnd type="none" w="med" len="med"/>
                      <a:tailEnd type="none" w="med" len="med"/>
                    </a:lnL>
                    <a:lnR w="12700" cap="flat" cmpd="sng" algn="ctr">
                      <a:solidFill>
                        <a:srgbClr val="C7BFAD"/>
                      </a:solidFill>
                      <a:prstDash val="solid"/>
                      <a:round/>
                      <a:headEnd type="none" w="med" len="med"/>
                      <a:tailEnd type="none" w="med" len="med"/>
                    </a:lnR>
                    <a:lnT w="12700" cap="flat" cmpd="sng" algn="ctr">
                      <a:solidFill>
                        <a:srgbClr val="C7BFAD"/>
                      </a:solidFill>
                      <a:prstDash val="solid"/>
                      <a:round/>
                      <a:headEnd type="none" w="med" len="med"/>
                      <a:tailEnd type="none" w="med" len="med"/>
                    </a:lnT>
                    <a:lnB w="12700" cap="flat" cmpd="sng" algn="ctr">
                      <a:solidFill>
                        <a:srgbClr val="C7BFAD"/>
                      </a:solidFill>
                      <a:prstDash val="solid"/>
                      <a:round/>
                      <a:headEnd type="none" w="med" len="med"/>
                      <a:tailEnd type="none" w="med" len="med"/>
                    </a:lnB>
                    <a:solidFill>
                      <a:srgbClr val="CEDEBD"/>
                    </a:solidFill>
                  </a:tcPr>
                </a:tc>
              </a:tr>
            </a:tbl>
          </a:graphicData>
        </a:graphic>
      </p:graphicFrame>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Down Arrow 120"/>
          <p:cNvGrpSpPr>
            <a:grpSpLocks/>
          </p:cNvGrpSpPr>
          <p:nvPr/>
        </p:nvGrpSpPr>
        <p:grpSpPr bwMode="auto">
          <a:xfrm rot="7842320">
            <a:off x="3232151" y="5759874"/>
            <a:ext cx="504825" cy="341313"/>
            <a:chOff x="4758" y="2945"/>
            <a:chExt cx="318" cy="215"/>
          </a:xfrm>
        </p:grpSpPr>
        <p:pic>
          <p:nvPicPr>
            <p:cNvPr id="11406" name="Down Arrow 120"/>
            <p:cNvPicPr>
              <a:picLocks noChangeArrowheads="1"/>
            </p:cNvPicPr>
            <p:nvPr/>
          </p:nvPicPr>
          <p:blipFill>
            <a:blip r:embed="rId3" cstate="print"/>
            <a:srcRect/>
            <a:stretch>
              <a:fillRect/>
            </a:stretch>
          </p:blipFill>
          <p:spPr bwMode="auto">
            <a:xfrm>
              <a:off x="4758" y="2945"/>
              <a:ext cx="318" cy="215"/>
            </a:xfrm>
            <a:prstGeom prst="rect">
              <a:avLst/>
            </a:prstGeom>
            <a:noFill/>
            <a:ln w="9525">
              <a:noFill/>
              <a:miter lim="800000"/>
              <a:headEnd/>
              <a:tailEnd/>
            </a:ln>
          </p:spPr>
        </p:pic>
        <p:sp>
          <p:nvSpPr>
            <p:cNvPr id="11407" name="Text Box 164"/>
            <p:cNvSpPr txBox="1">
              <a:spLocks noChangeArrowheads="1"/>
            </p:cNvSpPr>
            <p:nvPr/>
          </p:nvSpPr>
          <p:spPr bwMode="auto">
            <a:xfrm rot="5400000">
              <a:off x="4891" y="2941"/>
              <a:ext cx="68" cy="203"/>
            </a:xfrm>
            <a:prstGeom prst="rect">
              <a:avLst/>
            </a:prstGeom>
            <a:noFill/>
            <a:ln w="9525">
              <a:noFill/>
              <a:miter lim="800000"/>
              <a:headEnd/>
              <a:tailEnd/>
            </a:ln>
          </p:spPr>
          <p:txBody>
            <a:bodyPr rot="10800000" vert="eaVert" lIns="0" tIns="0" rIns="0" bIns="0" anchor="ctr" anchorCtr="1"/>
            <a:lstStyle/>
            <a:p>
              <a:pPr algn="ctr" eaLnBrk="0" hangingPunct="0">
                <a:lnSpc>
                  <a:spcPct val="90000"/>
                </a:lnSpc>
                <a:buClr>
                  <a:schemeClr val="bg1"/>
                </a:buClr>
                <a:buFont typeface="Times New Roman" pitchFamily="18" charset="0"/>
                <a:buNone/>
                <a:tabLst>
                  <a:tab pos="3946525" algn="l"/>
                </a:tabLst>
              </a:pPr>
              <a:endParaRPr lang="en-US" sz="1200">
                <a:cs typeface="Tahoma" pitchFamily="34" charset="0"/>
              </a:endParaRPr>
            </a:p>
          </p:txBody>
        </p:sp>
      </p:grpSp>
      <p:sp>
        <p:nvSpPr>
          <p:cNvPr id="116" name="Rectangle 115"/>
          <p:cNvSpPr/>
          <p:nvPr/>
        </p:nvSpPr>
        <p:spPr>
          <a:xfrm>
            <a:off x="117759" y="3620317"/>
            <a:ext cx="4063168" cy="1062298"/>
          </a:xfrm>
          <a:prstGeom prst="rect">
            <a:avLst/>
          </a:prstGeom>
          <a:solidFill>
            <a:schemeClr val="bg1">
              <a:lumMod val="85000"/>
            </a:schemeClr>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27432" anchor="b" anchorCtr="1"/>
          <a:lstStyle/>
          <a:p>
            <a:pPr algn="ctr">
              <a:tabLst>
                <a:tab pos="3946525" algn="l"/>
              </a:tabLst>
              <a:defRPr/>
            </a:pPr>
            <a:endParaRPr lang="en-US" sz="800" b="1" i="1">
              <a:cs typeface="Tahoma" pitchFamily="34" charset="0"/>
            </a:endParaRPr>
          </a:p>
        </p:txBody>
      </p:sp>
      <p:grpSp>
        <p:nvGrpSpPr>
          <p:cNvPr id="10" name="Group 15"/>
          <p:cNvGrpSpPr>
            <a:grpSpLocks/>
          </p:cNvGrpSpPr>
          <p:nvPr/>
        </p:nvGrpSpPr>
        <p:grpSpPr bwMode="auto">
          <a:xfrm>
            <a:off x="1700213" y="1216640"/>
            <a:ext cx="1189037" cy="1690688"/>
            <a:chOff x="1700906" y="1200022"/>
            <a:chExt cx="1188720" cy="1692050"/>
          </a:xfrm>
        </p:grpSpPr>
        <p:sp>
          <p:nvSpPr>
            <p:cNvPr id="6" name="Rounded Rectangle 5"/>
            <p:cNvSpPr/>
            <p:nvPr/>
          </p:nvSpPr>
          <p:spPr>
            <a:xfrm>
              <a:off x="1700906" y="1200022"/>
              <a:ext cx="1188720" cy="1692050"/>
            </a:xfrm>
            <a:prstGeom prst="roundRect">
              <a:avLst>
                <a:gd name="adj" fmla="val 6145"/>
              </a:avLst>
            </a:prstGeom>
            <a:solidFill>
              <a:srgbClr val="FFE7E7"/>
            </a:solidFill>
            <a:ln>
              <a:noFill/>
            </a:ln>
            <a:effectLst>
              <a:outerShdw blurRad="50800" dist="25400" dir="2700000" algn="tl" rotWithShape="0">
                <a:prstClr val="black">
                  <a:alpha val="40000"/>
                </a:prstClr>
              </a:outerShdw>
            </a:effectLst>
            <a:scene3d>
              <a:camera prst="orthographicFront"/>
              <a:lightRig rig="threePt" dir="t"/>
            </a:scene3d>
            <a:sp3d prstMaterial="matte">
              <a:bevelT w="12700" h="25400"/>
            </a:sp3d>
          </p:spPr>
          <p:txBody>
            <a:bodyPr lIns="0" tIns="0" rIns="0" bIns="0" anchorCtr="1"/>
            <a:lstStyle/>
            <a:p>
              <a:pPr>
                <a:spcBef>
                  <a:spcPct val="50000"/>
                </a:spcBef>
                <a:defRPr/>
              </a:pPr>
              <a:r>
                <a:rPr lang="en-US" sz="1100" b="1" dirty="0">
                  <a:solidFill>
                    <a:srgbClr val="323232"/>
                  </a:solidFill>
                  <a:latin typeface="Arial" pitchFamily="34" charset="0"/>
                  <a:ea typeface="+mn-ea"/>
                  <a:cs typeface="Arial" pitchFamily="34" charset="0"/>
                </a:rPr>
                <a:t>Virtual Machine</a:t>
              </a:r>
            </a:p>
          </p:txBody>
        </p:sp>
        <p:sp>
          <p:nvSpPr>
            <p:cNvPr id="25" name="Rounded Rectangle 24"/>
            <p:cNvSpPr/>
            <p:nvPr/>
          </p:nvSpPr>
          <p:spPr>
            <a:xfrm>
              <a:off x="1793818" y="1457763"/>
              <a:ext cx="415668" cy="387547"/>
            </a:xfrm>
            <a:prstGeom prst="roundRect">
              <a:avLst>
                <a:gd name="adj" fmla="val 8919"/>
              </a:avLst>
            </a:prstGeom>
            <a:solidFill>
              <a:srgbClr val="FF8B8B"/>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wrap="none" lIns="36576" tIns="0" rIns="0" bIns="0" anchor="ctr"/>
            <a:lstStyle/>
            <a:p>
              <a:pPr>
                <a:spcAft>
                  <a:spcPts val="0"/>
                </a:spcAft>
                <a:tabLst>
                  <a:tab pos="3946525" algn="l"/>
                </a:tabLst>
                <a:defRPr/>
              </a:pPr>
              <a:r>
                <a:rPr lang="en-US" sz="1200" b="1" dirty="0">
                  <a:latin typeface="Arial" pitchFamily="34" charset="0"/>
                  <a:ea typeface="+mn-ea"/>
                  <a:cs typeface="Arial" pitchFamily="34" charset="0"/>
                </a:rPr>
                <a:t>App</a:t>
              </a:r>
            </a:p>
          </p:txBody>
        </p:sp>
        <p:sp>
          <p:nvSpPr>
            <p:cNvPr id="26" name="Rounded Rectangle 25"/>
            <p:cNvSpPr/>
            <p:nvPr/>
          </p:nvSpPr>
          <p:spPr>
            <a:xfrm>
              <a:off x="1793818" y="2204850"/>
              <a:ext cx="1032786" cy="190707"/>
            </a:xfrm>
            <a:prstGeom prst="roundRect">
              <a:avLst/>
            </a:prstGeom>
            <a:solidFill>
              <a:srgbClr val="FF8B8B"/>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spcAft>
                  <a:spcPts val="0"/>
                </a:spcAft>
                <a:tabLst>
                  <a:tab pos="3946525" algn="l"/>
                </a:tabLst>
                <a:defRPr/>
              </a:pPr>
              <a:r>
                <a:rPr lang="en-US" sz="1200" b="1" dirty="0">
                  <a:latin typeface="Arial" pitchFamily="34" charset="0"/>
                  <a:ea typeface="+mn-ea"/>
                  <a:cs typeface="Arial" pitchFamily="34" charset="0"/>
                </a:rPr>
                <a:t>Guest OS</a:t>
              </a:r>
            </a:p>
          </p:txBody>
        </p:sp>
        <p:sp>
          <p:nvSpPr>
            <p:cNvPr id="27" name="Rounded Rectangle 26"/>
            <p:cNvSpPr/>
            <p:nvPr/>
          </p:nvSpPr>
          <p:spPr>
            <a:xfrm>
              <a:off x="2102377" y="1614689"/>
              <a:ext cx="415668" cy="387547"/>
            </a:xfrm>
            <a:prstGeom prst="roundRect">
              <a:avLst>
                <a:gd name="adj" fmla="val 8919"/>
              </a:avLst>
            </a:prstGeom>
            <a:solidFill>
              <a:srgbClr val="FF8B8B"/>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wrap="none" lIns="36576" tIns="0" rIns="0" bIns="0" anchor="ctr"/>
            <a:lstStyle/>
            <a:p>
              <a:pPr>
                <a:spcAft>
                  <a:spcPts val="0"/>
                </a:spcAft>
                <a:tabLst>
                  <a:tab pos="3946525" algn="l"/>
                </a:tabLst>
                <a:defRPr/>
              </a:pPr>
              <a:r>
                <a:rPr lang="en-US" sz="1200" b="1" dirty="0">
                  <a:latin typeface="Arial" pitchFamily="34" charset="0"/>
                  <a:ea typeface="+mn-ea"/>
                  <a:cs typeface="Arial" pitchFamily="34" charset="0"/>
                </a:rPr>
                <a:t>App</a:t>
              </a:r>
            </a:p>
          </p:txBody>
        </p:sp>
        <p:sp>
          <p:nvSpPr>
            <p:cNvPr id="28" name="Rounded Rectangle 27"/>
            <p:cNvSpPr/>
            <p:nvPr/>
          </p:nvSpPr>
          <p:spPr>
            <a:xfrm>
              <a:off x="2410936" y="1771616"/>
              <a:ext cx="415668" cy="387547"/>
            </a:xfrm>
            <a:prstGeom prst="roundRect">
              <a:avLst>
                <a:gd name="adj" fmla="val 8919"/>
              </a:avLst>
            </a:prstGeom>
            <a:solidFill>
              <a:srgbClr val="FF8B8B"/>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wrap="none" lIns="0" tIns="0" rIns="0" bIns="0" anchor="ctr" anchorCtr="1"/>
            <a:lstStyle/>
            <a:p>
              <a:pPr>
                <a:spcAft>
                  <a:spcPts val="0"/>
                </a:spcAft>
                <a:tabLst>
                  <a:tab pos="3946525" algn="l"/>
                </a:tabLst>
                <a:defRPr/>
              </a:pPr>
              <a:r>
                <a:rPr lang="en-US" sz="1200" b="1" dirty="0">
                  <a:latin typeface="Arial" pitchFamily="34" charset="0"/>
                  <a:ea typeface="+mn-ea"/>
                  <a:cs typeface="Arial" pitchFamily="34" charset="0"/>
                </a:rPr>
                <a:t>App</a:t>
              </a:r>
            </a:p>
          </p:txBody>
        </p:sp>
      </p:grpSp>
      <p:sp>
        <p:nvSpPr>
          <p:cNvPr id="12" name="Up-Down Arrow 11"/>
          <p:cNvSpPr/>
          <p:nvPr/>
        </p:nvSpPr>
        <p:spPr>
          <a:xfrm>
            <a:off x="2166711" y="2915595"/>
            <a:ext cx="254908" cy="668064"/>
          </a:xfrm>
          <a:prstGeom prst="upDownArrow">
            <a:avLst/>
          </a:prstGeom>
          <a:gradFill>
            <a:gsLst>
              <a:gs pos="100000">
                <a:schemeClr val="accent1">
                  <a:tint val="66000"/>
                  <a:satMod val="160000"/>
                </a:schemeClr>
              </a:gs>
              <a:gs pos="0">
                <a:srgbClr val="FF8B8B"/>
              </a:gs>
            </a:gsLst>
            <a:lin ang="5400000" scaled="0"/>
          </a:gra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tabLst>
                <a:tab pos="3946525" algn="l"/>
              </a:tabLst>
              <a:defRPr/>
            </a:pPr>
            <a:endParaRPr lang="en-US" sz="800" b="1" i="1">
              <a:latin typeface="Arial" pitchFamily="34" charset="0"/>
              <a:cs typeface="Arial" pitchFamily="34" charset="0"/>
            </a:endParaRPr>
          </a:p>
        </p:txBody>
      </p:sp>
      <p:grpSp>
        <p:nvGrpSpPr>
          <p:cNvPr id="13" name="Group 14"/>
          <p:cNvGrpSpPr>
            <a:grpSpLocks/>
          </p:cNvGrpSpPr>
          <p:nvPr/>
        </p:nvGrpSpPr>
        <p:grpSpPr bwMode="auto">
          <a:xfrm>
            <a:off x="466725" y="1216640"/>
            <a:ext cx="1189038" cy="1690688"/>
            <a:chOff x="466466" y="1200022"/>
            <a:chExt cx="1188720" cy="1692050"/>
          </a:xfrm>
        </p:grpSpPr>
        <p:sp>
          <p:nvSpPr>
            <p:cNvPr id="19" name="Rounded Rectangle 18"/>
            <p:cNvSpPr/>
            <p:nvPr/>
          </p:nvSpPr>
          <p:spPr>
            <a:xfrm>
              <a:off x="466466" y="1200022"/>
              <a:ext cx="1188720" cy="1692050"/>
            </a:xfrm>
            <a:prstGeom prst="roundRect">
              <a:avLst>
                <a:gd name="adj" fmla="val 6145"/>
              </a:avLst>
            </a:prstGeom>
            <a:solidFill>
              <a:srgbClr val="E5F4D4"/>
            </a:solidFill>
            <a:ln>
              <a:noFill/>
            </a:ln>
            <a:effectLst>
              <a:outerShdw blurRad="50800" dist="25400" dir="2700000" algn="tl" rotWithShape="0">
                <a:prstClr val="black">
                  <a:alpha val="40000"/>
                </a:prstClr>
              </a:outerShdw>
            </a:effectLst>
            <a:scene3d>
              <a:camera prst="orthographicFront"/>
              <a:lightRig rig="threePt" dir="t"/>
            </a:scene3d>
            <a:sp3d prstMaterial="matte">
              <a:bevelT w="12700" h="25400"/>
            </a:sp3d>
          </p:spPr>
          <p:txBody>
            <a:bodyPr lIns="0" tIns="0" rIns="0" bIns="0" anchorCtr="1"/>
            <a:lstStyle/>
            <a:p>
              <a:pPr>
                <a:spcBef>
                  <a:spcPct val="50000"/>
                </a:spcBef>
                <a:defRPr/>
              </a:pPr>
              <a:r>
                <a:rPr lang="en-US" sz="1100" b="1" dirty="0">
                  <a:solidFill>
                    <a:srgbClr val="323232"/>
                  </a:solidFill>
                  <a:latin typeface="Arial" pitchFamily="34" charset="0"/>
                  <a:ea typeface="+mn-ea"/>
                  <a:cs typeface="Arial" pitchFamily="34" charset="0"/>
                </a:rPr>
                <a:t>Virtual Machine</a:t>
              </a:r>
            </a:p>
          </p:txBody>
        </p:sp>
        <p:sp>
          <p:nvSpPr>
            <p:cNvPr id="20" name="Rounded Rectangle 19"/>
            <p:cNvSpPr/>
            <p:nvPr/>
          </p:nvSpPr>
          <p:spPr>
            <a:xfrm>
              <a:off x="559378" y="1457763"/>
              <a:ext cx="415668" cy="387547"/>
            </a:xfrm>
            <a:prstGeom prst="roundRect">
              <a:avLst>
                <a:gd name="adj" fmla="val 8919"/>
              </a:avLst>
            </a:prstGeom>
            <a:solidFill>
              <a:srgbClr val="92D050"/>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wrap="none" lIns="36576" tIns="0" rIns="0" bIns="0" anchor="ctr"/>
            <a:lstStyle/>
            <a:p>
              <a:pPr>
                <a:spcAft>
                  <a:spcPts val="0"/>
                </a:spcAft>
                <a:tabLst>
                  <a:tab pos="3946525" algn="l"/>
                </a:tabLst>
                <a:defRPr/>
              </a:pPr>
              <a:r>
                <a:rPr lang="en-US" sz="1200" b="1" dirty="0">
                  <a:latin typeface="Arial" pitchFamily="34" charset="0"/>
                  <a:ea typeface="+mn-ea"/>
                  <a:cs typeface="Arial" pitchFamily="34" charset="0"/>
                </a:rPr>
                <a:t>App</a:t>
              </a:r>
            </a:p>
          </p:txBody>
        </p:sp>
        <p:sp>
          <p:nvSpPr>
            <p:cNvPr id="21" name="Rounded Rectangle 20"/>
            <p:cNvSpPr/>
            <p:nvPr/>
          </p:nvSpPr>
          <p:spPr>
            <a:xfrm>
              <a:off x="559378" y="2204850"/>
              <a:ext cx="1032786" cy="190707"/>
            </a:xfrm>
            <a:prstGeom prst="roundRect">
              <a:avLst/>
            </a:prstGeom>
            <a:solidFill>
              <a:srgbClr val="92D050"/>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spcAft>
                  <a:spcPts val="0"/>
                </a:spcAft>
                <a:tabLst>
                  <a:tab pos="3946525" algn="l"/>
                </a:tabLst>
                <a:defRPr/>
              </a:pPr>
              <a:r>
                <a:rPr lang="en-US" sz="1200" b="1" dirty="0">
                  <a:latin typeface="Arial" pitchFamily="34" charset="0"/>
                  <a:ea typeface="+mn-ea"/>
                  <a:cs typeface="Arial" pitchFamily="34" charset="0"/>
                </a:rPr>
                <a:t>Guest OS</a:t>
              </a:r>
            </a:p>
          </p:txBody>
        </p:sp>
        <p:sp>
          <p:nvSpPr>
            <p:cNvPr id="23" name="Rounded Rectangle 22"/>
            <p:cNvSpPr/>
            <p:nvPr/>
          </p:nvSpPr>
          <p:spPr>
            <a:xfrm>
              <a:off x="867937" y="1614689"/>
              <a:ext cx="415668" cy="387547"/>
            </a:xfrm>
            <a:prstGeom prst="roundRect">
              <a:avLst>
                <a:gd name="adj" fmla="val 8919"/>
              </a:avLst>
            </a:prstGeom>
            <a:solidFill>
              <a:srgbClr val="92D050"/>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wrap="none" lIns="36576" tIns="0" rIns="0" bIns="0" anchor="ctr"/>
            <a:lstStyle/>
            <a:p>
              <a:pPr>
                <a:spcAft>
                  <a:spcPts val="0"/>
                </a:spcAft>
                <a:tabLst>
                  <a:tab pos="3946525" algn="l"/>
                </a:tabLst>
                <a:defRPr/>
              </a:pPr>
              <a:r>
                <a:rPr lang="en-US" sz="1200" b="1" dirty="0">
                  <a:latin typeface="Arial" pitchFamily="34" charset="0"/>
                  <a:ea typeface="+mn-ea"/>
                  <a:cs typeface="Arial" pitchFamily="34" charset="0"/>
                </a:rPr>
                <a:t>App</a:t>
              </a:r>
            </a:p>
          </p:txBody>
        </p:sp>
        <p:sp>
          <p:nvSpPr>
            <p:cNvPr id="24" name="Rounded Rectangle 23"/>
            <p:cNvSpPr/>
            <p:nvPr/>
          </p:nvSpPr>
          <p:spPr>
            <a:xfrm>
              <a:off x="1176496" y="1771616"/>
              <a:ext cx="415668" cy="387547"/>
            </a:xfrm>
            <a:prstGeom prst="roundRect">
              <a:avLst>
                <a:gd name="adj" fmla="val 8919"/>
              </a:avLst>
            </a:prstGeom>
            <a:solidFill>
              <a:srgbClr val="92D050"/>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wrap="none" lIns="0" tIns="0" rIns="0" bIns="0" anchor="ctr" anchorCtr="1"/>
            <a:lstStyle/>
            <a:p>
              <a:pPr>
                <a:spcAft>
                  <a:spcPts val="0"/>
                </a:spcAft>
                <a:tabLst>
                  <a:tab pos="3946525" algn="l"/>
                </a:tabLst>
                <a:defRPr/>
              </a:pPr>
              <a:r>
                <a:rPr lang="en-US" sz="1200" b="1" dirty="0">
                  <a:latin typeface="Arial" pitchFamily="34" charset="0"/>
                  <a:ea typeface="+mn-ea"/>
                  <a:cs typeface="Arial" pitchFamily="34" charset="0"/>
                </a:rPr>
                <a:t>App</a:t>
              </a:r>
            </a:p>
          </p:txBody>
        </p:sp>
      </p:grpSp>
      <p:sp>
        <p:nvSpPr>
          <p:cNvPr id="14" name="Up-Down Arrow 13"/>
          <p:cNvSpPr/>
          <p:nvPr/>
        </p:nvSpPr>
        <p:spPr>
          <a:xfrm>
            <a:off x="948172" y="2916585"/>
            <a:ext cx="254908" cy="684594"/>
          </a:xfrm>
          <a:prstGeom prst="upDownArrow">
            <a:avLst/>
          </a:prstGeom>
          <a:gradFill>
            <a:gsLst>
              <a:gs pos="100000">
                <a:schemeClr val="accent1">
                  <a:tint val="66000"/>
                  <a:satMod val="160000"/>
                </a:schemeClr>
              </a:gs>
              <a:gs pos="0">
                <a:srgbClr val="92D050"/>
              </a:gs>
            </a:gsLst>
            <a:lin ang="5400000" scaled="0"/>
          </a:gra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tabLst>
                <a:tab pos="3946525" algn="l"/>
              </a:tabLst>
              <a:defRPr/>
            </a:pPr>
            <a:endParaRPr lang="en-US" sz="800" b="1" i="1">
              <a:latin typeface="Arial" pitchFamily="34" charset="0"/>
              <a:cs typeface="Arial" pitchFamily="34" charset="0"/>
            </a:endParaRPr>
          </a:p>
        </p:txBody>
      </p:sp>
      <p:grpSp>
        <p:nvGrpSpPr>
          <p:cNvPr id="15" name="Group 16"/>
          <p:cNvGrpSpPr>
            <a:grpSpLocks/>
          </p:cNvGrpSpPr>
          <p:nvPr/>
        </p:nvGrpSpPr>
        <p:grpSpPr bwMode="auto">
          <a:xfrm>
            <a:off x="2935288" y="1227753"/>
            <a:ext cx="1189037" cy="1692275"/>
            <a:chOff x="2935346" y="1200022"/>
            <a:chExt cx="1188720" cy="1692050"/>
          </a:xfrm>
        </p:grpSpPr>
        <p:sp>
          <p:nvSpPr>
            <p:cNvPr id="5" name="Rounded Rectangle 4"/>
            <p:cNvSpPr/>
            <p:nvPr/>
          </p:nvSpPr>
          <p:spPr>
            <a:xfrm>
              <a:off x="2935346" y="1200022"/>
              <a:ext cx="1188720" cy="1692050"/>
            </a:xfrm>
            <a:prstGeom prst="roundRect">
              <a:avLst>
                <a:gd name="adj" fmla="val 6145"/>
              </a:avLst>
            </a:prstGeom>
            <a:solidFill>
              <a:srgbClr val="EAE5EF"/>
            </a:solidFill>
            <a:ln>
              <a:noFill/>
            </a:ln>
            <a:effectLst>
              <a:outerShdw blurRad="50800" dist="25400" dir="2700000" algn="tl" rotWithShape="0">
                <a:prstClr val="black">
                  <a:alpha val="40000"/>
                </a:prstClr>
              </a:outerShdw>
            </a:effectLst>
            <a:scene3d>
              <a:camera prst="orthographicFront"/>
              <a:lightRig rig="threePt" dir="t"/>
            </a:scene3d>
            <a:sp3d prstMaterial="matte">
              <a:bevelT w="12700" h="25400"/>
            </a:sp3d>
          </p:spPr>
          <p:txBody>
            <a:bodyPr lIns="0" tIns="0" rIns="0" bIns="0" anchorCtr="1"/>
            <a:lstStyle/>
            <a:p>
              <a:pPr>
                <a:spcBef>
                  <a:spcPct val="50000"/>
                </a:spcBef>
                <a:defRPr/>
              </a:pPr>
              <a:r>
                <a:rPr lang="en-US" sz="1100" b="1" dirty="0">
                  <a:solidFill>
                    <a:srgbClr val="323232"/>
                  </a:solidFill>
                  <a:latin typeface="Arial" pitchFamily="34" charset="0"/>
                  <a:ea typeface="+mn-ea"/>
                  <a:cs typeface="Arial" pitchFamily="34" charset="0"/>
                </a:rPr>
                <a:t>Virtual Machine</a:t>
              </a:r>
            </a:p>
          </p:txBody>
        </p:sp>
        <p:sp>
          <p:nvSpPr>
            <p:cNvPr id="29" name="Rounded Rectangle 28"/>
            <p:cNvSpPr/>
            <p:nvPr/>
          </p:nvSpPr>
          <p:spPr>
            <a:xfrm>
              <a:off x="3028258" y="1457763"/>
              <a:ext cx="415668" cy="387547"/>
            </a:xfrm>
            <a:prstGeom prst="roundRect">
              <a:avLst>
                <a:gd name="adj" fmla="val 8919"/>
              </a:avLst>
            </a:prstGeom>
            <a:solidFill>
              <a:srgbClr val="AB99C1"/>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wrap="none" lIns="36576" tIns="0" rIns="0" bIns="0" anchor="ctr"/>
            <a:lstStyle/>
            <a:p>
              <a:pPr>
                <a:spcAft>
                  <a:spcPts val="0"/>
                </a:spcAft>
                <a:tabLst>
                  <a:tab pos="3946525" algn="l"/>
                </a:tabLst>
                <a:defRPr/>
              </a:pPr>
              <a:r>
                <a:rPr lang="en-US" sz="1200" b="1" dirty="0">
                  <a:latin typeface="Arial" pitchFamily="34" charset="0"/>
                  <a:ea typeface="+mn-ea"/>
                  <a:cs typeface="Arial" pitchFamily="34" charset="0"/>
                </a:rPr>
                <a:t>App</a:t>
              </a:r>
            </a:p>
          </p:txBody>
        </p:sp>
        <p:sp>
          <p:nvSpPr>
            <p:cNvPr id="30" name="Rounded Rectangle 29"/>
            <p:cNvSpPr/>
            <p:nvPr/>
          </p:nvSpPr>
          <p:spPr>
            <a:xfrm>
              <a:off x="3028258" y="2204850"/>
              <a:ext cx="1032786" cy="190707"/>
            </a:xfrm>
            <a:prstGeom prst="roundRect">
              <a:avLst/>
            </a:prstGeom>
            <a:solidFill>
              <a:srgbClr val="AB99C1"/>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spcAft>
                  <a:spcPts val="0"/>
                </a:spcAft>
                <a:tabLst>
                  <a:tab pos="3946525" algn="l"/>
                </a:tabLst>
                <a:defRPr/>
              </a:pPr>
              <a:r>
                <a:rPr lang="en-US" sz="1200" b="1" dirty="0">
                  <a:latin typeface="Arial" pitchFamily="34" charset="0"/>
                  <a:ea typeface="+mn-ea"/>
                  <a:cs typeface="Arial" pitchFamily="34" charset="0"/>
                </a:rPr>
                <a:t>Guest OS</a:t>
              </a:r>
            </a:p>
          </p:txBody>
        </p:sp>
        <p:sp>
          <p:nvSpPr>
            <p:cNvPr id="31" name="Rounded Rectangle 30"/>
            <p:cNvSpPr/>
            <p:nvPr/>
          </p:nvSpPr>
          <p:spPr>
            <a:xfrm>
              <a:off x="3336817" y="1614689"/>
              <a:ext cx="415668" cy="387547"/>
            </a:xfrm>
            <a:prstGeom prst="roundRect">
              <a:avLst>
                <a:gd name="adj" fmla="val 8919"/>
              </a:avLst>
            </a:prstGeom>
            <a:solidFill>
              <a:srgbClr val="AB99C1"/>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wrap="none" lIns="36576" tIns="0" rIns="0" bIns="0" anchor="ctr"/>
            <a:lstStyle/>
            <a:p>
              <a:pPr>
                <a:spcAft>
                  <a:spcPts val="0"/>
                </a:spcAft>
                <a:tabLst>
                  <a:tab pos="3946525" algn="l"/>
                </a:tabLst>
                <a:defRPr/>
              </a:pPr>
              <a:r>
                <a:rPr lang="en-US" sz="1200" b="1" dirty="0">
                  <a:latin typeface="Arial" pitchFamily="34" charset="0"/>
                  <a:ea typeface="+mn-ea"/>
                  <a:cs typeface="Arial" pitchFamily="34" charset="0"/>
                </a:rPr>
                <a:t>App</a:t>
              </a:r>
            </a:p>
          </p:txBody>
        </p:sp>
        <p:sp>
          <p:nvSpPr>
            <p:cNvPr id="32" name="Rounded Rectangle 31"/>
            <p:cNvSpPr/>
            <p:nvPr/>
          </p:nvSpPr>
          <p:spPr>
            <a:xfrm>
              <a:off x="3645376" y="1771616"/>
              <a:ext cx="415668" cy="387547"/>
            </a:xfrm>
            <a:prstGeom prst="roundRect">
              <a:avLst>
                <a:gd name="adj" fmla="val 8919"/>
              </a:avLst>
            </a:prstGeom>
            <a:solidFill>
              <a:srgbClr val="AB99C1"/>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wrap="none" lIns="0" tIns="0" rIns="0" bIns="0" anchor="ctr" anchorCtr="1"/>
            <a:lstStyle/>
            <a:p>
              <a:pPr>
                <a:spcAft>
                  <a:spcPts val="0"/>
                </a:spcAft>
                <a:tabLst>
                  <a:tab pos="3946525" algn="l"/>
                </a:tabLst>
                <a:defRPr/>
              </a:pPr>
              <a:r>
                <a:rPr lang="en-US" sz="1200" b="1" dirty="0">
                  <a:latin typeface="Arial" pitchFamily="34" charset="0"/>
                  <a:ea typeface="+mn-ea"/>
                  <a:cs typeface="Arial" pitchFamily="34" charset="0"/>
                </a:rPr>
                <a:t>App</a:t>
              </a:r>
            </a:p>
          </p:txBody>
        </p:sp>
      </p:grpSp>
      <p:sp>
        <p:nvSpPr>
          <p:cNvPr id="11" name="Up-Down Arrow 10"/>
          <p:cNvSpPr/>
          <p:nvPr/>
        </p:nvSpPr>
        <p:spPr>
          <a:xfrm>
            <a:off x="3449488" y="2928146"/>
            <a:ext cx="255078" cy="663056"/>
          </a:xfrm>
          <a:prstGeom prst="upDownArrow">
            <a:avLst/>
          </a:prstGeom>
          <a:gradFill>
            <a:gsLst>
              <a:gs pos="100000">
                <a:schemeClr val="accent1">
                  <a:tint val="66000"/>
                  <a:satMod val="160000"/>
                </a:schemeClr>
              </a:gs>
              <a:gs pos="0">
                <a:srgbClr val="AB99C1"/>
              </a:gs>
            </a:gsLst>
            <a:lin ang="5400000" scaled="0"/>
          </a:gra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tabLst>
                <a:tab pos="3946525" algn="l"/>
              </a:tabLst>
              <a:defRPr/>
            </a:pPr>
            <a:endParaRPr lang="en-US" sz="800" b="1" i="1">
              <a:latin typeface="Arial" pitchFamily="34" charset="0"/>
              <a:cs typeface="Arial" pitchFamily="34" charset="0"/>
            </a:endParaRPr>
          </a:p>
        </p:txBody>
      </p:sp>
      <p:sp>
        <p:nvSpPr>
          <p:cNvPr id="34" name="Cloud 33"/>
          <p:cNvSpPr/>
          <p:nvPr/>
        </p:nvSpPr>
        <p:spPr>
          <a:xfrm>
            <a:off x="506834" y="2515647"/>
            <a:ext cx="1062676" cy="321675"/>
          </a:xfrm>
          <a:prstGeom prst="cloud">
            <a:avLst/>
          </a:prstGeom>
          <a:solidFill>
            <a:schemeClr val="bg1">
              <a:lumMod val="85000"/>
            </a:schemeClr>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tabLst>
                <a:tab pos="3946525" algn="l"/>
              </a:tabLst>
              <a:defRPr/>
            </a:pPr>
            <a:endParaRPr lang="en-US" sz="1200" b="1">
              <a:latin typeface="Arial" pitchFamily="34" charset="0"/>
              <a:cs typeface="Arial" pitchFamily="34" charset="0"/>
            </a:endParaRPr>
          </a:p>
        </p:txBody>
      </p:sp>
      <p:sp>
        <p:nvSpPr>
          <p:cNvPr id="11285" name="Title 1"/>
          <p:cNvSpPr>
            <a:spLocks noGrp="1"/>
          </p:cNvSpPr>
          <p:nvPr>
            <p:ph type="title" idx="4294967295"/>
          </p:nvPr>
        </p:nvSpPr>
        <p:spPr>
          <a:xfrm>
            <a:off x="430213" y="153988"/>
            <a:ext cx="8255000" cy="760412"/>
          </a:xfrm>
        </p:spPr>
        <p:txBody>
          <a:bodyPr lIns="0" rIns="0"/>
          <a:lstStyle/>
          <a:p>
            <a:pPr eaLnBrk="1" hangingPunct="1"/>
            <a:r>
              <a:rPr sz="2600" dirty="0" smtClean="0">
                <a:ea typeface="MS PGothic" pitchFamily="34" charset="-128"/>
              </a:rPr>
              <a:t>Terminology Definitions </a:t>
            </a:r>
          </a:p>
        </p:txBody>
      </p:sp>
      <p:sp>
        <p:nvSpPr>
          <p:cNvPr id="11286" name="Content Placeholder 2"/>
          <p:cNvSpPr>
            <a:spLocks noGrp="1"/>
          </p:cNvSpPr>
          <p:nvPr>
            <p:ph idx="4294967295"/>
          </p:nvPr>
        </p:nvSpPr>
        <p:spPr>
          <a:xfrm>
            <a:off x="4344988" y="661909"/>
            <a:ext cx="4460875" cy="5314950"/>
          </a:xfrm>
        </p:spPr>
        <p:txBody>
          <a:bodyPr lIns="0"/>
          <a:lstStyle/>
          <a:p>
            <a:pPr marL="227013" indent="-227013" eaLnBrk="1" hangingPunct="1">
              <a:lnSpc>
                <a:spcPct val="80000"/>
              </a:lnSpc>
            </a:pPr>
            <a:r>
              <a:rPr lang="en-US" sz="1100" dirty="0" smtClean="0"/>
              <a:t>Virtualization</a:t>
            </a:r>
          </a:p>
          <a:p>
            <a:pPr marL="461963" lvl="1" indent="-234950" eaLnBrk="1" hangingPunct="1">
              <a:lnSpc>
                <a:spcPct val="80000"/>
              </a:lnSpc>
            </a:pPr>
            <a:r>
              <a:rPr lang="en-US" sz="800" dirty="0" smtClean="0"/>
              <a:t>Provides applications with a virtual machine with specific hardware/software resources</a:t>
            </a:r>
          </a:p>
          <a:p>
            <a:pPr marL="461963" lvl="1" indent="-234950" eaLnBrk="1" hangingPunct="1">
              <a:lnSpc>
                <a:spcPct val="80000"/>
              </a:lnSpc>
            </a:pPr>
            <a:r>
              <a:rPr lang="en-US" sz="800" dirty="0" smtClean="0"/>
              <a:t>Allows multiple guest OS and associated applications to run concurrently on the same hardware isolated from each other</a:t>
            </a:r>
          </a:p>
          <a:p>
            <a:pPr marL="461963" lvl="1" indent="-234950" eaLnBrk="1" hangingPunct="1">
              <a:lnSpc>
                <a:spcPct val="80000"/>
              </a:lnSpc>
            </a:pPr>
            <a:r>
              <a:rPr lang="en-US" sz="800" dirty="0" smtClean="0"/>
              <a:t>Virtualized resources can be different then the underlying physical resources</a:t>
            </a:r>
          </a:p>
          <a:p>
            <a:pPr marL="227013" indent="-227013" eaLnBrk="1" hangingPunct="1">
              <a:lnSpc>
                <a:spcPct val="80000"/>
              </a:lnSpc>
            </a:pPr>
            <a:r>
              <a:rPr lang="en-US" sz="1100" dirty="0" smtClean="0"/>
              <a:t>Host Operating System (OS)</a:t>
            </a:r>
          </a:p>
          <a:p>
            <a:pPr marL="461963" lvl="1" indent="-234950" eaLnBrk="1" hangingPunct="1">
              <a:lnSpc>
                <a:spcPct val="80000"/>
              </a:lnSpc>
            </a:pPr>
            <a:r>
              <a:rPr lang="en-US" sz="800" dirty="0" smtClean="0"/>
              <a:t>Thin OS providing basic resource control</a:t>
            </a:r>
          </a:p>
          <a:p>
            <a:pPr marL="227013" indent="-227013" eaLnBrk="1" hangingPunct="1">
              <a:lnSpc>
                <a:spcPct val="80000"/>
              </a:lnSpc>
            </a:pPr>
            <a:r>
              <a:rPr lang="en-US" sz="1100" dirty="0" smtClean="0"/>
              <a:t>Hypervisor</a:t>
            </a:r>
          </a:p>
          <a:p>
            <a:pPr marL="461963" lvl="1" indent="-234950" eaLnBrk="1" hangingPunct="1">
              <a:lnSpc>
                <a:spcPct val="80000"/>
              </a:lnSpc>
            </a:pPr>
            <a:r>
              <a:rPr lang="en-US" sz="800" dirty="0" smtClean="0"/>
              <a:t>Presents a virtualized hardware and software platform to the guest OS</a:t>
            </a:r>
          </a:p>
          <a:p>
            <a:pPr marL="687388" lvl="2" indent="-225425" eaLnBrk="1" hangingPunct="1">
              <a:lnSpc>
                <a:spcPct val="80000"/>
              </a:lnSpc>
            </a:pPr>
            <a:r>
              <a:rPr lang="en-US" sz="700" dirty="0" smtClean="0"/>
              <a:t>Maps virtual resources to actual hardware resources</a:t>
            </a:r>
          </a:p>
          <a:p>
            <a:pPr marL="461963" lvl="1" indent="-234950" eaLnBrk="1" hangingPunct="1">
              <a:lnSpc>
                <a:spcPct val="80000"/>
              </a:lnSpc>
            </a:pPr>
            <a:r>
              <a:rPr lang="en-US" sz="800" dirty="0" smtClean="0"/>
              <a:t>Popular implementations</a:t>
            </a:r>
          </a:p>
          <a:p>
            <a:pPr marL="687388" lvl="2" indent="-225425" eaLnBrk="1" hangingPunct="1">
              <a:lnSpc>
                <a:spcPct val="80000"/>
              </a:lnSpc>
            </a:pPr>
            <a:r>
              <a:rPr lang="en-US" sz="700" dirty="0" smtClean="0"/>
              <a:t>KVM – Kernel-based Virtual Machine - open source Linux</a:t>
            </a:r>
          </a:p>
          <a:p>
            <a:pPr marL="687388" lvl="2" indent="-225425" eaLnBrk="1" hangingPunct="1">
              <a:lnSpc>
                <a:spcPct val="80000"/>
              </a:lnSpc>
            </a:pPr>
            <a:r>
              <a:rPr lang="en-US" sz="700" dirty="0" smtClean="0"/>
              <a:t>VMware – Industry leading hypervisor</a:t>
            </a:r>
          </a:p>
          <a:p>
            <a:pPr marL="687388" lvl="2" indent="-225425" eaLnBrk="1" hangingPunct="1">
              <a:lnSpc>
                <a:spcPct val="80000"/>
              </a:lnSpc>
            </a:pPr>
            <a:r>
              <a:rPr lang="en-US" sz="700" dirty="0" err="1" smtClean="0"/>
              <a:t>Xen</a:t>
            </a:r>
            <a:r>
              <a:rPr lang="en-US" sz="700" dirty="0" smtClean="0"/>
              <a:t> – Early open source Linux initiative</a:t>
            </a:r>
          </a:p>
          <a:p>
            <a:pPr marL="687388" lvl="2" indent="-225425" eaLnBrk="1" hangingPunct="1">
              <a:lnSpc>
                <a:spcPct val="80000"/>
              </a:lnSpc>
            </a:pPr>
            <a:r>
              <a:rPr lang="en-US" sz="700" dirty="0" smtClean="0"/>
              <a:t>Hyper-V – Microsoft specific implementation</a:t>
            </a:r>
          </a:p>
          <a:p>
            <a:pPr marL="227013" indent="-227013" eaLnBrk="1" hangingPunct="1">
              <a:lnSpc>
                <a:spcPct val="80000"/>
              </a:lnSpc>
            </a:pPr>
            <a:r>
              <a:rPr lang="en-US" sz="1100" dirty="0" smtClean="0"/>
              <a:t>Virtual Machine (VM)</a:t>
            </a:r>
          </a:p>
          <a:p>
            <a:pPr marL="461963" lvl="1" indent="-234950" eaLnBrk="1" hangingPunct="1">
              <a:lnSpc>
                <a:spcPct val="80000"/>
              </a:lnSpc>
            </a:pPr>
            <a:r>
              <a:rPr lang="en-US" sz="800" dirty="0" smtClean="0"/>
              <a:t>Software implementation of a computer system that can execute programs as if it was a physical machine</a:t>
            </a:r>
          </a:p>
          <a:p>
            <a:pPr marL="227013" indent="-227013" eaLnBrk="1" hangingPunct="1">
              <a:lnSpc>
                <a:spcPct val="80000"/>
              </a:lnSpc>
            </a:pPr>
            <a:r>
              <a:rPr lang="en-US" sz="1100" dirty="0" smtClean="0"/>
              <a:t>Guest OS</a:t>
            </a:r>
          </a:p>
          <a:p>
            <a:pPr marL="461963" lvl="1" indent="-234950" eaLnBrk="1" hangingPunct="1">
              <a:lnSpc>
                <a:spcPct val="80000"/>
              </a:lnSpc>
            </a:pPr>
            <a:r>
              <a:rPr lang="en-US" sz="800" dirty="0" smtClean="0"/>
              <a:t>Fully functional OS confined to operate in specific VM</a:t>
            </a:r>
          </a:p>
          <a:p>
            <a:pPr marL="227013" indent="-227013" eaLnBrk="1" hangingPunct="1">
              <a:lnSpc>
                <a:spcPct val="80000"/>
              </a:lnSpc>
            </a:pPr>
            <a:r>
              <a:rPr lang="en-US" sz="1100" dirty="0" smtClean="0"/>
              <a:t>Virtual Machine Management (VMM)</a:t>
            </a:r>
          </a:p>
          <a:p>
            <a:pPr marL="461963" lvl="1" indent="-234950" eaLnBrk="1" hangingPunct="1">
              <a:lnSpc>
                <a:spcPct val="80000"/>
              </a:lnSpc>
            </a:pPr>
            <a:r>
              <a:rPr lang="en-US" sz="800" dirty="0" smtClean="0"/>
              <a:t>Provides the ability to manage and monitor Virtual Machines.</a:t>
            </a:r>
          </a:p>
          <a:p>
            <a:pPr marL="227013" indent="-227013" eaLnBrk="1" hangingPunct="1">
              <a:lnSpc>
                <a:spcPct val="80000"/>
              </a:lnSpc>
            </a:pPr>
            <a:r>
              <a:rPr lang="en-US" sz="1100" dirty="0" err="1" smtClean="0"/>
              <a:t>Libvert</a:t>
            </a:r>
            <a:r>
              <a:rPr lang="en-US" sz="1100" dirty="0" smtClean="0"/>
              <a:t> – </a:t>
            </a:r>
          </a:p>
          <a:p>
            <a:pPr marL="461963" lvl="1" indent="-234950" eaLnBrk="1" hangingPunct="1">
              <a:lnSpc>
                <a:spcPct val="80000"/>
              </a:lnSpc>
            </a:pPr>
            <a:r>
              <a:rPr lang="en-US" sz="800" dirty="0" smtClean="0"/>
              <a:t>Open source API’s for managing platform virtualization – primarily VM level. </a:t>
            </a:r>
          </a:p>
          <a:p>
            <a:pPr marL="227013" indent="-227013" eaLnBrk="1" hangingPunct="1">
              <a:lnSpc>
                <a:spcPct val="80000"/>
              </a:lnSpc>
            </a:pPr>
            <a:r>
              <a:rPr lang="en-US" sz="1100" dirty="0" smtClean="0"/>
              <a:t>Open Virtualization Format (OVF)</a:t>
            </a:r>
          </a:p>
          <a:p>
            <a:pPr marL="461963" lvl="1" indent="-234950" eaLnBrk="1" hangingPunct="1">
              <a:lnSpc>
                <a:spcPct val="80000"/>
              </a:lnSpc>
            </a:pPr>
            <a:r>
              <a:rPr lang="en-US" sz="800" dirty="0" smtClean="0"/>
              <a:t>Hypervisor/platform independent VM definition</a:t>
            </a:r>
          </a:p>
          <a:p>
            <a:pPr marL="461963" lvl="1" indent="-234950" eaLnBrk="1" hangingPunct="1">
              <a:lnSpc>
                <a:spcPct val="80000"/>
              </a:lnSpc>
            </a:pPr>
            <a:r>
              <a:rPr lang="en-US" sz="800" dirty="0" smtClean="0"/>
              <a:t>Used by VMM to instantiate VM</a:t>
            </a:r>
          </a:p>
          <a:p>
            <a:pPr marL="227013" indent="-227013" eaLnBrk="1" hangingPunct="1">
              <a:lnSpc>
                <a:spcPct val="80000"/>
              </a:lnSpc>
            </a:pPr>
            <a:r>
              <a:rPr lang="en-US" sz="1100" dirty="0" err="1" smtClean="0"/>
              <a:t>OpenStack</a:t>
            </a:r>
            <a:r>
              <a:rPr lang="en-US" sz="1100" dirty="0" smtClean="0"/>
              <a:t>, </a:t>
            </a:r>
            <a:r>
              <a:rPr lang="en-US" sz="1100" dirty="0" err="1" smtClean="0"/>
              <a:t>CloudStack</a:t>
            </a:r>
            <a:r>
              <a:rPr lang="en-US" sz="1100" dirty="0" smtClean="0"/>
              <a:t> – </a:t>
            </a:r>
            <a:r>
              <a:rPr lang="en-US" sz="1100" dirty="0" err="1" smtClean="0"/>
              <a:t>IaaS</a:t>
            </a:r>
            <a:r>
              <a:rPr lang="en-US" sz="1100" dirty="0" smtClean="0"/>
              <a:t> cloud computing projects</a:t>
            </a:r>
          </a:p>
          <a:p>
            <a:pPr marL="461963" lvl="1" indent="-234950" eaLnBrk="1" hangingPunct="1">
              <a:lnSpc>
                <a:spcPct val="80000"/>
              </a:lnSpc>
            </a:pPr>
            <a:r>
              <a:rPr lang="en-US" sz="800" dirty="0" err="1" smtClean="0"/>
              <a:t>OpenStack</a:t>
            </a:r>
            <a:r>
              <a:rPr lang="en-US" sz="800" dirty="0" smtClean="0"/>
              <a:t> – Project by </a:t>
            </a:r>
            <a:r>
              <a:rPr lang="en-US" sz="800" dirty="0" err="1" smtClean="0"/>
              <a:t>Rackspace</a:t>
            </a:r>
            <a:r>
              <a:rPr lang="en-US" sz="800" dirty="0" smtClean="0"/>
              <a:t> and NASA</a:t>
            </a:r>
          </a:p>
          <a:p>
            <a:pPr marL="461963" lvl="1" indent="-234950" eaLnBrk="1" hangingPunct="1">
              <a:lnSpc>
                <a:spcPct val="80000"/>
              </a:lnSpc>
            </a:pPr>
            <a:r>
              <a:rPr lang="en-US" sz="800" dirty="0" err="1" smtClean="0"/>
              <a:t>CloudStack</a:t>
            </a:r>
            <a:r>
              <a:rPr lang="en-US" sz="800" dirty="0" smtClean="0"/>
              <a:t> – Open source solution for managing cloud computing </a:t>
            </a:r>
          </a:p>
          <a:p>
            <a:pPr marL="461963" lvl="1" indent="-234950" eaLnBrk="1" hangingPunct="1">
              <a:lnSpc>
                <a:spcPct val="80000"/>
              </a:lnSpc>
            </a:pPr>
            <a:endParaRPr lang="en-US" sz="800" dirty="0" smtClean="0"/>
          </a:p>
        </p:txBody>
      </p:sp>
      <p:sp>
        <p:nvSpPr>
          <p:cNvPr id="57" name="Cloud 56"/>
          <p:cNvSpPr/>
          <p:nvPr/>
        </p:nvSpPr>
        <p:spPr>
          <a:xfrm>
            <a:off x="1741274" y="2515646"/>
            <a:ext cx="1062676" cy="321675"/>
          </a:xfrm>
          <a:prstGeom prst="cloud">
            <a:avLst/>
          </a:prstGeom>
          <a:solidFill>
            <a:schemeClr val="bg1">
              <a:lumMod val="85000"/>
            </a:schemeClr>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tabLst>
                <a:tab pos="3946525" algn="l"/>
              </a:tabLst>
              <a:defRPr/>
            </a:pPr>
            <a:endParaRPr lang="en-US" sz="1200" b="1">
              <a:latin typeface="Arial" pitchFamily="34" charset="0"/>
              <a:cs typeface="Arial" pitchFamily="34" charset="0"/>
            </a:endParaRPr>
          </a:p>
        </p:txBody>
      </p:sp>
      <p:sp>
        <p:nvSpPr>
          <p:cNvPr id="8" name="Rectangle 7"/>
          <p:cNvSpPr/>
          <p:nvPr/>
        </p:nvSpPr>
        <p:spPr>
          <a:xfrm>
            <a:off x="466466" y="5072716"/>
            <a:ext cx="3657600" cy="688422"/>
          </a:xfrm>
          <a:prstGeom prst="rect">
            <a:avLst/>
          </a:prstGeom>
          <a:solidFill>
            <a:schemeClr val="bg1">
              <a:lumMod val="85000"/>
            </a:schemeClr>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36576" rIns="0" bIns="0" anchorCtr="1"/>
          <a:lstStyle/>
          <a:p>
            <a:pPr>
              <a:spcAft>
                <a:spcPts val="0"/>
              </a:spcAft>
              <a:tabLst>
                <a:tab pos="3946525" algn="l"/>
              </a:tabLst>
              <a:defRPr/>
            </a:pPr>
            <a:r>
              <a:rPr lang="en-US" sz="1200" b="1" dirty="0">
                <a:latin typeface="Arial" pitchFamily="34" charset="0"/>
                <a:ea typeface="+mn-ea"/>
                <a:cs typeface="Arial" pitchFamily="34" charset="0"/>
              </a:rPr>
              <a:t>Hardware Platform</a:t>
            </a:r>
          </a:p>
        </p:txBody>
      </p:sp>
      <p:sp>
        <p:nvSpPr>
          <p:cNvPr id="9" name="Up-Down Arrow 8"/>
          <p:cNvSpPr/>
          <p:nvPr/>
        </p:nvSpPr>
        <p:spPr>
          <a:xfrm>
            <a:off x="2167803" y="4687884"/>
            <a:ext cx="254926" cy="372192"/>
          </a:xfrm>
          <a:prstGeom prst="upDownArrow">
            <a:avLst/>
          </a:prstGeom>
          <a:gradFill>
            <a:gsLst>
              <a:gs pos="0">
                <a:schemeClr val="accent1">
                  <a:tint val="66000"/>
                  <a:satMod val="160000"/>
                </a:schemeClr>
              </a:gs>
              <a:gs pos="100000">
                <a:schemeClr val="bg1">
                  <a:lumMod val="85000"/>
                </a:schemeClr>
              </a:gs>
            </a:gsLst>
            <a:lin ang="5400000" scaled="0"/>
          </a:gra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tabLst>
                <a:tab pos="3946525" algn="l"/>
              </a:tabLst>
              <a:defRPr/>
            </a:pPr>
            <a:endParaRPr lang="en-US" sz="800" b="1" i="1">
              <a:latin typeface="Arial" pitchFamily="34" charset="0"/>
              <a:cs typeface="Arial" pitchFamily="34" charset="0"/>
            </a:endParaRPr>
          </a:p>
        </p:txBody>
      </p:sp>
      <p:sp>
        <p:nvSpPr>
          <p:cNvPr id="11296" name="TextBox 55"/>
          <p:cNvSpPr txBox="1">
            <a:spLocks noChangeArrowheads="1"/>
          </p:cNvSpPr>
          <p:nvPr/>
        </p:nvSpPr>
        <p:spPr bwMode="auto">
          <a:xfrm>
            <a:off x="1852613" y="5521940"/>
            <a:ext cx="588303" cy="184666"/>
          </a:xfrm>
          <a:prstGeom prst="rect">
            <a:avLst/>
          </a:prstGeom>
          <a:noFill/>
          <a:ln w="9525">
            <a:noFill/>
            <a:miter lim="800000"/>
            <a:headEnd/>
            <a:tailEnd/>
          </a:ln>
        </p:spPr>
        <p:txBody>
          <a:bodyPr wrap="none" lIns="0" tIns="0" rIns="0" bIns="0">
            <a:spAutoFit/>
          </a:bodyPr>
          <a:lstStyle/>
          <a:p>
            <a:r>
              <a:rPr lang="en-US" sz="1200" b="1" dirty="0">
                <a:latin typeface="Arial" pitchFamily="34" charset="0"/>
                <a:cs typeface="Arial" pitchFamily="34" charset="0"/>
              </a:rPr>
              <a:t>Memory</a:t>
            </a:r>
          </a:p>
        </p:txBody>
      </p:sp>
      <p:sp>
        <p:nvSpPr>
          <p:cNvPr id="11297" name="TextBox 52"/>
          <p:cNvSpPr txBox="1">
            <a:spLocks noChangeArrowheads="1"/>
          </p:cNvSpPr>
          <p:nvPr/>
        </p:nvSpPr>
        <p:spPr bwMode="auto">
          <a:xfrm>
            <a:off x="3484563" y="5521940"/>
            <a:ext cx="572273" cy="184666"/>
          </a:xfrm>
          <a:prstGeom prst="rect">
            <a:avLst/>
          </a:prstGeom>
          <a:noFill/>
          <a:ln w="9525">
            <a:noFill/>
            <a:miter lim="800000"/>
            <a:headEnd/>
            <a:tailEnd/>
          </a:ln>
        </p:spPr>
        <p:txBody>
          <a:bodyPr wrap="none" lIns="0" tIns="0" rIns="0" bIns="0">
            <a:spAutoFit/>
          </a:bodyPr>
          <a:lstStyle/>
          <a:p>
            <a:r>
              <a:rPr lang="en-US" sz="1200" b="1" dirty="0">
                <a:latin typeface="Arial" pitchFamily="34" charset="0"/>
                <a:cs typeface="Arial" pitchFamily="34" charset="0"/>
              </a:rPr>
              <a:t>Storage</a:t>
            </a:r>
          </a:p>
        </p:txBody>
      </p:sp>
      <p:pic>
        <p:nvPicPr>
          <p:cNvPr id="11298" name="Picture 2" descr="http://t1.gstatic.com/images?q=tbn:ANd9GcR6z74bgNSdASdT9lOAFhVZPuCjcdOthNDbUHk3TnGPxCCwFNCv"/>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74688" y="5171103"/>
            <a:ext cx="487362" cy="373062"/>
          </a:xfrm>
          <a:prstGeom prst="rect">
            <a:avLst/>
          </a:prstGeom>
          <a:noFill/>
          <a:ln w="9525">
            <a:noFill/>
            <a:miter lim="800000"/>
            <a:headEnd/>
            <a:tailEnd/>
          </a:ln>
        </p:spPr>
      </p:pic>
      <p:sp>
        <p:nvSpPr>
          <p:cNvPr id="11299" name="TextBox 50"/>
          <p:cNvSpPr txBox="1">
            <a:spLocks noChangeArrowheads="1"/>
          </p:cNvSpPr>
          <p:nvPr/>
        </p:nvSpPr>
        <p:spPr bwMode="auto">
          <a:xfrm>
            <a:off x="704850" y="5521940"/>
            <a:ext cx="323807" cy="184666"/>
          </a:xfrm>
          <a:prstGeom prst="rect">
            <a:avLst/>
          </a:prstGeom>
          <a:noFill/>
          <a:ln w="9525">
            <a:noFill/>
            <a:miter lim="800000"/>
            <a:headEnd/>
            <a:tailEnd/>
          </a:ln>
        </p:spPr>
        <p:txBody>
          <a:bodyPr wrap="none" lIns="0" tIns="0" rIns="0" bIns="0">
            <a:spAutoFit/>
          </a:bodyPr>
          <a:lstStyle/>
          <a:p>
            <a:r>
              <a:rPr lang="en-US" sz="1200" b="1" dirty="0">
                <a:latin typeface="Arial" pitchFamily="34" charset="0"/>
                <a:cs typeface="Arial" pitchFamily="34" charset="0"/>
              </a:rPr>
              <a:t>CPU</a:t>
            </a:r>
          </a:p>
        </p:txBody>
      </p:sp>
      <p:pic>
        <p:nvPicPr>
          <p:cNvPr id="11300" name="Picture 2" descr="http://t1.gstatic.com/images?q=tbn:ANd9GcR6z74bgNSdASdT9lOAFhVZPuCjcdOthNDbUHk3TnGPxCCwFNCv"/>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979488" y="5264765"/>
            <a:ext cx="487362" cy="374650"/>
          </a:xfrm>
          <a:prstGeom prst="rect">
            <a:avLst/>
          </a:prstGeom>
          <a:noFill/>
          <a:ln w="9525">
            <a:noFill/>
            <a:miter lim="800000"/>
            <a:headEnd/>
            <a:tailEnd/>
          </a:ln>
        </p:spPr>
      </p:pic>
      <p:sp>
        <p:nvSpPr>
          <p:cNvPr id="38" name="Cloud 37"/>
          <p:cNvSpPr/>
          <p:nvPr/>
        </p:nvSpPr>
        <p:spPr>
          <a:xfrm>
            <a:off x="2975714" y="2515646"/>
            <a:ext cx="1062676" cy="321675"/>
          </a:xfrm>
          <a:prstGeom prst="cloud">
            <a:avLst/>
          </a:prstGeom>
          <a:solidFill>
            <a:schemeClr val="bg1">
              <a:lumMod val="85000"/>
            </a:schemeClr>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tabLst>
                <a:tab pos="3946525" algn="l"/>
              </a:tabLst>
              <a:defRPr/>
            </a:pPr>
            <a:endParaRPr lang="en-US" sz="1200" b="1">
              <a:latin typeface="Arial" pitchFamily="34" charset="0"/>
              <a:cs typeface="Arial" pitchFamily="34" charset="0"/>
            </a:endParaRPr>
          </a:p>
        </p:txBody>
      </p:sp>
      <p:pic>
        <p:nvPicPr>
          <p:cNvPr id="11304" name="Picture 2" descr="http://www.computersafetytip.com/wp-content/uploads/2009/05/hp-hdd-300x300.png"/>
          <p:cNvPicPr>
            <a:picLocks noChangeAspect="1" noChangeArrowheads="1"/>
          </p:cNvPicPr>
          <p:nvPr/>
        </p:nvPicPr>
        <p:blipFill>
          <a:blip r:embed="rId6" cstate="print"/>
          <a:srcRect/>
          <a:stretch>
            <a:fillRect/>
          </a:stretch>
        </p:blipFill>
        <p:spPr bwMode="auto">
          <a:xfrm>
            <a:off x="3057525" y="5133003"/>
            <a:ext cx="592138" cy="592137"/>
          </a:xfrm>
          <a:prstGeom prst="rect">
            <a:avLst/>
          </a:prstGeom>
          <a:noFill/>
          <a:ln w="9525">
            <a:noFill/>
            <a:miter lim="800000"/>
            <a:headEnd/>
            <a:tailEnd/>
          </a:ln>
        </p:spPr>
      </p:pic>
      <p:pic>
        <p:nvPicPr>
          <p:cNvPr id="11305" name="Picture 2" descr="http://www.computersafetytip.com/wp-content/uploads/2009/05/hp-hdd-300x300.png"/>
          <p:cNvPicPr>
            <a:picLocks noChangeAspect="1" noChangeArrowheads="1"/>
          </p:cNvPicPr>
          <p:nvPr/>
        </p:nvPicPr>
        <p:blipFill>
          <a:blip r:embed="rId7" cstate="print"/>
          <a:srcRect/>
          <a:stretch>
            <a:fillRect/>
          </a:stretch>
        </p:blipFill>
        <p:spPr bwMode="auto">
          <a:xfrm>
            <a:off x="3686175" y="2543790"/>
            <a:ext cx="215900" cy="215900"/>
          </a:xfrm>
          <a:prstGeom prst="rect">
            <a:avLst/>
          </a:prstGeom>
          <a:noFill/>
          <a:ln w="9525">
            <a:noFill/>
            <a:miter lim="800000"/>
            <a:headEnd/>
            <a:tailEnd/>
          </a:ln>
        </p:spPr>
      </p:pic>
      <p:pic>
        <p:nvPicPr>
          <p:cNvPr id="11306" name="Picture 2" descr="http://www.computersafetytip.com/wp-content/uploads/2009/05/hp-hdd-300x300.png"/>
          <p:cNvPicPr>
            <a:picLocks noChangeAspect="1" noChangeArrowheads="1"/>
          </p:cNvPicPr>
          <p:nvPr/>
        </p:nvPicPr>
        <p:blipFill>
          <a:blip r:embed="rId7" cstate="print"/>
          <a:srcRect/>
          <a:stretch>
            <a:fillRect/>
          </a:stretch>
        </p:blipFill>
        <p:spPr bwMode="auto">
          <a:xfrm>
            <a:off x="2452688" y="2567603"/>
            <a:ext cx="215900" cy="215900"/>
          </a:xfrm>
          <a:prstGeom prst="rect">
            <a:avLst/>
          </a:prstGeom>
          <a:noFill/>
          <a:ln w="9525">
            <a:noFill/>
            <a:miter lim="800000"/>
            <a:headEnd/>
            <a:tailEnd/>
          </a:ln>
        </p:spPr>
      </p:pic>
      <p:pic>
        <p:nvPicPr>
          <p:cNvPr id="11307" name="Picture 2" descr="http://www.computersafetytip.com/wp-content/uploads/2009/05/hp-hdd-300x300.png"/>
          <p:cNvPicPr>
            <a:picLocks noChangeAspect="1" noChangeArrowheads="1"/>
          </p:cNvPicPr>
          <p:nvPr/>
        </p:nvPicPr>
        <p:blipFill>
          <a:blip r:embed="rId7" cstate="print"/>
          <a:srcRect/>
          <a:stretch>
            <a:fillRect/>
          </a:stretch>
        </p:blipFill>
        <p:spPr bwMode="auto">
          <a:xfrm>
            <a:off x="2446338" y="2505690"/>
            <a:ext cx="215900" cy="215900"/>
          </a:xfrm>
          <a:prstGeom prst="rect">
            <a:avLst/>
          </a:prstGeom>
          <a:noFill/>
          <a:ln w="9525">
            <a:noFill/>
            <a:miter lim="800000"/>
            <a:headEnd/>
            <a:tailEnd/>
          </a:ln>
        </p:spPr>
      </p:pic>
      <p:pic>
        <p:nvPicPr>
          <p:cNvPr id="11308" name="Picture 2" descr="http://www.computersafetytip.com/wp-content/uploads/2009/05/hp-hdd-300x300.png"/>
          <p:cNvPicPr>
            <a:picLocks noChangeAspect="1" noChangeArrowheads="1"/>
          </p:cNvPicPr>
          <p:nvPr/>
        </p:nvPicPr>
        <p:blipFill>
          <a:blip r:embed="rId7" cstate="print"/>
          <a:srcRect/>
          <a:stretch>
            <a:fillRect/>
          </a:stretch>
        </p:blipFill>
        <p:spPr bwMode="auto">
          <a:xfrm>
            <a:off x="1223963" y="2537440"/>
            <a:ext cx="215900" cy="215900"/>
          </a:xfrm>
          <a:prstGeom prst="rect">
            <a:avLst/>
          </a:prstGeom>
          <a:noFill/>
          <a:ln w="9525">
            <a:noFill/>
            <a:miter lim="800000"/>
            <a:headEnd/>
            <a:tailEnd/>
          </a:ln>
        </p:spPr>
      </p:pic>
      <p:grpSp>
        <p:nvGrpSpPr>
          <p:cNvPr id="16" name="Group 88"/>
          <p:cNvGrpSpPr>
            <a:grpSpLocks/>
          </p:cNvGrpSpPr>
          <p:nvPr/>
        </p:nvGrpSpPr>
        <p:grpSpPr bwMode="auto">
          <a:xfrm>
            <a:off x="3086100" y="2589828"/>
            <a:ext cx="327025" cy="193675"/>
            <a:chOff x="1005416" y="3111697"/>
            <a:chExt cx="791530" cy="469230"/>
          </a:xfrm>
        </p:grpSpPr>
        <p:pic>
          <p:nvPicPr>
            <p:cNvPr id="11359" name="Picture 2" descr="http://t1.gstatic.com/images?q=tbn:ANd9GcR6z74bgNSdASdT9lOAFhVZPuCjcdOthNDbUHk3TnGPxCCwFNCv"/>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005416" y="3111697"/>
              <a:ext cx="486702" cy="374532"/>
            </a:xfrm>
            <a:prstGeom prst="rect">
              <a:avLst/>
            </a:prstGeom>
            <a:noFill/>
            <a:ln w="9525">
              <a:noFill/>
              <a:miter lim="800000"/>
              <a:headEnd/>
              <a:tailEnd/>
            </a:ln>
          </p:spPr>
        </p:pic>
        <p:pic>
          <p:nvPicPr>
            <p:cNvPr id="11360" name="Picture 2" descr="http://t1.gstatic.com/images?q=tbn:ANd9GcR6z74bgNSdASdT9lOAFhVZPuCjcdOthNDbUHk3TnGPxCCwFNCv"/>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1310244" y="3206395"/>
              <a:ext cx="486702" cy="374532"/>
            </a:xfrm>
            <a:prstGeom prst="rect">
              <a:avLst/>
            </a:prstGeom>
            <a:noFill/>
            <a:ln w="9525">
              <a:noFill/>
              <a:miter lim="800000"/>
              <a:headEnd/>
              <a:tailEnd/>
            </a:ln>
          </p:spPr>
        </p:pic>
      </p:grpSp>
      <p:pic>
        <p:nvPicPr>
          <p:cNvPr id="11310" name="Picture 2" descr="http://t1.gstatic.com/images?q=tbn:ANd9GcR6z74bgNSdASdT9lOAFhVZPuCjcdOthNDbUHk3TnGPxCCwFNCv"/>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25475" y="2600940"/>
            <a:ext cx="200025" cy="153988"/>
          </a:xfrm>
          <a:prstGeom prst="rect">
            <a:avLst/>
          </a:prstGeom>
          <a:noFill/>
          <a:ln w="9525">
            <a:noFill/>
            <a:miter lim="800000"/>
            <a:headEnd/>
            <a:tailEnd/>
          </a:ln>
        </p:spPr>
      </p:pic>
      <p:grpSp>
        <p:nvGrpSpPr>
          <p:cNvPr id="22" name="Group 95"/>
          <p:cNvGrpSpPr>
            <a:grpSpLocks/>
          </p:cNvGrpSpPr>
          <p:nvPr/>
        </p:nvGrpSpPr>
        <p:grpSpPr bwMode="auto">
          <a:xfrm>
            <a:off x="1874838" y="2581890"/>
            <a:ext cx="273050" cy="225425"/>
            <a:chOff x="2514486" y="3114632"/>
            <a:chExt cx="327226" cy="270519"/>
          </a:xfrm>
        </p:grpSpPr>
        <p:grpSp>
          <p:nvGrpSpPr>
            <p:cNvPr id="33" name="Group 123"/>
            <p:cNvGrpSpPr>
              <a:grpSpLocks/>
            </p:cNvGrpSpPr>
            <p:nvPr/>
          </p:nvGrpSpPr>
          <p:grpSpPr bwMode="auto">
            <a:xfrm>
              <a:off x="2514486" y="3191798"/>
              <a:ext cx="326162" cy="193353"/>
              <a:chOff x="1005416" y="3111697"/>
              <a:chExt cx="791530" cy="469230"/>
            </a:xfrm>
          </p:grpSpPr>
          <p:pic>
            <p:nvPicPr>
              <p:cNvPr id="11357" name="Picture 2" descr="http://t1.gstatic.com/images?q=tbn:ANd9GcR6z74bgNSdASdT9lOAFhVZPuCjcdOthNDbUHk3TnGPxCCwFNCv"/>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1005416" y="3111697"/>
                <a:ext cx="486702" cy="374532"/>
              </a:xfrm>
              <a:prstGeom prst="rect">
                <a:avLst/>
              </a:prstGeom>
              <a:noFill/>
              <a:ln w="9525">
                <a:noFill/>
                <a:miter lim="800000"/>
                <a:headEnd/>
                <a:tailEnd/>
              </a:ln>
            </p:spPr>
          </p:pic>
          <p:pic>
            <p:nvPicPr>
              <p:cNvPr id="11358" name="Picture 2" descr="http://t1.gstatic.com/images?q=tbn:ANd9GcR6z74bgNSdASdT9lOAFhVZPuCjcdOthNDbUHk3TnGPxCCwFNCv"/>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1310244" y="3206395"/>
                <a:ext cx="486702" cy="374532"/>
              </a:xfrm>
              <a:prstGeom prst="rect">
                <a:avLst/>
              </a:prstGeom>
              <a:noFill/>
              <a:ln w="9525">
                <a:noFill/>
                <a:miter lim="800000"/>
                <a:headEnd/>
                <a:tailEnd/>
              </a:ln>
            </p:spPr>
          </p:pic>
        </p:grpSp>
        <p:grpSp>
          <p:nvGrpSpPr>
            <p:cNvPr id="35" name="Group 126"/>
            <p:cNvGrpSpPr>
              <a:grpSpLocks/>
            </p:cNvGrpSpPr>
            <p:nvPr/>
          </p:nvGrpSpPr>
          <p:grpSpPr bwMode="auto">
            <a:xfrm>
              <a:off x="2515550" y="3114632"/>
              <a:ext cx="326162" cy="193353"/>
              <a:chOff x="1005416" y="3111697"/>
              <a:chExt cx="791530" cy="469230"/>
            </a:xfrm>
          </p:grpSpPr>
          <p:pic>
            <p:nvPicPr>
              <p:cNvPr id="11355" name="Picture 2" descr="http://t1.gstatic.com/images?q=tbn:ANd9GcR6z74bgNSdASdT9lOAFhVZPuCjcdOthNDbUHk3TnGPxCCwFNCv"/>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1005416" y="3111697"/>
                <a:ext cx="486702" cy="374532"/>
              </a:xfrm>
              <a:prstGeom prst="rect">
                <a:avLst/>
              </a:prstGeom>
              <a:noFill/>
              <a:ln w="9525">
                <a:noFill/>
                <a:miter lim="800000"/>
                <a:headEnd/>
                <a:tailEnd/>
              </a:ln>
            </p:spPr>
          </p:pic>
          <p:pic>
            <p:nvPicPr>
              <p:cNvPr id="11356" name="Picture 2" descr="http://t1.gstatic.com/images?q=tbn:ANd9GcR6z74bgNSdASdT9lOAFhVZPuCjcdOthNDbUHk3TnGPxCCwFNCv"/>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1310244" y="3206395"/>
                <a:ext cx="486702" cy="374532"/>
              </a:xfrm>
              <a:prstGeom prst="rect">
                <a:avLst/>
              </a:prstGeom>
              <a:noFill/>
              <a:ln w="9525">
                <a:noFill/>
                <a:miter lim="800000"/>
                <a:headEnd/>
                <a:tailEnd/>
              </a:ln>
            </p:spPr>
          </p:pic>
        </p:grpSp>
      </p:grpSp>
      <p:grpSp>
        <p:nvGrpSpPr>
          <p:cNvPr id="36" name="Group 102"/>
          <p:cNvGrpSpPr>
            <a:grpSpLocks/>
          </p:cNvGrpSpPr>
          <p:nvPr/>
        </p:nvGrpSpPr>
        <p:grpSpPr bwMode="auto">
          <a:xfrm>
            <a:off x="2190750" y="2561253"/>
            <a:ext cx="192088" cy="233362"/>
            <a:chOff x="2309134" y="3030836"/>
            <a:chExt cx="243220" cy="296829"/>
          </a:xfrm>
        </p:grpSpPr>
        <p:grpSp>
          <p:nvGrpSpPr>
            <p:cNvPr id="37" name="Group 130"/>
            <p:cNvGrpSpPr>
              <a:grpSpLocks/>
            </p:cNvGrpSpPr>
            <p:nvPr/>
          </p:nvGrpSpPr>
          <p:grpSpPr bwMode="auto">
            <a:xfrm>
              <a:off x="2309134" y="3030836"/>
              <a:ext cx="243220" cy="193679"/>
              <a:chOff x="2635340" y="4386243"/>
              <a:chExt cx="597107" cy="475485"/>
            </a:xfrm>
          </p:grpSpPr>
          <p:pic>
            <p:nvPicPr>
              <p:cNvPr id="11351" name="Picture 6" descr="http://static-p3.fotolia.com/jpg/00/00/99/60/400_F_996017_3tzjyaDSq5gvflVOm1U0xiJhwgmWPI.jpg"/>
              <p:cNvPicPr>
                <a:picLocks noChangeAspect="1" noChangeArrowheads="1"/>
              </p:cNvPicPr>
              <p:nvPr/>
            </p:nvPicPr>
            <p:blipFill>
              <a:blip r:embed="rId12" cstate="print"/>
              <a:srcRect/>
              <a:stretch>
                <a:fillRect/>
              </a:stretch>
            </p:blipFill>
            <p:spPr bwMode="auto">
              <a:xfrm>
                <a:off x="2644491" y="4503074"/>
                <a:ext cx="587956" cy="358654"/>
              </a:xfrm>
              <a:prstGeom prst="rect">
                <a:avLst/>
              </a:prstGeom>
              <a:noFill/>
              <a:ln w="9525">
                <a:noFill/>
                <a:miter lim="800000"/>
                <a:headEnd/>
                <a:tailEnd/>
              </a:ln>
            </p:spPr>
          </p:pic>
          <p:pic>
            <p:nvPicPr>
              <p:cNvPr id="11352" name="Picture 6" descr="http://static-p3.fotolia.com/jpg/00/00/99/60/400_F_996017_3tzjyaDSq5gvflVOm1U0xiJhwgmWPI.jpg"/>
              <p:cNvPicPr>
                <a:picLocks noChangeAspect="1" noChangeArrowheads="1"/>
              </p:cNvPicPr>
              <p:nvPr/>
            </p:nvPicPr>
            <p:blipFill>
              <a:blip r:embed="rId12" cstate="print"/>
              <a:srcRect/>
              <a:stretch>
                <a:fillRect/>
              </a:stretch>
            </p:blipFill>
            <p:spPr bwMode="auto">
              <a:xfrm>
                <a:off x="2635340" y="4386243"/>
                <a:ext cx="587956" cy="358654"/>
              </a:xfrm>
              <a:prstGeom prst="rect">
                <a:avLst/>
              </a:prstGeom>
              <a:noFill/>
              <a:ln w="9525">
                <a:noFill/>
                <a:miter lim="800000"/>
                <a:headEnd/>
                <a:tailEnd/>
              </a:ln>
            </p:spPr>
          </p:pic>
        </p:grpSp>
        <p:grpSp>
          <p:nvGrpSpPr>
            <p:cNvPr id="39" name="Group 133"/>
            <p:cNvGrpSpPr>
              <a:grpSpLocks/>
            </p:cNvGrpSpPr>
            <p:nvPr/>
          </p:nvGrpSpPr>
          <p:grpSpPr bwMode="auto">
            <a:xfrm>
              <a:off x="2309134" y="3133986"/>
              <a:ext cx="243220" cy="193679"/>
              <a:chOff x="2635340" y="4386243"/>
              <a:chExt cx="597107" cy="475485"/>
            </a:xfrm>
          </p:grpSpPr>
          <p:pic>
            <p:nvPicPr>
              <p:cNvPr id="11349" name="Picture 6" descr="http://static-p3.fotolia.com/jpg/00/00/99/60/400_F_996017_3tzjyaDSq5gvflVOm1U0xiJhwgmWPI.jpg"/>
              <p:cNvPicPr>
                <a:picLocks noChangeAspect="1" noChangeArrowheads="1"/>
              </p:cNvPicPr>
              <p:nvPr/>
            </p:nvPicPr>
            <p:blipFill>
              <a:blip r:embed="rId12" cstate="print"/>
              <a:srcRect/>
              <a:stretch>
                <a:fillRect/>
              </a:stretch>
            </p:blipFill>
            <p:spPr bwMode="auto">
              <a:xfrm>
                <a:off x="2644491" y="4503074"/>
                <a:ext cx="587956" cy="358654"/>
              </a:xfrm>
              <a:prstGeom prst="rect">
                <a:avLst/>
              </a:prstGeom>
              <a:noFill/>
              <a:ln w="9525">
                <a:noFill/>
                <a:miter lim="800000"/>
                <a:headEnd/>
                <a:tailEnd/>
              </a:ln>
            </p:spPr>
          </p:pic>
          <p:pic>
            <p:nvPicPr>
              <p:cNvPr id="11350" name="Picture 6" descr="http://static-p3.fotolia.com/jpg/00/00/99/60/400_F_996017_3tzjyaDSq5gvflVOm1U0xiJhwgmWPI.jpg"/>
              <p:cNvPicPr>
                <a:picLocks noChangeAspect="1" noChangeArrowheads="1"/>
              </p:cNvPicPr>
              <p:nvPr/>
            </p:nvPicPr>
            <p:blipFill>
              <a:blip r:embed="rId12" cstate="print"/>
              <a:srcRect/>
              <a:stretch>
                <a:fillRect/>
              </a:stretch>
            </p:blipFill>
            <p:spPr bwMode="auto">
              <a:xfrm>
                <a:off x="2635340" y="4386243"/>
                <a:ext cx="587956" cy="358654"/>
              </a:xfrm>
              <a:prstGeom prst="rect">
                <a:avLst/>
              </a:prstGeom>
              <a:noFill/>
              <a:ln w="9525">
                <a:noFill/>
                <a:miter lim="800000"/>
                <a:headEnd/>
                <a:tailEnd/>
              </a:ln>
            </p:spPr>
          </p:pic>
        </p:grpSp>
      </p:grpSp>
      <p:grpSp>
        <p:nvGrpSpPr>
          <p:cNvPr id="40" name="Group 136"/>
          <p:cNvGrpSpPr>
            <a:grpSpLocks/>
          </p:cNvGrpSpPr>
          <p:nvPr/>
        </p:nvGrpSpPr>
        <p:grpSpPr bwMode="auto">
          <a:xfrm>
            <a:off x="3408363" y="2580303"/>
            <a:ext cx="242887" cy="193675"/>
            <a:chOff x="2635340" y="4386243"/>
            <a:chExt cx="597107" cy="475485"/>
          </a:xfrm>
        </p:grpSpPr>
        <p:pic>
          <p:nvPicPr>
            <p:cNvPr id="11345" name="Picture 6" descr="http://static-p3.fotolia.com/jpg/00/00/99/60/400_F_996017_3tzjyaDSq5gvflVOm1U0xiJhwgmWPI.jpg"/>
            <p:cNvPicPr>
              <a:picLocks noChangeAspect="1" noChangeArrowheads="1"/>
            </p:cNvPicPr>
            <p:nvPr/>
          </p:nvPicPr>
          <p:blipFill>
            <a:blip r:embed="rId13" cstate="print"/>
            <a:srcRect/>
            <a:stretch>
              <a:fillRect/>
            </a:stretch>
          </p:blipFill>
          <p:spPr bwMode="auto">
            <a:xfrm>
              <a:off x="2644491" y="4503074"/>
              <a:ext cx="587956" cy="358654"/>
            </a:xfrm>
            <a:prstGeom prst="rect">
              <a:avLst/>
            </a:prstGeom>
            <a:noFill/>
            <a:ln w="9525">
              <a:noFill/>
              <a:miter lim="800000"/>
              <a:headEnd/>
              <a:tailEnd/>
            </a:ln>
          </p:spPr>
        </p:pic>
        <p:pic>
          <p:nvPicPr>
            <p:cNvPr id="11346" name="Picture 6" descr="http://static-p3.fotolia.com/jpg/00/00/99/60/400_F_996017_3tzjyaDSq5gvflVOm1U0xiJhwgmWPI.jpg"/>
            <p:cNvPicPr>
              <a:picLocks noChangeAspect="1" noChangeArrowheads="1"/>
            </p:cNvPicPr>
            <p:nvPr/>
          </p:nvPicPr>
          <p:blipFill>
            <a:blip r:embed="rId13" cstate="print"/>
            <a:srcRect/>
            <a:stretch>
              <a:fillRect/>
            </a:stretch>
          </p:blipFill>
          <p:spPr bwMode="auto">
            <a:xfrm>
              <a:off x="2635340" y="4386243"/>
              <a:ext cx="587956" cy="358654"/>
            </a:xfrm>
            <a:prstGeom prst="rect">
              <a:avLst/>
            </a:prstGeom>
            <a:noFill/>
            <a:ln w="9525">
              <a:noFill/>
              <a:miter lim="800000"/>
              <a:headEnd/>
              <a:tailEnd/>
            </a:ln>
          </p:spPr>
        </p:pic>
      </p:grpSp>
      <p:pic>
        <p:nvPicPr>
          <p:cNvPr id="11314" name="Picture 6" descr="http://static-p3.fotolia.com/jpg/00/00/99/60/400_F_996017_3tzjyaDSq5gvflVOm1U0xiJhwgmWPI.jpg"/>
          <p:cNvPicPr>
            <a:picLocks noChangeAspect="1" noChangeArrowheads="1"/>
          </p:cNvPicPr>
          <p:nvPr/>
        </p:nvPicPr>
        <p:blipFill>
          <a:blip r:embed="rId13" cstate="print"/>
          <a:srcRect/>
          <a:stretch>
            <a:fillRect/>
          </a:stretch>
        </p:blipFill>
        <p:spPr bwMode="auto">
          <a:xfrm>
            <a:off x="914400" y="2602528"/>
            <a:ext cx="239713" cy="146050"/>
          </a:xfrm>
          <a:prstGeom prst="rect">
            <a:avLst/>
          </a:prstGeom>
          <a:noFill/>
          <a:ln w="9525">
            <a:noFill/>
            <a:miter lim="800000"/>
            <a:headEnd/>
            <a:tailEnd/>
          </a:ln>
        </p:spPr>
      </p:pic>
      <p:pic>
        <p:nvPicPr>
          <p:cNvPr id="11315" name="Picture 2" descr="http://t1.gstatic.com/images?q=tbn:ANd9GcR6z74bgNSdASdT9lOAFhVZPuCjcdOthNDbUHk3TnGPxCCwFNCv"/>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09638" y="5091728"/>
            <a:ext cx="485775" cy="374650"/>
          </a:xfrm>
          <a:prstGeom prst="rect">
            <a:avLst/>
          </a:prstGeom>
          <a:noFill/>
          <a:ln w="9525">
            <a:noFill/>
            <a:miter lim="800000"/>
            <a:headEnd/>
            <a:tailEnd/>
          </a:ln>
        </p:spPr>
      </p:pic>
      <p:pic>
        <p:nvPicPr>
          <p:cNvPr id="11316" name="Picture 2" descr="http://t1.gstatic.com/images?q=tbn:ANd9GcR6z74bgNSdASdT9lOAFhVZPuCjcdOthNDbUHk3TnGPxCCwFNCv"/>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14438" y="5185390"/>
            <a:ext cx="485775" cy="374650"/>
          </a:xfrm>
          <a:prstGeom prst="rect">
            <a:avLst/>
          </a:prstGeom>
          <a:noFill/>
          <a:ln w="9525">
            <a:noFill/>
            <a:miter lim="800000"/>
            <a:headEnd/>
            <a:tailEnd/>
          </a:ln>
        </p:spPr>
      </p:pic>
      <p:grpSp>
        <p:nvGrpSpPr>
          <p:cNvPr id="41" name="Group 3"/>
          <p:cNvGrpSpPr>
            <a:grpSpLocks/>
          </p:cNvGrpSpPr>
          <p:nvPr/>
        </p:nvGrpSpPr>
        <p:grpSpPr bwMode="auto">
          <a:xfrm>
            <a:off x="2317750" y="5258415"/>
            <a:ext cx="377825" cy="442913"/>
            <a:chOff x="2094080" y="5260106"/>
            <a:chExt cx="484275" cy="570388"/>
          </a:xfrm>
        </p:grpSpPr>
        <p:grpSp>
          <p:nvGrpSpPr>
            <p:cNvPr id="42" name="Group 72"/>
            <p:cNvGrpSpPr>
              <a:grpSpLocks/>
            </p:cNvGrpSpPr>
            <p:nvPr/>
          </p:nvGrpSpPr>
          <p:grpSpPr bwMode="auto">
            <a:xfrm>
              <a:off x="2094967" y="5445565"/>
              <a:ext cx="483388" cy="384929"/>
              <a:chOff x="2635340" y="4386243"/>
              <a:chExt cx="597107" cy="475485"/>
            </a:xfrm>
          </p:grpSpPr>
          <p:pic>
            <p:nvPicPr>
              <p:cNvPr id="11343" name="Picture 6" descr="http://static-p3.fotolia.com/jpg/00/00/99/60/400_F_996017_3tzjyaDSq5gvflVOm1U0xiJhwgmWPI.jpg"/>
              <p:cNvPicPr>
                <a:picLocks noChangeAspect="1" noChangeArrowheads="1"/>
              </p:cNvPicPr>
              <p:nvPr/>
            </p:nvPicPr>
            <p:blipFill>
              <a:blip r:embed="rId14" cstate="print"/>
              <a:srcRect/>
              <a:stretch>
                <a:fillRect/>
              </a:stretch>
            </p:blipFill>
            <p:spPr bwMode="auto">
              <a:xfrm>
                <a:off x="2644491" y="4503074"/>
                <a:ext cx="587956" cy="358654"/>
              </a:xfrm>
              <a:prstGeom prst="rect">
                <a:avLst/>
              </a:prstGeom>
              <a:noFill/>
              <a:ln w="9525">
                <a:noFill/>
                <a:miter lim="800000"/>
                <a:headEnd/>
                <a:tailEnd/>
              </a:ln>
            </p:spPr>
          </p:pic>
          <p:pic>
            <p:nvPicPr>
              <p:cNvPr id="11344" name="Picture 6" descr="http://static-p3.fotolia.com/jpg/00/00/99/60/400_F_996017_3tzjyaDSq5gvflVOm1U0xiJhwgmWPI.jpg"/>
              <p:cNvPicPr>
                <a:picLocks noChangeAspect="1" noChangeArrowheads="1"/>
              </p:cNvPicPr>
              <p:nvPr/>
            </p:nvPicPr>
            <p:blipFill>
              <a:blip r:embed="rId14" cstate="print"/>
              <a:srcRect/>
              <a:stretch>
                <a:fillRect/>
              </a:stretch>
            </p:blipFill>
            <p:spPr bwMode="auto">
              <a:xfrm>
                <a:off x="2635340" y="4386243"/>
                <a:ext cx="587956" cy="358654"/>
              </a:xfrm>
              <a:prstGeom prst="rect">
                <a:avLst/>
              </a:prstGeom>
              <a:noFill/>
              <a:ln w="9525">
                <a:noFill/>
                <a:miter lim="800000"/>
                <a:headEnd/>
                <a:tailEnd/>
              </a:ln>
            </p:spPr>
          </p:pic>
        </p:grpSp>
        <p:grpSp>
          <p:nvGrpSpPr>
            <p:cNvPr id="43" name="Group 65"/>
            <p:cNvGrpSpPr>
              <a:grpSpLocks/>
            </p:cNvGrpSpPr>
            <p:nvPr/>
          </p:nvGrpSpPr>
          <p:grpSpPr bwMode="auto">
            <a:xfrm>
              <a:off x="2094080" y="5260106"/>
              <a:ext cx="483388" cy="384929"/>
              <a:chOff x="2635340" y="4386243"/>
              <a:chExt cx="597107" cy="475485"/>
            </a:xfrm>
          </p:grpSpPr>
          <p:pic>
            <p:nvPicPr>
              <p:cNvPr id="11341" name="Picture 6" descr="http://static-p3.fotolia.com/jpg/00/00/99/60/400_F_996017_3tzjyaDSq5gvflVOm1U0xiJhwgmWPI.jpg"/>
              <p:cNvPicPr>
                <a:picLocks noChangeAspect="1" noChangeArrowheads="1"/>
              </p:cNvPicPr>
              <p:nvPr/>
            </p:nvPicPr>
            <p:blipFill>
              <a:blip r:embed="rId14" cstate="print"/>
              <a:srcRect/>
              <a:stretch>
                <a:fillRect/>
              </a:stretch>
            </p:blipFill>
            <p:spPr bwMode="auto">
              <a:xfrm>
                <a:off x="2644491" y="4503074"/>
                <a:ext cx="587956" cy="358654"/>
              </a:xfrm>
              <a:prstGeom prst="rect">
                <a:avLst/>
              </a:prstGeom>
              <a:noFill/>
              <a:ln w="9525">
                <a:noFill/>
                <a:miter lim="800000"/>
                <a:headEnd/>
                <a:tailEnd/>
              </a:ln>
            </p:spPr>
          </p:pic>
          <p:pic>
            <p:nvPicPr>
              <p:cNvPr id="11342" name="Picture 6" descr="http://static-p3.fotolia.com/jpg/00/00/99/60/400_F_996017_3tzjyaDSq5gvflVOm1U0xiJhwgmWPI.jpg"/>
              <p:cNvPicPr>
                <a:picLocks noChangeAspect="1" noChangeArrowheads="1"/>
              </p:cNvPicPr>
              <p:nvPr/>
            </p:nvPicPr>
            <p:blipFill>
              <a:blip r:embed="rId14" cstate="print"/>
              <a:srcRect/>
              <a:stretch>
                <a:fillRect/>
              </a:stretch>
            </p:blipFill>
            <p:spPr bwMode="auto">
              <a:xfrm>
                <a:off x="2635340" y="4386243"/>
                <a:ext cx="587956" cy="358654"/>
              </a:xfrm>
              <a:prstGeom prst="rect">
                <a:avLst/>
              </a:prstGeom>
              <a:noFill/>
              <a:ln w="9525">
                <a:noFill/>
                <a:miter lim="800000"/>
                <a:headEnd/>
                <a:tailEnd/>
              </a:ln>
            </p:spPr>
          </p:pic>
        </p:grpSp>
      </p:grpSp>
      <p:grpSp>
        <p:nvGrpSpPr>
          <p:cNvPr id="44" name="Group 63"/>
          <p:cNvGrpSpPr>
            <a:grpSpLocks/>
          </p:cNvGrpSpPr>
          <p:nvPr/>
        </p:nvGrpSpPr>
        <p:grpSpPr bwMode="auto">
          <a:xfrm>
            <a:off x="642938" y="3766165"/>
            <a:ext cx="3411537" cy="820738"/>
            <a:chOff x="6616413" y="4705749"/>
            <a:chExt cx="1511868" cy="822335"/>
          </a:xfrm>
        </p:grpSpPr>
        <p:sp>
          <p:nvSpPr>
            <p:cNvPr id="18" name="Rectangle 17"/>
            <p:cNvSpPr/>
            <p:nvPr/>
          </p:nvSpPr>
          <p:spPr>
            <a:xfrm>
              <a:off x="7199831" y="4705749"/>
              <a:ext cx="928450" cy="409556"/>
            </a:xfrm>
            <a:prstGeom prst="rect">
              <a:avLst/>
            </a:prstGeom>
            <a:solidFill>
              <a:srgbClr val="66CCFF"/>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lgn="ctr">
                <a:lnSpc>
                  <a:spcPct val="90000"/>
                </a:lnSpc>
                <a:tabLst>
                  <a:tab pos="3946525" algn="l"/>
                </a:tabLst>
                <a:defRPr/>
              </a:pPr>
              <a:r>
                <a:rPr lang="en-US" sz="1200" b="1" dirty="0">
                  <a:cs typeface="Tahoma" pitchFamily="34" charset="0"/>
                </a:rPr>
                <a:t>Hypervisor</a:t>
              </a:r>
            </a:p>
            <a:p>
              <a:pPr algn="ctr">
                <a:lnSpc>
                  <a:spcPct val="90000"/>
                </a:lnSpc>
                <a:tabLst>
                  <a:tab pos="3946525" algn="l"/>
                </a:tabLst>
                <a:defRPr/>
              </a:pPr>
              <a:r>
                <a:rPr lang="en-US" sz="800" i="1" dirty="0">
                  <a:cs typeface="Tahoma" pitchFamily="34" charset="0"/>
                </a:rPr>
                <a:t>KVM, </a:t>
              </a:r>
              <a:r>
                <a:rPr lang="en-US" sz="800" i="1" dirty="0" err="1">
                  <a:cs typeface="Tahoma" pitchFamily="34" charset="0"/>
                </a:rPr>
                <a:t>Xen</a:t>
              </a:r>
              <a:r>
                <a:rPr lang="en-US" sz="800" i="1" dirty="0">
                  <a:cs typeface="Tahoma" pitchFamily="34" charset="0"/>
                </a:rPr>
                <a:t>,</a:t>
              </a:r>
            </a:p>
            <a:p>
              <a:pPr algn="ctr">
                <a:lnSpc>
                  <a:spcPct val="90000"/>
                </a:lnSpc>
                <a:tabLst>
                  <a:tab pos="3946525" algn="l"/>
                </a:tabLst>
                <a:defRPr/>
              </a:pPr>
              <a:r>
                <a:rPr lang="en-US" sz="800" i="1" dirty="0">
                  <a:cs typeface="Tahoma" pitchFamily="34" charset="0"/>
                </a:rPr>
                <a:t>VMware, …, etc.</a:t>
              </a:r>
            </a:p>
          </p:txBody>
        </p:sp>
        <p:sp>
          <p:nvSpPr>
            <p:cNvPr id="55" name="Right Arrow Callout 54"/>
            <p:cNvSpPr/>
            <p:nvPr/>
          </p:nvSpPr>
          <p:spPr>
            <a:xfrm>
              <a:off x="6616413" y="4705749"/>
              <a:ext cx="728032" cy="411480"/>
            </a:xfrm>
            <a:prstGeom prst="rightArrowCallout">
              <a:avLst>
                <a:gd name="adj1" fmla="val 25000"/>
                <a:gd name="adj2" fmla="val 25000"/>
                <a:gd name="adj3" fmla="val 25000"/>
                <a:gd name="adj4" fmla="val 80335"/>
              </a:avLst>
            </a:prstGeom>
            <a:solidFill>
              <a:schemeClr val="accent1">
                <a:lumMod val="40000"/>
                <a:lumOff val="60000"/>
              </a:schemeClr>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lgn="ctr">
                <a:spcAft>
                  <a:spcPts val="0"/>
                </a:spcAft>
                <a:tabLst>
                  <a:tab pos="3946525" algn="l"/>
                </a:tabLst>
                <a:defRPr/>
              </a:pPr>
              <a:r>
                <a:rPr lang="en-US" sz="1050" b="1" dirty="0" err="1">
                  <a:ea typeface="Tahoma" pitchFamily="34" charset="0"/>
                  <a:cs typeface="Tahoma" pitchFamily="34" charset="0"/>
                </a:rPr>
                <a:t>libvirt</a:t>
              </a:r>
              <a:endParaRPr lang="en-US" sz="1050" b="1" dirty="0">
                <a:ea typeface="Tahoma" pitchFamily="34" charset="0"/>
                <a:cs typeface="Tahoma" pitchFamily="34" charset="0"/>
              </a:endParaRPr>
            </a:p>
            <a:p>
              <a:pPr algn="ctr">
                <a:spcAft>
                  <a:spcPts val="0"/>
                </a:spcAft>
                <a:tabLst>
                  <a:tab pos="3946525" algn="l"/>
                </a:tabLst>
                <a:defRPr/>
              </a:pPr>
              <a:r>
                <a:rPr lang="en-US" sz="1050" b="1" dirty="0">
                  <a:ea typeface="Tahoma" pitchFamily="34" charset="0"/>
                  <a:cs typeface="Tahoma" pitchFamily="34" charset="0"/>
                </a:rPr>
                <a:t>API</a:t>
              </a:r>
            </a:p>
          </p:txBody>
        </p:sp>
        <p:sp>
          <p:nvSpPr>
            <p:cNvPr id="17" name="Rectangle 16"/>
            <p:cNvSpPr/>
            <p:nvPr/>
          </p:nvSpPr>
          <p:spPr>
            <a:xfrm>
              <a:off x="6616413" y="5116604"/>
              <a:ext cx="1511867" cy="411480"/>
            </a:xfrm>
            <a:prstGeom prst="rect">
              <a:avLst/>
            </a:prstGeom>
            <a:solidFill>
              <a:srgbClr val="CCECFF"/>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lgn="ctr">
                <a:spcAft>
                  <a:spcPts val="0"/>
                </a:spcAft>
                <a:tabLst>
                  <a:tab pos="3946525" algn="l"/>
                </a:tabLst>
                <a:defRPr/>
              </a:pPr>
              <a:r>
                <a:rPr lang="en-US" sz="1050" b="1" dirty="0">
                  <a:ea typeface="Tahoma" pitchFamily="34" charset="0"/>
                  <a:cs typeface="Tahoma" pitchFamily="34" charset="0"/>
                </a:rPr>
                <a:t>Linux </a:t>
              </a:r>
            </a:p>
            <a:p>
              <a:pPr algn="ctr">
                <a:spcAft>
                  <a:spcPts val="0"/>
                </a:spcAft>
                <a:tabLst>
                  <a:tab pos="3946525" algn="l"/>
                </a:tabLst>
                <a:defRPr/>
              </a:pPr>
              <a:r>
                <a:rPr lang="en-US" sz="1050" b="1" dirty="0">
                  <a:ea typeface="Tahoma" pitchFamily="34" charset="0"/>
                  <a:cs typeface="Tahoma" pitchFamily="34" charset="0"/>
                </a:rPr>
                <a:t>Host OS</a:t>
              </a:r>
            </a:p>
          </p:txBody>
        </p:sp>
      </p:grpSp>
      <p:pic>
        <p:nvPicPr>
          <p:cNvPr id="11319" name="Rounded Rectangle 69"/>
          <p:cNvPicPr>
            <a:picLocks noChangeArrowheads="1"/>
          </p:cNvPicPr>
          <p:nvPr/>
        </p:nvPicPr>
        <p:blipFill>
          <a:blip r:embed="rId15" cstate="print"/>
          <a:srcRect/>
          <a:stretch>
            <a:fillRect/>
          </a:stretch>
        </p:blipFill>
        <p:spPr bwMode="auto">
          <a:xfrm>
            <a:off x="158750" y="3558203"/>
            <a:ext cx="749300" cy="787400"/>
          </a:xfrm>
          <a:prstGeom prst="rect">
            <a:avLst/>
          </a:prstGeom>
          <a:noFill/>
          <a:ln w="9525">
            <a:noFill/>
            <a:miter lim="800000"/>
            <a:headEnd/>
            <a:tailEnd/>
          </a:ln>
        </p:spPr>
      </p:pic>
      <p:sp>
        <p:nvSpPr>
          <p:cNvPr id="11320" name="Text Box 47"/>
          <p:cNvSpPr txBox="1">
            <a:spLocks noChangeArrowheads="1"/>
          </p:cNvSpPr>
          <p:nvPr/>
        </p:nvSpPr>
        <p:spPr bwMode="auto">
          <a:xfrm>
            <a:off x="273050" y="3875703"/>
            <a:ext cx="534988" cy="212725"/>
          </a:xfrm>
          <a:prstGeom prst="rect">
            <a:avLst/>
          </a:prstGeom>
          <a:noFill/>
          <a:ln w="9525">
            <a:noFill/>
            <a:miter lim="800000"/>
            <a:headEnd/>
            <a:tailEnd/>
          </a:ln>
        </p:spPr>
        <p:txBody>
          <a:bodyPr lIns="27432" tIns="0" rIns="27432" bIns="0" anchor="ctr"/>
          <a:lstStyle/>
          <a:p>
            <a:pPr algn="ctr">
              <a:tabLst>
                <a:tab pos="3946525" algn="l"/>
              </a:tabLst>
            </a:pPr>
            <a:r>
              <a:rPr lang="en-US" sz="800" b="1">
                <a:latin typeface="Arial" pitchFamily="34" charset="0"/>
                <a:cs typeface="Arial" pitchFamily="34" charset="0"/>
              </a:rPr>
              <a:t>Virtual</a:t>
            </a:r>
            <a:br>
              <a:rPr lang="en-US" sz="800" b="1">
                <a:latin typeface="Arial" pitchFamily="34" charset="0"/>
                <a:cs typeface="Arial" pitchFamily="34" charset="0"/>
              </a:rPr>
            </a:br>
            <a:r>
              <a:rPr lang="en-US" sz="800" b="1">
                <a:latin typeface="Arial" pitchFamily="34" charset="0"/>
                <a:cs typeface="Arial" pitchFamily="34" charset="0"/>
              </a:rPr>
              <a:t>Machine</a:t>
            </a:r>
            <a:br>
              <a:rPr lang="en-US" sz="800" b="1">
                <a:latin typeface="Arial" pitchFamily="34" charset="0"/>
                <a:cs typeface="Arial" pitchFamily="34" charset="0"/>
              </a:rPr>
            </a:br>
            <a:r>
              <a:rPr lang="en-US" sz="800" b="1">
                <a:latin typeface="Arial" pitchFamily="34" charset="0"/>
                <a:cs typeface="Arial" pitchFamily="34" charset="0"/>
              </a:rPr>
              <a:t>Mgnt</a:t>
            </a:r>
            <a:endParaRPr lang="en-US" b="1">
              <a:latin typeface="Arial" pitchFamily="34" charset="0"/>
              <a:cs typeface="Arial" pitchFamily="34" charset="0"/>
            </a:endParaRPr>
          </a:p>
        </p:txBody>
      </p:sp>
      <p:sp>
        <p:nvSpPr>
          <p:cNvPr id="71" name="Flowchart: Multidocument 70"/>
          <p:cNvSpPr/>
          <p:nvPr/>
        </p:nvSpPr>
        <p:spPr>
          <a:xfrm>
            <a:off x="422275" y="2796203"/>
            <a:ext cx="379413" cy="309562"/>
          </a:xfrm>
          <a:prstGeom prst="flowChartMultidocument">
            <a:avLst/>
          </a:prstGeom>
          <a:solidFill>
            <a:srgbClr val="CCECFF"/>
          </a:solidFill>
          <a:ln w="12700" cap="flat" cmpd="sng" algn="ctr">
            <a:solidFill>
              <a:schemeClr val="tx2">
                <a:lumMod val="75000"/>
              </a:schemeClr>
            </a:solidFill>
            <a:prstDash val="solid"/>
            <a:round/>
            <a:headEnd type="none" w="med" len="med"/>
            <a:tailEnd type="none" w="med" len="med"/>
          </a:ln>
          <a:effectLst>
            <a:outerShdw blurRad="50800" dist="25400" dir="2700000" algn="tl" rotWithShape="0">
              <a:prstClr val="black">
                <a:alpha val="40000"/>
              </a:prstClr>
            </a:outerShdw>
          </a:effectLst>
        </p:spPr>
        <p:txBody>
          <a:bodyPr lIns="0" tIns="0" rIns="0" bIns="0" anchor="ctr" anchorCtr="1"/>
          <a:lstStyle/>
          <a:p>
            <a:pPr>
              <a:spcAft>
                <a:spcPts val="0"/>
              </a:spcAft>
              <a:tabLst>
                <a:tab pos="3946525" algn="l"/>
              </a:tabLst>
              <a:defRPr/>
            </a:pPr>
            <a:r>
              <a:rPr lang="en-US" sz="800" b="1" dirty="0">
                <a:latin typeface="Arial" pitchFamily="34" charset="0"/>
                <a:ea typeface="+mn-ea"/>
                <a:cs typeface="Arial" pitchFamily="34" charset="0"/>
              </a:rPr>
              <a:t>OVF</a:t>
            </a:r>
          </a:p>
        </p:txBody>
      </p:sp>
      <p:sp>
        <p:nvSpPr>
          <p:cNvPr id="72" name="Quad Arrow Callout 71"/>
          <p:cNvSpPr/>
          <p:nvPr/>
        </p:nvSpPr>
        <p:spPr>
          <a:xfrm>
            <a:off x="379159" y="3512488"/>
            <a:ext cx="334766" cy="332039"/>
          </a:xfrm>
          <a:prstGeom prst="quadArrowCallout">
            <a:avLst/>
          </a:prstGeom>
          <a:solidFill>
            <a:srgbClr val="0DA3FF"/>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tabLst>
                <a:tab pos="3946525" algn="l"/>
              </a:tabLst>
              <a:defRPr/>
            </a:pPr>
            <a:endParaRPr lang="en-US" sz="700" b="1" i="1">
              <a:latin typeface="Arial" pitchFamily="34" charset="0"/>
              <a:cs typeface="Arial" pitchFamily="34" charset="0"/>
            </a:endParaRPr>
          </a:p>
        </p:txBody>
      </p:sp>
      <p:sp>
        <p:nvSpPr>
          <p:cNvPr id="2" name="Flowchart: Multidocument 70"/>
          <p:cNvSpPr/>
          <p:nvPr/>
        </p:nvSpPr>
        <p:spPr>
          <a:xfrm>
            <a:off x="1714500" y="2780328"/>
            <a:ext cx="379413" cy="309562"/>
          </a:xfrm>
          <a:prstGeom prst="flowChartMultidocument">
            <a:avLst/>
          </a:prstGeom>
          <a:solidFill>
            <a:srgbClr val="CCECFF"/>
          </a:solidFill>
          <a:ln w="12700" cap="flat" cmpd="sng" algn="ctr">
            <a:solidFill>
              <a:schemeClr val="tx2">
                <a:lumMod val="75000"/>
              </a:schemeClr>
            </a:solidFill>
            <a:prstDash val="solid"/>
            <a:round/>
            <a:headEnd type="none" w="med" len="med"/>
            <a:tailEnd type="none" w="med" len="med"/>
          </a:ln>
          <a:effectLst>
            <a:outerShdw blurRad="50800" dist="25400" dir="2700000" algn="tl" rotWithShape="0">
              <a:prstClr val="black">
                <a:alpha val="40000"/>
              </a:prstClr>
            </a:outerShdw>
          </a:effectLst>
        </p:spPr>
        <p:txBody>
          <a:bodyPr lIns="0" tIns="0" rIns="0" bIns="0" anchor="ctr" anchorCtr="1"/>
          <a:lstStyle/>
          <a:p>
            <a:pPr>
              <a:spcAft>
                <a:spcPts val="0"/>
              </a:spcAft>
              <a:tabLst>
                <a:tab pos="3946525" algn="l"/>
              </a:tabLst>
              <a:defRPr/>
            </a:pPr>
            <a:r>
              <a:rPr lang="en-US" sz="800" b="1" dirty="0">
                <a:latin typeface="Arial" pitchFamily="34" charset="0"/>
                <a:ea typeface="+mn-ea"/>
                <a:cs typeface="Arial" pitchFamily="34" charset="0"/>
              </a:rPr>
              <a:t>OVF</a:t>
            </a:r>
          </a:p>
        </p:txBody>
      </p:sp>
      <p:sp>
        <p:nvSpPr>
          <p:cNvPr id="3" name="Flowchart: Multidocument 70"/>
          <p:cNvSpPr/>
          <p:nvPr/>
        </p:nvSpPr>
        <p:spPr>
          <a:xfrm>
            <a:off x="2968625" y="2785090"/>
            <a:ext cx="379413" cy="309563"/>
          </a:xfrm>
          <a:prstGeom prst="flowChartMultidocument">
            <a:avLst/>
          </a:prstGeom>
          <a:solidFill>
            <a:srgbClr val="CCECFF"/>
          </a:solidFill>
          <a:ln w="12700" cap="flat" cmpd="sng" algn="ctr">
            <a:solidFill>
              <a:schemeClr val="tx2">
                <a:lumMod val="75000"/>
              </a:schemeClr>
            </a:solidFill>
            <a:prstDash val="solid"/>
            <a:round/>
            <a:headEnd type="none" w="med" len="med"/>
            <a:tailEnd type="none" w="med" len="med"/>
          </a:ln>
          <a:effectLst>
            <a:outerShdw blurRad="50800" dist="25400" dir="2700000" algn="tl" rotWithShape="0">
              <a:prstClr val="black">
                <a:alpha val="40000"/>
              </a:prstClr>
            </a:outerShdw>
          </a:effectLst>
        </p:spPr>
        <p:txBody>
          <a:bodyPr lIns="0" tIns="0" rIns="0" bIns="0" anchor="ctr" anchorCtr="1"/>
          <a:lstStyle/>
          <a:p>
            <a:pPr>
              <a:spcAft>
                <a:spcPts val="0"/>
              </a:spcAft>
              <a:tabLst>
                <a:tab pos="3946525" algn="l"/>
              </a:tabLst>
              <a:defRPr/>
            </a:pPr>
            <a:r>
              <a:rPr lang="en-US" sz="800" b="1" dirty="0">
                <a:latin typeface="Arial" pitchFamily="34" charset="0"/>
                <a:ea typeface="+mn-ea"/>
                <a:cs typeface="Arial" pitchFamily="34" charset="0"/>
              </a:rPr>
              <a:t>OVF</a:t>
            </a:r>
          </a:p>
        </p:txBody>
      </p:sp>
      <p:sp>
        <p:nvSpPr>
          <p:cNvPr id="4" name="Rounded Rectangle 7"/>
          <p:cNvSpPr/>
          <p:nvPr/>
        </p:nvSpPr>
        <p:spPr>
          <a:xfrm>
            <a:off x="2713393" y="6193364"/>
            <a:ext cx="997295" cy="411480"/>
          </a:xfrm>
          <a:prstGeom prst="roundRect">
            <a:avLst/>
          </a:prstGeom>
          <a:solidFill>
            <a:schemeClr val="bg1">
              <a:lumMod val="65000"/>
            </a:schemeClr>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lgn="ctr">
              <a:spcAft>
                <a:spcPts val="0"/>
              </a:spcAft>
              <a:tabLst>
                <a:tab pos="3946525" algn="l"/>
              </a:tabLst>
              <a:defRPr/>
            </a:pPr>
            <a:r>
              <a:rPr lang="en-US" sz="1200" b="1" i="1" dirty="0">
                <a:ea typeface="Tahoma" pitchFamily="34" charset="0"/>
                <a:cs typeface="Tahoma" pitchFamily="34" charset="0"/>
              </a:rPr>
              <a:t>Hardware</a:t>
            </a:r>
          </a:p>
          <a:p>
            <a:pPr algn="ctr">
              <a:spcAft>
                <a:spcPts val="0"/>
              </a:spcAft>
              <a:tabLst>
                <a:tab pos="3946525" algn="l"/>
              </a:tabLst>
              <a:defRPr/>
            </a:pPr>
            <a:r>
              <a:rPr lang="en-US" sz="1200" b="1" i="1" dirty="0">
                <a:ea typeface="Tahoma" pitchFamily="34" charset="0"/>
                <a:cs typeface="Tahoma" pitchFamily="34" charset="0"/>
              </a:rPr>
              <a:t>Manager</a:t>
            </a:r>
          </a:p>
        </p:txBody>
      </p:sp>
    </p:spTree>
  </p:cSld>
  <p:clrMapOvr>
    <a:masterClrMapping/>
  </p:clrMapOvr>
  <p:transition advClick="0">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21"/>
          <p:cNvSpPr>
            <a:spLocks noChangeArrowheads="1"/>
          </p:cNvSpPr>
          <p:nvPr/>
        </p:nvSpPr>
        <p:spPr bwMode="auto">
          <a:xfrm>
            <a:off x="2085975" y="2075889"/>
            <a:ext cx="542925" cy="2057400"/>
          </a:xfrm>
          <a:prstGeom prst="rect">
            <a:avLst/>
          </a:prstGeom>
          <a:solidFill>
            <a:schemeClr val="bg1"/>
          </a:solidFill>
          <a:ln w="9525">
            <a:solidFill>
              <a:schemeClr val="tx1"/>
            </a:solidFill>
            <a:prstDash val="dash"/>
            <a:miter lim="800000"/>
            <a:headEnd/>
            <a:tailEnd/>
          </a:ln>
        </p:spPr>
        <p:txBody>
          <a:bodyPr wrap="none" anchor="ctr"/>
          <a:lstStyle/>
          <a:p>
            <a:endParaRPr lang="fr-FR"/>
          </a:p>
        </p:txBody>
      </p:sp>
      <p:sp>
        <p:nvSpPr>
          <p:cNvPr id="32771" name="Rectangle 5"/>
          <p:cNvSpPr>
            <a:spLocks noGrp="1"/>
          </p:cNvSpPr>
          <p:nvPr>
            <p:ph type="title" idx="4294967295"/>
          </p:nvPr>
        </p:nvSpPr>
        <p:spPr/>
        <p:txBody>
          <a:bodyPr/>
          <a:lstStyle/>
          <a:p>
            <a:r>
              <a:rPr sz="2700" dirty="0" smtClean="0">
                <a:ea typeface="MS PGothic" pitchFamily="34" charset="-128"/>
              </a:rPr>
              <a:t>Enhanced Carrier Cloud</a:t>
            </a:r>
            <a:endParaRPr lang="fr-FR" sz="2700" dirty="0" smtClean="0">
              <a:ea typeface="MS PGothic" pitchFamily="34" charset="-128"/>
            </a:endParaRPr>
          </a:p>
        </p:txBody>
      </p:sp>
      <p:sp>
        <p:nvSpPr>
          <p:cNvPr id="32772" name="Rectangle 9"/>
          <p:cNvSpPr>
            <a:spLocks/>
          </p:cNvSpPr>
          <p:nvPr/>
        </p:nvSpPr>
        <p:spPr bwMode="auto">
          <a:xfrm>
            <a:off x="396875" y="4664075"/>
            <a:ext cx="8561388" cy="1243013"/>
          </a:xfrm>
          <a:prstGeom prst="rect">
            <a:avLst/>
          </a:prstGeom>
          <a:noFill/>
          <a:ln w="9525">
            <a:noFill/>
            <a:miter lim="800000"/>
            <a:headEnd/>
            <a:tailEnd/>
          </a:ln>
        </p:spPr>
        <p:txBody>
          <a:bodyPr lIns="45720" tIns="0" rIns="0" bIns="0"/>
          <a:lstStyle/>
          <a:p>
            <a:pPr marL="171450" indent="-171450" eaLnBrk="0" hangingPunct="0">
              <a:spcBef>
                <a:spcPts val="100"/>
              </a:spcBef>
              <a:spcAft>
                <a:spcPct val="10000"/>
              </a:spcAft>
              <a:buClr>
                <a:srgbClr val="6639B7"/>
              </a:buClr>
              <a:buFont typeface="Arial" pitchFamily="34" charset="0"/>
              <a:buChar char="•"/>
            </a:pPr>
            <a:r>
              <a:rPr lang="en-US" sz="1400" dirty="0">
                <a:solidFill>
                  <a:srgbClr val="404040"/>
                </a:solidFill>
                <a:latin typeface="Arial" pitchFamily="34" charset="0"/>
              </a:rPr>
              <a:t>Improvements in compute resource allocation and utilization </a:t>
            </a:r>
          </a:p>
          <a:p>
            <a:pPr marL="171450" indent="-171450" eaLnBrk="0" hangingPunct="0">
              <a:spcBef>
                <a:spcPts val="100"/>
              </a:spcBef>
              <a:spcAft>
                <a:spcPct val="10000"/>
              </a:spcAft>
              <a:buClr>
                <a:srgbClr val="6639B7"/>
              </a:buClr>
              <a:buFont typeface="Arial" pitchFamily="34" charset="0"/>
              <a:buChar char="•"/>
            </a:pPr>
            <a:r>
              <a:rPr lang="en-US" sz="1400" dirty="0">
                <a:solidFill>
                  <a:srgbClr val="404040"/>
                </a:solidFill>
                <a:latin typeface="Arial" pitchFamily="34" charset="0"/>
              </a:rPr>
              <a:t>Ability to leverage cloud automation tools resulting in</a:t>
            </a:r>
          </a:p>
          <a:p>
            <a:pPr marL="742950" lvl="1" indent="-285750" eaLnBrk="0" hangingPunct="0">
              <a:spcBef>
                <a:spcPts val="100"/>
              </a:spcBef>
              <a:spcAft>
                <a:spcPct val="10000"/>
              </a:spcAft>
              <a:buClr>
                <a:srgbClr val="6639B7"/>
              </a:buClr>
              <a:buFont typeface="Arial" pitchFamily="34" charset="0"/>
              <a:buChar char="•"/>
            </a:pPr>
            <a:r>
              <a:rPr lang="en-US" sz="1400" dirty="0">
                <a:solidFill>
                  <a:srgbClr val="404040"/>
                </a:solidFill>
                <a:latin typeface="Arial" pitchFamily="34" charset="0"/>
              </a:rPr>
              <a:t>operation simplification</a:t>
            </a:r>
          </a:p>
          <a:p>
            <a:pPr marL="742950" lvl="1" indent="-285750" eaLnBrk="0" hangingPunct="0">
              <a:spcBef>
                <a:spcPts val="100"/>
              </a:spcBef>
              <a:spcAft>
                <a:spcPct val="10000"/>
              </a:spcAft>
              <a:buClr>
                <a:srgbClr val="6639B7"/>
              </a:buClr>
              <a:buFont typeface="Arial" pitchFamily="34" charset="0"/>
              <a:buChar char="•"/>
            </a:pPr>
            <a:r>
              <a:rPr lang="en-US" sz="1400" dirty="0">
                <a:solidFill>
                  <a:srgbClr val="404040"/>
                </a:solidFill>
                <a:latin typeface="Arial" pitchFamily="34" charset="0"/>
              </a:rPr>
              <a:t>reduced time to deploy services</a:t>
            </a:r>
          </a:p>
          <a:p>
            <a:pPr marL="171450" indent="-171450" eaLnBrk="0" hangingPunct="0">
              <a:spcBef>
                <a:spcPts val="100"/>
              </a:spcBef>
              <a:spcAft>
                <a:spcPct val="10000"/>
              </a:spcAft>
              <a:buClr>
                <a:srgbClr val="6639B7"/>
              </a:buClr>
              <a:buFont typeface="Arial" pitchFamily="34" charset="0"/>
              <a:buChar char="•"/>
            </a:pPr>
            <a:r>
              <a:rPr lang="en-US" sz="1400" dirty="0">
                <a:solidFill>
                  <a:srgbClr val="404040"/>
                </a:solidFill>
                <a:latin typeface="Arial" pitchFamily="34" charset="0"/>
              </a:rPr>
              <a:t>Huge scaling (for wholesale and more)</a:t>
            </a:r>
          </a:p>
          <a:p>
            <a:pPr marL="171450" indent="-171450" eaLnBrk="0" hangingPunct="0">
              <a:spcBef>
                <a:spcPts val="100"/>
              </a:spcBef>
              <a:spcAft>
                <a:spcPct val="10000"/>
              </a:spcAft>
              <a:buClr>
                <a:srgbClr val="6639B7"/>
              </a:buClr>
              <a:buFont typeface="Arial" pitchFamily="34" charset="0"/>
              <a:buChar char="•"/>
            </a:pPr>
            <a:r>
              <a:rPr lang="en-US" sz="1400" dirty="0">
                <a:solidFill>
                  <a:srgbClr val="404040"/>
                </a:solidFill>
                <a:latin typeface="Arial" pitchFamily="34" charset="0"/>
              </a:rPr>
              <a:t>Guarantee SLAs in the cloud</a:t>
            </a:r>
          </a:p>
          <a:p>
            <a:pPr marL="171450" indent="-171450" eaLnBrk="0" hangingPunct="0">
              <a:spcBef>
                <a:spcPts val="100"/>
              </a:spcBef>
              <a:spcAft>
                <a:spcPct val="10000"/>
              </a:spcAft>
              <a:buClr>
                <a:srgbClr val="6639B7"/>
              </a:buClr>
              <a:buFont typeface="Arial" pitchFamily="34" charset="0"/>
              <a:buChar char="•"/>
            </a:pPr>
            <a:r>
              <a:rPr lang="en-US" sz="1400" dirty="0">
                <a:solidFill>
                  <a:srgbClr val="404040"/>
                </a:solidFill>
                <a:latin typeface="Arial" pitchFamily="34" charset="0"/>
              </a:rPr>
              <a:t>Wholesale+</a:t>
            </a:r>
            <a:endParaRPr lang="fr-FR" sz="1400" dirty="0">
              <a:solidFill>
                <a:srgbClr val="404040"/>
              </a:solidFill>
              <a:latin typeface="Arial" pitchFamily="34" charset="0"/>
            </a:endParaRPr>
          </a:p>
        </p:txBody>
      </p:sp>
      <p:sp>
        <p:nvSpPr>
          <p:cNvPr id="124" name="Hexagon 123"/>
          <p:cNvSpPr/>
          <p:nvPr/>
        </p:nvSpPr>
        <p:spPr>
          <a:xfrm>
            <a:off x="2809203" y="2071120"/>
            <a:ext cx="516167" cy="565528"/>
          </a:xfrm>
          <a:prstGeom prst="hexagon">
            <a:avLst/>
          </a:prstGeom>
          <a:solidFill>
            <a:srgbClr val="00B9E1"/>
          </a:solidFill>
          <a:ln w="12700">
            <a:noFill/>
          </a:ln>
          <a:effectLst>
            <a:softEdge rad="31750"/>
          </a:effectLst>
          <a:scene3d>
            <a:camera prst="orthographicFront"/>
            <a:lightRig rig="threePt" dir="t"/>
          </a:scene3d>
          <a:sp3d>
            <a:bevelT/>
          </a:sp3d>
        </p:spPr>
        <p:txBody>
          <a:bodyPr wrap="none" lIns="0" rIns="0" anchor="ctr"/>
          <a:lstStyle/>
          <a:p>
            <a:pPr algn="ctr" eaLnBrk="0" hangingPunct="0">
              <a:lnSpc>
                <a:spcPct val="90000"/>
              </a:lnSpc>
              <a:buClr>
                <a:schemeClr val="bg1"/>
              </a:buClr>
              <a:buFont typeface="Times New Roman" pitchFamily="18" charset="0"/>
              <a:buNone/>
              <a:defRPr/>
            </a:pPr>
            <a:r>
              <a:rPr lang="en-US" sz="900" b="1" dirty="0">
                <a:latin typeface="Trebuchet MS" pitchFamily="34" charset="0"/>
                <a:ea typeface="+mn-ea"/>
              </a:rPr>
              <a:t>V-IMS</a:t>
            </a:r>
          </a:p>
          <a:p>
            <a:pPr algn="ctr" eaLnBrk="0" hangingPunct="0">
              <a:lnSpc>
                <a:spcPct val="90000"/>
              </a:lnSpc>
              <a:buClr>
                <a:schemeClr val="bg1"/>
              </a:buClr>
              <a:buFont typeface="Times New Roman" pitchFamily="18" charset="0"/>
              <a:buNone/>
              <a:defRPr/>
            </a:pPr>
            <a:r>
              <a:rPr lang="en-US" sz="900" b="1" dirty="0">
                <a:latin typeface="Trebuchet MS" pitchFamily="34" charset="0"/>
                <a:ea typeface="+mn-ea"/>
              </a:rPr>
              <a:t>1</a:t>
            </a:r>
          </a:p>
        </p:txBody>
      </p:sp>
      <p:sp>
        <p:nvSpPr>
          <p:cNvPr id="125" name="Hexagon 124"/>
          <p:cNvSpPr/>
          <p:nvPr/>
        </p:nvSpPr>
        <p:spPr>
          <a:xfrm>
            <a:off x="3358412" y="2071120"/>
            <a:ext cx="517663" cy="565528"/>
          </a:xfrm>
          <a:prstGeom prst="hexagon">
            <a:avLst/>
          </a:prstGeom>
          <a:solidFill>
            <a:srgbClr val="00B9E1"/>
          </a:solidFill>
          <a:ln w="12700">
            <a:noFill/>
          </a:ln>
          <a:effectLst>
            <a:softEdge rad="31750"/>
          </a:effectLst>
          <a:scene3d>
            <a:camera prst="orthographicFront"/>
            <a:lightRig rig="threePt" dir="t"/>
          </a:scene3d>
          <a:sp3d>
            <a:bevelT/>
          </a:sp3d>
        </p:spPr>
        <p:txBody>
          <a:bodyPr wrap="none" lIns="0" rIns="0" anchor="ctr"/>
          <a:lstStyle/>
          <a:p>
            <a:pPr algn="ctr" eaLnBrk="0" hangingPunct="0">
              <a:lnSpc>
                <a:spcPct val="90000"/>
              </a:lnSpc>
              <a:buClr>
                <a:schemeClr val="bg1"/>
              </a:buClr>
              <a:buFont typeface="Times New Roman" pitchFamily="18" charset="0"/>
              <a:buNone/>
              <a:defRPr/>
            </a:pPr>
            <a:r>
              <a:rPr lang="en-US" sz="900" b="1" dirty="0">
                <a:latin typeface="Trebuchet MS" pitchFamily="34" charset="0"/>
                <a:ea typeface="+mn-ea"/>
              </a:rPr>
              <a:t>V-IMS</a:t>
            </a:r>
          </a:p>
          <a:p>
            <a:pPr algn="ctr" eaLnBrk="0" hangingPunct="0">
              <a:lnSpc>
                <a:spcPct val="90000"/>
              </a:lnSpc>
              <a:buClr>
                <a:schemeClr val="bg1"/>
              </a:buClr>
              <a:buFont typeface="Times New Roman" pitchFamily="18" charset="0"/>
              <a:buNone/>
              <a:defRPr/>
            </a:pPr>
            <a:r>
              <a:rPr lang="en-US" sz="900" b="1" dirty="0">
                <a:latin typeface="Trebuchet MS" pitchFamily="34" charset="0"/>
                <a:ea typeface="+mn-ea"/>
              </a:rPr>
              <a:t>2</a:t>
            </a:r>
          </a:p>
        </p:txBody>
      </p:sp>
      <p:sp>
        <p:nvSpPr>
          <p:cNvPr id="126" name="Hexagon 125"/>
          <p:cNvSpPr/>
          <p:nvPr/>
        </p:nvSpPr>
        <p:spPr>
          <a:xfrm>
            <a:off x="4048741" y="2069043"/>
            <a:ext cx="517662" cy="569943"/>
          </a:xfrm>
          <a:prstGeom prst="hexagon">
            <a:avLst/>
          </a:prstGeom>
          <a:solidFill>
            <a:srgbClr val="00B9E1"/>
          </a:solidFill>
          <a:ln w="12700">
            <a:noFill/>
          </a:ln>
          <a:effectLst>
            <a:softEdge rad="31750"/>
          </a:effectLst>
          <a:scene3d>
            <a:camera prst="orthographicFront"/>
            <a:lightRig rig="threePt" dir="t"/>
          </a:scene3d>
          <a:sp3d>
            <a:bevelT/>
          </a:sp3d>
        </p:spPr>
        <p:txBody>
          <a:bodyPr wrap="none" lIns="0" rIns="0" anchor="ctr"/>
          <a:lstStyle/>
          <a:p>
            <a:pPr algn="ctr" eaLnBrk="0" hangingPunct="0">
              <a:lnSpc>
                <a:spcPct val="90000"/>
              </a:lnSpc>
              <a:buClr>
                <a:schemeClr val="bg1"/>
              </a:buClr>
              <a:buFont typeface="Times New Roman" pitchFamily="18" charset="0"/>
              <a:buNone/>
              <a:defRPr/>
            </a:pPr>
            <a:r>
              <a:rPr lang="en-US" sz="900" b="1" dirty="0">
                <a:latin typeface="Trebuchet MS" pitchFamily="34" charset="0"/>
                <a:ea typeface="+mn-ea"/>
              </a:rPr>
              <a:t>V-IMS</a:t>
            </a:r>
          </a:p>
          <a:p>
            <a:pPr algn="ctr" eaLnBrk="0" hangingPunct="0">
              <a:lnSpc>
                <a:spcPct val="90000"/>
              </a:lnSpc>
              <a:buClr>
                <a:schemeClr val="bg1"/>
              </a:buClr>
              <a:buFont typeface="Times New Roman" pitchFamily="18" charset="0"/>
              <a:buNone/>
              <a:defRPr/>
            </a:pPr>
            <a:r>
              <a:rPr lang="en-US" sz="900" b="1" dirty="0">
                <a:latin typeface="Trebuchet MS" pitchFamily="34" charset="0"/>
                <a:ea typeface="+mn-ea"/>
              </a:rPr>
              <a:t>N</a:t>
            </a:r>
          </a:p>
        </p:txBody>
      </p:sp>
      <p:sp>
        <p:nvSpPr>
          <p:cNvPr id="32782" name="TextBox 126"/>
          <p:cNvSpPr txBox="1">
            <a:spLocks noChangeArrowheads="1"/>
          </p:cNvSpPr>
          <p:nvPr/>
        </p:nvSpPr>
        <p:spPr bwMode="auto">
          <a:xfrm>
            <a:off x="3905250" y="2229877"/>
            <a:ext cx="112713" cy="165100"/>
          </a:xfrm>
          <a:prstGeom prst="rect">
            <a:avLst/>
          </a:prstGeom>
          <a:noFill/>
          <a:ln w="9525">
            <a:noFill/>
            <a:miter lim="800000"/>
            <a:headEnd/>
            <a:tailEnd/>
          </a:ln>
        </p:spPr>
        <p:txBody>
          <a:bodyPr wrap="none" lIns="0" tIns="0" rIns="0" bIns="0">
            <a:spAutoFit/>
          </a:bodyPr>
          <a:lstStyle/>
          <a:p>
            <a:pPr algn="ctr" eaLnBrk="0" hangingPunct="0">
              <a:lnSpc>
                <a:spcPct val="90000"/>
              </a:lnSpc>
              <a:buClr>
                <a:schemeClr val="bg1"/>
              </a:buClr>
              <a:buFont typeface="Times New Roman" pitchFamily="18" charset="0"/>
              <a:buNone/>
            </a:pPr>
            <a:r>
              <a:rPr lang="en-US" sz="1200">
                <a:latin typeface="Trebuchet MS" pitchFamily="34" charset="0"/>
                <a:cs typeface="Arial" pitchFamily="34" charset="0"/>
              </a:rPr>
              <a:t>…</a:t>
            </a:r>
          </a:p>
        </p:txBody>
      </p:sp>
      <p:sp>
        <p:nvSpPr>
          <p:cNvPr id="32783" name="TextBox 92"/>
          <p:cNvSpPr txBox="1">
            <a:spLocks noChangeArrowheads="1"/>
          </p:cNvSpPr>
          <p:nvPr/>
        </p:nvSpPr>
        <p:spPr bwMode="auto">
          <a:xfrm>
            <a:off x="4162425" y="3398277"/>
            <a:ext cx="117475" cy="136525"/>
          </a:xfrm>
          <a:prstGeom prst="rect">
            <a:avLst/>
          </a:prstGeom>
          <a:noFill/>
          <a:ln w="9525">
            <a:noFill/>
            <a:miter lim="800000"/>
            <a:headEnd/>
            <a:tailEnd/>
          </a:ln>
        </p:spPr>
        <p:txBody>
          <a:bodyPr wrap="none" lIns="0" tIns="0" rIns="0" bIns="0">
            <a:spAutoFit/>
          </a:bodyPr>
          <a:lstStyle/>
          <a:p>
            <a:pPr algn="ctr" eaLnBrk="0" hangingPunct="0">
              <a:lnSpc>
                <a:spcPct val="90000"/>
              </a:lnSpc>
              <a:buClr>
                <a:schemeClr val="bg1"/>
              </a:buClr>
              <a:buFont typeface="Times New Roman" pitchFamily="18" charset="0"/>
              <a:buNone/>
            </a:pPr>
            <a:r>
              <a:rPr lang="en-US">
                <a:latin typeface="Trebuchet MS" pitchFamily="34" charset="0"/>
                <a:cs typeface="Arial" pitchFamily="34" charset="0"/>
              </a:rPr>
              <a:t>or</a:t>
            </a:r>
          </a:p>
        </p:txBody>
      </p:sp>
      <p:sp>
        <p:nvSpPr>
          <p:cNvPr id="87" name="Cloud 86"/>
          <p:cNvSpPr/>
          <p:nvPr/>
        </p:nvSpPr>
        <p:spPr>
          <a:xfrm>
            <a:off x="2993039" y="2712725"/>
            <a:ext cx="2440722" cy="442673"/>
          </a:xfrm>
          <a:prstGeom prst="cloud">
            <a:avLst/>
          </a:prstGeom>
          <a:gradFill rotWithShape="1">
            <a:gsLst>
              <a:gs pos="0">
                <a:schemeClr val="bg1"/>
              </a:gs>
              <a:gs pos="100000">
                <a:srgbClr val="CCECFF"/>
              </a:gs>
            </a:gsLst>
            <a:path path="rect">
              <a:fillToRect l="50000" t="50000" r="50000" b="50000"/>
            </a:path>
          </a:gradFill>
          <a:ln>
            <a:solidFill>
              <a:schemeClr val="tx1"/>
            </a:solidFill>
          </a:ln>
          <a:effectLst>
            <a:innerShdw blurRad="114300">
              <a:prstClr val="black"/>
            </a:innerShdw>
          </a:effectLst>
          <a:scene3d>
            <a:camera prst="orthographicFront"/>
            <a:lightRig rig="threePt" dir="t"/>
          </a:scene3d>
          <a:sp3d prstMaterial="matte">
            <a:bevelT/>
          </a:sp3d>
        </p:spPr>
        <p:txBody>
          <a:bodyPr wrap="none" tIns="0" rIns="0" bIns="0" anchor="ctr" anchorCtr="1"/>
          <a:lstStyle/>
          <a:p>
            <a:pPr eaLnBrk="0" hangingPunct="0">
              <a:defRPr/>
            </a:pPr>
            <a:r>
              <a:rPr lang="en-US" dirty="0">
                <a:latin typeface="Trebuchet MS" pitchFamily="34" charset="0"/>
                <a:ea typeface="+mn-ea"/>
              </a:rPr>
              <a:t>Cloud</a:t>
            </a:r>
          </a:p>
        </p:txBody>
      </p:sp>
      <p:sp>
        <p:nvSpPr>
          <p:cNvPr id="88" name="Rounded Rectangle 30"/>
          <p:cNvSpPr/>
          <p:nvPr/>
        </p:nvSpPr>
        <p:spPr bwMode="auto">
          <a:xfrm>
            <a:off x="2903969" y="3174998"/>
            <a:ext cx="1103818" cy="201173"/>
          </a:xfrm>
          <a:prstGeom prst="roundRect">
            <a:avLst/>
          </a:prstGeom>
          <a:solidFill>
            <a:srgbClr val="0DA3FF"/>
          </a:solidFill>
          <a:ln w="12700">
            <a:noFill/>
          </a:ln>
          <a:effectLst>
            <a:softEdge rad="31750"/>
          </a:effectLst>
          <a:scene3d>
            <a:camera prst="orthographicFront"/>
            <a:lightRig rig="threePt" dir="t"/>
          </a:scene3d>
          <a:sp3d>
            <a:bevelT/>
          </a:sp3d>
        </p:spPr>
        <p:txBody>
          <a:bodyPr wrap="none" lIns="0" rIns="0" anchor="ctr"/>
          <a:lstStyle/>
          <a:p>
            <a:pPr algn="ctr" eaLnBrk="0" hangingPunct="0">
              <a:lnSpc>
                <a:spcPct val="90000"/>
              </a:lnSpc>
              <a:buClr>
                <a:schemeClr val="bg1"/>
              </a:buClr>
              <a:buFont typeface="Times New Roman" pitchFamily="18" charset="0"/>
              <a:buNone/>
              <a:defRPr/>
            </a:pPr>
            <a:r>
              <a:rPr lang="en-US" sz="900" b="1" dirty="0">
                <a:latin typeface="Trebuchet MS" pitchFamily="34" charset="0"/>
                <a:ea typeface="+mn-ea"/>
              </a:rPr>
              <a:t>Virtualization</a:t>
            </a:r>
          </a:p>
        </p:txBody>
      </p:sp>
      <p:grpSp>
        <p:nvGrpSpPr>
          <p:cNvPr id="2" name="Group 128"/>
          <p:cNvGrpSpPr>
            <a:grpSpLocks/>
          </p:cNvGrpSpPr>
          <p:nvPr/>
        </p:nvGrpSpPr>
        <p:grpSpPr bwMode="auto">
          <a:xfrm>
            <a:off x="2935288" y="3395102"/>
            <a:ext cx="1041400" cy="468312"/>
            <a:chOff x="1083661" y="3296001"/>
            <a:chExt cx="1851050" cy="502957"/>
          </a:xfrm>
        </p:grpSpPr>
        <p:grpSp>
          <p:nvGrpSpPr>
            <p:cNvPr id="26" name="Group 245"/>
            <p:cNvGrpSpPr>
              <a:grpSpLocks noChangeAspect="1"/>
            </p:cNvGrpSpPr>
            <p:nvPr/>
          </p:nvGrpSpPr>
          <p:grpSpPr bwMode="auto">
            <a:xfrm>
              <a:off x="1115568" y="3310121"/>
              <a:ext cx="1783080" cy="475385"/>
              <a:chOff x="3665447" y="4550721"/>
              <a:chExt cx="1604574" cy="1379845"/>
            </a:xfrm>
            <a:solidFill>
              <a:schemeClr val="bg1">
                <a:lumMod val="85000"/>
              </a:schemeClr>
            </a:solidFill>
          </p:grpSpPr>
          <p:sp>
            <p:nvSpPr>
              <p:cNvPr id="3" name="Trapezoid 3"/>
              <p:cNvSpPr/>
              <p:nvPr/>
            </p:nvSpPr>
            <p:spPr>
              <a:xfrm>
                <a:off x="3730943" y="4550721"/>
                <a:ext cx="1473582" cy="91440"/>
              </a:xfrm>
              <a:prstGeom prst="trapezoid">
                <a:avLst/>
              </a:prstGeom>
              <a:grpFill/>
              <a:ln w="12700">
                <a:solidFill>
                  <a:srgbClr val="4D4D4D"/>
                </a:solidFill>
              </a:ln>
            </p:spPr>
            <p:txBody>
              <a:bodyPr lIns="45720" rIns="45720" anchor="ctr"/>
              <a:lstStyle/>
              <a:p>
                <a:pPr algn="ctr" eaLnBrk="0" hangingPunct="0">
                  <a:lnSpc>
                    <a:spcPct val="90000"/>
                  </a:lnSpc>
                  <a:spcAft>
                    <a:spcPts val="0"/>
                  </a:spcAft>
                  <a:buClr>
                    <a:schemeClr val="bg1"/>
                  </a:buClr>
                  <a:buFont typeface="Times New Roman" pitchFamily="18" charset="0"/>
                  <a:buNone/>
                  <a:defRPr/>
                </a:pPr>
                <a:endParaRPr lang="en-US" sz="1600" dirty="0" err="1">
                  <a:latin typeface="Trebuchet MS" pitchFamily="34" charset="0"/>
                  <a:ea typeface="+mn-ea"/>
                </a:endParaRPr>
              </a:p>
            </p:txBody>
          </p:sp>
          <p:sp>
            <p:nvSpPr>
              <p:cNvPr id="6" name="Rectangle 4"/>
              <p:cNvSpPr/>
              <p:nvPr/>
            </p:nvSpPr>
            <p:spPr>
              <a:xfrm>
                <a:off x="3665447" y="4828427"/>
                <a:ext cx="1604574" cy="908774"/>
              </a:xfrm>
              <a:prstGeom prst="rect">
                <a:avLst/>
              </a:prstGeom>
              <a:grpFill/>
              <a:ln w="12700">
                <a:solidFill>
                  <a:srgbClr val="4D4D4D"/>
                </a:solidFill>
              </a:ln>
            </p:spPr>
            <p:txBody>
              <a:bodyPr lIns="45720" rIns="45720" anchor="ctr"/>
              <a:lstStyle/>
              <a:p>
                <a:pPr algn="ctr" eaLnBrk="0" hangingPunct="0">
                  <a:lnSpc>
                    <a:spcPct val="90000"/>
                  </a:lnSpc>
                  <a:spcAft>
                    <a:spcPts val="0"/>
                  </a:spcAft>
                  <a:buClr>
                    <a:schemeClr val="bg1"/>
                  </a:buClr>
                  <a:buFont typeface="Times New Roman" pitchFamily="18" charset="0"/>
                  <a:buNone/>
                  <a:defRPr/>
                </a:pPr>
                <a:endParaRPr lang="en-US" sz="1600" dirty="0" err="1">
                  <a:latin typeface="Trebuchet MS" pitchFamily="34" charset="0"/>
                  <a:ea typeface="+mn-ea"/>
                </a:endParaRPr>
              </a:p>
            </p:txBody>
          </p:sp>
          <p:sp>
            <p:nvSpPr>
              <p:cNvPr id="12" name="Rectangle 5"/>
              <p:cNvSpPr/>
              <p:nvPr/>
            </p:nvSpPr>
            <p:spPr>
              <a:xfrm>
                <a:off x="3665447" y="4635062"/>
                <a:ext cx="1604574" cy="193365"/>
              </a:xfrm>
              <a:prstGeom prst="rect">
                <a:avLst/>
              </a:prstGeom>
              <a:grpFill/>
              <a:ln w="12700">
                <a:solidFill>
                  <a:srgbClr val="4D4D4D"/>
                </a:solidFill>
              </a:ln>
            </p:spPr>
            <p:txBody>
              <a:bodyPr lIns="45720" rIns="45720" anchor="ctr"/>
              <a:lstStyle/>
              <a:p>
                <a:pPr algn="ctr" eaLnBrk="0" hangingPunct="0">
                  <a:lnSpc>
                    <a:spcPct val="90000"/>
                  </a:lnSpc>
                  <a:spcAft>
                    <a:spcPts val="0"/>
                  </a:spcAft>
                  <a:buClr>
                    <a:schemeClr val="bg1"/>
                  </a:buClr>
                  <a:buFont typeface="Times New Roman" pitchFamily="18" charset="0"/>
                  <a:buNone/>
                  <a:defRPr/>
                </a:pPr>
                <a:endParaRPr lang="en-US" sz="1600" dirty="0" err="1">
                  <a:latin typeface="Trebuchet MS" pitchFamily="34" charset="0"/>
                  <a:ea typeface="+mn-ea"/>
                </a:endParaRPr>
              </a:p>
            </p:txBody>
          </p:sp>
          <p:sp>
            <p:nvSpPr>
              <p:cNvPr id="13" name="Rectangle 6"/>
              <p:cNvSpPr/>
              <p:nvPr/>
            </p:nvSpPr>
            <p:spPr>
              <a:xfrm>
                <a:off x="3665447" y="5663607"/>
                <a:ext cx="1604574" cy="266959"/>
              </a:xfrm>
              <a:prstGeom prst="rect">
                <a:avLst/>
              </a:prstGeom>
              <a:grpFill/>
              <a:ln w="12700">
                <a:solidFill>
                  <a:srgbClr val="4D4D4D"/>
                </a:solidFill>
              </a:ln>
            </p:spPr>
            <p:txBody>
              <a:bodyPr wrap="none" lIns="0" tIns="0" rIns="0" bIns="0" anchor="ctr"/>
              <a:lstStyle/>
              <a:p>
                <a:pPr algn="ctr" eaLnBrk="0" hangingPunct="0">
                  <a:spcAft>
                    <a:spcPts val="0"/>
                  </a:spcAft>
                  <a:buClr>
                    <a:schemeClr val="bg1"/>
                  </a:buClr>
                  <a:buFont typeface="Times New Roman" pitchFamily="18" charset="0"/>
                  <a:buNone/>
                  <a:defRPr/>
                </a:pPr>
                <a:endParaRPr lang="en-US" sz="1400" dirty="0">
                  <a:latin typeface="Trebuchet MS" pitchFamily="34" charset="0"/>
                  <a:ea typeface="+mn-ea"/>
                </a:endParaRPr>
              </a:p>
            </p:txBody>
          </p:sp>
          <p:cxnSp>
            <p:nvCxnSpPr>
              <p:cNvPr id="14" name="Straight Connector 7"/>
              <p:cNvCxnSpPr/>
              <p:nvPr/>
            </p:nvCxnSpPr>
            <p:spPr bwMode="auto">
              <a:xfrm>
                <a:off x="3813471"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16" name="Straight Connector 8"/>
              <p:cNvCxnSpPr/>
              <p:nvPr/>
            </p:nvCxnSpPr>
            <p:spPr bwMode="auto">
              <a:xfrm>
                <a:off x="3977480"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18" name="Straight Connector 9"/>
              <p:cNvCxnSpPr/>
              <p:nvPr/>
            </p:nvCxnSpPr>
            <p:spPr bwMode="auto">
              <a:xfrm>
                <a:off x="4137321"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19" name="Straight Connector 10"/>
              <p:cNvCxnSpPr/>
              <p:nvPr/>
            </p:nvCxnSpPr>
            <p:spPr bwMode="auto">
              <a:xfrm>
                <a:off x="4299933"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20" name="Straight Connector 11"/>
              <p:cNvCxnSpPr/>
              <p:nvPr/>
            </p:nvCxnSpPr>
            <p:spPr bwMode="auto">
              <a:xfrm>
                <a:off x="4461858"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21" name="Straight Connector 12"/>
              <p:cNvCxnSpPr/>
              <p:nvPr/>
            </p:nvCxnSpPr>
            <p:spPr bwMode="auto">
              <a:xfrm>
                <a:off x="4623783"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22" name="Straight Connector 150"/>
              <p:cNvCxnSpPr/>
              <p:nvPr/>
            </p:nvCxnSpPr>
            <p:spPr bwMode="auto">
              <a:xfrm>
                <a:off x="4785708"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23" name="Straight Connector 151"/>
              <p:cNvCxnSpPr/>
              <p:nvPr/>
            </p:nvCxnSpPr>
            <p:spPr bwMode="auto">
              <a:xfrm>
                <a:off x="4947633"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24" name="Straight Connector 152"/>
              <p:cNvCxnSpPr/>
              <p:nvPr/>
            </p:nvCxnSpPr>
            <p:spPr bwMode="auto">
              <a:xfrm>
                <a:off x="5109558" y="4828427"/>
                <a:ext cx="0" cy="835180"/>
              </a:xfrm>
              <a:prstGeom prst="line">
                <a:avLst/>
              </a:prstGeom>
              <a:grpFill/>
              <a:ln w="12700" cap="flat" cmpd="sng" algn="ctr">
                <a:solidFill>
                  <a:srgbClr val="4D4D4D"/>
                </a:solidFill>
                <a:prstDash val="solid"/>
                <a:round/>
                <a:headEnd type="none" w="med" len="med"/>
                <a:tailEnd type="none" w="med" len="med"/>
              </a:ln>
              <a:effectLst/>
              <a:extLst/>
            </p:spPr>
          </p:cxnSp>
        </p:grpSp>
        <p:sp>
          <p:nvSpPr>
            <p:cNvPr id="32877" name="TextBox 139"/>
            <p:cNvSpPr txBox="1">
              <a:spLocks noChangeArrowheads="1"/>
            </p:cNvSpPr>
            <p:nvPr/>
          </p:nvSpPr>
          <p:spPr bwMode="auto">
            <a:xfrm>
              <a:off x="1769340" y="3449446"/>
              <a:ext cx="474049" cy="206297"/>
            </a:xfrm>
            <a:prstGeom prst="rect">
              <a:avLst/>
            </a:prstGeom>
            <a:noFill/>
            <a:ln w="9525">
              <a:noFill/>
              <a:miter lim="800000"/>
              <a:headEnd/>
              <a:tailEnd/>
            </a:ln>
          </p:spPr>
          <p:txBody>
            <a:bodyPr wrap="none" lIns="0" tIns="0" rIns="0" bIns="0">
              <a:spAutoFit/>
            </a:bodyPr>
            <a:lstStyle/>
            <a:p>
              <a:pPr algn="ctr" eaLnBrk="0" hangingPunct="0">
                <a:lnSpc>
                  <a:spcPct val="90000"/>
                </a:lnSpc>
                <a:buClr>
                  <a:schemeClr val="bg1"/>
                </a:buClr>
                <a:buFont typeface="Times New Roman" pitchFamily="18" charset="0"/>
                <a:buNone/>
              </a:pPr>
              <a:r>
                <a:rPr lang="en-US" sz="1400">
                  <a:latin typeface="Trebuchet MS" pitchFamily="34" charset="0"/>
                  <a:cs typeface="Arial" pitchFamily="34" charset="0"/>
                </a:rPr>
                <a:t>HW</a:t>
              </a:r>
            </a:p>
          </p:txBody>
        </p:sp>
      </p:grpSp>
      <p:sp>
        <p:nvSpPr>
          <p:cNvPr id="91" name="Rounded Rectangle 30"/>
          <p:cNvSpPr/>
          <p:nvPr/>
        </p:nvSpPr>
        <p:spPr bwMode="auto">
          <a:xfrm>
            <a:off x="4432300" y="3195181"/>
            <a:ext cx="1103313" cy="216661"/>
          </a:xfrm>
          <a:prstGeom prst="roundRect">
            <a:avLst/>
          </a:prstGeom>
          <a:solidFill>
            <a:srgbClr val="0DA3FF"/>
          </a:solidFill>
          <a:ln w="12700">
            <a:noFill/>
          </a:ln>
          <a:effectLst>
            <a:softEdge rad="31750"/>
          </a:effectLst>
          <a:scene3d>
            <a:camera prst="orthographicFront"/>
            <a:lightRig rig="threePt" dir="t"/>
          </a:scene3d>
          <a:sp3d>
            <a:bevelT/>
          </a:sp3d>
        </p:spPr>
        <p:txBody>
          <a:bodyPr wrap="none" lIns="0" rIns="0" anchor="ctr"/>
          <a:lstStyle/>
          <a:p>
            <a:pPr algn="ctr" eaLnBrk="0" hangingPunct="0">
              <a:lnSpc>
                <a:spcPct val="90000"/>
              </a:lnSpc>
              <a:buClr>
                <a:schemeClr val="bg1"/>
              </a:buClr>
              <a:buFont typeface="Times New Roman" pitchFamily="18" charset="0"/>
              <a:buNone/>
              <a:defRPr/>
            </a:pPr>
            <a:r>
              <a:rPr lang="en-US" sz="900" b="1" dirty="0">
                <a:latin typeface="Trebuchet MS" pitchFamily="34" charset="0"/>
                <a:ea typeface="+mn-ea"/>
              </a:rPr>
              <a:t>Virtualization</a:t>
            </a:r>
          </a:p>
        </p:txBody>
      </p:sp>
      <p:sp>
        <p:nvSpPr>
          <p:cNvPr id="32794" name="Text Box 46"/>
          <p:cNvSpPr txBox="1">
            <a:spLocks noChangeArrowheads="1"/>
          </p:cNvSpPr>
          <p:nvPr/>
        </p:nvSpPr>
        <p:spPr bwMode="auto">
          <a:xfrm>
            <a:off x="4937125" y="279400"/>
            <a:ext cx="3992563" cy="366713"/>
          </a:xfrm>
          <a:prstGeom prst="rect">
            <a:avLst/>
          </a:prstGeom>
          <a:solidFill>
            <a:schemeClr val="accent1"/>
          </a:solidFill>
          <a:ln w="9525" algn="ctr">
            <a:noFill/>
            <a:miter lim="800000"/>
            <a:headEnd/>
            <a:tailEnd/>
          </a:ln>
        </p:spPr>
        <p:txBody>
          <a:bodyPr wrap="none">
            <a:spAutoFit/>
          </a:bodyPr>
          <a:lstStyle/>
          <a:p>
            <a:pPr algn="ctr"/>
            <a:r>
              <a:rPr lang="en-US" sz="1800">
                <a:solidFill>
                  <a:schemeClr val="bg1"/>
                </a:solidFill>
                <a:cs typeface="Arial" pitchFamily="34" charset="0"/>
              </a:rPr>
              <a:t>Available IMS12.1 (2014) and beyond</a:t>
            </a:r>
            <a:endParaRPr lang="fr-FR" sz="1800">
              <a:solidFill>
                <a:schemeClr val="bg1"/>
              </a:solidFill>
              <a:cs typeface="Arial" pitchFamily="34" charset="0"/>
            </a:endParaRPr>
          </a:p>
        </p:txBody>
      </p:sp>
      <p:grpSp>
        <p:nvGrpSpPr>
          <p:cNvPr id="27" name="Group 94"/>
          <p:cNvGrpSpPr>
            <a:grpSpLocks/>
          </p:cNvGrpSpPr>
          <p:nvPr/>
        </p:nvGrpSpPr>
        <p:grpSpPr bwMode="auto">
          <a:xfrm>
            <a:off x="5357812" y="4883150"/>
            <a:ext cx="3562351" cy="1385888"/>
            <a:chOff x="-35" y="2688"/>
            <a:chExt cx="2244" cy="873"/>
          </a:xfrm>
        </p:grpSpPr>
        <p:sp>
          <p:nvSpPr>
            <p:cNvPr id="32834" name="Rectangle 2"/>
            <p:cNvSpPr>
              <a:spLocks noChangeArrowheads="1"/>
            </p:cNvSpPr>
            <p:nvPr/>
          </p:nvSpPr>
          <p:spPr bwMode="auto">
            <a:xfrm>
              <a:off x="18" y="2688"/>
              <a:ext cx="2191" cy="873"/>
            </a:xfrm>
            <a:prstGeom prst="rect">
              <a:avLst/>
            </a:prstGeom>
            <a:solidFill>
              <a:srgbClr val="CCFFCC"/>
            </a:solidFill>
            <a:ln w="9525" algn="ctr">
              <a:noFill/>
              <a:miter lim="800000"/>
              <a:headEnd/>
              <a:tailEnd/>
            </a:ln>
          </p:spPr>
          <p:txBody>
            <a:bodyPr wrap="none" anchor="ctr"/>
            <a:lstStyle/>
            <a:p>
              <a:endParaRPr lang="fr-FR"/>
            </a:p>
          </p:txBody>
        </p:sp>
        <p:sp>
          <p:nvSpPr>
            <p:cNvPr id="5" name="Rounded Rectangle 4"/>
            <p:cNvSpPr/>
            <p:nvPr/>
          </p:nvSpPr>
          <p:spPr bwMode="auto">
            <a:xfrm>
              <a:off x="441" y="2790"/>
              <a:ext cx="576" cy="540"/>
            </a:xfrm>
            <a:prstGeom prst="roundRect">
              <a:avLst/>
            </a:prstGeom>
            <a:solidFill>
              <a:srgbClr val="FFC5C5"/>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a:extLst/>
          </p:spPr>
          <p:txBody>
            <a:bodyPr lIns="0" tIns="0" rIns="0" bIns="0"/>
            <a:lstStyle/>
            <a:p>
              <a:pPr algn="ctr" eaLnBrk="0" hangingPunct="0">
                <a:lnSpc>
                  <a:spcPct val="90000"/>
                </a:lnSpc>
                <a:spcAft>
                  <a:spcPts val="0"/>
                </a:spcAft>
                <a:buClr>
                  <a:schemeClr val="bg1"/>
                </a:buClr>
                <a:buFont typeface="Times New Roman" pitchFamily="18" charset="0"/>
                <a:buNone/>
                <a:tabLst>
                  <a:tab pos="3946525" algn="l"/>
                </a:tabLst>
                <a:defRPr/>
              </a:pPr>
              <a:r>
                <a:rPr lang="en-US" sz="1100" b="1" dirty="0">
                  <a:ea typeface="Tahoma" pitchFamily="34" charset="0"/>
                  <a:cs typeface="Tahoma" pitchFamily="34" charset="0"/>
                </a:rPr>
                <a:t>Front-End</a:t>
              </a:r>
            </a:p>
            <a:p>
              <a:pPr algn="ctr" eaLnBrk="0" hangingPunct="0">
                <a:lnSpc>
                  <a:spcPct val="90000"/>
                </a:lnSpc>
                <a:spcAft>
                  <a:spcPts val="0"/>
                </a:spcAft>
                <a:buClr>
                  <a:schemeClr val="bg1"/>
                </a:buClr>
                <a:buFont typeface="Times New Roman" pitchFamily="18" charset="0"/>
                <a:buNone/>
                <a:tabLst>
                  <a:tab pos="3946525" algn="l"/>
                </a:tabLst>
                <a:defRPr/>
              </a:pPr>
              <a:r>
                <a:rPr lang="en-US" sz="1100" b="1" dirty="0">
                  <a:ea typeface="Tahoma" pitchFamily="34" charset="0"/>
                  <a:cs typeface="Tahoma" pitchFamily="34" charset="0"/>
                </a:rPr>
                <a:t>I/O</a:t>
              </a:r>
            </a:p>
          </p:txBody>
        </p:sp>
        <p:sp>
          <p:nvSpPr>
            <p:cNvPr id="8" name="Rounded Rectangle 7"/>
            <p:cNvSpPr/>
            <p:nvPr/>
          </p:nvSpPr>
          <p:spPr bwMode="auto">
            <a:xfrm>
              <a:off x="1153" y="2744"/>
              <a:ext cx="899" cy="762"/>
            </a:xfrm>
            <a:prstGeom prst="roundRect">
              <a:avLst>
                <a:gd name="adj" fmla="val 9073"/>
              </a:avLst>
            </a:prstGeom>
            <a:solidFill>
              <a:srgbClr val="D2FAFF"/>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a:extLst/>
          </p:spPr>
          <p:txBody>
            <a:bodyPr lIns="0" tIns="18288" rIns="0" bIns="0" anchorCtr="1"/>
            <a:lstStyle/>
            <a:p>
              <a:pPr algn="ctr" eaLnBrk="0" hangingPunct="0">
                <a:lnSpc>
                  <a:spcPct val="90000"/>
                </a:lnSpc>
                <a:buClr>
                  <a:schemeClr val="bg1"/>
                </a:buClr>
                <a:buFont typeface="Times New Roman" pitchFamily="18" charset="0"/>
                <a:buNone/>
                <a:tabLst>
                  <a:tab pos="3946525" algn="l"/>
                </a:tabLst>
                <a:defRPr/>
              </a:pPr>
              <a:r>
                <a:rPr lang="en-US" sz="1200" b="1" dirty="0">
                  <a:ea typeface="MS PGothic"/>
                  <a:cs typeface="Tahoma" pitchFamily="34" charset="0"/>
                </a:rPr>
                <a:t>Worker Resources</a:t>
              </a:r>
            </a:p>
          </p:txBody>
        </p:sp>
        <p:sp>
          <p:nvSpPr>
            <p:cNvPr id="11" name="Oval 10"/>
            <p:cNvSpPr/>
            <p:nvPr/>
          </p:nvSpPr>
          <p:spPr>
            <a:xfrm>
              <a:off x="356" y="3016"/>
              <a:ext cx="108" cy="95"/>
            </a:xfrm>
            <a:prstGeom prst="ellipse">
              <a:avLst/>
            </a:prstGeom>
            <a:solidFill>
              <a:srgbClr val="F70018"/>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lgn="ctr" eaLnBrk="0" hangingPunct="0">
                <a:lnSpc>
                  <a:spcPct val="90000"/>
                </a:lnSpc>
                <a:buClr>
                  <a:schemeClr val="bg1"/>
                </a:buClr>
                <a:buFont typeface="Times New Roman" pitchFamily="18" charset="0"/>
                <a:buNone/>
                <a:tabLst>
                  <a:tab pos="3946525" algn="l"/>
                </a:tabLst>
                <a:defRPr/>
              </a:pPr>
              <a:endParaRPr lang="en-US" sz="1200">
                <a:solidFill>
                  <a:schemeClr val="bg1"/>
                </a:solidFill>
                <a:latin typeface="Arial" pitchFamily="34" charset="0"/>
                <a:cs typeface="Arial" pitchFamily="34" charset="0"/>
              </a:endParaRPr>
            </a:p>
          </p:txBody>
        </p:sp>
        <p:grpSp>
          <p:nvGrpSpPr>
            <p:cNvPr id="28" name="Group 31"/>
            <p:cNvGrpSpPr>
              <a:grpSpLocks/>
            </p:cNvGrpSpPr>
            <p:nvPr/>
          </p:nvGrpSpPr>
          <p:grpSpPr bwMode="auto">
            <a:xfrm>
              <a:off x="663" y="3030"/>
              <a:ext cx="100" cy="83"/>
              <a:chOff x="292691" y="2697521"/>
              <a:chExt cx="148755" cy="142151"/>
            </a:xfrm>
          </p:grpSpPr>
          <p:sp>
            <p:nvSpPr>
              <p:cNvPr id="55" name="AutoShape 97"/>
              <p:cNvSpPr>
                <a:spLocks noChangeArrowheads="1"/>
              </p:cNvSpPr>
              <p:nvPr/>
            </p:nvSpPr>
            <p:spPr bwMode="auto">
              <a:xfrm>
                <a:off x="292691" y="2697521"/>
                <a:ext cx="144881" cy="1060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70018"/>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19050" h="57150"/>
              </a:sp3d>
            </p:spPr>
            <p:txBody>
              <a:bodyPr lIns="0" tIns="0" rIns="0" bIns="0" anchor="ctr" anchorCtr="1"/>
              <a:lstStyle/>
              <a:p>
                <a:pPr algn="ctr" eaLnBrk="0" hangingPunct="0">
                  <a:lnSpc>
                    <a:spcPct val="90000"/>
                  </a:lnSpc>
                  <a:buClr>
                    <a:schemeClr val="bg1"/>
                  </a:buClr>
                  <a:buFont typeface="Times New Roman" pitchFamily="18" charset="0"/>
                  <a:buNone/>
                  <a:tabLst>
                    <a:tab pos="3946525" algn="l"/>
                  </a:tabLst>
                  <a:defRPr/>
                </a:pPr>
                <a:endParaRPr lang="en-US" sz="1200">
                  <a:solidFill>
                    <a:schemeClr val="bg1"/>
                  </a:solidFill>
                  <a:latin typeface="Arial" pitchFamily="34" charset="0"/>
                  <a:cs typeface="Arial" pitchFamily="34" charset="0"/>
                </a:endParaRPr>
              </a:p>
            </p:txBody>
          </p:sp>
          <p:grpSp>
            <p:nvGrpSpPr>
              <p:cNvPr id="29" name="AutoShape 98"/>
              <p:cNvGrpSpPr>
                <a:grpSpLocks/>
              </p:cNvGrpSpPr>
              <p:nvPr/>
            </p:nvGrpSpPr>
            <p:grpSpPr bwMode="auto">
              <a:xfrm>
                <a:off x="244759" y="2722685"/>
                <a:ext cx="252458" cy="172734"/>
                <a:chOff x="2017776" y="1950720"/>
                <a:chExt cx="347472" cy="237744"/>
              </a:xfrm>
            </p:grpSpPr>
            <p:pic>
              <p:nvPicPr>
                <p:cNvPr id="32874" name="AutoShape 98"/>
                <p:cNvPicPr>
                  <a:picLocks noChangeArrowheads="1"/>
                </p:cNvPicPr>
                <p:nvPr/>
              </p:nvPicPr>
              <p:blipFill>
                <a:blip r:embed="rId2" cstate="print"/>
                <a:srcRect/>
                <a:stretch>
                  <a:fillRect/>
                </a:stretch>
              </p:blipFill>
              <p:spPr bwMode="auto">
                <a:xfrm>
                  <a:off x="2017776" y="1950720"/>
                  <a:ext cx="347472" cy="237744"/>
                </a:xfrm>
                <a:prstGeom prst="rect">
                  <a:avLst/>
                </a:prstGeom>
                <a:noFill/>
                <a:ln w="9525">
                  <a:noFill/>
                  <a:miter lim="800000"/>
                  <a:headEnd/>
                  <a:tailEnd/>
                </a:ln>
              </p:spPr>
            </p:pic>
            <p:sp>
              <p:nvSpPr>
                <p:cNvPr id="32875" name="Text Box 66"/>
                <p:cNvSpPr txBox="1">
                  <a:spLocks noChangeArrowheads="1"/>
                </p:cNvSpPr>
                <p:nvPr/>
              </p:nvSpPr>
              <p:spPr bwMode="auto">
                <a:xfrm rot="10800000">
                  <a:off x="2118280" y="1987109"/>
                  <a:ext cx="141008" cy="103246"/>
                </a:xfrm>
                <a:prstGeom prst="rect">
                  <a:avLst/>
                </a:prstGeom>
                <a:noFill/>
                <a:ln w="9525">
                  <a:noFill/>
                  <a:miter lim="800000"/>
                  <a:headEnd/>
                  <a:tailEnd/>
                </a:ln>
              </p:spPr>
              <p:txBody>
                <a:bodyPr rot="10800000" lIns="0" tIns="0" rIns="0" bIns="0" anchor="ctr" anchorCtr="1"/>
                <a:lstStyle/>
                <a:p>
                  <a:pPr algn="ctr" eaLnBrk="0" hangingPunct="0">
                    <a:lnSpc>
                      <a:spcPct val="90000"/>
                    </a:lnSpc>
                    <a:buClr>
                      <a:schemeClr val="bg1"/>
                    </a:buClr>
                    <a:buFont typeface="Times New Roman" pitchFamily="18" charset="0"/>
                    <a:buNone/>
                    <a:tabLst>
                      <a:tab pos="3946525" algn="l"/>
                    </a:tabLst>
                  </a:pPr>
                  <a:endParaRPr lang="fr-FR" sz="1200">
                    <a:latin typeface="Arial" pitchFamily="34" charset="0"/>
                    <a:cs typeface="Arial" pitchFamily="34" charset="0"/>
                  </a:endParaRPr>
                </a:p>
              </p:txBody>
            </p:sp>
          </p:grpSp>
        </p:grpSp>
        <p:sp>
          <p:nvSpPr>
            <p:cNvPr id="32845" name="TextBox 67"/>
            <p:cNvSpPr txBox="1">
              <a:spLocks noChangeArrowheads="1"/>
            </p:cNvSpPr>
            <p:nvPr/>
          </p:nvSpPr>
          <p:spPr bwMode="auto">
            <a:xfrm>
              <a:off x="508" y="3134"/>
              <a:ext cx="437" cy="212"/>
            </a:xfrm>
            <a:prstGeom prst="rect">
              <a:avLst/>
            </a:prstGeom>
            <a:noFill/>
            <a:ln w="9525">
              <a:noFill/>
              <a:miter lim="800000"/>
              <a:headEnd/>
              <a:tailEnd/>
            </a:ln>
          </p:spPr>
          <p:txBody>
            <a:bodyPr wrap="none">
              <a:spAutoFit/>
            </a:bodyPr>
            <a:lstStyle/>
            <a:p>
              <a:pPr algn="ctr"/>
              <a:r>
                <a:rPr lang="en-US" sz="800" i="1">
                  <a:latin typeface="Arial" pitchFamily="34" charset="0"/>
                  <a:cs typeface="Arial" pitchFamily="34" charset="0"/>
                </a:rPr>
                <a:t>Intelligent</a:t>
              </a:r>
            </a:p>
            <a:p>
              <a:pPr algn="ctr"/>
              <a:r>
                <a:rPr lang="en-US" sz="800" i="1">
                  <a:latin typeface="Arial" pitchFamily="34" charset="0"/>
                  <a:cs typeface="Arial" pitchFamily="34" charset="0"/>
                </a:rPr>
                <a:t>Distribution</a:t>
              </a:r>
            </a:p>
          </p:txBody>
        </p:sp>
        <p:sp>
          <p:nvSpPr>
            <p:cNvPr id="17" name="Oval 16"/>
            <p:cNvSpPr/>
            <p:nvPr/>
          </p:nvSpPr>
          <p:spPr>
            <a:xfrm>
              <a:off x="1224" y="2903"/>
              <a:ext cx="292" cy="112"/>
            </a:xfrm>
            <a:prstGeom prst="ellipse">
              <a:avLst/>
            </a:prstGeom>
            <a:solidFill>
              <a:srgbClr val="0DA3FF"/>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lgn="ctr" eaLnBrk="0" hangingPunct="0">
                <a:lnSpc>
                  <a:spcPct val="90000"/>
                </a:lnSpc>
                <a:buClr>
                  <a:schemeClr val="bg1"/>
                </a:buClr>
                <a:buFont typeface="Times New Roman" pitchFamily="18" charset="0"/>
                <a:buNone/>
                <a:tabLst>
                  <a:tab pos="3946525" algn="l"/>
                </a:tabLst>
                <a:defRPr/>
              </a:pPr>
              <a:endParaRPr lang="en-US" sz="800" b="1">
                <a:cs typeface="Tahoma" pitchFamily="34" charset="0"/>
              </a:endParaRPr>
            </a:p>
          </p:txBody>
        </p:sp>
        <p:sp>
          <p:nvSpPr>
            <p:cNvPr id="74" name="Oval 73"/>
            <p:cNvSpPr/>
            <p:nvPr/>
          </p:nvSpPr>
          <p:spPr>
            <a:xfrm>
              <a:off x="1558" y="2904"/>
              <a:ext cx="291" cy="112"/>
            </a:xfrm>
            <a:prstGeom prst="ellipse">
              <a:avLst/>
            </a:prstGeom>
            <a:solidFill>
              <a:srgbClr val="0DA3FF"/>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lgn="ctr" eaLnBrk="0" hangingPunct="0">
                <a:lnSpc>
                  <a:spcPct val="90000"/>
                </a:lnSpc>
                <a:buClr>
                  <a:schemeClr val="bg1"/>
                </a:buClr>
                <a:buFont typeface="Times New Roman" pitchFamily="18" charset="0"/>
                <a:buNone/>
                <a:tabLst>
                  <a:tab pos="3946525" algn="l"/>
                </a:tabLst>
                <a:defRPr/>
              </a:pPr>
              <a:endParaRPr lang="en-US" sz="800" b="1">
                <a:cs typeface="Tahoma" pitchFamily="34" charset="0"/>
              </a:endParaRPr>
            </a:p>
          </p:txBody>
        </p:sp>
        <p:sp>
          <p:nvSpPr>
            <p:cNvPr id="96" name="Oval 95"/>
            <p:cNvSpPr/>
            <p:nvPr/>
          </p:nvSpPr>
          <p:spPr>
            <a:xfrm>
              <a:off x="1215" y="3032"/>
              <a:ext cx="292" cy="112"/>
            </a:xfrm>
            <a:prstGeom prst="ellipse">
              <a:avLst/>
            </a:prstGeom>
            <a:solidFill>
              <a:srgbClr val="0DA3FF"/>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lgn="ctr" eaLnBrk="0" hangingPunct="0">
                <a:lnSpc>
                  <a:spcPct val="90000"/>
                </a:lnSpc>
                <a:buClr>
                  <a:schemeClr val="bg1"/>
                </a:buClr>
                <a:buFont typeface="Times New Roman" pitchFamily="18" charset="0"/>
                <a:buNone/>
                <a:tabLst>
                  <a:tab pos="3946525" algn="l"/>
                </a:tabLst>
                <a:defRPr/>
              </a:pPr>
              <a:endParaRPr lang="en-US" sz="800" b="1">
                <a:cs typeface="Tahoma" pitchFamily="34" charset="0"/>
              </a:endParaRPr>
            </a:p>
          </p:txBody>
        </p:sp>
        <p:sp>
          <p:nvSpPr>
            <p:cNvPr id="97" name="Oval 96"/>
            <p:cNvSpPr/>
            <p:nvPr/>
          </p:nvSpPr>
          <p:spPr>
            <a:xfrm>
              <a:off x="1558" y="3032"/>
              <a:ext cx="291" cy="112"/>
            </a:xfrm>
            <a:prstGeom prst="ellipse">
              <a:avLst/>
            </a:prstGeom>
            <a:solidFill>
              <a:srgbClr val="0DA3FF"/>
            </a:solidFill>
            <a:ln w="19050"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lightRig rig="soft" dir="t"/>
            </a:scene3d>
            <a:sp3d prstMaterial="dkEdge">
              <a:bevelT w="38100" h="57150"/>
            </a:sp3d>
          </p:spPr>
          <p:txBody>
            <a:bodyPr lIns="0" tIns="0" rIns="0" bIns="0" anchor="ctr" anchorCtr="1"/>
            <a:lstStyle/>
            <a:p>
              <a:pPr algn="ctr" eaLnBrk="0" hangingPunct="0">
                <a:lnSpc>
                  <a:spcPct val="90000"/>
                </a:lnSpc>
                <a:buClr>
                  <a:schemeClr val="bg1"/>
                </a:buClr>
                <a:buFont typeface="Times New Roman" pitchFamily="18" charset="0"/>
                <a:buNone/>
                <a:tabLst>
                  <a:tab pos="3946525" algn="l"/>
                </a:tabLst>
                <a:defRPr/>
              </a:pPr>
              <a:endParaRPr lang="en-US" sz="800" b="1">
                <a:cs typeface="Tahoma" pitchFamily="34" charset="0"/>
              </a:endParaRPr>
            </a:p>
          </p:txBody>
        </p:sp>
        <p:sp>
          <p:nvSpPr>
            <p:cNvPr id="100" name="Oval 99"/>
            <p:cNvSpPr/>
            <p:nvPr/>
          </p:nvSpPr>
          <p:spPr>
            <a:xfrm>
              <a:off x="1215" y="3345"/>
              <a:ext cx="293" cy="112"/>
            </a:xfrm>
            <a:prstGeom prst="ellipse">
              <a:avLst/>
            </a:prstGeom>
            <a:solidFill>
              <a:srgbClr val="0DA3FF"/>
            </a:solidFill>
            <a:ln w="19050" cap="flat" cmpd="sng" algn="ctr">
              <a:noFill/>
              <a:prstDash val="solid"/>
              <a:round/>
              <a:headEnd type="none" w="med" len="med"/>
              <a:tailEnd type="none" w="med" len="med"/>
            </a:ln>
            <a:effectLst>
              <a:glow rad="63500">
                <a:schemeClr val="accent1">
                  <a:satMod val="175000"/>
                  <a:alpha val="40000"/>
                </a:schemeClr>
              </a:glow>
              <a:outerShdw blurRad="50800" dist="25400" dir="2700000" algn="tl" rotWithShape="0">
                <a:prstClr val="black">
                  <a:alpha val="40000"/>
                </a:prstClr>
              </a:outerShdw>
            </a:effectLst>
            <a:scene3d>
              <a:camera prst="orthographicFront"/>
              <a:lightRig rig="soft" dir="t"/>
            </a:scene3d>
            <a:sp3d prstMaterial="softEdge">
              <a:bevelT w="38100" h="57150"/>
            </a:sp3d>
          </p:spPr>
          <p:txBody>
            <a:bodyPr lIns="0" tIns="0" rIns="0" bIns="0" anchor="ctr" anchorCtr="1"/>
            <a:lstStyle/>
            <a:p>
              <a:pPr algn="ctr" eaLnBrk="0" hangingPunct="0">
                <a:lnSpc>
                  <a:spcPct val="90000"/>
                </a:lnSpc>
                <a:buClr>
                  <a:schemeClr val="bg1"/>
                </a:buClr>
                <a:buFont typeface="Times New Roman" pitchFamily="18" charset="0"/>
                <a:buNone/>
                <a:tabLst>
                  <a:tab pos="3946525" algn="l"/>
                </a:tabLst>
                <a:defRPr/>
              </a:pPr>
              <a:endParaRPr lang="en-US" sz="800" b="1">
                <a:solidFill>
                  <a:srgbClr val="404040"/>
                </a:solidFill>
                <a:cs typeface="Tahoma" pitchFamily="34" charset="0"/>
              </a:endParaRPr>
            </a:p>
          </p:txBody>
        </p:sp>
        <p:sp>
          <p:nvSpPr>
            <p:cNvPr id="101" name="Oval 100"/>
            <p:cNvSpPr/>
            <p:nvPr/>
          </p:nvSpPr>
          <p:spPr>
            <a:xfrm>
              <a:off x="1610" y="3345"/>
              <a:ext cx="293" cy="112"/>
            </a:xfrm>
            <a:prstGeom prst="ellipse">
              <a:avLst/>
            </a:prstGeom>
            <a:solidFill>
              <a:srgbClr val="0DA3FF"/>
            </a:solidFill>
            <a:ln w="19050" cap="flat" cmpd="sng" algn="ctr">
              <a:noFill/>
              <a:prstDash val="solid"/>
              <a:round/>
              <a:headEnd type="none" w="med" len="med"/>
              <a:tailEnd type="none" w="med" len="med"/>
            </a:ln>
            <a:effectLst>
              <a:glow rad="63500">
                <a:schemeClr val="accent1">
                  <a:satMod val="175000"/>
                  <a:alpha val="40000"/>
                </a:schemeClr>
              </a:glow>
              <a:outerShdw blurRad="50800" dist="25400" dir="2700000" algn="tl" rotWithShape="0">
                <a:prstClr val="black">
                  <a:alpha val="40000"/>
                </a:prstClr>
              </a:outerShdw>
            </a:effectLst>
            <a:scene3d>
              <a:camera prst="orthographicFront"/>
              <a:lightRig rig="soft" dir="t"/>
            </a:scene3d>
            <a:sp3d prstMaterial="softEdge">
              <a:bevelT w="38100" h="57150"/>
            </a:sp3d>
          </p:spPr>
          <p:txBody>
            <a:bodyPr lIns="0" tIns="0" rIns="0" bIns="0" anchor="ctr" anchorCtr="1"/>
            <a:lstStyle/>
            <a:p>
              <a:pPr algn="ctr" eaLnBrk="0" hangingPunct="0">
                <a:lnSpc>
                  <a:spcPct val="90000"/>
                </a:lnSpc>
                <a:buClr>
                  <a:schemeClr val="bg1"/>
                </a:buClr>
                <a:buFont typeface="Times New Roman" pitchFamily="18" charset="0"/>
                <a:buNone/>
                <a:tabLst>
                  <a:tab pos="3946525" algn="l"/>
                </a:tabLst>
                <a:defRPr/>
              </a:pPr>
              <a:endParaRPr lang="en-US" sz="800" b="1">
                <a:solidFill>
                  <a:srgbClr val="404040"/>
                </a:solidFill>
                <a:cs typeface="Tahoma" pitchFamily="34" charset="0"/>
              </a:endParaRPr>
            </a:p>
          </p:txBody>
        </p:sp>
        <p:sp>
          <p:nvSpPr>
            <p:cNvPr id="32864" name="TextBox 103"/>
            <p:cNvSpPr txBox="1">
              <a:spLocks noChangeArrowheads="1"/>
            </p:cNvSpPr>
            <p:nvPr/>
          </p:nvSpPr>
          <p:spPr bwMode="auto">
            <a:xfrm>
              <a:off x="1320" y="3133"/>
              <a:ext cx="435" cy="212"/>
            </a:xfrm>
            <a:prstGeom prst="rect">
              <a:avLst/>
            </a:prstGeom>
            <a:noFill/>
            <a:ln w="9525">
              <a:noFill/>
              <a:miter lim="800000"/>
              <a:headEnd/>
              <a:tailEnd/>
            </a:ln>
          </p:spPr>
          <p:txBody>
            <a:bodyPr wrap="none">
              <a:spAutoFit/>
            </a:bodyPr>
            <a:lstStyle/>
            <a:p>
              <a:pPr algn="ctr"/>
              <a:r>
                <a:rPr lang="en-US" sz="800" b="1" i="1">
                  <a:latin typeface="Arial" pitchFamily="34" charset="0"/>
                  <a:cs typeface="Arial" pitchFamily="34" charset="0"/>
                </a:rPr>
                <a:t>Elastic</a:t>
              </a:r>
            </a:p>
            <a:p>
              <a:pPr algn="ctr"/>
              <a:r>
                <a:rPr lang="en-US" sz="800" b="1" i="1">
                  <a:latin typeface="Arial" pitchFamily="34" charset="0"/>
                  <a:cs typeface="Arial" pitchFamily="34" charset="0"/>
                </a:rPr>
                <a:t>Scalability</a:t>
              </a:r>
            </a:p>
          </p:txBody>
        </p:sp>
        <p:cxnSp>
          <p:nvCxnSpPr>
            <p:cNvPr id="4" name="Straight Arrow Connector 3"/>
            <p:cNvCxnSpPr>
              <a:cxnSpLocks noChangeShapeType="1"/>
              <a:endCxn id="0" idx="1"/>
            </p:cNvCxnSpPr>
            <p:nvPr/>
          </p:nvCxnSpPr>
          <p:spPr bwMode="auto">
            <a:xfrm>
              <a:off x="45" y="3051"/>
              <a:ext cx="327" cy="13"/>
            </a:xfrm>
            <a:prstGeom prst="straightConnector1">
              <a:avLst/>
            </a:prstGeom>
            <a:noFill/>
            <a:ln w="50800" algn="ctr">
              <a:solidFill>
                <a:srgbClr val="262626"/>
              </a:solidFill>
              <a:round/>
              <a:headEnd/>
              <a:tailEnd type="triangle" w="med" len="med"/>
            </a:ln>
            <a:effectLst>
              <a:outerShdw dist="25401" dir="2700000" algn="tl" rotWithShape="0">
                <a:srgbClr val="000000">
                  <a:alpha val="39998"/>
                </a:srgbClr>
              </a:outerShdw>
            </a:effectLst>
          </p:spPr>
        </p:cxnSp>
        <p:cxnSp>
          <p:nvCxnSpPr>
            <p:cNvPr id="57" name="Straight Arrow Connector 56"/>
            <p:cNvCxnSpPr>
              <a:endCxn id="0" idx="2"/>
            </p:cNvCxnSpPr>
            <p:nvPr/>
          </p:nvCxnSpPr>
          <p:spPr>
            <a:xfrm>
              <a:off x="1236" y="3193"/>
              <a:ext cx="135" cy="2"/>
            </a:xfrm>
            <a:prstGeom prst="straightConnector1">
              <a:avLst/>
            </a:prstGeom>
            <a:ln w="44450">
              <a:solidFill>
                <a:srgbClr val="0066FF"/>
              </a:solidFill>
              <a:tailEnd type="triangle" w="med" len="med"/>
            </a:ln>
            <a:effectLst>
              <a:outerShdw blurRad="381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865" y="3320"/>
              <a:ext cx="269" cy="116"/>
            </a:xfrm>
            <a:custGeom>
              <a:avLst/>
              <a:gdLst>
                <a:gd name="connsiteX0" fmla="*/ 1203649 w 1203649"/>
                <a:gd name="connsiteY0" fmla="*/ 270587 h 270587"/>
                <a:gd name="connsiteX1" fmla="*/ 0 w 1203649"/>
                <a:gd name="connsiteY1" fmla="*/ 270587 h 270587"/>
                <a:gd name="connsiteX2" fmla="*/ 0 w 1203649"/>
                <a:gd name="connsiteY2" fmla="*/ 0 h 270587"/>
              </a:gdLst>
              <a:ahLst/>
              <a:cxnLst>
                <a:cxn ang="0">
                  <a:pos x="connsiteX0" y="connsiteY0"/>
                </a:cxn>
                <a:cxn ang="0">
                  <a:pos x="connsiteX1" y="connsiteY1"/>
                </a:cxn>
                <a:cxn ang="0">
                  <a:pos x="connsiteX2" y="connsiteY2"/>
                </a:cxn>
              </a:cxnLst>
              <a:rect l="l" t="t" r="r" b="b"/>
              <a:pathLst>
                <a:path w="1203649" h="270587">
                  <a:moveTo>
                    <a:pt x="1203649" y="270587"/>
                  </a:moveTo>
                  <a:lnTo>
                    <a:pt x="0" y="270587"/>
                  </a:lnTo>
                  <a:lnTo>
                    <a:pt x="0" y="0"/>
                  </a:lnTo>
                </a:path>
              </a:pathLst>
            </a:custGeom>
            <a:ln w="44450">
              <a:solidFill>
                <a:srgbClr val="0066FF"/>
              </a:solidFill>
              <a:tailEnd type="triangle" w="med" len="med"/>
            </a:ln>
            <a:effectLst>
              <a:outerShdw blurRad="381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p>
          </p:txBody>
        </p:sp>
        <p:cxnSp>
          <p:nvCxnSpPr>
            <p:cNvPr id="7" name="Straight Arrow Connector 56"/>
            <p:cNvCxnSpPr>
              <a:cxnSpLocks noChangeShapeType="1"/>
            </p:cNvCxnSpPr>
            <p:nvPr/>
          </p:nvCxnSpPr>
          <p:spPr bwMode="auto">
            <a:xfrm>
              <a:off x="1005" y="3083"/>
              <a:ext cx="133" cy="170"/>
            </a:xfrm>
            <a:prstGeom prst="straightConnector1">
              <a:avLst/>
            </a:prstGeom>
            <a:noFill/>
            <a:ln w="44450" cap="rnd" algn="ctr">
              <a:solidFill>
                <a:srgbClr val="0066FF"/>
              </a:solidFill>
              <a:prstDash val="sysDot"/>
              <a:round/>
              <a:headEnd/>
              <a:tailEnd type="triangle" w="med" len="med"/>
            </a:ln>
            <a:effectLst>
              <a:outerShdw dist="25401" dir="2700000" algn="tl" rotWithShape="0">
                <a:srgbClr val="000000">
                  <a:alpha val="39999"/>
                </a:srgbClr>
              </a:outerShdw>
            </a:effectLst>
          </p:spPr>
        </p:cxnSp>
        <p:sp>
          <p:nvSpPr>
            <p:cNvPr id="32869" name="TextBox 9"/>
            <p:cNvSpPr txBox="1">
              <a:spLocks noChangeArrowheads="1"/>
            </p:cNvSpPr>
            <p:nvPr/>
          </p:nvSpPr>
          <p:spPr bwMode="auto">
            <a:xfrm>
              <a:off x="-35" y="2749"/>
              <a:ext cx="549" cy="291"/>
            </a:xfrm>
            <a:prstGeom prst="rect">
              <a:avLst/>
            </a:prstGeom>
            <a:noFill/>
            <a:ln w="9525">
              <a:noFill/>
              <a:miter lim="800000"/>
              <a:headEnd/>
              <a:tailEnd/>
            </a:ln>
          </p:spPr>
          <p:txBody>
            <a:bodyPr wrap="none">
              <a:spAutoFit/>
            </a:bodyPr>
            <a:lstStyle/>
            <a:p>
              <a:pPr algn="ctr"/>
              <a:r>
                <a:rPr lang="en-US" sz="1200" b="1" dirty="0">
                  <a:latin typeface="Arial" pitchFamily="34" charset="0"/>
                  <a:cs typeface="Arial" pitchFamily="34" charset="0"/>
                </a:rPr>
                <a:t>Incoming</a:t>
              </a:r>
            </a:p>
            <a:p>
              <a:pPr algn="ctr"/>
              <a:r>
                <a:rPr lang="en-US" sz="1200" b="1" dirty="0">
                  <a:latin typeface="Arial" pitchFamily="34" charset="0"/>
                  <a:cs typeface="Arial" pitchFamily="34" charset="0"/>
                </a:rPr>
                <a:t>Traffic</a:t>
              </a:r>
            </a:p>
          </p:txBody>
        </p:sp>
      </p:grpSp>
      <p:sp>
        <p:nvSpPr>
          <p:cNvPr id="9" name="Hexagon 125"/>
          <p:cNvSpPr/>
          <p:nvPr/>
        </p:nvSpPr>
        <p:spPr>
          <a:xfrm>
            <a:off x="4572616" y="2072218"/>
            <a:ext cx="517662" cy="569943"/>
          </a:xfrm>
          <a:prstGeom prst="hexagon">
            <a:avLst/>
          </a:prstGeom>
          <a:solidFill>
            <a:srgbClr val="00B9E1"/>
          </a:solidFill>
          <a:ln w="12700">
            <a:noFill/>
          </a:ln>
          <a:effectLst>
            <a:softEdge rad="31750"/>
          </a:effectLst>
          <a:scene3d>
            <a:camera prst="orthographicFront"/>
            <a:lightRig rig="threePt" dir="t"/>
          </a:scene3d>
          <a:sp3d>
            <a:bevelT/>
          </a:sp3d>
        </p:spPr>
        <p:txBody>
          <a:bodyPr wrap="none" lIns="0" rIns="0" anchor="ctr"/>
          <a:lstStyle/>
          <a:p>
            <a:pPr algn="ctr" eaLnBrk="0" hangingPunct="0">
              <a:lnSpc>
                <a:spcPct val="90000"/>
              </a:lnSpc>
              <a:buClr>
                <a:schemeClr val="bg1"/>
              </a:buClr>
              <a:buFont typeface="Times New Roman" pitchFamily="18" charset="0"/>
              <a:buNone/>
              <a:defRPr/>
            </a:pPr>
            <a:r>
              <a:rPr lang="en-US" sz="900" b="1">
                <a:latin typeface="Trebuchet MS" pitchFamily="34" charset="0"/>
                <a:ea typeface="MS PGothic"/>
                <a:cs typeface="MS PGothic"/>
              </a:rPr>
              <a:t>Other</a:t>
            </a:r>
          </a:p>
          <a:p>
            <a:pPr algn="ctr" eaLnBrk="0" hangingPunct="0">
              <a:lnSpc>
                <a:spcPct val="90000"/>
              </a:lnSpc>
              <a:buClr>
                <a:schemeClr val="bg1"/>
              </a:buClr>
              <a:buFont typeface="Times New Roman" pitchFamily="18" charset="0"/>
              <a:buNone/>
              <a:defRPr/>
            </a:pPr>
            <a:r>
              <a:rPr lang="en-US" sz="900" b="1">
                <a:latin typeface="Trebuchet MS" pitchFamily="34" charset="0"/>
                <a:ea typeface="MS PGothic"/>
                <a:cs typeface="MS PGothic"/>
              </a:rPr>
              <a:t>Platform</a:t>
            </a:r>
          </a:p>
        </p:txBody>
      </p:sp>
      <p:sp>
        <p:nvSpPr>
          <p:cNvPr id="10" name="Hexagon 125"/>
          <p:cNvSpPr/>
          <p:nvPr/>
        </p:nvSpPr>
        <p:spPr>
          <a:xfrm>
            <a:off x="5096491" y="2075393"/>
            <a:ext cx="517662" cy="569943"/>
          </a:xfrm>
          <a:prstGeom prst="hexagon">
            <a:avLst/>
          </a:prstGeom>
          <a:solidFill>
            <a:srgbClr val="00B9E1"/>
          </a:solidFill>
          <a:ln w="12700">
            <a:noFill/>
          </a:ln>
          <a:effectLst>
            <a:softEdge rad="31750"/>
          </a:effectLst>
          <a:scene3d>
            <a:camera prst="orthographicFront"/>
            <a:lightRig rig="threePt" dir="t"/>
          </a:scene3d>
          <a:sp3d>
            <a:bevelT/>
          </a:sp3d>
        </p:spPr>
        <p:txBody>
          <a:bodyPr wrap="none" lIns="0" rIns="0" anchor="ctr"/>
          <a:lstStyle/>
          <a:p>
            <a:pPr algn="ctr" eaLnBrk="0" hangingPunct="0">
              <a:lnSpc>
                <a:spcPct val="90000"/>
              </a:lnSpc>
              <a:buClr>
                <a:schemeClr val="bg1"/>
              </a:buClr>
              <a:buFont typeface="Times New Roman" pitchFamily="18" charset="0"/>
              <a:buNone/>
              <a:defRPr/>
            </a:pPr>
            <a:r>
              <a:rPr lang="en-US" sz="900" b="1">
                <a:latin typeface="Trebuchet MS" pitchFamily="34" charset="0"/>
                <a:ea typeface="ＭＳ Ｐゴシック"/>
                <a:cs typeface="ＭＳ Ｐゴシック"/>
              </a:rPr>
              <a:t>Other</a:t>
            </a:r>
          </a:p>
          <a:p>
            <a:pPr algn="ctr" eaLnBrk="0" hangingPunct="0">
              <a:lnSpc>
                <a:spcPct val="90000"/>
              </a:lnSpc>
              <a:buClr>
                <a:schemeClr val="bg1"/>
              </a:buClr>
              <a:buFont typeface="Times New Roman" pitchFamily="18" charset="0"/>
              <a:buNone/>
              <a:defRPr/>
            </a:pPr>
            <a:r>
              <a:rPr lang="en-US" sz="900" b="1">
                <a:latin typeface="Trebuchet MS" pitchFamily="34" charset="0"/>
                <a:ea typeface="ＭＳ Ｐゴシック"/>
                <a:cs typeface="ＭＳ Ｐゴシック"/>
              </a:rPr>
              <a:t>apps</a:t>
            </a:r>
          </a:p>
        </p:txBody>
      </p:sp>
      <p:grpSp>
        <p:nvGrpSpPr>
          <p:cNvPr id="30" name="Group 74"/>
          <p:cNvGrpSpPr>
            <a:grpSpLocks/>
          </p:cNvGrpSpPr>
          <p:nvPr/>
        </p:nvGrpSpPr>
        <p:grpSpPr bwMode="auto">
          <a:xfrm>
            <a:off x="419100" y="4241800"/>
            <a:ext cx="8437563" cy="396875"/>
            <a:chOff x="102" y="608"/>
            <a:chExt cx="3215" cy="410"/>
          </a:xfrm>
        </p:grpSpPr>
        <p:sp>
          <p:nvSpPr>
            <p:cNvPr id="47107" name="AutoShape 3"/>
            <p:cNvSpPr>
              <a:spLocks noChangeArrowheads="1"/>
            </p:cNvSpPr>
            <p:nvPr/>
          </p:nvSpPr>
          <p:spPr bwMode="auto">
            <a:xfrm>
              <a:off x="102" y="608"/>
              <a:ext cx="3215" cy="377"/>
            </a:xfrm>
            <a:prstGeom prst="roundRect">
              <a:avLst>
                <a:gd name="adj" fmla="val 16667"/>
              </a:avLst>
            </a:prstGeom>
            <a:gradFill rotWithShape="1">
              <a:gsLst>
                <a:gs pos="0">
                  <a:srgbClr val="FFFF66"/>
                </a:gs>
                <a:gs pos="100000">
                  <a:srgbClr val="FF8000"/>
                </a:gs>
              </a:gsLst>
              <a:lin ang="16200000"/>
            </a:gradFill>
            <a:ln w="9525" algn="ctr">
              <a:solidFill>
                <a:srgbClr val="BBBBBB"/>
              </a:solidFill>
              <a:round/>
              <a:headEnd/>
              <a:tailEnd/>
            </a:ln>
            <a:effectLst>
              <a:outerShdw dist="23000" dir="5400000" rotWithShape="0">
                <a:srgbClr val="000000">
                  <a:alpha val="34998"/>
                </a:srgbClr>
              </a:outerShdw>
            </a:effectLst>
          </p:spPr>
          <p:txBody>
            <a:bodyPr anchor="ctr"/>
            <a:lstStyle/>
            <a:p>
              <a:pPr>
                <a:defRPr/>
              </a:pPr>
              <a:endParaRPr lang="en-US" sz="1800">
                <a:solidFill>
                  <a:srgbClr val="FFFFFF"/>
                </a:solidFill>
              </a:endParaRPr>
            </a:p>
          </p:txBody>
        </p:sp>
        <p:sp>
          <p:nvSpPr>
            <p:cNvPr id="32833" name="Text Box 8"/>
            <p:cNvSpPr txBox="1">
              <a:spLocks noChangeArrowheads="1"/>
            </p:cNvSpPr>
            <p:nvPr/>
          </p:nvSpPr>
          <p:spPr bwMode="auto">
            <a:xfrm>
              <a:off x="1481" y="670"/>
              <a:ext cx="375" cy="348"/>
            </a:xfrm>
            <a:prstGeom prst="rect">
              <a:avLst/>
            </a:prstGeom>
            <a:noFill/>
            <a:ln w="9525" algn="ctr">
              <a:noFill/>
              <a:miter lim="800000"/>
              <a:headEnd/>
              <a:tailEnd/>
            </a:ln>
          </p:spPr>
          <p:txBody>
            <a:bodyPr wrap="none">
              <a:spAutoFit/>
            </a:bodyPr>
            <a:lstStyle/>
            <a:p>
              <a:pPr algn="ctr"/>
              <a:r>
                <a:rPr lang="en-US" sz="1600" b="1" i="1">
                  <a:latin typeface="Arial" pitchFamily="34" charset="0"/>
                  <a:cs typeface="Arial" pitchFamily="34" charset="0"/>
                </a:rPr>
                <a:t>Benefits</a:t>
              </a:r>
              <a:endParaRPr lang="fr-FR" sz="1600" b="1" i="1">
                <a:latin typeface="Arial" pitchFamily="34" charset="0"/>
                <a:cs typeface="Arial" pitchFamily="34" charset="0"/>
              </a:endParaRPr>
            </a:p>
          </p:txBody>
        </p:sp>
      </p:grpSp>
      <p:grpSp>
        <p:nvGrpSpPr>
          <p:cNvPr id="31" name="Group 128"/>
          <p:cNvGrpSpPr>
            <a:grpSpLocks/>
          </p:cNvGrpSpPr>
          <p:nvPr/>
        </p:nvGrpSpPr>
        <p:grpSpPr bwMode="auto">
          <a:xfrm>
            <a:off x="4459288" y="3433202"/>
            <a:ext cx="1041400" cy="468312"/>
            <a:chOff x="1083661" y="3296001"/>
            <a:chExt cx="1851050" cy="502957"/>
          </a:xfrm>
        </p:grpSpPr>
        <p:grpSp>
          <p:nvGrpSpPr>
            <p:cNvPr id="47104" name="Group 245"/>
            <p:cNvGrpSpPr>
              <a:grpSpLocks noChangeAspect="1"/>
            </p:cNvGrpSpPr>
            <p:nvPr/>
          </p:nvGrpSpPr>
          <p:grpSpPr bwMode="auto">
            <a:xfrm>
              <a:off x="1115568" y="3310121"/>
              <a:ext cx="1783080" cy="475385"/>
              <a:chOff x="3665447" y="4550721"/>
              <a:chExt cx="1604574" cy="1379845"/>
            </a:xfrm>
            <a:solidFill>
              <a:schemeClr val="bg1">
                <a:lumMod val="85000"/>
              </a:schemeClr>
            </a:solidFill>
          </p:grpSpPr>
          <p:sp>
            <p:nvSpPr>
              <p:cNvPr id="141" name="Trapezoid 3"/>
              <p:cNvSpPr/>
              <p:nvPr/>
            </p:nvSpPr>
            <p:spPr>
              <a:xfrm>
                <a:off x="3730943" y="4550721"/>
                <a:ext cx="1473582" cy="91440"/>
              </a:xfrm>
              <a:prstGeom prst="trapezoid">
                <a:avLst/>
              </a:prstGeom>
              <a:grpFill/>
              <a:ln w="12700">
                <a:solidFill>
                  <a:srgbClr val="4D4D4D"/>
                </a:solidFill>
              </a:ln>
            </p:spPr>
            <p:txBody>
              <a:bodyPr lIns="45720" rIns="45720" anchor="ctr"/>
              <a:lstStyle/>
              <a:p>
                <a:pPr algn="ctr" eaLnBrk="0" hangingPunct="0">
                  <a:lnSpc>
                    <a:spcPct val="90000"/>
                  </a:lnSpc>
                  <a:spcAft>
                    <a:spcPts val="0"/>
                  </a:spcAft>
                  <a:buClr>
                    <a:schemeClr val="bg1"/>
                  </a:buClr>
                  <a:buFont typeface="Times New Roman" pitchFamily="18" charset="0"/>
                  <a:buNone/>
                  <a:defRPr/>
                </a:pPr>
                <a:endParaRPr lang="en-US" sz="1600" dirty="0" err="1">
                  <a:latin typeface="Trebuchet MS" pitchFamily="34" charset="0"/>
                  <a:ea typeface="+mn-ea"/>
                </a:endParaRPr>
              </a:p>
            </p:txBody>
          </p:sp>
          <p:sp>
            <p:nvSpPr>
              <p:cNvPr id="142" name="Rectangle 4"/>
              <p:cNvSpPr/>
              <p:nvPr/>
            </p:nvSpPr>
            <p:spPr>
              <a:xfrm>
                <a:off x="3665447" y="4828427"/>
                <a:ext cx="1604574" cy="908774"/>
              </a:xfrm>
              <a:prstGeom prst="rect">
                <a:avLst/>
              </a:prstGeom>
              <a:grpFill/>
              <a:ln w="12700">
                <a:solidFill>
                  <a:srgbClr val="4D4D4D"/>
                </a:solidFill>
              </a:ln>
            </p:spPr>
            <p:txBody>
              <a:bodyPr lIns="45720" rIns="45720" anchor="ctr"/>
              <a:lstStyle/>
              <a:p>
                <a:pPr algn="ctr" eaLnBrk="0" hangingPunct="0">
                  <a:lnSpc>
                    <a:spcPct val="90000"/>
                  </a:lnSpc>
                  <a:spcAft>
                    <a:spcPts val="0"/>
                  </a:spcAft>
                  <a:buClr>
                    <a:schemeClr val="bg1"/>
                  </a:buClr>
                  <a:buFont typeface="Times New Roman" pitchFamily="18" charset="0"/>
                  <a:buNone/>
                  <a:defRPr/>
                </a:pPr>
                <a:endParaRPr lang="en-US" sz="1600" dirty="0" err="1">
                  <a:latin typeface="Trebuchet MS" pitchFamily="34" charset="0"/>
                  <a:ea typeface="+mn-ea"/>
                </a:endParaRPr>
              </a:p>
            </p:txBody>
          </p:sp>
          <p:sp>
            <p:nvSpPr>
              <p:cNvPr id="143" name="Rectangle 5"/>
              <p:cNvSpPr/>
              <p:nvPr/>
            </p:nvSpPr>
            <p:spPr>
              <a:xfrm>
                <a:off x="3665447" y="4635062"/>
                <a:ext cx="1604574" cy="193365"/>
              </a:xfrm>
              <a:prstGeom prst="rect">
                <a:avLst/>
              </a:prstGeom>
              <a:grpFill/>
              <a:ln w="12700">
                <a:solidFill>
                  <a:srgbClr val="4D4D4D"/>
                </a:solidFill>
              </a:ln>
            </p:spPr>
            <p:txBody>
              <a:bodyPr lIns="45720" rIns="45720" anchor="ctr"/>
              <a:lstStyle/>
              <a:p>
                <a:pPr algn="ctr" eaLnBrk="0" hangingPunct="0">
                  <a:lnSpc>
                    <a:spcPct val="90000"/>
                  </a:lnSpc>
                  <a:spcAft>
                    <a:spcPts val="0"/>
                  </a:spcAft>
                  <a:buClr>
                    <a:schemeClr val="bg1"/>
                  </a:buClr>
                  <a:buFont typeface="Times New Roman" pitchFamily="18" charset="0"/>
                  <a:buNone/>
                  <a:defRPr/>
                </a:pPr>
                <a:endParaRPr lang="en-US" sz="1600" dirty="0" err="1">
                  <a:latin typeface="Trebuchet MS" pitchFamily="34" charset="0"/>
                  <a:ea typeface="+mn-ea"/>
                </a:endParaRPr>
              </a:p>
            </p:txBody>
          </p:sp>
          <p:sp>
            <p:nvSpPr>
              <p:cNvPr id="144" name="Rectangle 6"/>
              <p:cNvSpPr/>
              <p:nvPr/>
            </p:nvSpPr>
            <p:spPr>
              <a:xfrm>
                <a:off x="3665447" y="5663607"/>
                <a:ext cx="1604574" cy="266959"/>
              </a:xfrm>
              <a:prstGeom prst="rect">
                <a:avLst/>
              </a:prstGeom>
              <a:grpFill/>
              <a:ln w="12700">
                <a:solidFill>
                  <a:srgbClr val="4D4D4D"/>
                </a:solidFill>
              </a:ln>
            </p:spPr>
            <p:txBody>
              <a:bodyPr wrap="none" lIns="0" tIns="0" rIns="0" bIns="0" anchor="ctr"/>
              <a:lstStyle/>
              <a:p>
                <a:pPr algn="ctr" eaLnBrk="0" hangingPunct="0">
                  <a:spcAft>
                    <a:spcPts val="0"/>
                  </a:spcAft>
                  <a:buClr>
                    <a:schemeClr val="bg1"/>
                  </a:buClr>
                  <a:buFont typeface="Times New Roman" pitchFamily="18" charset="0"/>
                  <a:buNone/>
                  <a:defRPr/>
                </a:pPr>
                <a:endParaRPr lang="en-US" sz="1400" dirty="0">
                  <a:latin typeface="Trebuchet MS" pitchFamily="34" charset="0"/>
                  <a:ea typeface="+mn-ea"/>
                </a:endParaRPr>
              </a:p>
            </p:txBody>
          </p:sp>
          <p:cxnSp>
            <p:nvCxnSpPr>
              <p:cNvPr id="145" name="Straight Connector 7"/>
              <p:cNvCxnSpPr/>
              <p:nvPr/>
            </p:nvCxnSpPr>
            <p:spPr bwMode="auto">
              <a:xfrm>
                <a:off x="3813471"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146" name="Straight Connector 8"/>
              <p:cNvCxnSpPr/>
              <p:nvPr/>
            </p:nvCxnSpPr>
            <p:spPr bwMode="auto">
              <a:xfrm>
                <a:off x="3977480"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147" name="Straight Connector 9"/>
              <p:cNvCxnSpPr/>
              <p:nvPr/>
            </p:nvCxnSpPr>
            <p:spPr bwMode="auto">
              <a:xfrm>
                <a:off x="4137321"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148" name="Straight Connector 10"/>
              <p:cNvCxnSpPr/>
              <p:nvPr/>
            </p:nvCxnSpPr>
            <p:spPr bwMode="auto">
              <a:xfrm>
                <a:off x="4299933"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149" name="Straight Connector 11"/>
              <p:cNvCxnSpPr/>
              <p:nvPr/>
            </p:nvCxnSpPr>
            <p:spPr bwMode="auto">
              <a:xfrm>
                <a:off x="4461858"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150" name="Straight Connector 12"/>
              <p:cNvCxnSpPr/>
              <p:nvPr/>
            </p:nvCxnSpPr>
            <p:spPr bwMode="auto">
              <a:xfrm>
                <a:off x="4623783"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151" name="Straight Connector 150"/>
              <p:cNvCxnSpPr/>
              <p:nvPr/>
            </p:nvCxnSpPr>
            <p:spPr bwMode="auto">
              <a:xfrm>
                <a:off x="4785708"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152" name="Straight Connector 151"/>
              <p:cNvCxnSpPr/>
              <p:nvPr/>
            </p:nvCxnSpPr>
            <p:spPr bwMode="auto">
              <a:xfrm>
                <a:off x="4947633" y="4828427"/>
                <a:ext cx="0" cy="835180"/>
              </a:xfrm>
              <a:prstGeom prst="line">
                <a:avLst/>
              </a:prstGeom>
              <a:grpFill/>
              <a:ln w="12700" cap="flat" cmpd="sng" algn="ctr">
                <a:solidFill>
                  <a:srgbClr val="4D4D4D"/>
                </a:solidFill>
                <a:prstDash val="solid"/>
                <a:round/>
                <a:headEnd type="none" w="med" len="med"/>
                <a:tailEnd type="none" w="med" len="med"/>
              </a:ln>
              <a:effectLst/>
              <a:extLst/>
            </p:spPr>
          </p:cxnSp>
          <p:cxnSp>
            <p:nvCxnSpPr>
              <p:cNvPr id="153" name="Straight Connector 152"/>
              <p:cNvCxnSpPr/>
              <p:nvPr/>
            </p:nvCxnSpPr>
            <p:spPr bwMode="auto">
              <a:xfrm>
                <a:off x="5109558" y="4828427"/>
                <a:ext cx="0" cy="835180"/>
              </a:xfrm>
              <a:prstGeom prst="line">
                <a:avLst/>
              </a:prstGeom>
              <a:grpFill/>
              <a:ln w="12700" cap="flat" cmpd="sng" algn="ctr">
                <a:solidFill>
                  <a:srgbClr val="4D4D4D"/>
                </a:solidFill>
                <a:prstDash val="solid"/>
                <a:round/>
                <a:headEnd type="none" w="med" len="med"/>
                <a:tailEnd type="none" w="med" len="med"/>
              </a:ln>
              <a:effectLst/>
              <a:extLst/>
            </p:spPr>
          </p:cxnSp>
        </p:grpSp>
        <p:sp>
          <p:nvSpPr>
            <p:cNvPr id="32831" name="TextBox 139"/>
            <p:cNvSpPr txBox="1">
              <a:spLocks noChangeArrowheads="1"/>
            </p:cNvSpPr>
            <p:nvPr/>
          </p:nvSpPr>
          <p:spPr bwMode="auto">
            <a:xfrm>
              <a:off x="1769340" y="3449446"/>
              <a:ext cx="474049" cy="206297"/>
            </a:xfrm>
            <a:prstGeom prst="rect">
              <a:avLst/>
            </a:prstGeom>
            <a:noFill/>
            <a:ln w="9525">
              <a:noFill/>
              <a:miter lim="800000"/>
              <a:headEnd/>
              <a:tailEnd/>
            </a:ln>
          </p:spPr>
          <p:txBody>
            <a:bodyPr wrap="none" lIns="0" tIns="0" rIns="0" bIns="0">
              <a:spAutoFit/>
            </a:bodyPr>
            <a:lstStyle/>
            <a:p>
              <a:pPr algn="ctr" eaLnBrk="0" hangingPunct="0">
                <a:lnSpc>
                  <a:spcPct val="90000"/>
                </a:lnSpc>
                <a:buClr>
                  <a:schemeClr val="bg1"/>
                </a:buClr>
                <a:buFont typeface="Times New Roman" pitchFamily="18" charset="0"/>
                <a:buNone/>
              </a:pPr>
              <a:r>
                <a:rPr lang="en-US" sz="1400">
                  <a:latin typeface="Trebuchet MS" pitchFamily="34" charset="0"/>
                  <a:cs typeface="Arial" pitchFamily="34" charset="0"/>
                </a:rPr>
                <a:t>HW</a:t>
              </a:r>
            </a:p>
          </p:txBody>
        </p:sp>
      </p:grpSp>
      <p:sp>
        <p:nvSpPr>
          <p:cNvPr id="18533" name="Text Box 101"/>
          <p:cNvSpPr txBox="1">
            <a:spLocks noChangeArrowheads="1"/>
          </p:cNvSpPr>
          <p:nvPr/>
        </p:nvSpPr>
        <p:spPr bwMode="auto">
          <a:xfrm>
            <a:off x="2965450" y="3838014"/>
            <a:ext cx="1339662" cy="30777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400" dirty="0">
                <a:ea typeface="MS PGothic"/>
                <a:cs typeface="MS PGothic"/>
              </a:rPr>
              <a:t>ALU ATCA/HP</a:t>
            </a:r>
          </a:p>
        </p:txBody>
      </p:sp>
      <p:sp>
        <p:nvSpPr>
          <p:cNvPr id="77" name="Right Arrow Callout 76"/>
          <p:cNvSpPr/>
          <p:nvPr/>
        </p:nvSpPr>
        <p:spPr>
          <a:xfrm>
            <a:off x="2143884" y="2138254"/>
            <a:ext cx="667143" cy="430771"/>
          </a:xfrm>
          <a:prstGeom prst="rightArrowCallout">
            <a:avLst/>
          </a:prstGeom>
          <a:gradFill flip="none" rotWithShape="1">
            <a:gsLst>
              <a:gs pos="100000">
                <a:srgbClr val="AB99C1"/>
              </a:gs>
              <a:gs pos="0">
                <a:srgbClr val="92D050"/>
              </a:gs>
              <a:gs pos="50000">
                <a:srgbClr val="FF8B8B"/>
              </a:gs>
            </a:gsLst>
            <a:lin ang="0" scaled="1"/>
            <a:tileRect/>
          </a:gradFill>
          <a:ln w="12700">
            <a:noFill/>
          </a:ln>
          <a:scene3d>
            <a:camera prst="orthographicFront"/>
            <a:lightRig rig="threePt" dir="t"/>
          </a:scene3d>
          <a:sp3d>
            <a:bevelT/>
          </a:sp3d>
        </p:spPr>
        <p:txBody>
          <a:bodyPr lIns="45720" rIns="45720" anchor="ctr"/>
          <a:lstStyle/>
          <a:p>
            <a:pPr algn="ctr">
              <a:tabLst>
                <a:tab pos="3946525" algn="l"/>
              </a:tabLst>
              <a:defRPr/>
            </a:pPr>
            <a:r>
              <a:rPr lang="en-US" sz="900">
                <a:latin typeface="Arial" charset="0"/>
                <a:ea typeface="MS PGothic"/>
                <a:cs typeface="Arial" charset="0"/>
              </a:rPr>
              <a:t>COM</a:t>
            </a:r>
          </a:p>
        </p:txBody>
      </p:sp>
      <p:sp>
        <p:nvSpPr>
          <p:cNvPr id="78" name="Right Arrow Callout 77"/>
          <p:cNvSpPr/>
          <p:nvPr/>
        </p:nvSpPr>
        <p:spPr>
          <a:xfrm>
            <a:off x="2172459" y="3086294"/>
            <a:ext cx="667143" cy="403716"/>
          </a:xfrm>
          <a:prstGeom prst="rightArrowCallout">
            <a:avLst/>
          </a:prstGeom>
          <a:solidFill>
            <a:srgbClr val="0DA3FF"/>
          </a:solidFill>
          <a:ln w="12700">
            <a:noFill/>
          </a:ln>
          <a:effectLst>
            <a:softEdge rad="31750"/>
          </a:effectLst>
          <a:scene3d>
            <a:camera prst="orthographicFront"/>
            <a:lightRig rig="threePt" dir="t"/>
          </a:scene3d>
          <a:sp3d>
            <a:bevelT/>
          </a:sp3d>
        </p:spPr>
        <p:txBody>
          <a:bodyPr wrap="none" lIns="0" rIns="0" anchor="ctr"/>
          <a:lstStyle/>
          <a:p>
            <a:pPr algn="ctr">
              <a:tabLst>
                <a:tab pos="3946525" algn="l"/>
              </a:tabLst>
              <a:defRPr/>
            </a:pPr>
            <a:r>
              <a:rPr lang="en-US" sz="1200" dirty="0">
                <a:latin typeface="Arial" charset="0"/>
                <a:ea typeface="MS PGothic"/>
                <a:cs typeface="Arial" charset="0"/>
              </a:rPr>
              <a:t>VM</a:t>
            </a:r>
          </a:p>
          <a:p>
            <a:pPr algn="ctr">
              <a:tabLst>
                <a:tab pos="3946525" algn="l"/>
              </a:tabLst>
              <a:defRPr/>
            </a:pPr>
            <a:r>
              <a:rPr lang="en-US" sz="1200" dirty="0">
                <a:latin typeface="Arial" charset="0"/>
                <a:ea typeface="MS PGothic"/>
                <a:cs typeface="Arial" charset="0"/>
              </a:rPr>
              <a:t>Mgmt</a:t>
            </a:r>
          </a:p>
        </p:txBody>
      </p:sp>
      <p:sp>
        <p:nvSpPr>
          <p:cNvPr id="79" name="Right Arrow Callout 78"/>
          <p:cNvSpPr/>
          <p:nvPr/>
        </p:nvSpPr>
        <p:spPr>
          <a:xfrm>
            <a:off x="2162934" y="3560270"/>
            <a:ext cx="667143" cy="350281"/>
          </a:xfrm>
          <a:prstGeom prst="rightArrowCallout">
            <a:avLst/>
          </a:prstGeom>
          <a:solidFill>
            <a:srgbClr val="D9D9D9"/>
          </a:solidFill>
          <a:ln w="12700">
            <a:noFill/>
          </a:ln>
          <a:effectLst>
            <a:softEdge rad="31750"/>
          </a:effectLst>
          <a:scene3d>
            <a:camera prst="orthographicFront"/>
            <a:lightRig rig="threePt" dir="t"/>
          </a:scene3d>
          <a:sp3d>
            <a:bevelT/>
          </a:sp3d>
        </p:spPr>
        <p:txBody>
          <a:bodyPr wrap="none" lIns="0" rIns="0" anchor="ctr"/>
          <a:lstStyle/>
          <a:p>
            <a:pPr algn="ctr">
              <a:tabLst>
                <a:tab pos="3946525" algn="l"/>
              </a:tabLst>
              <a:defRPr/>
            </a:pPr>
            <a:r>
              <a:rPr lang="en-US" sz="1200" dirty="0">
                <a:latin typeface="Arial" charset="0"/>
                <a:ea typeface="MS PGothic"/>
                <a:cs typeface="Arial" charset="0"/>
              </a:rPr>
              <a:t>HW</a:t>
            </a:r>
          </a:p>
          <a:p>
            <a:pPr algn="ctr">
              <a:tabLst>
                <a:tab pos="3946525" algn="l"/>
              </a:tabLst>
              <a:defRPr/>
            </a:pPr>
            <a:r>
              <a:rPr lang="en-US" sz="1200" dirty="0">
                <a:latin typeface="Arial" charset="0"/>
                <a:ea typeface="MS PGothic"/>
                <a:cs typeface="Arial" charset="0"/>
              </a:rPr>
              <a:t>Mgmt</a:t>
            </a:r>
          </a:p>
        </p:txBody>
      </p:sp>
      <p:sp>
        <p:nvSpPr>
          <p:cNvPr id="32814" name="Freeform 122"/>
          <p:cNvSpPr>
            <a:spLocks/>
          </p:cNvSpPr>
          <p:nvPr/>
        </p:nvSpPr>
        <p:spPr bwMode="auto">
          <a:xfrm>
            <a:off x="1847850" y="2028264"/>
            <a:ext cx="219075" cy="1190625"/>
          </a:xfrm>
          <a:custGeom>
            <a:avLst/>
            <a:gdLst>
              <a:gd name="T0" fmla="*/ 0 w 138"/>
              <a:gd name="T1" fmla="*/ 0 h 684"/>
              <a:gd name="T2" fmla="*/ 0 w 138"/>
              <a:gd name="T3" fmla="*/ 2147483647 h 684"/>
              <a:gd name="T4" fmla="*/ 2147483647 w 138"/>
              <a:gd name="T5" fmla="*/ 2147483647 h 684"/>
              <a:gd name="T6" fmla="*/ 0 60000 65536"/>
              <a:gd name="T7" fmla="*/ 0 60000 65536"/>
              <a:gd name="T8" fmla="*/ 0 60000 65536"/>
              <a:gd name="T9" fmla="*/ 0 w 138"/>
              <a:gd name="T10" fmla="*/ 0 h 684"/>
              <a:gd name="T11" fmla="*/ 138 w 138"/>
              <a:gd name="T12" fmla="*/ 684 h 684"/>
            </a:gdLst>
            <a:ahLst/>
            <a:cxnLst>
              <a:cxn ang="T6">
                <a:pos x="T0" y="T1"/>
              </a:cxn>
              <a:cxn ang="T7">
                <a:pos x="T2" y="T3"/>
              </a:cxn>
              <a:cxn ang="T8">
                <a:pos x="T4" y="T5"/>
              </a:cxn>
            </a:cxnLst>
            <a:rect l="T9" t="T10" r="T11" b="T12"/>
            <a:pathLst>
              <a:path w="138" h="684">
                <a:moveTo>
                  <a:pt x="0" y="0"/>
                </a:moveTo>
                <a:lnTo>
                  <a:pt x="0" y="684"/>
                </a:lnTo>
                <a:lnTo>
                  <a:pt x="138" y="684"/>
                </a:lnTo>
              </a:path>
            </a:pathLst>
          </a:custGeom>
          <a:noFill/>
          <a:ln w="57150" cmpd="sng">
            <a:solidFill>
              <a:srgbClr val="FFCC66"/>
            </a:solidFill>
            <a:round/>
            <a:headEnd type="triangle" w="med" len="med"/>
            <a:tailEnd type="triangle" w="med" len="med"/>
          </a:ln>
          <a:effectLst>
            <a:prstShdw prst="shdw17" dist="17961" dir="2700000">
              <a:srgbClr val="997A3D"/>
            </a:prstShdw>
          </a:effectLst>
        </p:spPr>
        <p:txBody>
          <a:bodyPr/>
          <a:lstStyle/>
          <a:p>
            <a:endParaRPr lang="en-US"/>
          </a:p>
        </p:txBody>
      </p:sp>
      <p:sp>
        <p:nvSpPr>
          <p:cNvPr id="32815" name="Line 124"/>
          <p:cNvSpPr>
            <a:spLocks noChangeShapeType="1"/>
          </p:cNvSpPr>
          <p:nvPr/>
        </p:nvSpPr>
        <p:spPr bwMode="auto">
          <a:xfrm flipH="1">
            <a:off x="1876425" y="2895039"/>
            <a:ext cx="1066800" cy="0"/>
          </a:xfrm>
          <a:prstGeom prst="line">
            <a:avLst/>
          </a:prstGeom>
          <a:noFill/>
          <a:ln w="9525">
            <a:solidFill>
              <a:srgbClr val="FFCC66"/>
            </a:solidFill>
            <a:round/>
            <a:headEnd type="triangle" w="med" len="med"/>
            <a:tailEnd type="triangle" w="med" len="med"/>
          </a:ln>
          <a:effectLst>
            <a:prstShdw prst="shdw17" dist="17961" dir="2700000">
              <a:srgbClr val="997A3D"/>
            </a:prstShdw>
          </a:effectLst>
        </p:spPr>
        <p:txBody>
          <a:bodyPr/>
          <a:lstStyle/>
          <a:p>
            <a:endParaRPr lang="en-US"/>
          </a:p>
        </p:txBody>
      </p:sp>
      <p:sp>
        <p:nvSpPr>
          <p:cNvPr id="18557" name="Text Box 125"/>
          <p:cNvSpPr txBox="1">
            <a:spLocks noChangeArrowheads="1"/>
          </p:cNvSpPr>
          <p:nvPr/>
        </p:nvSpPr>
        <p:spPr bwMode="auto">
          <a:xfrm>
            <a:off x="2155825" y="3885639"/>
            <a:ext cx="518091" cy="276999"/>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200" dirty="0">
                <a:ea typeface="MS PGothic"/>
                <a:cs typeface="MS PGothic"/>
              </a:rPr>
              <a:t>EMS</a:t>
            </a:r>
          </a:p>
        </p:txBody>
      </p:sp>
      <p:sp>
        <p:nvSpPr>
          <p:cNvPr id="130" name="Pentagon 129"/>
          <p:cNvSpPr/>
          <p:nvPr/>
        </p:nvSpPr>
        <p:spPr>
          <a:xfrm flipH="1">
            <a:off x="5731860" y="2569025"/>
            <a:ext cx="2976181" cy="910298"/>
          </a:xfrm>
          <a:prstGeom prst="homePlate">
            <a:avLst>
              <a:gd name="adj" fmla="val 25406"/>
            </a:avLst>
          </a:prstGeom>
          <a:solidFill>
            <a:srgbClr val="FFFFCC"/>
          </a:solidFill>
          <a:ln>
            <a:noFill/>
          </a:ln>
          <a:effectLst>
            <a:outerShdw blurRad="50800" dist="25400" dir="2700000" algn="tl" rotWithShape="0">
              <a:schemeClr val="tx1">
                <a:lumMod val="50000"/>
                <a:lumOff val="50000"/>
                <a:alpha val="40000"/>
              </a:schemeClr>
            </a:outerShdw>
          </a:effectLst>
          <a:scene3d>
            <a:camera prst="orthographicFront"/>
            <a:lightRig rig="threePt" dir="t"/>
          </a:scene3d>
          <a:sp3d prstMaterial="matte">
            <a:bevelT w="12700" h="25400"/>
          </a:sp3d>
        </p:spPr>
        <p:txBody>
          <a:bodyPr tIns="0" rIns="45720" bIns="0" anchor="ctr"/>
          <a:lstStyle/>
          <a:p>
            <a:pPr marL="171450" lvl="1" indent="-171450">
              <a:buClr>
                <a:srgbClr val="7F7F7F"/>
              </a:buClr>
              <a:buFont typeface="Wingdings" pitchFamily="2" charset="2"/>
              <a:buChar char="§"/>
              <a:tabLst>
                <a:tab pos="3946525" algn="l"/>
              </a:tabLst>
              <a:defRPr/>
            </a:pPr>
            <a:r>
              <a:rPr lang="en-US" sz="800" dirty="0" smtClean="0">
                <a:ea typeface="MS PGothic"/>
                <a:cs typeface="Arial" charset="0"/>
              </a:rPr>
              <a:t>Ability to leverage cloud enablement tools and API’s to effectively manage </a:t>
            </a:r>
            <a:r>
              <a:rPr lang="en-US" sz="800" dirty="0" err="1" smtClean="0">
                <a:ea typeface="MS PGothic"/>
                <a:cs typeface="Arial" charset="0"/>
              </a:rPr>
              <a:t>telco</a:t>
            </a:r>
            <a:r>
              <a:rPr lang="en-US" sz="800" dirty="0" smtClean="0">
                <a:ea typeface="MS PGothic"/>
                <a:cs typeface="Arial" charset="0"/>
              </a:rPr>
              <a:t> grade cloud resources</a:t>
            </a:r>
            <a:endParaRPr lang="en-US" sz="800" dirty="0">
              <a:ea typeface="MS PGothic"/>
              <a:cs typeface="Arial" charset="0"/>
            </a:endParaRPr>
          </a:p>
        </p:txBody>
      </p:sp>
      <p:sp>
        <p:nvSpPr>
          <p:cNvPr id="25" name="Pentagon 129"/>
          <p:cNvSpPr/>
          <p:nvPr/>
        </p:nvSpPr>
        <p:spPr>
          <a:xfrm flipH="1">
            <a:off x="5717796" y="1726002"/>
            <a:ext cx="2976182" cy="824504"/>
          </a:xfrm>
          <a:prstGeom prst="homePlate">
            <a:avLst>
              <a:gd name="adj" fmla="val 25406"/>
            </a:avLst>
          </a:prstGeom>
          <a:solidFill>
            <a:srgbClr val="FFFFCC"/>
          </a:solidFill>
          <a:ln>
            <a:noFill/>
          </a:ln>
          <a:effectLst>
            <a:outerShdw blurRad="50800" dist="25400" dir="2700000" algn="tl" rotWithShape="0">
              <a:schemeClr val="tx1">
                <a:lumMod val="50000"/>
                <a:lumOff val="50000"/>
                <a:alpha val="40000"/>
              </a:schemeClr>
            </a:outerShdw>
          </a:effectLst>
          <a:scene3d>
            <a:camera prst="orthographicFront"/>
            <a:lightRig rig="threePt" dir="t"/>
          </a:scene3d>
          <a:sp3d prstMaterial="matte">
            <a:bevelT w="12700" h="25400"/>
          </a:sp3d>
        </p:spPr>
        <p:txBody>
          <a:bodyPr tIns="0" rIns="45720" bIns="0" anchor="ctr"/>
          <a:lstStyle/>
          <a:p>
            <a:pPr marL="171450" lvl="1" indent="-171450">
              <a:buClr>
                <a:srgbClr val="7F7F7F"/>
              </a:buClr>
              <a:buFont typeface="Wingdings" pitchFamily="2" charset="2"/>
              <a:buChar char="§"/>
              <a:tabLst>
                <a:tab pos="3946525" algn="l"/>
              </a:tabLst>
              <a:defRPr/>
            </a:pPr>
            <a:r>
              <a:rPr lang="en-US" sz="800" dirty="0" smtClean="0">
                <a:ea typeface="MS PGothic"/>
                <a:cs typeface="Arial" charset="0"/>
              </a:rPr>
              <a:t>Applications and associated middleware modified to support cloud elasticity</a:t>
            </a:r>
          </a:p>
          <a:p>
            <a:pPr marL="514350" lvl="2" indent="-171450">
              <a:buClr>
                <a:srgbClr val="7F7F7F"/>
              </a:buClr>
              <a:buFont typeface="Wingdings" pitchFamily="2" charset="2"/>
              <a:buChar char="§"/>
              <a:tabLst>
                <a:tab pos="3946525" algn="l"/>
              </a:tabLst>
              <a:defRPr/>
            </a:pPr>
            <a:r>
              <a:rPr lang="en-US" sz="800" dirty="0" smtClean="0">
                <a:ea typeface="MS PGothic"/>
                <a:cs typeface="Arial" charset="0"/>
              </a:rPr>
              <a:t>Dynamically move across cloud resources</a:t>
            </a:r>
          </a:p>
          <a:p>
            <a:pPr marL="514350" lvl="2" indent="-171450">
              <a:buClr>
                <a:srgbClr val="7F7F7F"/>
              </a:buClr>
              <a:buFont typeface="Wingdings" pitchFamily="2" charset="2"/>
              <a:buChar char="§"/>
              <a:tabLst>
                <a:tab pos="3946525" algn="l"/>
              </a:tabLst>
              <a:defRPr/>
            </a:pPr>
            <a:r>
              <a:rPr lang="en-US" sz="800" dirty="0" smtClean="0">
                <a:ea typeface="MS PGothic"/>
                <a:cs typeface="Arial" charset="0"/>
              </a:rPr>
              <a:t>Ability to add or release compute resources.</a:t>
            </a:r>
            <a:endParaRPr lang="en-US" sz="800" dirty="0">
              <a:ea typeface="MS PGothic"/>
              <a:cs typeface="Arial" charset="0"/>
            </a:endParaRPr>
          </a:p>
        </p:txBody>
      </p:sp>
      <p:pic>
        <p:nvPicPr>
          <p:cNvPr id="32823" name="Picture 2" descr="http://all.alcatel-lucent.com/wps/PA_1_9_8SE/images/Spotlight_Images/ALU_Cloud_200x100px.jpg"/>
          <p:cNvPicPr>
            <a:picLocks noChangeAspect="1" noChangeArrowheads="1"/>
          </p:cNvPicPr>
          <p:nvPr/>
        </p:nvPicPr>
        <p:blipFill>
          <a:blip r:embed="rId3" cstate="print"/>
          <a:srcRect/>
          <a:stretch>
            <a:fillRect/>
          </a:stretch>
        </p:blipFill>
        <p:spPr bwMode="auto">
          <a:xfrm>
            <a:off x="1106488" y="988452"/>
            <a:ext cx="1539875" cy="769937"/>
          </a:xfrm>
          <a:prstGeom prst="rect">
            <a:avLst/>
          </a:prstGeom>
          <a:noFill/>
          <a:ln w="9525">
            <a:noFill/>
            <a:miter lim="800000"/>
            <a:headEnd/>
            <a:tailEnd/>
          </a:ln>
        </p:spPr>
      </p:pic>
      <p:sp>
        <p:nvSpPr>
          <p:cNvPr id="80" name="Rounded Rectangle 79"/>
          <p:cNvSpPr/>
          <p:nvPr/>
        </p:nvSpPr>
        <p:spPr>
          <a:xfrm>
            <a:off x="1354579" y="1426929"/>
            <a:ext cx="992386" cy="631604"/>
          </a:xfrm>
          <a:prstGeom prst="roundRect">
            <a:avLst/>
          </a:prstGeom>
          <a:solidFill>
            <a:srgbClr val="FFC000"/>
          </a:solidFill>
          <a:ln w="12700">
            <a:noFill/>
          </a:ln>
          <a:effectLst>
            <a:softEdge rad="31750"/>
          </a:effectLst>
          <a:scene3d>
            <a:camera prst="orthographicFront"/>
            <a:lightRig rig="threePt" dir="t"/>
          </a:scene3d>
          <a:sp3d>
            <a:bevelT/>
          </a:sp3d>
        </p:spPr>
        <p:txBody>
          <a:bodyPr lIns="0" rIns="0" anchor="ctr"/>
          <a:lstStyle/>
          <a:p>
            <a:pPr algn="ctr">
              <a:tabLst>
                <a:tab pos="3946525" algn="l"/>
              </a:tabLst>
              <a:defRPr/>
            </a:pPr>
            <a:r>
              <a:rPr lang="en-US" sz="1200" dirty="0">
                <a:latin typeface="Arial" charset="0"/>
                <a:ea typeface="MS PGothic"/>
                <a:cs typeface="Arial" charset="0"/>
              </a:rPr>
              <a:t>Cloud Management</a:t>
            </a:r>
          </a:p>
        </p:txBody>
      </p:sp>
      <p:grpSp>
        <p:nvGrpSpPr>
          <p:cNvPr id="47105" name="Group 1"/>
          <p:cNvGrpSpPr>
            <a:grpSpLocks/>
          </p:cNvGrpSpPr>
          <p:nvPr/>
        </p:nvGrpSpPr>
        <p:grpSpPr bwMode="auto">
          <a:xfrm>
            <a:off x="1106488" y="755089"/>
            <a:ext cx="1541462" cy="331788"/>
            <a:chOff x="5369878" y="430970"/>
            <a:chExt cx="2813050" cy="285750"/>
          </a:xfrm>
        </p:grpSpPr>
        <p:sp>
          <p:nvSpPr>
            <p:cNvPr id="32828" name="Rectangle 99"/>
            <p:cNvSpPr>
              <a:spLocks noChangeArrowheads="1"/>
            </p:cNvSpPr>
            <p:nvPr/>
          </p:nvSpPr>
          <p:spPr bwMode="auto">
            <a:xfrm>
              <a:off x="5369878" y="445258"/>
              <a:ext cx="2811462" cy="271462"/>
            </a:xfrm>
            <a:prstGeom prst="rect">
              <a:avLst/>
            </a:prstGeom>
            <a:solidFill>
              <a:schemeClr val="accent1"/>
            </a:solidFill>
            <a:ln w="9525">
              <a:noFill/>
              <a:miter lim="800000"/>
              <a:headEnd/>
              <a:tailEnd/>
            </a:ln>
          </p:spPr>
          <p:txBody>
            <a:bodyPr wrap="none" anchor="ctr"/>
            <a:lstStyle/>
            <a:p>
              <a:endParaRPr lang="fr-FR" sz="1800">
                <a:latin typeface="Arial" pitchFamily="34" charset="0"/>
              </a:endParaRPr>
            </a:p>
          </p:txBody>
        </p:sp>
        <p:sp>
          <p:nvSpPr>
            <p:cNvPr id="32829" name="Text Box 100"/>
            <p:cNvSpPr txBox="1">
              <a:spLocks noChangeArrowheads="1"/>
            </p:cNvSpPr>
            <p:nvPr/>
          </p:nvSpPr>
          <p:spPr bwMode="auto">
            <a:xfrm>
              <a:off x="5381466" y="430970"/>
              <a:ext cx="2801462" cy="262507"/>
            </a:xfrm>
            <a:prstGeom prst="rect">
              <a:avLst/>
            </a:prstGeom>
            <a:noFill/>
            <a:ln w="9525">
              <a:noFill/>
              <a:miter lim="800000"/>
              <a:headEnd/>
              <a:tailEnd/>
            </a:ln>
          </p:spPr>
          <p:txBody>
            <a:bodyPr>
              <a:spAutoFit/>
            </a:bodyPr>
            <a:lstStyle/>
            <a:p>
              <a:r>
                <a:rPr lang="en-US" sz="1400" b="1" dirty="0" err="1">
                  <a:solidFill>
                    <a:schemeClr val="bg1"/>
                  </a:solidFill>
                  <a:latin typeface="Arial" pitchFamily="34" charset="0"/>
                </a:rPr>
                <a:t>CloudBand</a:t>
              </a:r>
              <a:r>
                <a:rPr lang="en-US" sz="1400" b="1" dirty="0">
                  <a:solidFill>
                    <a:schemeClr val="bg1"/>
                  </a:solidFill>
                  <a:latin typeface="Arial" pitchFamily="34" charset="0"/>
                </a:rPr>
                <a:t>™</a:t>
              </a:r>
            </a:p>
          </p:txBody>
        </p:sp>
      </p:gr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8" name="Rectangle 154"/>
          <p:cNvSpPr>
            <a:spLocks noChangeArrowheads="1"/>
          </p:cNvSpPr>
          <p:nvPr/>
        </p:nvSpPr>
        <p:spPr bwMode="auto">
          <a:xfrm>
            <a:off x="5894388" y="3054350"/>
            <a:ext cx="2778125" cy="2408238"/>
          </a:xfrm>
          <a:prstGeom prst="rect">
            <a:avLst/>
          </a:prstGeom>
          <a:solidFill>
            <a:srgbClr val="FFFFFF">
              <a:alpha val="89803"/>
            </a:srgbClr>
          </a:solidFill>
          <a:ln w="9525">
            <a:solidFill>
              <a:schemeClr val="accent5"/>
            </a:solidFill>
            <a:miter lim="800000"/>
            <a:headEnd/>
            <a:tailEnd/>
          </a:ln>
        </p:spPr>
        <p:txBody>
          <a:bodyPr wrap="none" anchor="ctr"/>
          <a:lstStyle/>
          <a:p>
            <a:endParaRPr lang="en-CA"/>
          </a:p>
        </p:txBody>
      </p:sp>
      <p:sp>
        <p:nvSpPr>
          <p:cNvPr id="153603" name="Rectangle 2"/>
          <p:cNvSpPr>
            <a:spLocks noGrp="1" noChangeArrowheads="1"/>
          </p:cNvSpPr>
          <p:nvPr>
            <p:ph type="title" idx="4294967295"/>
          </p:nvPr>
        </p:nvSpPr>
        <p:spPr>
          <a:xfrm>
            <a:off x="427038" y="42863"/>
            <a:ext cx="8283575" cy="803275"/>
          </a:xfrm>
        </p:spPr>
        <p:txBody>
          <a:bodyPr/>
          <a:lstStyle/>
          <a:p>
            <a:r>
              <a:rPr lang="en-US" dirty="0" smtClean="0"/>
              <a:t>Why do we need a Virtualization Reference Platform? (</a:t>
            </a:r>
            <a:r>
              <a:rPr lang="en-US" dirty="0" err="1" smtClean="0"/>
              <a:t>mCAS</a:t>
            </a:r>
            <a:r>
              <a:rPr lang="en-US" dirty="0" smtClean="0"/>
              <a:t> slide)</a:t>
            </a:r>
          </a:p>
        </p:txBody>
      </p:sp>
      <p:sp>
        <p:nvSpPr>
          <p:cNvPr id="20483" name="Rectangle 3"/>
          <p:cNvSpPr>
            <a:spLocks noGrp="1" noChangeArrowheads="1"/>
          </p:cNvSpPr>
          <p:nvPr>
            <p:ph type="body" idx="4294967295"/>
          </p:nvPr>
        </p:nvSpPr>
        <p:spPr>
          <a:xfrm>
            <a:off x="376238" y="1181100"/>
            <a:ext cx="8296275" cy="1519238"/>
          </a:xfrm>
        </p:spPr>
        <p:txBody>
          <a:bodyPr/>
          <a:lstStyle/>
          <a:p>
            <a:pPr marL="0" indent="0">
              <a:buClr>
                <a:srgbClr val="00B9E1"/>
              </a:buClr>
              <a:buFont typeface="Wingdings" pitchFamily="2" charset="2"/>
              <a:buNone/>
            </a:pPr>
            <a:r>
              <a:rPr lang="en-US" sz="1600" b="1" dirty="0" smtClean="0"/>
              <a:t>Critical Challenges Provide Opportunity for Alcatel-Lucent</a:t>
            </a:r>
          </a:p>
          <a:p>
            <a:pPr marL="176213" lvl="1" indent="-176213">
              <a:buClr>
                <a:srgbClr val="00B9E1"/>
              </a:buClr>
              <a:buFont typeface="Wingdings" pitchFamily="2" charset="2"/>
              <a:buChar char="§"/>
            </a:pPr>
            <a:r>
              <a:rPr lang="en-US" sz="1600" dirty="0" smtClean="0"/>
              <a:t>Fragmented Management/Orchestration space</a:t>
            </a:r>
          </a:p>
          <a:p>
            <a:pPr marL="176213" lvl="1" indent="-176213">
              <a:spcAft>
                <a:spcPts val="1800"/>
              </a:spcAft>
              <a:buClr>
                <a:srgbClr val="00B9E1"/>
              </a:buClr>
              <a:buFont typeface="Wingdings" pitchFamily="2" charset="2"/>
              <a:buChar char="§"/>
            </a:pPr>
            <a:r>
              <a:rPr lang="en-US" sz="1600" dirty="0" smtClean="0"/>
              <a:t>Cloud reliability</a:t>
            </a:r>
          </a:p>
          <a:p>
            <a:pPr marL="0" indent="0">
              <a:buClr>
                <a:srgbClr val="00B9E1"/>
              </a:buClr>
              <a:buFont typeface="Wingdings" pitchFamily="2" charset="2"/>
              <a:buNone/>
            </a:pPr>
            <a:r>
              <a:rPr lang="en-US" sz="1600" b="1" dirty="0" smtClean="0"/>
              <a:t>Alcatel-Lucent is well positioned to address these challenges</a:t>
            </a:r>
            <a:endParaRPr lang="en-US" sz="1600" b="1" dirty="0" smtClean="0">
              <a:cs typeface="Arial" pitchFamily="34" charset="0"/>
            </a:endParaRPr>
          </a:p>
        </p:txBody>
      </p:sp>
      <p:sp>
        <p:nvSpPr>
          <p:cNvPr id="153605" name="AutoShape 129"/>
          <p:cNvSpPr>
            <a:spLocks noChangeArrowheads="1"/>
          </p:cNvSpPr>
          <p:nvPr/>
        </p:nvSpPr>
        <p:spPr bwMode="auto">
          <a:xfrm>
            <a:off x="6146800" y="4953000"/>
            <a:ext cx="442913" cy="392113"/>
          </a:xfrm>
          <a:prstGeom prst="bevel">
            <a:avLst>
              <a:gd name="adj" fmla="val 1606"/>
            </a:avLst>
          </a:prstGeom>
          <a:solidFill>
            <a:schemeClr val="bg2"/>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53606" name="Text Box 130"/>
          <p:cNvSpPr txBox="1">
            <a:spLocks noChangeArrowheads="1"/>
          </p:cNvSpPr>
          <p:nvPr/>
        </p:nvSpPr>
        <p:spPr bwMode="auto">
          <a:xfrm>
            <a:off x="6254750" y="5086350"/>
            <a:ext cx="238125" cy="136525"/>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buFont typeface="Times New Roman" pitchFamily="18" charset="0"/>
              <a:buNone/>
              <a:tabLst>
                <a:tab pos="3946525" algn="l"/>
              </a:tabLst>
            </a:pPr>
            <a:r>
              <a:rPr lang="en-US" sz="1000" b="1"/>
              <a:t>CPU</a:t>
            </a:r>
          </a:p>
        </p:txBody>
      </p:sp>
      <p:sp>
        <p:nvSpPr>
          <p:cNvPr id="153607" name="AutoShape 131"/>
          <p:cNvSpPr>
            <a:spLocks noChangeArrowheads="1"/>
          </p:cNvSpPr>
          <p:nvPr/>
        </p:nvSpPr>
        <p:spPr bwMode="auto">
          <a:xfrm>
            <a:off x="6640513" y="4954588"/>
            <a:ext cx="544512" cy="393700"/>
          </a:xfrm>
          <a:prstGeom prst="bevel">
            <a:avLst>
              <a:gd name="adj" fmla="val 1606"/>
            </a:avLst>
          </a:prstGeom>
          <a:solidFill>
            <a:schemeClr val="bg2"/>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53608" name="Text Box 132"/>
          <p:cNvSpPr txBox="1">
            <a:spLocks noChangeArrowheads="1"/>
          </p:cNvSpPr>
          <p:nvPr/>
        </p:nvSpPr>
        <p:spPr bwMode="auto">
          <a:xfrm>
            <a:off x="6673850" y="5087938"/>
            <a:ext cx="471488" cy="136525"/>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buFont typeface="Times New Roman" pitchFamily="18" charset="0"/>
              <a:buNone/>
              <a:tabLst>
                <a:tab pos="3946525" algn="l"/>
              </a:tabLst>
            </a:pPr>
            <a:r>
              <a:rPr lang="en-US" sz="1000" b="1"/>
              <a:t>Memory</a:t>
            </a:r>
          </a:p>
        </p:txBody>
      </p:sp>
      <p:sp>
        <p:nvSpPr>
          <p:cNvPr id="153609" name="AutoShape 133"/>
          <p:cNvSpPr>
            <a:spLocks noChangeArrowheads="1"/>
          </p:cNvSpPr>
          <p:nvPr/>
        </p:nvSpPr>
        <p:spPr bwMode="auto">
          <a:xfrm>
            <a:off x="6129338" y="3419475"/>
            <a:ext cx="515937" cy="790575"/>
          </a:xfrm>
          <a:prstGeom prst="bevel">
            <a:avLst>
              <a:gd name="adj" fmla="val 1606"/>
            </a:avLst>
          </a:prstGeom>
          <a:solidFill>
            <a:srgbClr val="00B9E1"/>
          </a:solidFill>
          <a:ln w="19050">
            <a:noFill/>
            <a:miter lim="800000"/>
            <a:headEnd/>
            <a:tailEnd/>
          </a:ln>
        </p:spPr>
        <p:txBody>
          <a:bodyPr wrap="none" lIns="0" tIns="0" rIns="0" bIns="0" anchor="b"/>
          <a:lstStyle/>
          <a:p>
            <a:pPr algn="ctr" eaLnBrk="0" hangingPunct="0">
              <a:lnSpc>
                <a:spcPct val="90000"/>
              </a:lnSpc>
              <a:spcAft>
                <a:spcPts val="1200"/>
              </a:spcAft>
              <a:buClr>
                <a:schemeClr val="bg1"/>
              </a:buClr>
              <a:buFont typeface="Times New Roman" pitchFamily="18" charset="0"/>
              <a:buNone/>
              <a:tabLst>
                <a:tab pos="3946525" algn="l"/>
              </a:tabLst>
            </a:pPr>
            <a:r>
              <a:rPr lang="fr-FR" sz="1000" b="1"/>
              <a:t>VM</a:t>
            </a:r>
          </a:p>
        </p:txBody>
      </p:sp>
      <p:sp>
        <p:nvSpPr>
          <p:cNvPr id="153610" name="AutoShape 134"/>
          <p:cNvSpPr>
            <a:spLocks noChangeArrowheads="1"/>
          </p:cNvSpPr>
          <p:nvPr/>
        </p:nvSpPr>
        <p:spPr bwMode="auto">
          <a:xfrm>
            <a:off x="6188075" y="3716338"/>
            <a:ext cx="382588" cy="171450"/>
          </a:xfrm>
          <a:prstGeom prst="bevel">
            <a:avLst>
              <a:gd name="adj" fmla="val 1606"/>
            </a:avLst>
          </a:prstGeom>
          <a:solidFill>
            <a:schemeClr val="accent1"/>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53611" name="Text Box 135"/>
          <p:cNvSpPr txBox="1">
            <a:spLocks noChangeArrowheads="1"/>
          </p:cNvSpPr>
          <p:nvPr/>
        </p:nvSpPr>
        <p:spPr bwMode="auto">
          <a:xfrm>
            <a:off x="6300788" y="3743325"/>
            <a:ext cx="153987" cy="136525"/>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buFont typeface="Times New Roman" pitchFamily="18" charset="0"/>
              <a:buNone/>
              <a:tabLst>
                <a:tab pos="3946525" algn="l"/>
              </a:tabLst>
            </a:pPr>
            <a:r>
              <a:rPr lang="en-US" sz="1000" b="1"/>
              <a:t>OS</a:t>
            </a:r>
          </a:p>
        </p:txBody>
      </p:sp>
      <p:sp>
        <p:nvSpPr>
          <p:cNvPr id="153612" name="AutoShape 136"/>
          <p:cNvSpPr>
            <a:spLocks noChangeArrowheads="1"/>
          </p:cNvSpPr>
          <p:nvPr/>
        </p:nvSpPr>
        <p:spPr bwMode="auto">
          <a:xfrm>
            <a:off x="6188075" y="3497263"/>
            <a:ext cx="382588" cy="171450"/>
          </a:xfrm>
          <a:prstGeom prst="bevel">
            <a:avLst>
              <a:gd name="adj" fmla="val 1606"/>
            </a:avLst>
          </a:prstGeom>
          <a:solidFill>
            <a:schemeClr val="bg2"/>
          </a:solidFill>
          <a:ln w="9525">
            <a:noFill/>
            <a:miter lim="800000"/>
            <a:headEnd/>
            <a:tailEnd/>
          </a:ln>
          <a:effectLst>
            <a:prstShdw prst="shdw17" dist="17961" dir="2700000">
              <a:schemeClr val="bg2">
                <a:gamma/>
                <a:shade val="60000"/>
                <a:invGamma/>
              </a:schemeClr>
            </a:prstShdw>
          </a:effectLst>
        </p:spPr>
        <p:txBody>
          <a:bodyPr wrap="none" anchor="ctr"/>
          <a:lstStyle/>
          <a:p>
            <a:pPr algn="ctr"/>
            <a:endParaRPr lang="fr-FR" sz="1000" b="1"/>
          </a:p>
        </p:txBody>
      </p:sp>
      <p:sp>
        <p:nvSpPr>
          <p:cNvPr id="153613" name="Text Box 137"/>
          <p:cNvSpPr txBox="1">
            <a:spLocks noChangeArrowheads="1"/>
          </p:cNvSpPr>
          <p:nvPr/>
        </p:nvSpPr>
        <p:spPr bwMode="auto">
          <a:xfrm>
            <a:off x="6238875" y="3532188"/>
            <a:ext cx="284163" cy="136525"/>
          </a:xfrm>
          <a:prstGeom prst="rect">
            <a:avLst/>
          </a:prstGeom>
          <a:noFill/>
          <a:ln w="9525" algn="ctr">
            <a:noFill/>
            <a:miter lim="800000"/>
            <a:headEnd/>
            <a:tailEnd/>
          </a:ln>
          <a:effectLst>
            <a:prstShdw prst="shdw17" dist="17961" dir="2700000">
              <a:schemeClr val="bg2">
                <a:gamma/>
                <a:shade val="60000"/>
                <a:invGamma/>
              </a:schemeClr>
            </a:prstShdw>
          </a:effectLst>
        </p:spPr>
        <p:txBody>
          <a:bodyPr wrap="none" anchor="ctr"/>
          <a:lstStyle/>
          <a:p>
            <a:pPr algn="ctr"/>
            <a:r>
              <a:rPr lang="en-US" sz="1000" b="1"/>
              <a:t>Apps</a:t>
            </a:r>
          </a:p>
        </p:txBody>
      </p:sp>
      <p:sp>
        <p:nvSpPr>
          <p:cNvPr id="153614" name="AutoShape 140"/>
          <p:cNvSpPr>
            <a:spLocks noChangeArrowheads="1"/>
          </p:cNvSpPr>
          <p:nvPr/>
        </p:nvSpPr>
        <p:spPr bwMode="auto">
          <a:xfrm>
            <a:off x="6740525" y="3421063"/>
            <a:ext cx="515938" cy="790575"/>
          </a:xfrm>
          <a:prstGeom prst="bevel">
            <a:avLst>
              <a:gd name="adj" fmla="val 1606"/>
            </a:avLst>
          </a:prstGeom>
          <a:solidFill>
            <a:srgbClr val="00B9E1"/>
          </a:solidFill>
          <a:ln w="19050">
            <a:noFill/>
            <a:miter lim="800000"/>
            <a:headEnd/>
            <a:tailEnd/>
          </a:ln>
        </p:spPr>
        <p:txBody>
          <a:bodyPr lIns="0" tIns="0" rIns="0" bIns="0" anchor="b"/>
          <a:lstStyle/>
          <a:p>
            <a:pPr algn="ctr" eaLnBrk="0" hangingPunct="0">
              <a:lnSpc>
                <a:spcPct val="90000"/>
              </a:lnSpc>
              <a:spcAft>
                <a:spcPts val="1200"/>
              </a:spcAft>
              <a:buClr>
                <a:schemeClr val="bg1"/>
              </a:buClr>
              <a:buFont typeface="Times New Roman" pitchFamily="18" charset="0"/>
              <a:buNone/>
              <a:tabLst>
                <a:tab pos="3946525" algn="l"/>
              </a:tabLst>
            </a:pPr>
            <a:r>
              <a:rPr lang="fr-FR" sz="1000" b="1"/>
              <a:t>VM</a:t>
            </a:r>
          </a:p>
        </p:txBody>
      </p:sp>
      <p:sp>
        <p:nvSpPr>
          <p:cNvPr id="153615" name="AutoShape 141"/>
          <p:cNvSpPr>
            <a:spLocks noChangeArrowheads="1"/>
          </p:cNvSpPr>
          <p:nvPr/>
        </p:nvSpPr>
        <p:spPr bwMode="auto">
          <a:xfrm>
            <a:off x="6799263" y="3719513"/>
            <a:ext cx="382587" cy="171450"/>
          </a:xfrm>
          <a:prstGeom prst="bevel">
            <a:avLst>
              <a:gd name="adj" fmla="val 1606"/>
            </a:avLst>
          </a:prstGeom>
          <a:solidFill>
            <a:schemeClr val="accent1"/>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53616" name="Text Box 142"/>
          <p:cNvSpPr txBox="1">
            <a:spLocks noChangeArrowheads="1"/>
          </p:cNvSpPr>
          <p:nvPr/>
        </p:nvSpPr>
        <p:spPr bwMode="auto">
          <a:xfrm>
            <a:off x="6911975" y="3744913"/>
            <a:ext cx="153988" cy="136525"/>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buFont typeface="Times New Roman" pitchFamily="18" charset="0"/>
              <a:buNone/>
              <a:tabLst>
                <a:tab pos="3946525" algn="l"/>
              </a:tabLst>
            </a:pPr>
            <a:r>
              <a:rPr lang="en-US" sz="1000" b="1"/>
              <a:t>OS</a:t>
            </a:r>
          </a:p>
        </p:txBody>
      </p:sp>
      <p:sp>
        <p:nvSpPr>
          <p:cNvPr id="153617" name="AutoShape 143"/>
          <p:cNvSpPr>
            <a:spLocks noChangeArrowheads="1"/>
          </p:cNvSpPr>
          <p:nvPr/>
        </p:nvSpPr>
        <p:spPr bwMode="auto">
          <a:xfrm>
            <a:off x="6800850" y="3498850"/>
            <a:ext cx="382588" cy="171450"/>
          </a:xfrm>
          <a:prstGeom prst="bevel">
            <a:avLst>
              <a:gd name="adj" fmla="val 1606"/>
            </a:avLst>
          </a:prstGeom>
          <a:solidFill>
            <a:schemeClr val="bg2"/>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53618" name="Text Box 144"/>
          <p:cNvSpPr txBox="1">
            <a:spLocks noChangeArrowheads="1"/>
          </p:cNvSpPr>
          <p:nvPr/>
        </p:nvSpPr>
        <p:spPr bwMode="auto">
          <a:xfrm>
            <a:off x="6850063" y="3533775"/>
            <a:ext cx="284162" cy="136525"/>
          </a:xfrm>
          <a:prstGeom prst="rect">
            <a:avLst/>
          </a:prstGeom>
          <a:noFill/>
          <a:ln w="9525" algn="ctr">
            <a:noFill/>
            <a:miter lim="800000"/>
            <a:headEnd/>
            <a:tailEnd/>
          </a:ln>
          <a:effectLst>
            <a:prstShdw prst="shdw17" dist="17961" dir="2700000">
              <a:schemeClr val="bg2">
                <a:gamma/>
                <a:shade val="60000"/>
                <a:invGamma/>
              </a:schemeClr>
            </a:prstShdw>
          </a:effectLst>
        </p:spPr>
        <p:txBody>
          <a:bodyPr wrap="none" anchor="ctr"/>
          <a:lstStyle/>
          <a:p>
            <a:pPr algn="ctr"/>
            <a:r>
              <a:rPr lang="en-US" sz="1000" b="1"/>
              <a:t>Apps</a:t>
            </a:r>
          </a:p>
        </p:txBody>
      </p:sp>
      <p:sp>
        <p:nvSpPr>
          <p:cNvPr id="153619" name="AutoShape 146"/>
          <p:cNvSpPr>
            <a:spLocks noChangeArrowheads="1"/>
          </p:cNvSpPr>
          <p:nvPr/>
        </p:nvSpPr>
        <p:spPr bwMode="auto">
          <a:xfrm>
            <a:off x="7356475" y="4005263"/>
            <a:ext cx="1030288" cy="203200"/>
          </a:xfrm>
          <a:prstGeom prst="bevel">
            <a:avLst>
              <a:gd name="adj" fmla="val 1606"/>
            </a:avLst>
          </a:prstGeom>
          <a:solidFill>
            <a:srgbClr val="00B9E1"/>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53620" name="Text Box 147"/>
          <p:cNvSpPr txBox="1">
            <a:spLocks noChangeArrowheads="1"/>
          </p:cNvSpPr>
          <p:nvPr/>
        </p:nvSpPr>
        <p:spPr bwMode="auto">
          <a:xfrm>
            <a:off x="7486650" y="4057650"/>
            <a:ext cx="663575" cy="136525"/>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buFont typeface="Times New Roman" pitchFamily="18" charset="0"/>
              <a:buNone/>
              <a:tabLst>
                <a:tab pos="3946525" algn="l"/>
              </a:tabLst>
            </a:pPr>
            <a:r>
              <a:rPr lang="en-US" sz="1000" b="1"/>
              <a:t>Other Apps</a:t>
            </a:r>
          </a:p>
        </p:txBody>
      </p:sp>
      <p:sp>
        <p:nvSpPr>
          <p:cNvPr id="153621" name="AutoShape 149"/>
          <p:cNvSpPr>
            <a:spLocks noChangeArrowheads="1"/>
          </p:cNvSpPr>
          <p:nvPr/>
        </p:nvSpPr>
        <p:spPr bwMode="auto">
          <a:xfrm>
            <a:off x="7250113" y="4954588"/>
            <a:ext cx="544512" cy="393700"/>
          </a:xfrm>
          <a:prstGeom prst="bevel">
            <a:avLst>
              <a:gd name="adj" fmla="val 1606"/>
            </a:avLst>
          </a:prstGeom>
          <a:solidFill>
            <a:schemeClr val="bg2"/>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53622" name="AutoShape 150"/>
          <p:cNvSpPr>
            <a:spLocks noChangeArrowheads="1"/>
          </p:cNvSpPr>
          <p:nvPr/>
        </p:nvSpPr>
        <p:spPr bwMode="auto">
          <a:xfrm>
            <a:off x="7847013" y="4954588"/>
            <a:ext cx="544512" cy="393700"/>
          </a:xfrm>
          <a:prstGeom prst="bevel">
            <a:avLst>
              <a:gd name="adj" fmla="val 1606"/>
            </a:avLst>
          </a:prstGeom>
          <a:solidFill>
            <a:schemeClr val="bg2"/>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53623" name="Text Box 151"/>
          <p:cNvSpPr txBox="1">
            <a:spLocks noChangeArrowheads="1"/>
          </p:cNvSpPr>
          <p:nvPr/>
        </p:nvSpPr>
        <p:spPr bwMode="auto">
          <a:xfrm>
            <a:off x="7280275" y="5089525"/>
            <a:ext cx="450850" cy="136525"/>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buFont typeface="Times New Roman" pitchFamily="18" charset="0"/>
              <a:buNone/>
              <a:tabLst>
                <a:tab pos="3946525" algn="l"/>
              </a:tabLst>
            </a:pPr>
            <a:r>
              <a:rPr lang="en-US" sz="1000" b="1"/>
              <a:t>Devices</a:t>
            </a:r>
          </a:p>
        </p:txBody>
      </p:sp>
      <p:sp>
        <p:nvSpPr>
          <p:cNvPr id="153624" name="Text Box 152"/>
          <p:cNvSpPr txBox="1">
            <a:spLocks noChangeArrowheads="1"/>
          </p:cNvSpPr>
          <p:nvPr/>
        </p:nvSpPr>
        <p:spPr bwMode="auto">
          <a:xfrm>
            <a:off x="7866063" y="5013325"/>
            <a:ext cx="506412" cy="273050"/>
          </a:xfrm>
          <a:prstGeom prst="rect">
            <a:avLst/>
          </a:prstGeom>
          <a:solidFill>
            <a:schemeClr val="bg2"/>
          </a:solidFill>
          <a:ln w="19050">
            <a:noFill/>
            <a:miter lim="800000"/>
            <a:headEnd/>
            <a:tailEnd/>
          </a:ln>
        </p:spPr>
        <p:txBody>
          <a:bodyPr lIns="0" tIns="0" rIns="0" bIns="0">
            <a:spAutoFit/>
          </a:bodyPr>
          <a:lstStyle/>
          <a:p>
            <a:pPr algn="ctr" eaLnBrk="0" hangingPunct="0">
              <a:lnSpc>
                <a:spcPct val="90000"/>
              </a:lnSpc>
              <a:spcAft>
                <a:spcPts val="1200"/>
              </a:spcAft>
              <a:buClr>
                <a:schemeClr val="bg1"/>
              </a:buClr>
              <a:buFont typeface="Times New Roman" pitchFamily="18" charset="0"/>
              <a:buNone/>
              <a:tabLst>
                <a:tab pos="3946525" algn="l"/>
              </a:tabLst>
            </a:pPr>
            <a:r>
              <a:rPr lang="en-US" sz="1000" b="1"/>
              <a:t>HW Sensors</a:t>
            </a:r>
          </a:p>
        </p:txBody>
      </p:sp>
      <p:sp>
        <p:nvSpPr>
          <p:cNvPr id="4" name="Rectangle 81"/>
          <p:cNvSpPr>
            <a:spLocks noChangeArrowheads="1"/>
          </p:cNvSpPr>
          <p:nvPr/>
        </p:nvSpPr>
        <p:spPr bwMode="auto">
          <a:xfrm>
            <a:off x="7353300" y="3108325"/>
            <a:ext cx="1316038" cy="752475"/>
          </a:xfrm>
          <a:prstGeom prst="rect">
            <a:avLst/>
          </a:prstGeom>
          <a:gradFill rotWithShape="1">
            <a:gsLst>
              <a:gs pos="0">
                <a:schemeClr val="bg1">
                  <a:gamma/>
                  <a:shade val="46275"/>
                  <a:invGamma/>
                  <a:alpha val="0"/>
                </a:schemeClr>
              </a:gs>
              <a:gs pos="50000">
                <a:schemeClr val="bg1"/>
              </a:gs>
              <a:gs pos="100000">
                <a:schemeClr val="bg1">
                  <a:gamma/>
                  <a:shade val="46275"/>
                  <a:invGamma/>
                  <a:alpha val="0"/>
                </a:schemeClr>
              </a:gs>
            </a:gsLst>
            <a:lin ang="0" scaled="1"/>
          </a:gradFill>
          <a:ln w="9525" algn="ctr">
            <a:noFill/>
            <a:miter lim="800000"/>
            <a:headEnd/>
            <a:tailEnd/>
          </a:ln>
          <a:effectLst/>
        </p:spPr>
        <p:txBody>
          <a:bodyPr lIns="92075" tIns="46038" rIns="92075" bIns="46038">
            <a:spAutoFit/>
          </a:bodyPr>
          <a:lstStyle/>
          <a:p>
            <a:pPr algn="ctr" eaLnBrk="0" hangingPunct="0">
              <a:lnSpc>
                <a:spcPct val="90000"/>
              </a:lnSpc>
              <a:spcBef>
                <a:spcPct val="50000"/>
              </a:spcBef>
            </a:pPr>
            <a:r>
              <a:rPr lang="en-US" sz="1200" b="1"/>
              <a:t>Alcatel-Lucent Reference Platform for Virtualization</a:t>
            </a:r>
            <a:endParaRPr lang="en-US" b="1"/>
          </a:p>
        </p:txBody>
      </p:sp>
      <p:sp>
        <p:nvSpPr>
          <p:cNvPr id="153626" name="AutoShape 164"/>
          <p:cNvSpPr>
            <a:spLocks noChangeArrowheads="1"/>
          </p:cNvSpPr>
          <p:nvPr/>
        </p:nvSpPr>
        <p:spPr bwMode="auto">
          <a:xfrm>
            <a:off x="6149975" y="4276725"/>
            <a:ext cx="2238375" cy="588963"/>
          </a:xfrm>
          <a:prstGeom prst="bevel">
            <a:avLst>
              <a:gd name="adj" fmla="val 0"/>
            </a:avLst>
          </a:prstGeom>
          <a:solidFill>
            <a:schemeClr val="bg2"/>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53627" name="Text Box 165"/>
          <p:cNvSpPr txBox="1">
            <a:spLocks noChangeArrowheads="1"/>
          </p:cNvSpPr>
          <p:nvPr/>
        </p:nvSpPr>
        <p:spPr bwMode="auto">
          <a:xfrm>
            <a:off x="6232525" y="4340225"/>
            <a:ext cx="1974850" cy="136525"/>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buFont typeface="Times New Roman" pitchFamily="18" charset="0"/>
              <a:buNone/>
              <a:tabLst>
                <a:tab pos="3946525" algn="l"/>
              </a:tabLst>
            </a:pPr>
            <a:r>
              <a:rPr lang="en-US" sz="1000" b="1"/>
              <a:t>Red Hat Enterprise Virtualization</a:t>
            </a:r>
          </a:p>
        </p:txBody>
      </p:sp>
      <p:sp>
        <p:nvSpPr>
          <p:cNvPr id="130214" name="AutoShape 166"/>
          <p:cNvSpPr>
            <a:spLocks noChangeArrowheads="1"/>
          </p:cNvSpPr>
          <p:nvPr/>
        </p:nvSpPr>
        <p:spPr bwMode="auto">
          <a:xfrm>
            <a:off x="6330950" y="4530725"/>
            <a:ext cx="831850" cy="279400"/>
          </a:xfrm>
          <a:prstGeom prst="roundRect">
            <a:avLst>
              <a:gd name="adj" fmla="val 0"/>
            </a:avLst>
          </a:prstGeom>
          <a:solidFill>
            <a:schemeClr val="accent5"/>
          </a:solidFill>
          <a:ln w="9525">
            <a:solidFill>
              <a:srgbClr val="00B8E1"/>
            </a:solidFill>
            <a:round/>
            <a:headEnd/>
            <a:tailEnd/>
          </a:ln>
          <a:effectLst>
            <a:outerShdw blurRad="63500" dist="23000" dir="5400000" rotWithShape="0">
              <a:srgbClr val="000000">
                <a:alpha val="34999"/>
              </a:srgbClr>
            </a:outerShdw>
          </a:effectLst>
        </p:spPr>
        <p:txBody>
          <a:bodyPr wrap="none" lIns="0" tIns="0" rIns="0" bIns="0" anchor="ctr"/>
          <a:lstStyle/>
          <a:p>
            <a:endParaRPr lang="en-CA">
              <a:solidFill>
                <a:srgbClr val="FFFFFF"/>
              </a:solidFill>
            </a:endParaRPr>
          </a:p>
        </p:txBody>
      </p:sp>
      <p:sp>
        <p:nvSpPr>
          <p:cNvPr id="153629" name="Text Box 167"/>
          <p:cNvSpPr txBox="1">
            <a:spLocks noChangeArrowheads="1"/>
          </p:cNvSpPr>
          <p:nvPr/>
        </p:nvSpPr>
        <p:spPr bwMode="auto">
          <a:xfrm>
            <a:off x="6426200" y="4594225"/>
            <a:ext cx="657225" cy="136525"/>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buFont typeface="Times New Roman" pitchFamily="18" charset="0"/>
              <a:buNone/>
              <a:tabLst>
                <a:tab pos="3946525" algn="l"/>
              </a:tabLst>
            </a:pPr>
            <a:r>
              <a:rPr lang="en-US" sz="1000" b="1">
                <a:solidFill>
                  <a:schemeClr val="bg1"/>
                </a:solidFill>
              </a:rPr>
              <a:t>KVM Driver</a:t>
            </a:r>
          </a:p>
        </p:txBody>
      </p:sp>
      <p:sp>
        <p:nvSpPr>
          <p:cNvPr id="130216" name="AutoShape 168"/>
          <p:cNvSpPr>
            <a:spLocks noChangeArrowheads="1"/>
          </p:cNvSpPr>
          <p:nvPr/>
        </p:nvSpPr>
        <p:spPr bwMode="auto">
          <a:xfrm>
            <a:off x="7392988" y="4533900"/>
            <a:ext cx="831850" cy="288925"/>
          </a:xfrm>
          <a:prstGeom prst="roundRect">
            <a:avLst>
              <a:gd name="adj" fmla="val 0"/>
            </a:avLst>
          </a:prstGeom>
          <a:solidFill>
            <a:srgbClr val="00B9E1"/>
          </a:solidFill>
          <a:ln w="9525">
            <a:noFill/>
            <a:round/>
            <a:headEnd/>
            <a:tailEnd/>
          </a:ln>
          <a:effectLst>
            <a:outerShdw dist="23000" dir="5400000" rotWithShape="0">
              <a:srgbClr val="000000">
                <a:alpha val="34998"/>
              </a:srgbClr>
            </a:outerShdw>
          </a:effectLst>
        </p:spPr>
        <p:txBody>
          <a:bodyPr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defRPr/>
            </a:pPr>
            <a:r>
              <a:rPr lang="en-US" sz="900" dirty="0">
                <a:solidFill>
                  <a:srgbClr val="FFFFFF"/>
                </a:solidFill>
                <a:cs typeface="+mn-cs"/>
              </a:rPr>
              <a:t>Reliability Enhancements</a:t>
            </a:r>
          </a:p>
        </p:txBody>
      </p:sp>
      <p:sp>
        <p:nvSpPr>
          <p:cNvPr id="2" name="Rectangle 3"/>
          <p:cNvSpPr>
            <a:spLocks noChangeArrowheads="1"/>
          </p:cNvSpPr>
          <p:nvPr/>
        </p:nvSpPr>
        <p:spPr bwMode="auto">
          <a:xfrm>
            <a:off x="354013" y="3189288"/>
            <a:ext cx="5262562" cy="2913062"/>
          </a:xfrm>
          <a:prstGeom prst="rect">
            <a:avLst/>
          </a:prstGeom>
          <a:noFill/>
          <a:ln w="9525">
            <a:noFill/>
            <a:miter lim="800000"/>
            <a:headEnd/>
            <a:tailEnd/>
          </a:ln>
        </p:spPr>
        <p:txBody>
          <a:bodyPr lIns="0" tIns="0" rIns="0" bIns="0"/>
          <a:lstStyle/>
          <a:p>
            <a:pPr algn="l" eaLnBrk="0" hangingPunct="0">
              <a:spcBef>
                <a:spcPct val="20000"/>
              </a:spcBef>
              <a:buClr>
                <a:srgbClr val="00B9E1"/>
              </a:buClr>
              <a:buFont typeface="Wingdings" pitchFamily="2" charset="2"/>
              <a:buNone/>
              <a:tabLst>
                <a:tab pos="3946525" algn="l"/>
              </a:tabLst>
            </a:pPr>
            <a:r>
              <a:rPr lang="en-US" sz="1600" b="1" dirty="0"/>
              <a:t>We need a Alcatel-Lucent Virtualization Reference Platform to:</a:t>
            </a:r>
          </a:p>
          <a:p>
            <a:pPr marL="176213" lvl="1" indent="-176213" algn="l" eaLnBrk="0" hangingPunct="0">
              <a:spcBef>
                <a:spcPct val="20000"/>
              </a:spcBef>
              <a:buClr>
                <a:srgbClr val="00B9E1"/>
              </a:buClr>
              <a:buFont typeface="Wingdings" pitchFamily="2" charset="2"/>
              <a:buChar char="§"/>
              <a:tabLst>
                <a:tab pos="3946525" algn="l"/>
              </a:tabLst>
            </a:pPr>
            <a:r>
              <a:rPr lang="en-US" sz="1600" dirty="0">
                <a:solidFill>
                  <a:srgbClr val="00B9E1"/>
                </a:solidFill>
              </a:rPr>
              <a:t>Integrate</a:t>
            </a:r>
            <a:r>
              <a:rPr lang="en-US" sz="1600" dirty="0">
                <a:solidFill>
                  <a:srgbClr val="0DE8FF"/>
                </a:solidFill>
              </a:rPr>
              <a:t> </a:t>
            </a:r>
            <a:r>
              <a:rPr lang="en-US" sz="1600" dirty="0">
                <a:solidFill>
                  <a:srgbClr val="000000"/>
                </a:solidFill>
              </a:rPr>
              <a:t>best-in-class Management/Orchestration tools</a:t>
            </a:r>
          </a:p>
          <a:p>
            <a:pPr marL="176213" lvl="1" indent="-176213" algn="l" eaLnBrk="0" hangingPunct="0">
              <a:spcBef>
                <a:spcPct val="20000"/>
              </a:spcBef>
              <a:buClr>
                <a:srgbClr val="00B9E1"/>
              </a:buClr>
              <a:buFont typeface="Wingdings" pitchFamily="2" charset="2"/>
              <a:buChar char="§"/>
              <a:tabLst>
                <a:tab pos="3946525" algn="l"/>
              </a:tabLst>
            </a:pPr>
            <a:r>
              <a:rPr lang="en-US" sz="1600" dirty="0">
                <a:solidFill>
                  <a:srgbClr val="00B9E1"/>
                </a:solidFill>
              </a:rPr>
              <a:t>Decouple</a:t>
            </a:r>
            <a:r>
              <a:rPr lang="en-US" sz="1600" dirty="0">
                <a:solidFill>
                  <a:srgbClr val="000000"/>
                </a:solidFill>
              </a:rPr>
              <a:t> applications from specific Management tools</a:t>
            </a:r>
          </a:p>
          <a:p>
            <a:pPr marL="176213" lvl="1" indent="-176213" algn="l" eaLnBrk="0" hangingPunct="0">
              <a:spcBef>
                <a:spcPct val="20000"/>
              </a:spcBef>
              <a:buClr>
                <a:srgbClr val="00B9E1"/>
              </a:buClr>
              <a:buFont typeface="Wingdings" pitchFamily="2" charset="2"/>
              <a:buChar char="§"/>
              <a:tabLst>
                <a:tab pos="3946525" algn="l"/>
              </a:tabLst>
            </a:pPr>
            <a:r>
              <a:rPr lang="en-US" sz="1600" dirty="0">
                <a:solidFill>
                  <a:srgbClr val="00B9E1"/>
                </a:solidFill>
              </a:rPr>
              <a:t>Standardize on KVM</a:t>
            </a:r>
            <a:r>
              <a:rPr lang="en-US" sz="1600" dirty="0">
                <a:solidFill>
                  <a:srgbClr val="000000"/>
                </a:solidFill>
              </a:rPr>
              <a:t> to enable virtualization enhancements</a:t>
            </a:r>
          </a:p>
          <a:p>
            <a:pPr marL="176213" lvl="1" indent="-176213" algn="l" eaLnBrk="0" hangingPunct="0">
              <a:spcBef>
                <a:spcPct val="20000"/>
              </a:spcBef>
              <a:buClr>
                <a:srgbClr val="00B9E1"/>
              </a:buClr>
              <a:buFont typeface="Wingdings" pitchFamily="2" charset="2"/>
              <a:buChar char="§"/>
              <a:tabLst>
                <a:tab pos="3946525" algn="l"/>
              </a:tabLst>
            </a:pPr>
            <a:r>
              <a:rPr lang="en-US" sz="1600" dirty="0">
                <a:solidFill>
                  <a:srgbClr val="000000"/>
                </a:solidFill>
              </a:rPr>
              <a:t>Create high reliability </a:t>
            </a:r>
            <a:r>
              <a:rPr lang="en-US" sz="1600" dirty="0">
                <a:solidFill>
                  <a:srgbClr val="00B9E1"/>
                </a:solidFill>
              </a:rPr>
              <a:t>“Carrier Grade Virtual Machine”</a:t>
            </a:r>
            <a:endParaRPr lang="en-US" sz="1600" dirty="0">
              <a:solidFill>
                <a:srgbClr val="0DE8FF"/>
              </a:solidFill>
            </a:endParaRPr>
          </a:p>
        </p:txBody>
      </p:sp>
      <p:sp>
        <p:nvSpPr>
          <p:cNvPr id="130245" name="AutoShape 197"/>
          <p:cNvSpPr>
            <a:spLocks noChangeArrowheads="1"/>
          </p:cNvSpPr>
          <p:nvPr/>
        </p:nvSpPr>
        <p:spPr bwMode="auto">
          <a:xfrm>
            <a:off x="7026275" y="2297113"/>
            <a:ext cx="431800" cy="744537"/>
          </a:xfrm>
          <a:prstGeom prst="downArrow">
            <a:avLst>
              <a:gd name="adj1" fmla="val 50000"/>
              <a:gd name="adj2" fmla="val 64469"/>
            </a:avLst>
          </a:prstGeom>
          <a:solidFill>
            <a:schemeClr val="accent5">
              <a:lumMod val="20000"/>
              <a:lumOff val="80000"/>
            </a:schemeClr>
          </a:solidFill>
          <a:ln>
            <a:noFill/>
            <a:headEnd/>
            <a:tailEnd/>
          </a:ln>
        </p:spPr>
        <p:style>
          <a:lnRef idx="1">
            <a:schemeClr val="accent5"/>
          </a:lnRef>
          <a:fillRef idx="2">
            <a:schemeClr val="accent5"/>
          </a:fillRef>
          <a:effectRef idx="1">
            <a:schemeClr val="accent5"/>
          </a:effectRef>
          <a:fontRef idx="minor">
            <a:schemeClr val="dk1"/>
          </a:fontRef>
        </p:style>
        <p:txBody>
          <a:bodyPr vert="eaVert" wrap="none" anchor="ctr"/>
          <a:lstStyle/>
          <a:p>
            <a:endParaRPr lang="en-CA">
              <a:solidFill>
                <a:srgbClr val="FFFFFF"/>
              </a:solidFill>
              <a:ea typeface="MS PGothic" pitchFamily="34" charset="-128"/>
            </a:endParaRPr>
          </a:p>
        </p:txBody>
      </p:sp>
      <p:sp>
        <p:nvSpPr>
          <p:cNvPr id="94" name="Rectangle 10"/>
          <p:cNvSpPr>
            <a:spLocks noChangeArrowheads="1"/>
          </p:cNvSpPr>
          <p:nvPr/>
        </p:nvSpPr>
        <p:spPr bwMode="auto">
          <a:xfrm>
            <a:off x="5686425" y="1738313"/>
            <a:ext cx="3098800" cy="519112"/>
          </a:xfrm>
          <a:prstGeom prst="rect">
            <a:avLst/>
          </a:prstGeom>
          <a:solidFill>
            <a:srgbClr val="C6F5FF"/>
          </a:solidFill>
          <a:ln w="9525">
            <a:noFill/>
            <a:miter lim="800000"/>
            <a:headEnd/>
            <a:tailEnd/>
          </a:ln>
          <a:effectLst>
            <a:outerShdw dist="20000" dir="5400000" rotWithShape="0">
              <a:srgbClr val="000000">
                <a:alpha val="37999"/>
              </a:srgbClr>
            </a:outerShdw>
          </a:effectLst>
        </p:spPr>
        <p:txBody>
          <a:bodyPr anchor="ctr"/>
          <a:lstStyle/>
          <a:p>
            <a:pPr algn="ctr" eaLnBrk="0" hangingPunct="0">
              <a:lnSpc>
                <a:spcPct val="90000"/>
              </a:lnSpc>
              <a:spcBef>
                <a:spcPct val="50000"/>
              </a:spcBef>
            </a:pPr>
            <a:r>
              <a:rPr lang="en-US" b="1"/>
              <a:t>ALU Cloud Management &amp; Orchestration </a:t>
            </a:r>
            <a:endParaRPr lang="en-CA">
              <a:solidFill>
                <a:srgbClr val="080808"/>
              </a:solidFill>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MGC-8 in a virtualized world</a:t>
            </a:r>
            <a:endParaRPr lang="en-US" dirty="0"/>
          </a:p>
        </p:txBody>
      </p:sp>
      <p:sp>
        <p:nvSpPr>
          <p:cNvPr id="4" name="Rectangle 154"/>
          <p:cNvSpPr>
            <a:spLocks noChangeArrowheads="1"/>
          </p:cNvSpPr>
          <p:nvPr/>
        </p:nvSpPr>
        <p:spPr bwMode="auto">
          <a:xfrm>
            <a:off x="1584887" y="2854365"/>
            <a:ext cx="5849895" cy="2908660"/>
          </a:xfrm>
          <a:prstGeom prst="rect">
            <a:avLst/>
          </a:prstGeom>
          <a:solidFill>
            <a:srgbClr val="FFFFFF">
              <a:alpha val="89803"/>
            </a:srgbClr>
          </a:solidFill>
          <a:ln w="9525">
            <a:solidFill>
              <a:schemeClr val="accent5"/>
            </a:solidFill>
            <a:miter lim="800000"/>
            <a:headEnd/>
            <a:tailEnd/>
          </a:ln>
        </p:spPr>
        <p:txBody>
          <a:bodyPr wrap="none" anchor="ctr"/>
          <a:lstStyle/>
          <a:p>
            <a:endParaRPr lang="en-CA"/>
          </a:p>
        </p:txBody>
      </p:sp>
      <p:sp>
        <p:nvSpPr>
          <p:cNvPr id="5" name="Rectangle 154"/>
          <p:cNvSpPr>
            <a:spLocks noChangeArrowheads="1"/>
          </p:cNvSpPr>
          <p:nvPr/>
        </p:nvSpPr>
        <p:spPr bwMode="auto">
          <a:xfrm>
            <a:off x="4631707" y="3137464"/>
            <a:ext cx="2504486" cy="2405094"/>
          </a:xfrm>
          <a:prstGeom prst="rect">
            <a:avLst/>
          </a:prstGeom>
          <a:solidFill>
            <a:srgbClr val="CCFFFF">
              <a:alpha val="89999"/>
            </a:srgbClr>
          </a:solidFill>
          <a:ln w="9525">
            <a:solidFill>
              <a:srgbClr val="00B9E1"/>
            </a:solidFill>
            <a:prstDash val="dash"/>
            <a:miter lim="800000"/>
            <a:headEnd/>
            <a:tailEnd/>
          </a:ln>
        </p:spPr>
        <p:txBody>
          <a:bodyPr wrap="none" anchor="ctr"/>
          <a:lstStyle/>
          <a:p>
            <a:endParaRPr lang="en-CA"/>
          </a:p>
        </p:txBody>
      </p:sp>
      <p:sp>
        <p:nvSpPr>
          <p:cNvPr id="6" name="AutoShape 197"/>
          <p:cNvSpPr>
            <a:spLocks noChangeArrowheads="1"/>
          </p:cNvSpPr>
          <p:nvPr/>
        </p:nvSpPr>
        <p:spPr bwMode="auto">
          <a:xfrm>
            <a:off x="4077186" y="1556617"/>
            <a:ext cx="828735" cy="1237621"/>
          </a:xfrm>
          <a:prstGeom prst="downArrow">
            <a:avLst>
              <a:gd name="adj1" fmla="val 29407"/>
              <a:gd name="adj2" fmla="val 72058"/>
            </a:avLst>
          </a:prstGeom>
          <a:solidFill>
            <a:srgbClr val="C6F5FF"/>
          </a:solidFill>
          <a:ln w="9525" algn="ctr">
            <a:noFill/>
            <a:miter lim="800000"/>
            <a:headEnd/>
            <a:tailEnd/>
          </a:ln>
          <a:effectLst>
            <a:outerShdw dist="20000" dir="5400000" rotWithShape="0">
              <a:srgbClr val="000000">
                <a:alpha val="37999"/>
              </a:srgbClr>
            </a:outerShdw>
          </a:effectLst>
        </p:spPr>
        <p:txBody>
          <a:bodyPr vert="eaVert" wrap="none" anchor="ctr"/>
          <a:lstStyle/>
          <a:p>
            <a:endParaRPr lang="en-CA">
              <a:solidFill>
                <a:srgbClr val="FFFFFF"/>
              </a:solidFill>
            </a:endParaRPr>
          </a:p>
        </p:txBody>
      </p:sp>
      <p:sp>
        <p:nvSpPr>
          <p:cNvPr id="7" name="Rectangle 10"/>
          <p:cNvSpPr>
            <a:spLocks noChangeArrowheads="1"/>
          </p:cNvSpPr>
          <p:nvPr/>
        </p:nvSpPr>
        <p:spPr bwMode="auto">
          <a:xfrm>
            <a:off x="660828" y="1068081"/>
            <a:ext cx="7614876" cy="568705"/>
          </a:xfrm>
          <a:prstGeom prst="rect">
            <a:avLst/>
          </a:prstGeom>
          <a:solidFill>
            <a:schemeClr val="accent5">
              <a:lumMod val="20000"/>
              <a:lumOff val="80000"/>
            </a:schemeClr>
          </a:solidFill>
          <a:ln w="9525">
            <a:noFill/>
            <a:miter lim="800000"/>
            <a:headEnd/>
            <a:tailEnd/>
          </a:ln>
          <a:effectLst>
            <a:outerShdw blurRad="63500" dist="20000" dir="5400000" rotWithShape="0">
              <a:srgbClr val="000000">
                <a:alpha val="37999"/>
              </a:srgbClr>
            </a:outerShdw>
          </a:effectLst>
        </p:spPr>
        <p:txBody>
          <a:bodyPr wrap="none" anchor="ctr"/>
          <a:lstStyle/>
          <a:p>
            <a:pPr algn="ctr" eaLnBrk="0" hangingPunct="0">
              <a:lnSpc>
                <a:spcPct val="90000"/>
              </a:lnSpc>
              <a:spcBef>
                <a:spcPct val="50000"/>
              </a:spcBef>
            </a:pPr>
            <a:r>
              <a:rPr lang="en-US" b="1" dirty="0"/>
              <a:t>Cloud Management &amp; Orchestration </a:t>
            </a:r>
            <a:endParaRPr lang="en-CA" dirty="0">
              <a:solidFill>
                <a:srgbClr val="080808"/>
              </a:solidFill>
            </a:endParaRPr>
          </a:p>
        </p:txBody>
      </p:sp>
      <p:sp>
        <p:nvSpPr>
          <p:cNvPr id="8" name="AutoShape 133"/>
          <p:cNvSpPr>
            <a:spLocks noChangeArrowheads="1"/>
          </p:cNvSpPr>
          <p:nvPr/>
        </p:nvSpPr>
        <p:spPr bwMode="auto">
          <a:xfrm>
            <a:off x="4838891" y="3292793"/>
            <a:ext cx="990216" cy="1247643"/>
          </a:xfrm>
          <a:prstGeom prst="bevel">
            <a:avLst>
              <a:gd name="adj" fmla="val 1606"/>
            </a:avLst>
          </a:prstGeom>
          <a:ln>
            <a:headEnd/>
            <a:tailEnd/>
          </a:ln>
        </p:spPr>
        <p:style>
          <a:lnRef idx="1">
            <a:schemeClr val="accent2"/>
          </a:lnRef>
          <a:fillRef idx="3">
            <a:schemeClr val="accent2"/>
          </a:fillRef>
          <a:effectRef idx="2">
            <a:schemeClr val="accent2"/>
          </a:effectRef>
          <a:fontRef idx="minor">
            <a:schemeClr val="lt1"/>
          </a:fontRef>
        </p:style>
        <p:txBody>
          <a:bodyPr wrap="none" lIns="0" tIns="0" rIns="0" bIns="0" anchor="b"/>
          <a:lstStyle/>
          <a:p>
            <a:pPr algn="ctr" eaLnBrk="0" hangingPunct="0">
              <a:lnSpc>
                <a:spcPct val="90000"/>
              </a:lnSpc>
              <a:spcAft>
                <a:spcPts val="1200"/>
              </a:spcAft>
              <a:buClr>
                <a:schemeClr val="bg1"/>
              </a:buClr>
              <a:tabLst>
                <a:tab pos="3946525" algn="l"/>
              </a:tabLst>
            </a:pPr>
            <a:r>
              <a:rPr lang="fr-FR" sz="1400" b="1" dirty="0">
                <a:solidFill>
                  <a:schemeClr val="lt1"/>
                </a:solidFill>
                <a:latin typeface="+mn-lt"/>
              </a:rPr>
              <a:t>VM</a:t>
            </a:r>
          </a:p>
        </p:txBody>
      </p:sp>
      <p:sp>
        <p:nvSpPr>
          <p:cNvPr id="9" name="AutoShape 134"/>
          <p:cNvSpPr>
            <a:spLocks noChangeArrowheads="1"/>
          </p:cNvSpPr>
          <p:nvPr/>
        </p:nvSpPr>
        <p:spPr bwMode="auto">
          <a:xfrm>
            <a:off x="4951622" y="3761286"/>
            <a:ext cx="734285" cy="270573"/>
          </a:xfrm>
          <a:prstGeom prst="bevel">
            <a:avLst>
              <a:gd name="adj" fmla="val 1606"/>
            </a:avLst>
          </a:prstGeom>
          <a:solidFill>
            <a:schemeClr val="accent1"/>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0" name="Text Box 135"/>
          <p:cNvSpPr txBox="1">
            <a:spLocks noChangeArrowheads="1"/>
          </p:cNvSpPr>
          <p:nvPr/>
        </p:nvSpPr>
        <p:spPr bwMode="auto">
          <a:xfrm>
            <a:off x="5024772" y="3803875"/>
            <a:ext cx="581891" cy="138499"/>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tabLst>
                <a:tab pos="3946525" algn="l"/>
              </a:tabLst>
            </a:pPr>
            <a:r>
              <a:rPr lang="en-US" sz="1000" b="1" dirty="0" smtClean="0">
                <a:solidFill>
                  <a:schemeClr val="bg1"/>
                </a:solidFill>
              </a:rPr>
              <a:t>Guest OS</a:t>
            </a:r>
          </a:p>
        </p:txBody>
      </p:sp>
      <p:sp>
        <p:nvSpPr>
          <p:cNvPr id="11" name="AutoShape 133"/>
          <p:cNvSpPr>
            <a:spLocks noChangeArrowheads="1"/>
          </p:cNvSpPr>
          <p:nvPr/>
        </p:nvSpPr>
        <p:spPr bwMode="auto">
          <a:xfrm>
            <a:off x="5932698" y="3289783"/>
            <a:ext cx="990218" cy="1247643"/>
          </a:xfrm>
          <a:prstGeom prst="bevel">
            <a:avLst>
              <a:gd name="adj" fmla="val 1606"/>
            </a:avLst>
          </a:prstGeom>
          <a:ln>
            <a:headEnd/>
            <a:tailEnd/>
          </a:ln>
        </p:spPr>
        <p:style>
          <a:lnRef idx="1">
            <a:schemeClr val="accent2"/>
          </a:lnRef>
          <a:fillRef idx="3">
            <a:schemeClr val="accent2"/>
          </a:fillRef>
          <a:effectRef idx="2">
            <a:schemeClr val="accent2"/>
          </a:effectRef>
          <a:fontRef idx="minor">
            <a:schemeClr val="lt1"/>
          </a:fontRef>
        </p:style>
        <p:txBody>
          <a:bodyPr wrap="none" lIns="0" tIns="0" rIns="0" bIns="0" anchor="b"/>
          <a:lstStyle/>
          <a:p>
            <a:pPr algn="ctr" eaLnBrk="0" hangingPunct="0">
              <a:lnSpc>
                <a:spcPct val="90000"/>
              </a:lnSpc>
              <a:spcAft>
                <a:spcPts val="1200"/>
              </a:spcAft>
              <a:buClr>
                <a:schemeClr val="bg1"/>
              </a:buClr>
              <a:buFont typeface="Times New Roman" pitchFamily="18" charset="0"/>
              <a:buNone/>
              <a:tabLst>
                <a:tab pos="3946525" algn="l"/>
              </a:tabLst>
            </a:pPr>
            <a:r>
              <a:rPr lang="fr-FR" sz="1400" b="1" dirty="0">
                <a:solidFill>
                  <a:schemeClr val="lt1"/>
                </a:solidFill>
                <a:latin typeface="+mn-lt"/>
              </a:rPr>
              <a:t>VM</a:t>
            </a:r>
          </a:p>
        </p:txBody>
      </p:sp>
      <p:sp>
        <p:nvSpPr>
          <p:cNvPr id="12" name="AutoShape 134"/>
          <p:cNvSpPr>
            <a:spLocks noChangeArrowheads="1"/>
          </p:cNvSpPr>
          <p:nvPr/>
        </p:nvSpPr>
        <p:spPr bwMode="auto">
          <a:xfrm>
            <a:off x="6045432" y="3781329"/>
            <a:ext cx="734283" cy="270573"/>
          </a:xfrm>
          <a:prstGeom prst="bevel">
            <a:avLst>
              <a:gd name="adj" fmla="val 1606"/>
            </a:avLst>
          </a:prstGeom>
          <a:solidFill>
            <a:schemeClr val="accent1"/>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3" name="Text Box 135"/>
          <p:cNvSpPr txBox="1">
            <a:spLocks noChangeArrowheads="1"/>
          </p:cNvSpPr>
          <p:nvPr/>
        </p:nvSpPr>
        <p:spPr bwMode="auto">
          <a:xfrm>
            <a:off x="6118581" y="3823918"/>
            <a:ext cx="581891" cy="138499"/>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tabLst>
                <a:tab pos="3946525" algn="l"/>
              </a:tabLst>
            </a:pPr>
            <a:r>
              <a:rPr lang="en-US" sz="1000" b="1" dirty="0" smtClean="0">
                <a:solidFill>
                  <a:schemeClr val="bg1"/>
                </a:solidFill>
              </a:rPr>
              <a:t>Guest OS</a:t>
            </a:r>
          </a:p>
        </p:txBody>
      </p:sp>
      <p:sp>
        <p:nvSpPr>
          <p:cNvPr id="14" name="Rectangle 25"/>
          <p:cNvSpPr>
            <a:spLocks noChangeArrowheads="1"/>
          </p:cNvSpPr>
          <p:nvPr/>
        </p:nvSpPr>
        <p:spPr bwMode="auto">
          <a:xfrm>
            <a:off x="4878499" y="4620605"/>
            <a:ext cx="2004808" cy="343228"/>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en-US" sz="1200" dirty="0" smtClean="0"/>
              <a:t>Hypervisor</a:t>
            </a:r>
            <a:endParaRPr lang="en-US" sz="1200" dirty="0"/>
          </a:p>
        </p:txBody>
      </p:sp>
      <p:sp>
        <p:nvSpPr>
          <p:cNvPr id="15" name="Rectangle 26"/>
          <p:cNvSpPr>
            <a:spLocks noChangeArrowheads="1"/>
          </p:cNvSpPr>
          <p:nvPr/>
        </p:nvSpPr>
        <p:spPr bwMode="auto">
          <a:xfrm>
            <a:off x="4869359" y="5064045"/>
            <a:ext cx="2004808" cy="343226"/>
          </a:xfrm>
          <a:prstGeom prst="rect">
            <a:avLst/>
          </a:prstGeom>
          <a:solidFill>
            <a:schemeClr val="bg2"/>
          </a:solidFill>
          <a:ln w="9525">
            <a:noFill/>
            <a:miter lim="800000"/>
            <a:headEnd/>
            <a:tailEnd/>
          </a:ln>
          <a:effectLst>
            <a:prstShdw prst="shdw17" dist="17961" dir="2700000">
              <a:schemeClr val="bg2">
                <a:gamma/>
                <a:shade val="60000"/>
                <a:invGamma/>
              </a:schemeClr>
            </a:prstShdw>
          </a:effectLst>
        </p:spPr>
        <p:txBody>
          <a:bodyPr wrap="none" anchor="ctr"/>
          <a:lstStyle/>
          <a:p>
            <a:pPr algn="ctr"/>
            <a:r>
              <a:rPr lang="en-US" sz="1200"/>
              <a:t>Hardware</a:t>
            </a:r>
          </a:p>
        </p:txBody>
      </p:sp>
      <p:sp>
        <p:nvSpPr>
          <p:cNvPr id="16" name="Rectangle 154"/>
          <p:cNvSpPr>
            <a:spLocks noChangeArrowheads="1"/>
          </p:cNvSpPr>
          <p:nvPr/>
        </p:nvSpPr>
        <p:spPr bwMode="auto">
          <a:xfrm>
            <a:off x="1907850" y="3175044"/>
            <a:ext cx="2504486" cy="2405094"/>
          </a:xfrm>
          <a:prstGeom prst="rect">
            <a:avLst/>
          </a:prstGeom>
          <a:solidFill>
            <a:srgbClr val="CCFFFF">
              <a:alpha val="89999"/>
            </a:srgbClr>
          </a:solidFill>
          <a:ln w="9525">
            <a:solidFill>
              <a:srgbClr val="00B9E1"/>
            </a:solidFill>
            <a:prstDash val="dash"/>
            <a:miter lim="800000"/>
            <a:headEnd/>
            <a:tailEnd/>
          </a:ln>
        </p:spPr>
        <p:txBody>
          <a:bodyPr wrap="none" anchor="ctr"/>
          <a:lstStyle/>
          <a:p>
            <a:endParaRPr lang="en-CA"/>
          </a:p>
        </p:txBody>
      </p:sp>
      <p:sp>
        <p:nvSpPr>
          <p:cNvPr id="17" name="AutoShape 133"/>
          <p:cNvSpPr>
            <a:spLocks noChangeArrowheads="1"/>
          </p:cNvSpPr>
          <p:nvPr/>
        </p:nvSpPr>
        <p:spPr bwMode="auto">
          <a:xfrm>
            <a:off x="2115034" y="3330373"/>
            <a:ext cx="990216" cy="1247643"/>
          </a:xfrm>
          <a:prstGeom prst="bevel">
            <a:avLst>
              <a:gd name="adj" fmla="val 1606"/>
            </a:avLst>
          </a:prstGeom>
          <a:ln>
            <a:headEnd/>
            <a:tailEnd/>
          </a:ln>
        </p:spPr>
        <p:style>
          <a:lnRef idx="1">
            <a:schemeClr val="accent2"/>
          </a:lnRef>
          <a:fillRef idx="3">
            <a:schemeClr val="accent2"/>
          </a:fillRef>
          <a:effectRef idx="2">
            <a:schemeClr val="accent2"/>
          </a:effectRef>
          <a:fontRef idx="minor">
            <a:schemeClr val="lt1"/>
          </a:fontRef>
        </p:style>
        <p:txBody>
          <a:bodyPr wrap="none" lIns="0" tIns="0" rIns="0" bIns="0" anchor="b"/>
          <a:lstStyle/>
          <a:p>
            <a:pPr algn="ctr" eaLnBrk="0" hangingPunct="0">
              <a:lnSpc>
                <a:spcPct val="90000"/>
              </a:lnSpc>
              <a:spcAft>
                <a:spcPts val="1200"/>
              </a:spcAft>
              <a:buClr>
                <a:schemeClr val="bg1"/>
              </a:buClr>
              <a:buFont typeface="Times New Roman" pitchFamily="18" charset="0"/>
              <a:buNone/>
              <a:tabLst>
                <a:tab pos="3946525" algn="l"/>
              </a:tabLst>
            </a:pPr>
            <a:r>
              <a:rPr lang="fr-FR" sz="1400" b="1" dirty="0"/>
              <a:t>VM</a:t>
            </a:r>
          </a:p>
        </p:txBody>
      </p:sp>
      <p:sp>
        <p:nvSpPr>
          <p:cNvPr id="18" name="AutoShape 134"/>
          <p:cNvSpPr>
            <a:spLocks noChangeArrowheads="1"/>
          </p:cNvSpPr>
          <p:nvPr/>
        </p:nvSpPr>
        <p:spPr bwMode="auto">
          <a:xfrm>
            <a:off x="2227765" y="3798865"/>
            <a:ext cx="734285" cy="270573"/>
          </a:xfrm>
          <a:prstGeom prst="bevel">
            <a:avLst>
              <a:gd name="adj" fmla="val 1606"/>
            </a:avLst>
          </a:prstGeom>
          <a:solidFill>
            <a:schemeClr val="accent1"/>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9" name="Text Box 135"/>
          <p:cNvSpPr txBox="1">
            <a:spLocks noChangeArrowheads="1"/>
          </p:cNvSpPr>
          <p:nvPr/>
        </p:nvSpPr>
        <p:spPr bwMode="auto">
          <a:xfrm>
            <a:off x="2300914" y="3841456"/>
            <a:ext cx="581891" cy="138499"/>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buFont typeface="Times New Roman" pitchFamily="18" charset="0"/>
              <a:buNone/>
              <a:tabLst>
                <a:tab pos="3946525" algn="l"/>
              </a:tabLst>
            </a:pPr>
            <a:r>
              <a:rPr lang="en-US" sz="1000" b="1" dirty="0" smtClean="0">
                <a:solidFill>
                  <a:schemeClr val="bg1"/>
                </a:solidFill>
              </a:rPr>
              <a:t>Guest OS</a:t>
            </a:r>
            <a:endParaRPr lang="en-US" sz="1000" b="1" dirty="0">
              <a:solidFill>
                <a:schemeClr val="bg1"/>
              </a:solidFill>
            </a:endParaRPr>
          </a:p>
        </p:txBody>
      </p:sp>
      <p:sp>
        <p:nvSpPr>
          <p:cNvPr id="20" name="AutoShape 133"/>
          <p:cNvSpPr>
            <a:spLocks noChangeArrowheads="1"/>
          </p:cNvSpPr>
          <p:nvPr/>
        </p:nvSpPr>
        <p:spPr bwMode="auto">
          <a:xfrm>
            <a:off x="3208841" y="3327364"/>
            <a:ext cx="990218" cy="1247643"/>
          </a:xfrm>
          <a:prstGeom prst="bevel">
            <a:avLst>
              <a:gd name="adj" fmla="val 1606"/>
            </a:avLst>
          </a:prstGeom>
          <a:ln>
            <a:headEnd/>
            <a:tailEnd/>
          </a:ln>
        </p:spPr>
        <p:style>
          <a:lnRef idx="1">
            <a:schemeClr val="accent2"/>
          </a:lnRef>
          <a:fillRef idx="3">
            <a:schemeClr val="accent2"/>
          </a:fillRef>
          <a:effectRef idx="2">
            <a:schemeClr val="accent2"/>
          </a:effectRef>
          <a:fontRef idx="minor">
            <a:schemeClr val="lt1"/>
          </a:fontRef>
        </p:style>
        <p:txBody>
          <a:bodyPr wrap="none" lIns="0" tIns="0" rIns="0" bIns="0" anchor="b"/>
          <a:lstStyle/>
          <a:p>
            <a:pPr algn="ctr" eaLnBrk="0" hangingPunct="0">
              <a:lnSpc>
                <a:spcPct val="90000"/>
              </a:lnSpc>
              <a:spcAft>
                <a:spcPts val="1200"/>
              </a:spcAft>
              <a:buClr>
                <a:schemeClr val="bg1"/>
              </a:buClr>
              <a:tabLst>
                <a:tab pos="3946525" algn="l"/>
              </a:tabLst>
            </a:pPr>
            <a:r>
              <a:rPr lang="fr-FR" sz="1400" b="1" dirty="0">
                <a:solidFill>
                  <a:schemeClr val="lt1"/>
                </a:solidFill>
                <a:latin typeface="+mn-lt"/>
              </a:rPr>
              <a:t>VM</a:t>
            </a:r>
          </a:p>
        </p:txBody>
      </p:sp>
      <p:sp>
        <p:nvSpPr>
          <p:cNvPr id="21" name="AutoShape 134"/>
          <p:cNvSpPr>
            <a:spLocks noChangeArrowheads="1"/>
          </p:cNvSpPr>
          <p:nvPr/>
        </p:nvSpPr>
        <p:spPr bwMode="auto">
          <a:xfrm>
            <a:off x="3321574" y="3818907"/>
            <a:ext cx="734283" cy="270573"/>
          </a:xfrm>
          <a:prstGeom prst="bevel">
            <a:avLst>
              <a:gd name="adj" fmla="val 1606"/>
            </a:avLst>
          </a:prstGeom>
          <a:solidFill>
            <a:schemeClr val="accent1"/>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22" name="Text Box 135"/>
          <p:cNvSpPr txBox="1">
            <a:spLocks noChangeArrowheads="1"/>
          </p:cNvSpPr>
          <p:nvPr/>
        </p:nvSpPr>
        <p:spPr bwMode="auto">
          <a:xfrm>
            <a:off x="3394724" y="3861498"/>
            <a:ext cx="581891" cy="138499"/>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tabLst>
                <a:tab pos="3946525" algn="l"/>
              </a:tabLst>
            </a:pPr>
            <a:r>
              <a:rPr lang="en-US" sz="1000" b="1" dirty="0" smtClean="0">
                <a:solidFill>
                  <a:schemeClr val="bg1"/>
                </a:solidFill>
              </a:rPr>
              <a:t>Guest OS</a:t>
            </a:r>
          </a:p>
        </p:txBody>
      </p:sp>
      <p:sp>
        <p:nvSpPr>
          <p:cNvPr id="23" name="Rectangle 34"/>
          <p:cNvSpPr>
            <a:spLocks noChangeArrowheads="1"/>
          </p:cNvSpPr>
          <p:nvPr/>
        </p:nvSpPr>
        <p:spPr bwMode="auto">
          <a:xfrm>
            <a:off x="2154641" y="4658186"/>
            <a:ext cx="2004808" cy="343226"/>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en-US" sz="1200" dirty="0" smtClean="0"/>
              <a:t>Hypervisor</a:t>
            </a:r>
            <a:endParaRPr lang="en-US" sz="1200" dirty="0"/>
          </a:p>
        </p:txBody>
      </p:sp>
      <p:sp>
        <p:nvSpPr>
          <p:cNvPr id="24" name="Rectangle 35"/>
          <p:cNvSpPr>
            <a:spLocks noChangeArrowheads="1"/>
          </p:cNvSpPr>
          <p:nvPr/>
        </p:nvSpPr>
        <p:spPr bwMode="auto">
          <a:xfrm>
            <a:off x="2145502" y="5101624"/>
            <a:ext cx="2004808" cy="343228"/>
          </a:xfrm>
          <a:prstGeom prst="rect">
            <a:avLst/>
          </a:prstGeom>
          <a:solidFill>
            <a:schemeClr val="bg2"/>
          </a:solidFill>
          <a:ln w="9525">
            <a:noFill/>
            <a:miter lim="800000"/>
            <a:headEnd/>
            <a:tailEnd/>
          </a:ln>
          <a:effectLst>
            <a:prstShdw prst="shdw17" dist="17961" dir="2700000">
              <a:schemeClr val="bg2">
                <a:gamma/>
                <a:shade val="60000"/>
                <a:invGamma/>
              </a:schemeClr>
            </a:prstShdw>
          </a:effectLst>
        </p:spPr>
        <p:txBody>
          <a:bodyPr wrap="none" anchor="ctr"/>
          <a:lstStyle/>
          <a:p>
            <a:pPr algn="ctr"/>
            <a:r>
              <a:rPr lang="en-US" sz="1200"/>
              <a:t>Hardware</a:t>
            </a:r>
          </a:p>
        </p:txBody>
      </p:sp>
      <p:sp>
        <p:nvSpPr>
          <p:cNvPr id="25" name="Rectangle 43"/>
          <p:cNvSpPr>
            <a:spLocks noChangeArrowheads="1"/>
          </p:cNvSpPr>
          <p:nvPr/>
        </p:nvSpPr>
        <p:spPr bwMode="auto">
          <a:xfrm>
            <a:off x="2227765" y="3453133"/>
            <a:ext cx="749518" cy="25303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900" b="1" dirty="0" smtClean="0"/>
              <a:t>MGC-8</a:t>
            </a:r>
            <a:endParaRPr lang="en-US" sz="900" b="1" dirty="0"/>
          </a:p>
        </p:txBody>
      </p:sp>
      <p:sp>
        <p:nvSpPr>
          <p:cNvPr id="26" name="Rectangle 44"/>
          <p:cNvSpPr>
            <a:spLocks noChangeArrowheads="1"/>
          </p:cNvSpPr>
          <p:nvPr/>
        </p:nvSpPr>
        <p:spPr bwMode="auto">
          <a:xfrm>
            <a:off x="4945529" y="3415554"/>
            <a:ext cx="749518" cy="25303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900" b="1" dirty="0" smtClean="0">
                <a:solidFill>
                  <a:schemeClr val="bg1"/>
                </a:solidFill>
              </a:rPr>
              <a:t>MGC-8</a:t>
            </a:r>
          </a:p>
        </p:txBody>
      </p:sp>
      <p:sp>
        <p:nvSpPr>
          <p:cNvPr id="27" name="Rectangle 45"/>
          <p:cNvSpPr>
            <a:spLocks noChangeArrowheads="1"/>
          </p:cNvSpPr>
          <p:nvPr/>
        </p:nvSpPr>
        <p:spPr bwMode="auto">
          <a:xfrm>
            <a:off x="3303293" y="3440607"/>
            <a:ext cx="749518" cy="25303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900" b="1" dirty="0" smtClean="0">
                <a:solidFill>
                  <a:schemeClr val="lt1"/>
                </a:solidFill>
                <a:latin typeface="+mn-lt"/>
              </a:rPr>
              <a:t>MGC-8</a:t>
            </a:r>
            <a:endParaRPr lang="en-US" sz="900" b="1" dirty="0">
              <a:solidFill>
                <a:schemeClr val="lt1"/>
              </a:solidFill>
              <a:latin typeface="+mn-lt"/>
            </a:endParaRPr>
          </a:p>
        </p:txBody>
      </p:sp>
      <p:sp>
        <p:nvSpPr>
          <p:cNvPr id="28" name="Rectangle 46"/>
          <p:cNvSpPr>
            <a:spLocks noChangeArrowheads="1"/>
          </p:cNvSpPr>
          <p:nvPr/>
        </p:nvSpPr>
        <p:spPr bwMode="auto">
          <a:xfrm>
            <a:off x="6045432" y="3405533"/>
            <a:ext cx="749518" cy="25303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900" b="1" dirty="0" smtClean="0">
                <a:solidFill>
                  <a:schemeClr val="bg1"/>
                </a:solidFill>
              </a:rPr>
              <a:t>MGC-8</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MGC-8 Cloud Architecture</a:t>
            </a:r>
            <a:endParaRPr lang="en-US" dirty="0"/>
          </a:p>
        </p:txBody>
      </p:sp>
      <p:sp>
        <p:nvSpPr>
          <p:cNvPr id="57" name="Rounded Rectangle 56"/>
          <p:cNvSpPr/>
          <p:nvPr/>
        </p:nvSpPr>
        <p:spPr>
          <a:xfrm>
            <a:off x="1313632" y="4410636"/>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Mgmt Suite</a:t>
            </a:r>
            <a:endParaRPr lang="en-US" sz="1400" dirty="0"/>
          </a:p>
        </p:txBody>
      </p:sp>
      <p:sp>
        <p:nvSpPr>
          <p:cNvPr id="58" name="Rounded Rectangle 57"/>
          <p:cNvSpPr/>
          <p:nvPr/>
        </p:nvSpPr>
        <p:spPr>
          <a:xfrm>
            <a:off x="3561693" y="895502"/>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Centralized Suite</a:t>
            </a:r>
          </a:p>
          <a:p>
            <a:pPr algn="ctr"/>
            <a:r>
              <a:rPr lang="en-US" sz="1400" dirty="0" smtClean="0"/>
              <a:t>(preferred)</a:t>
            </a:r>
            <a:endParaRPr lang="en-US" sz="1400" dirty="0"/>
          </a:p>
        </p:txBody>
      </p:sp>
      <p:sp>
        <p:nvSpPr>
          <p:cNvPr id="59" name="Rounded Rectangle 58"/>
          <p:cNvSpPr/>
          <p:nvPr/>
        </p:nvSpPr>
        <p:spPr>
          <a:xfrm>
            <a:off x="6441142" y="4410636"/>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Router Suite</a:t>
            </a:r>
            <a:endParaRPr lang="en-US" sz="1400" dirty="0"/>
          </a:p>
        </p:txBody>
      </p:sp>
      <p:sp>
        <p:nvSpPr>
          <p:cNvPr id="61" name="Rounded Rectangle 60"/>
          <p:cNvSpPr/>
          <p:nvPr/>
        </p:nvSpPr>
        <p:spPr>
          <a:xfrm>
            <a:off x="3865209" y="4410636"/>
            <a:ext cx="1286933" cy="97789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SIP Suite</a:t>
            </a:r>
            <a:endParaRPr lang="en-US" sz="1400" dirty="0"/>
          </a:p>
        </p:txBody>
      </p:sp>
      <p:sp>
        <p:nvSpPr>
          <p:cNvPr id="64" name="TextBox 63"/>
          <p:cNvSpPr txBox="1"/>
          <p:nvPr/>
        </p:nvSpPr>
        <p:spPr>
          <a:xfrm>
            <a:off x="406395" y="5547872"/>
            <a:ext cx="8355013" cy="914400"/>
          </a:xfrm>
          <a:prstGeom prst="rect">
            <a:avLst/>
          </a:prstGeom>
          <a:noFill/>
        </p:spPr>
        <p:txBody>
          <a:bodyPr wrap="none" lIns="0" tIns="0" rIns="0" bIns="0" rtlCol="0" anchor="ctr" anchorCtr="0">
            <a:noAutofit/>
          </a:bodyPr>
          <a:lstStyle/>
          <a:p>
            <a:r>
              <a:rPr lang="en-US" dirty="0" smtClean="0">
                <a:latin typeface="+mn-lt"/>
              </a:rPr>
              <a:t>* The </a:t>
            </a:r>
            <a:r>
              <a:rPr lang="en-US" dirty="0" err="1" smtClean="0">
                <a:latin typeface="+mn-lt"/>
              </a:rPr>
              <a:t>virtm</a:t>
            </a:r>
            <a:r>
              <a:rPr lang="en-US" dirty="0" smtClean="0">
                <a:latin typeface="+mn-lt"/>
              </a:rPr>
              <a:t> process replaces </a:t>
            </a:r>
            <a:r>
              <a:rPr lang="en-US" dirty="0" err="1" smtClean="0">
                <a:latin typeface="+mn-lt"/>
              </a:rPr>
              <a:t>cm_mon</a:t>
            </a:r>
            <a:r>
              <a:rPr lang="en-US" dirty="0" smtClean="0">
                <a:latin typeface="+mn-lt"/>
              </a:rPr>
              <a:t> </a:t>
            </a:r>
          </a:p>
        </p:txBody>
      </p:sp>
      <p:sp>
        <p:nvSpPr>
          <p:cNvPr id="14" name="Oval 13"/>
          <p:cNvSpPr/>
          <p:nvPr/>
        </p:nvSpPr>
        <p:spPr>
          <a:xfrm>
            <a:off x="6823350" y="2451919"/>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dist</a:t>
            </a:r>
            <a:endParaRPr lang="en-US" sz="1200" dirty="0"/>
          </a:p>
        </p:txBody>
      </p:sp>
      <p:sp>
        <p:nvSpPr>
          <p:cNvPr id="15" name="Oval 14"/>
          <p:cNvSpPr/>
          <p:nvPr/>
        </p:nvSpPr>
        <p:spPr>
          <a:xfrm>
            <a:off x="3600109" y="2377194"/>
            <a:ext cx="991240"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named</a:t>
            </a:r>
            <a:endParaRPr lang="en-US" sz="1200" dirty="0"/>
          </a:p>
        </p:txBody>
      </p:sp>
      <p:sp>
        <p:nvSpPr>
          <p:cNvPr id="16" name="Oval 15"/>
          <p:cNvSpPr/>
          <p:nvPr/>
        </p:nvSpPr>
        <p:spPr>
          <a:xfrm>
            <a:off x="1413863" y="3136633"/>
            <a:ext cx="1335742"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snmpagent</a:t>
            </a:r>
            <a:endParaRPr lang="en-US" sz="1200" dirty="0"/>
          </a:p>
        </p:txBody>
      </p:sp>
      <p:sp>
        <p:nvSpPr>
          <p:cNvPr id="17" name="Oval 16"/>
          <p:cNvSpPr/>
          <p:nvPr/>
        </p:nvSpPr>
        <p:spPr>
          <a:xfrm>
            <a:off x="1595951" y="2315722"/>
            <a:ext cx="1090615"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tl1agent</a:t>
            </a:r>
            <a:endParaRPr lang="en-US" sz="1200" dirty="0"/>
          </a:p>
        </p:txBody>
      </p:sp>
      <p:sp>
        <p:nvSpPr>
          <p:cNvPr id="18" name="Oval 17"/>
          <p:cNvSpPr/>
          <p:nvPr/>
        </p:nvSpPr>
        <p:spPr>
          <a:xfrm>
            <a:off x="3511742" y="3200664"/>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xu</a:t>
            </a:r>
            <a:endParaRPr lang="en-US" sz="1200" dirty="0"/>
          </a:p>
        </p:txBody>
      </p:sp>
      <p:sp>
        <p:nvSpPr>
          <p:cNvPr id="19" name="Oval 18"/>
          <p:cNvSpPr/>
          <p:nvPr/>
        </p:nvSpPr>
        <p:spPr>
          <a:xfrm>
            <a:off x="6749565" y="3460640"/>
            <a:ext cx="984838"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virtm</a:t>
            </a:r>
            <a:r>
              <a:rPr lang="en-US" sz="1200" dirty="0" smtClean="0"/>
              <a:t>*</a:t>
            </a:r>
            <a:endParaRPr lang="en-US" sz="1200" dirty="0"/>
          </a:p>
        </p:txBody>
      </p:sp>
      <p:sp>
        <p:nvSpPr>
          <p:cNvPr id="21" name="Left Brace 20"/>
          <p:cNvSpPr/>
          <p:nvPr/>
        </p:nvSpPr>
        <p:spPr>
          <a:xfrm rot="5400000">
            <a:off x="4107110" y="-1232578"/>
            <a:ext cx="245889" cy="66774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2333057" y="3530514"/>
            <a:ext cx="863831"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x2sig</a:t>
            </a:r>
            <a:endParaRPr lang="en-US" sz="1200" dirty="0"/>
          </a:p>
        </p:txBody>
      </p:sp>
      <p:sp>
        <p:nvSpPr>
          <p:cNvPr id="23" name="Flowchart: Magnetic Disk 22"/>
          <p:cNvSpPr/>
          <p:nvPr/>
        </p:nvSpPr>
        <p:spPr>
          <a:xfrm>
            <a:off x="719569" y="3221157"/>
            <a:ext cx="478687" cy="382921"/>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DB</a:t>
            </a:r>
            <a:endParaRPr lang="en-US" sz="1100" dirty="0"/>
          </a:p>
        </p:txBody>
      </p:sp>
      <p:sp>
        <p:nvSpPr>
          <p:cNvPr id="24" name="Oval 23"/>
          <p:cNvSpPr/>
          <p:nvPr/>
        </p:nvSpPr>
        <p:spPr>
          <a:xfrm>
            <a:off x="1256340" y="2761396"/>
            <a:ext cx="668510" cy="382921"/>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dbp</a:t>
            </a:r>
            <a:endParaRPr lang="en-US" sz="1200" dirty="0"/>
          </a:p>
        </p:txBody>
      </p:sp>
      <p:sp>
        <p:nvSpPr>
          <p:cNvPr id="25" name="Oval 24"/>
          <p:cNvSpPr/>
          <p:nvPr/>
        </p:nvSpPr>
        <p:spPr>
          <a:xfrm>
            <a:off x="681602" y="2377194"/>
            <a:ext cx="809101"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slam</a:t>
            </a:r>
            <a:endParaRPr lang="en-US" sz="1200" dirty="0"/>
          </a:p>
        </p:txBody>
      </p:sp>
      <p:sp>
        <p:nvSpPr>
          <p:cNvPr id="20" name="Oval 19"/>
          <p:cNvSpPr/>
          <p:nvPr/>
        </p:nvSpPr>
        <p:spPr>
          <a:xfrm>
            <a:off x="6700405" y="2946528"/>
            <a:ext cx="991240"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Router</a:t>
            </a:r>
          </a:p>
        </p:txBody>
      </p:sp>
      <p:sp>
        <p:nvSpPr>
          <p:cNvPr id="26" name="Oval 25"/>
          <p:cNvSpPr/>
          <p:nvPr/>
        </p:nvSpPr>
        <p:spPr>
          <a:xfrm>
            <a:off x="4034257" y="2861288"/>
            <a:ext cx="991240"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sipcl</a:t>
            </a:r>
            <a:endParaRPr lang="en-US" sz="1200" dirty="0"/>
          </a:p>
        </p:txBody>
      </p:sp>
      <p:sp>
        <p:nvSpPr>
          <p:cNvPr id="27" name="Oval 26"/>
          <p:cNvSpPr/>
          <p:nvPr/>
        </p:nvSpPr>
        <p:spPr>
          <a:xfrm>
            <a:off x="4679574" y="2400962"/>
            <a:ext cx="717938"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sipa</a:t>
            </a:r>
            <a:endParaRPr lang="en-US" sz="1200" dirty="0"/>
          </a:p>
        </p:txBody>
      </p:sp>
      <p:sp>
        <p:nvSpPr>
          <p:cNvPr id="28" name="Left Brace 27"/>
          <p:cNvSpPr/>
          <p:nvPr/>
        </p:nvSpPr>
        <p:spPr>
          <a:xfrm rot="16200000">
            <a:off x="1821109" y="2897607"/>
            <a:ext cx="245889" cy="23513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p:cNvSpPr/>
          <p:nvPr/>
        </p:nvSpPr>
        <p:spPr>
          <a:xfrm rot="16200000">
            <a:off x="4389734" y="3440211"/>
            <a:ext cx="245889" cy="13250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p:cNvSpPr/>
          <p:nvPr/>
        </p:nvSpPr>
        <p:spPr>
          <a:xfrm rot="16200000">
            <a:off x="6960335" y="3469666"/>
            <a:ext cx="245889" cy="13250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Oval 32"/>
          <p:cNvSpPr/>
          <p:nvPr/>
        </p:nvSpPr>
        <p:spPr>
          <a:xfrm>
            <a:off x="1052376" y="3584865"/>
            <a:ext cx="668510" cy="382921"/>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emf</a:t>
            </a:r>
            <a:endParaRPr lang="en-US" sz="1200" dirty="0"/>
          </a:p>
        </p:txBody>
      </p:sp>
      <p:sp>
        <p:nvSpPr>
          <p:cNvPr id="35" name="Oval 34"/>
          <p:cNvSpPr/>
          <p:nvPr/>
        </p:nvSpPr>
        <p:spPr>
          <a:xfrm>
            <a:off x="4051201" y="3513148"/>
            <a:ext cx="984838"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virtm</a:t>
            </a:r>
            <a:r>
              <a:rPr lang="en-US" sz="1200" dirty="0" smtClean="0"/>
              <a:t>*</a:t>
            </a:r>
            <a:endParaRPr lang="en-US" sz="1200" dirty="0"/>
          </a:p>
        </p:txBody>
      </p:sp>
      <p:sp>
        <p:nvSpPr>
          <p:cNvPr id="37" name="Oval 36"/>
          <p:cNvSpPr/>
          <p:nvPr/>
        </p:nvSpPr>
        <p:spPr>
          <a:xfrm>
            <a:off x="6068368" y="3175054"/>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xu</a:t>
            </a:r>
            <a:endParaRPr lang="en-US" sz="1200" dirty="0"/>
          </a:p>
        </p:txBody>
      </p:sp>
      <p:sp>
        <p:nvSpPr>
          <p:cNvPr id="38" name="Oval 37"/>
          <p:cNvSpPr/>
          <p:nvPr/>
        </p:nvSpPr>
        <p:spPr>
          <a:xfrm>
            <a:off x="253559" y="2760115"/>
            <a:ext cx="660827"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xu</a:t>
            </a:r>
            <a:endParaRPr lang="en-US" sz="1200" dirty="0"/>
          </a:p>
        </p:txBody>
      </p:sp>
      <p:sp>
        <p:nvSpPr>
          <p:cNvPr id="39" name="Oval 38"/>
          <p:cNvSpPr/>
          <p:nvPr/>
        </p:nvSpPr>
        <p:spPr>
          <a:xfrm>
            <a:off x="2272097" y="2730660"/>
            <a:ext cx="1185860" cy="46104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sp_slave</a:t>
            </a:r>
            <a:endParaRPr lang="en-US" sz="1200"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2375" y="241450"/>
            <a:ext cx="8645237" cy="754230"/>
          </a:xfrm>
        </p:spPr>
        <p:txBody>
          <a:bodyPr/>
          <a:lstStyle/>
          <a:p>
            <a:r>
              <a:rPr lang="en-US" dirty="0" smtClean="0"/>
              <a:t>Traditional vs. </a:t>
            </a:r>
            <a:r>
              <a:rPr lang="en-US" dirty="0" err="1" smtClean="0"/>
              <a:t>IaaS</a:t>
            </a:r>
            <a:r>
              <a:rPr lang="en-US" dirty="0" smtClean="0"/>
              <a:t>, </a:t>
            </a:r>
            <a:r>
              <a:rPr lang="en-US" dirty="0" err="1" smtClean="0"/>
              <a:t>PaaS</a:t>
            </a:r>
            <a:r>
              <a:rPr lang="en-US" dirty="0" smtClean="0"/>
              <a:t> and </a:t>
            </a:r>
            <a:r>
              <a:rPr lang="en-US" dirty="0" err="1" smtClean="0"/>
              <a:t>SaaS</a:t>
            </a:r>
            <a:endParaRPr lang="en-US" dirty="0"/>
          </a:p>
        </p:txBody>
      </p:sp>
      <p:pic>
        <p:nvPicPr>
          <p:cNvPr id="1026" name="Picture 2" descr="IaaS-PaaS-SaaS"/>
          <p:cNvPicPr>
            <a:picLocks noChangeAspect="1" noChangeArrowheads="1"/>
          </p:cNvPicPr>
          <p:nvPr/>
        </p:nvPicPr>
        <p:blipFill>
          <a:blip r:embed="rId3" cstate="print"/>
          <a:srcRect/>
          <a:stretch>
            <a:fillRect/>
          </a:stretch>
        </p:blipFill>
        <p:spPr bwMode="auto">
          <a:xfrm>
            <a:off x="1005840" y="1130450"/>
            <a:ext cx="6993255" cy="4796936"/>
          </a:xfrm>
          <a:prstGeom prst="rect">
            <a:avLst/>
          </a:prstGeom>
          <a:noFill/>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5060 MGC-8 must evolve to a software based application</a:t>
            </a:r>
          </a:p>
          <a:p>
            <a:pPr lvl="1"/>
            <a:r>
              <a:rPr lang="en-US" sz="1400" dirty="0" smtClean="0"/>
              <a:t>Platform Agnostic (supports ATCA, HP, and IBM).</a:t>
            </a:r>
          </a:p>
          <a:p>
            <a:pPr lvl="1"/>
            <a:r>
              <a:rPr lang="en-US" sz="1400" dirty="0" smtClean="0"/>
              <a:t>Does NOT require LCP platform software</a:t>
            </a:r>
          </a:p>
          <a:p>
            <a:pPr lvl="1"/>
            <a:r>
              <a:rPr lang="en-US" sz="1400" dirty="0" smtClean="0"/>
              <a:t>Built on top of </a:t>
            </a:r>
            <a:r>
              <a:rPr lang="en-US" sz="1400" dirty="0" err="1" smtClean="0"/>
              <a:t>RedHat</a:t>
            </a:r>
            <a:r>
              <a:rPr lang="en-US" sz="1400" dirty="0" smtClean="0"/>
              <a:t>/</a:t>
            </a:r>
            <a:r>
              <a:rPr lang="en-US" sz="1400" dirty="0" err="1" smtClean="0"/>
              <a:t>CentOs</a:t>
            </a:r>
            <a:r>
              <a:rPr lang="en-US" sz="1400" dirty="0" smtClean="0"/>
              <a:t> OS.</a:t>
            </a:r>
          </a:p>
          <a:p>
            <a:pPr lvl="1"/>
            <a:r>
              <a:rPr lang="en-US" sz="1400" dirty="0" smtClean="0"/>
              <a:t>Platform / OS Security becomes responsibility of either the customer and/or ALU professional services.</a:t>
            </a:r>
          </a:p>
          <a:p>
            <a:pPr lvl="2"/>
            <a:r>
              <a:rPr lang="en-US" sz="1200" dirty="0" smtClean="0"/>
              <a:t>MGC-8 is OUT of the OS security game.</a:t>
            </a:r>
          </a:p>
          <a:p>
            <a:r>
              <a:rPr lang="en-US" sz="1600" dirty="0" smtClean="0"/>
              <a:t>MGC-8 application software scales dynamically WITHOUT artificial limits.</a:t>
            </a:r>
          </a:p>
          <a:p>
            <a:pPr lvl="1"/>
            <a:r>
              <a:rPr lang="en-US" sz="1400" dirty="0" smtClean="0"/>
              <a:t>System software must dynamically scale to take advantage of the processor technology within platform.</a:t>
            </a:r>
          </a:p>
          <a:p>
            <a:pPr lvl="1"/>
            <a:r>
              <a:rPr lang="en-US" sz="1400" dirty="0" smtClean="0"/>
              <a:t>No arbitrary restrictions on MGs / blade.</a:t>
            </a:r>
          </a:p>
          <a:p>
            <a:pPr lvl="1"/>
            <a:r>
              <a:rPr lang="en-US" sz="1400" dirty="0" smtClean="0"/>
              <a:t>System / solution scales to support unlimited number of MGs.</a:t>
            </a:r>
          </a:p>
          <a:p>
            <a:pPr lvl="1"/>
            <a:r>
              <a:rPr lang="en-US" sz="1400" dirty="0" smtClean="0"/>
              <a:t>System / solution scales to support unlimited number of MBHCA.</a:t>
            </a:r>
          </a:p>
          <a:p>
            <a:pPr lvl="1"/>
            <a:r>
              <a:rPr lang="en-US" sz="1400" dirty="0" smtClean="0"/>
              <a:t>System / solution scales to support multiple platforms operating under the same point code.</a:t>
            </a:r>
            <a:endParaRPr lang="en-US" sz="1400" dirty="0"/>
          </a:p>
        </p:txBody>
      </p:sp>
      <p:sp>
        <p:nvSpPr>
          <p:cNvPr id="3" name="Title 2"/>
          <p:cNvSpPr>
            <a:spLocks noGrp="1"/>
          </p:cNvSpPr>
          <p:nvPr>
            <p:ph type="title"/>
          </p:nvPr>
        </p:nvSpPr>
        <p:spPr/>
        <p:txBody>
          <a:bodyPr/>
          <a:lstStyle/>
          <a:p>
            <a:r>
              <a:rPr lang="en-US" dirty="0" smtClean="0"/>
              <a:t>Requirements</a:t>
            </a:r>
            <a:endParaRPr lang="en-US" dirty="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uantum.jpg"/>
          <p:cNvPicPr>
            <a:picLocks noGrp="1" noChangeAspect="1"/>
          </p:cNvPicPr>
          <p:nvPr>
            <p:ph idx="1"/>
          </p:nvPr>
        </p:nvPicPr>
        <p:blipFill>
          <a:blip r:embed="rId2" cstate="print"/>
          <a:stretch>
            <a:fillRect/>
          </a:stretch>
        </p:blipFill>
        <p:spPr>
          <a:xfrm>
            <a:off x="327841" y="1384449"/>
            <a:ext cx="8244659" cy="4651465"/>
          </a:xfrm>
        </p:spPr>
      </p:pic>
      <p:sp>
        <p:nvSpPr>
          <p:cNvPr id="3" name="Title 2"/>
          <p:cNvSpPr>
            <a:spLocks noGrp="1"/>
          </p:cNvSpPr>
          <p:nvPr>
            <p:ph type="title"/>
          </p:nvPr>
        </p:nvSpPr>
        <p:spPr/>
        <p:txBody>
          <a:bodyPr/>
          <a:lstStyle/>
          <a:p>
            <a:r>
              <a:rPr lang="en-US" dirty="0" err="1" smtClean="0"/>
              <a:t>OpenStack</a:t>
            </a:r>
            <a:r>
              <a:rPr lang="en-US" dirty="0" smtClean="0"/>
              <a:t> Quantum Project</a:t>
            </a:r>
            <a:endParaRPr lang="en-US"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943600"/>
          </a:xfrm>
          <a:prstGeom prst="rect">
            <a:avLst/>
          </a:prstGeom>
          <a:solidFill>
            <a:srgbClr val="6639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defRPr/>
            </a:pPr>
            <a:endParaRPr lang="en-US"/>
          </a:p>
        </p:txBody>
      </p:sp>
      <p:grpSp>
        <p:nvGrpSpPr>
          <p:cNvPr id="2" name="Group 20"/>
          <p:cNvGrpSpPr/>
          <p:nvPr/>
        </p:nvGrpSpPr>
        <p:grpSpPr>
          <a:xfrm>
            <a:off x="1348520" y="1262854"/>
            <a:ext cx="2932112" cy="4217988"/>
            <a:chOff x="1325563" y="1260475"/>
            <a:chExt cx="2932112" cy="4217988"/>
          </a:xfrm>
          <a:solidFill>
            <a:schemeClr val="bg1"/>
          </a:solidFill>
        </p:grpSpPr>
        <p:sp>
          <p:nvSpPr>
            <p:cNvPr id="24" name="Freeform 23"/>
            <p:cNvSpPr>
              <a:spLocks noEditPoints="1"/>
            </p:cNvSpPr>
            <p:nvPr/>
          </p:nvSpPr>
          <p:spPr bwMode="auto">
            <a:xfrm>
              <a:off x="1333500" y="1260475"/>
              <a:ext cx="642937" cy="771525"/>
            </a:xfrm>
            <a:custGeom>
              <a:avLst/>
              <a:gdLst/>
              <a:ahLst/>
              <a:cxnLst>
                <a:cxn ang="0">
                  <a:pos x="326" y="345"/>
                </a:cxn>
                <a:cxn ang="0">
                  <a:pos x="78" y="345"/>
                </a:cxn>
                <a:cxn ang="0">
                  <a:pos x="24" y="486"/>
                </a:cxn>
                <a:cxn ang="0">
                  <a:pos x="0" y="486"/>
                </a:cxn>
                <a:cxn ang="0">
                  <a:pos x="190" y="0"/>
                </a:cxn>
                <a:cxn ang="0">
                  <a:pos x="216" y="0"/>
                </a:cxn>
                <a:cxn ang="0">
                  <a:pos x="405" y="486"/>
                </a:cxn>
                <a:cxn ang="0">
                  <a:pos x="380" y="486"/>
                </a:cxn>
                <a:cxn ang="0">
                  <a:pos x="326" y="345"/>
                </a:cxn>
                <a:cxn ang="0">
                  <a:pos x="184" y="68"/>
                </a:cxn>
                <a:cxn ang="0">
                  <a:pos x="84" y="327"/>
                </a:cxn>
                <a:cxn ang="0">
                  <a:pos x="319" y="327"/>
                </a:cxn>
                <a:cxn ang="0">
                  <a:pos x="221" y="68"/>
                </a:cxn>
                <a:cxn ang="0">
                  <a:pos x="204" y="18"/>
                </a:cxn>
                <a:cxn ang="0">
                  <a:pos x="202" y="18"/>
                </a:cxn>
                <a:cxn ang="0">
                  <a:pos x="184" y="68"/>
                </a:cxn>
              </a:cxnLst>
              <a:rect l="0" t="0" r="r" b="b"/>
              <a:pathLst>
                <a:path w="405" h="486">
                  <a:moveTo>
                    <a:pt x="326" y="345"/>
                  </a:moveTo>
                  <a:lnTo>
                    <a:pt x="78" y="345"/>
                  </a:lnTo>
                  <a:lnTo>
                    <a:pt x="24" y="486"/>
                  </a:lnTo>
                  <a:lnTo>
                    <a:pt x="0" y="486"/>
                  </a:lnTo>
                  <a:lnTo>
                    <a:pt x="190" y="0"/>
                  </a:lnTo>
                  <a:lnTo>
                    <a:pt x="216" y="0"/>
                  </a:lnTo>
                  <a:lnTo>
                    <a:pt x="405" y="486"/>
                  </a:lnTo>
                  <a:lnTo>
                    <a:pt x="380" y="486"/>
                  </a:lnTo>
                  <a:lnTo>
                    <a:pt x="326" y="345"/>
                  </a:lnTo>
                  <a:close/>
                  <a:moveTo>
                    <a:pt x="184" y="68"/>
                  </a:moveTo>
                  <a:lnTo>
                    <a:pt x="84" y="327"/>
                  </a:lnTo>
                  <a:lnTo>
                    <a:pt x="319" y="327"/>
                  </a:lnTo>
                  <a:lnTo>
                    <a:pt x="221" y="68"/>
                  </a:lnTo>
                  <a:lnTo>
                    <a:pt x="204" y="18"/>
                  </a:lnTo>
                  <a:lnTo>
                    <a:pt x="202" y="18"/>
                  </a:lnTo>
                  <a:lnTo>
                    <a:pt x="184" y="68"/>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5" name="Freeform 24"/>
            <p:cNvSpPr>
              <a:spLocks/>
            </p:cNvSpPr>
            <p:nvPr/>
          </p:nvSpPr>
          <p:spPr bwMode="auto">
            <a:xfrm>
              <a:off x="1924050" y="1260475"/>
              <a:ext cx="542925" cy="771525"/>
            </a:xfrm>
            <a:custGeom>
              <a:avLst/>
              <a:gdLst/>
              <a:ahLst/>
              <a:cxnLst>
                <a:cxn ang="0">
                  <a:pos x="181" y="19"/>
                </a:cxn>
                <a:cxn ang="0">
                  <a:pos x="181" y="486"/>
                </a:cxn>
                <a:cxn ang="0">
                  <a:pos x="160" y="486"/>
                </a:cxn>
                <a:cxn ang="0">
                  <a:pos x="160" y="19"/>
                </a:cxn>
                <a:cxn ang="0">
                  <a:pos x="0" y="19"/>
                </a:cxn>
                <a:cxn ang="0">
                  <a:pos x="1" y="0"/>
                </a:cxn>
                <a:cxn ang="0">
                  <a:pos x="341" y="0"/>
                </a:cxn>
                <a:cxn ang="0">
                  <a:pos x="342" y="19"/>
                </a:cxn>
                <a:cxn ang="0">
                  <a:pos x="181" y="19"/>
                </a:cxn>
              </a:cxnLst>
              <a:rect l="0" t="0" r="r" b="b"/>
              <a:pathLst>
                <a:path w="342" h="486">
                  <a:moveTo>
                    <a:pt x="181" y="19"/>
                  </a:moveTo>
                  <a:lnTo>
                    <a:pt x="181" y="486"/>
                  </a:lnTo>
                  <a:lnTo>
                    <a:pt x="160" y="486"/>
                  </a:lnTo>
                  <a:lnTo>
                    <a:pt x="160" y="19"/>
                  </a:lnTo>
                  <a:lnTo>
                    <a:pt x="0" y="19"/>
                  </a:lnTo>
                  <a:lnTo>
                    <a:pt x="1" y="0"/>
                  </a:lnTo>
                  <a:lnTo>
                    <a:pt x="341" y="0"/>
                  </a:lnTo>
                  <a:lnTo>
                    <a:pt x="342" y="19"/>
                  </a:lnTo>
                  <a:lnTo>
                    <a:pt x="181" y="19"/>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6" name="Freeform 25"/>
            <p:cNvSpPr>
              <a:spLocks/>
            </p:cNvSpPr>
            <p:nvPr/>
          </p:nvSpPr>
          <p:spPr bwMode="auto">
            <a:xfrm>
              <a:off x="1343025" y="2119313"/>
              <a:ext cx="542925" cy="771525"/>
            </a:xfrm>
            <a:custGeom>
              <a:avLst/>
              <a:gdLst/>
              <a:ahLst/>
              <a:cxnLst>
                <a:cxn ang="0">
                  <a:pos x="182" y="19"/>
                </a:cxn>
                <a:cxn ang="0">
                  <a:pos x="182" y="486"/>
                </a:cxn>
                <a:cxn ang="0">
                  <a:pos x="159" y="486"/>
                </a:cxn>
                <a:cxn ang="0">
                  <a:pos x="159" y="19"/>
                </a:cxn>
                <a:cxn ang="0">
                  <a:pos x="0" y="19"/>
                </a:cxn>
                <a:cxn ang="0">
                  <a:pos x="1" y="0"/>
                </a:cxn>
                <a:cxn ang="0">
                  <a:pos x="341" y="0"/>
                </a:cxn>
                <a:cxn ang="0">
                  <a:pos x="342" y="19"/>
                </a:cxn>
                <a:cxn ang="0">
                  <a:pos x="182" y="19"/>
                </a:cxn>
              </a:cxnLst>
              <a:rect l="0" t="0" r="r" b="b"/>
              <a:pathLst>
                <a:path w="342" h="486">
                  <a:moveTo>
                    <a:pt x="182" y="19"/>
                  </a:moveTo>
                  <a:lnTo>
                    <a:pt x="182" y="486"/>
                  </a:lnTo>
                  <a:lnTo>
                    <a:pt x="159" y="486"/>
                  </a:lnTo>
                  <a:lnTo>
                    <a:pt x="159" y="19"/>
                  </a:lnTo>
                  <a:lnTo>
                    <a:pt x="0" y="19"/>
                  </a:lnTo>
                  <a:lnTo>
                    <a:pt x="1" y="0"/>
                  </a:lnTo>
                  <a:lnTo>
                    <a:pt x="341" y="0"/>
                  </a:lnTo>
                  <a:lnTo>
                    <a:pt x="342" y="19"/>
                  </a:lnTo>
                  <a:lnTo>
                    <a:pt x="182" y="19"/>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7" name="Freeform 26"/>
            <p:cNvSpPr>
              <a:spLocks/>
            </p:cNvSpPr>
            <p:nvPr/>
          </p:nvSpPr>
          <p:spPr bwMode="auto">
            <a:xfrm>
              <a:off x="1971675" y="2119313"/>
              <a:ext cx="533400" cy="771525"/>
            </a:xfrm>
            <a:custGeom>
              <a:avLst/>
              <a:gdLst/>
              <a:ahLst/>
              <a:cxnLst>
                <a:cxn ang="0">
                  <a:pos x="315" y="486"/>
                </a:cxn>
                <a:cxn ang="0">
                  <a:pos x="315" y="238"/>
                </a:cxn>
                <a:cxn ang="0">
                  <a:pos x="22" y="238"/>
                </a:cxn>
                <a:cxn ang="0">
                  <a:pos x="22" y="486"/>
                </a:cxn>
                <a:cxn ang="0">
                  <a:pos x="0" y="486"/>
                </a:cxn>
                <a:cxn ang="0">
                  <a:pos x="0" y="0"/>
                </a:cxn>
                <a:cxn ang="0">
                  <a:pos x="22" y="0"/>
                </a:cxn>
                <a:cxn ang="0">
                  <a:pos x="22" y="221"/>
                </a:cxn>
                <a:cxn ang="0">
                  <a:pos x="315" y="221"/>
                </a:cxn>
                <a:cxn ang="0">
                  <a:pos x="315" y="0"/>
                </a:cxn>
                <a:cxn ang="0">
                  <a:pos x="336" y="0"/>
                </a:cxn>
                <a:cxn ang="0">
                  <a:pos x="336" y="486"/>
                </a:cxn>
                <a:cxn ang="0">
                  <a:pos x="315" y="486"/>
                </a:cxn>
              </a:cxnLst>
              <a:rect l="0" t="0" r="r" b="b"/>
              <a:pathLst>
                <a:path w="336" h="486">
                  <a:moveTo>
                    <a:pt x="315" y="486"/>
                  </a:moveTo>
                  <a:lnTo>
                    <a:pt x="315" y="238"/>
                  </a:lnTo>
                  <a:lnTo>
                    <a:pt x="22" y="238"/>
                  </a:lnTo>
                  <a:lnTo>
                    <a:pt x="22" y="486"/>
                  </a:lnTo>
                  <a:lnTo>
                    <a:pt x="0" y="486"/>
                  </a:lnTo>
                  <a:lnTo>
                    <a:pt x="0" y="0"/>
                  </a:lnTo>
                  <a:lnTo>
                    <a:pt x="22" y="0"/>
                  </a:lnTo>
                  <a:lnTo>
                    <a:pt x="22" y="221"/>
                  </a:lnTo>
                  <a:lnTo>
                    <a:pt x="315" y="221"/>
                  </a:lnTo>
                  <a:lnTo>
                    <a:pt x="315" y="0"/>
                  </a:lnTo>
                  <a:lnTo>
                    <a:pt x="336" y="0"/>
                  </a:lnTo>
                  <a:lnTo>
                    <a:pt x="336" y="486"/>
                  </a:lnTo>
                  <a:lnTo>
                    <a:pt x="315" y="486"/>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8" name="Freeform 27"/>
            <p:cNvSpPr>
              <a:spLocks/>
            </p:cNvSpPr>
            <p:nvPr/>
          </p:nvSpPr>
          <p:spPr bwMode="auto">
            <a:xfrm>
              <a:off x="2697163" y="2119313"/>
              <a:ext cx="460375" cy="771525"/>
            </a:xfrm>
            <a:custGeom>
              <a:avLst/>
              <a:gdLst/>
              <a:ahLst/>
              <a:cxnLst>
                <a:cxn ang="0">
                  <a:pos x="290" y="467"/>
                </a:cxn>
                <a:cxn ang="0">
                  <a:pos x="289" y="486"/>
                </a:cxn>
                <a:cxn ang="0">
                  <a:pos x="0" y="486"/>
                </a:cxn>
                <a:cxn ang="0">
                  <a:pos x="0" y="0"/>
                </a:cxn>
                <a:cxn ang="0">
                  <a:pos x="276" y="0"/>
                </a:cxn>
                <a:cxn ang="0">
                  <a:pos x="278" y="18"/>
                </a:cxn>
                <a:cxn ang="0">
                  <a:pos x="22" y="18"/>
                </a:cxn>
                <a:cxn ang="0">
                  <a:pos x="22" y="221"/>
                </a:cxn>
                <a:cxn ang="0">
                  <a:pos x="245" y="221"/>
                </a:cxn>
                <a:cxn ang="0">
                  <a:pos x="245" y="238"/>
                </a:cxn>
                <a:cxn ang="0">
                  <a:pos x="22" y="238"/>
                </a:cxn>
                <a:cxn ang="0">
                  <a:pos x="22" y="467"/>
                </a:cxn>
                <a:cxn ang="0">
                  <a:pos x="290" y="467"/>
                </a:cxn>
              </a:cxnLst>
              <a:rect l="0" t="0" r="r" b="b"/>
              <a:pathLst>
                <a:path w="290" h="486">
                  <a:moveTo>
                    <a:pt x="290" y="467"/>
                  </a:moveTo>
                  <a:lnTo>
                    <a:pt x="289" y="486"/>
                  </a:lnTo>
                  <a:lnTo>
                    <a:pt x="0" y="486"/>
                  </a:lnTo>
                  <a:lnTo>
                    <a:pt x="0" y="0"/>
                  </a:lnTo>
                  <a:lnTo>
                    <a:pt x="276" y="0"/>
                  </a:lnTo>
                  <a:lnTo>
                    <a:pt x="278" y="18"/>
                  </a:lnTo>
                  <a:lnTo>
                    <a:pt x="22" y="18"/>
                  </a:lnTo>
                  <a:lnTo>
                    <a:pt x="22" y="221"/>
                  </a:lnTo>
                  <a:lnTo>
                    <a:pt x="245" y="221"/>
                  </a:lnTo>
                  <a:lnTo>
                    <a:pt x="245" y="238"/>
                  </a:lnTo>
                  <a:lnTo>
                    <a:pt x="22" y="238"/>
                  </a:lnTo>
                  <a:lnTo>
                    <a:pt x="22" y="467"/>
                  </a:lnTo>
                  <a:lnTo>
                    <a:pt x="290" y="467"/>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9" name="Freeform 28"/>
            <p:cNvSpPr>
              <a:spLocks/>
            </p:cNvSpPr>
            <p:nvPr/>
          </p:nvSpPr>
          <p:spPr bwMode="auto">
            <a:xfrm>
              <a:off x="1325563" y="2963863"/>
              <a:ext cx="454025" cy="798512"/>
            </a:xfrm>
            <a:custGeom>
              <a:avLst/>
              <a:gdLst/>
              <a:ahLst/>
              <a:cxnLst>
                <a:cxn ang="0">
                  <a:pos x="146" y="546"/>
                </a:cxn>
                <a:cxn ang="0">
                  <a:pos x="0" y="504"/>
                </a:cxn>
                <a:cxn ang="0">
                  <a:pos x="6" y="484"/>
                </a:cxn>
                <a:cxn ang="0">
                  <a:pos x="147" y="525"/>
                </a:cxn>
                <a:cxn ang="0">
                  <a:pos x="288" y="396"/>
                </a:cxn>
                <a:cxn ang="0">
                  <a:pos x="7" y="132"/>
                </a:cxn>
                <a:cxn ang="0">
                  <a:pos x="162" y="0"/>
                </a:cxn>
                <a:cxn ang="0">
                  <a:pos x="293" y="30"/>
                </a:cxn>
                <a:cxn ang="0">
                  <a:pos x="287" y="48"/>
                </a:cxn>
                <a:cxn ang="0">
                  <a:pos x="163" y="20"/>
                </a:cxn>
                <a:cxn ang="0">
                  <a:pos x="29" y="131"/>
                </a:cxn>
                <a:cxn ang="0">
                  <a:pos x="310" y="395"/>
                </a:cxn>
                <a:cxn ang="0">
                  <a:pos x="146" y="546"/>
                </a:cxn>
              </a:cxnLst>
              <a:rect l="0" t="0" r="r" b="b"/>
              <a:pathLst>
                <a:path w="310" h="546">
                  <a:moveTo>
                    <a:pt x="146" y="546"/>
                  </a:moveTo>
                  <a:cubicBezTo>
                    <a:pt x="86" y="546"/>
                    <a:pt x="38" y="529"/>
                    <a:pt x="0" y="504"/>
                  </a:cubicBezTo>
                  <a:cubicBezTo>
                    <a:pt x="6" y="484"/>
                    <a:pt x="6" y="484"/>
                    <a:pt x="6" y="484"/>
                  </a:cubicBezTo>
                  <a:cubicBezTo>
                    <a:pt x="46" y="511"/>
                    <a:pt x="90" y="525"/>
                    <a:pt x="147" y="525"/>
                  </a:cubicBezTo>
                  <a:cubicBezTo>
                    <a:pt x="238" y="525"/>
                    <a:pt x="288" y="477"/>
                    <a:pt x="288" y="396"/>
                  </a:cubicBezTo>
                  <a:cubicBezTo>
                    <a:pt x="288" y="233"/>
                    <a:pt x="7" y="305"/>
                    <a:pt x="7" y="132"/>
                  </a:cubicBezTo>
                  <a:cubicBezTo>
                    <a:pt x="7" y="56"/>
                    <a:pt x="56" y="0"/>
                    <a:pt x="162" y="0"/>
                  </a:cubicBezTo>
                  <a:cubicBezTo>
                    <a:pt x="214" y="0"/>
                    <a:pt x="258" y="11"/>
                    <a:pt x="293" y="30"/>
                  </a:cubicBezTo>
                  <a:cubicBezTo>
                    <a:pt x="287" y="48"/>
                    <a:pt x="287" y="48"/>
                    <a:pt x="287" y="48"/>
                  </a:cubicBezTo>
                  <a:cubicBezTo>
                    <a:pt x="248" y="30"/>
                    <a:pt x="211" y="20"/>
                    <a:pt x="163" y="20"/>
                  </a:cubicBezTo>
                  <a:cubicBezTo>
                    <a:pt x="69" y="20"/>
                    <a:pt x="29" y="72"/>
                    <a:pt x="29" y="131"/>
                  </a:cubicBezTo>
                  <a:cubicBezTo>
                    <a:pt x="29" y="284"/>
                    <a:pt x="310" y="212"/>
                    <a:pt x="310" y="395"/>
                  </a:cubicBezTo>
                  <a:cubicBezTo>
                    <a:pt x="310" y="489"/>
                    <a:pt x="255" y="546"/>
                    <a:pt x="146" y="546"/>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0" name="Freeform 29"/>
            <p:cNvSpPr>
              <a:spLocks noEditPoints="1"/>
            </p:cNvSpPr>
            <p:nvPr/>
          </p:nvSpPr>
          <p:spPr bwMode="auto">
            <a:xfrm>
              <a:off x="1901825" y="2976563"/>
              <a:ext cx="471487" cy="771525"/>
            </a:xfrm>
            <a:custGeom>
              <a:avLst/>
              <a:gdLst/>
              <a:ahLst/>
              <a:cxnLst>
                <a:cxn ang="0">
                  <a:pos x="161" y="300"/>
                </a:cxn>
                <a:cxn ang="0">
                  <a:pos x="23" y="300"/>
                </a:cxn>
                <a:cxn ang="0">
                  <a:pos x="23" y="528"/>
                </a:cxn>
                <a:cxn ang="0">
                  <a:pos x="0" y="528"/>
                </a:cxn>
                <a:cxn ang="0">
                  <a:pos x="0" y="0"/>
                </a:cxn>
                <a:cxn ang="0">
                  <a:pos x="161" y="0"/>
                </a:cxn>
                <a:cxn ang="0">
                  <a:pos x="322" y="148"/>
                </a:cxn>
                <a:cxn ang="0">
                  <a:pos x="161" y="300"/>
                </a:cxn>
                <a:cxn ang="0">
                  <a:pos x="161" y="20"/>
                </a:cxn>
                <a:cxn ang="0">
                  <a:pos x="23" y="20"/>
                </a:cxn>
                <a:cxn ang="0">
                  <a:pos x="23" y="280"/>
                </a:cxn>
                <a:cxn ang="0">
                  <a:pos x="161" y="280"/>
                </a:cxn>
                <a:cxn ang="0">
                  <a:pos x="299" y="148"/>
                </a:cxn>
                <a:cxn ang="0">
                  <a:pos x="161" y="20"/>
                </a:cxn>
              </a:cxnLst>
              <a:rect l="0" t="0" r="r" b="b"/>
              <a:pathLst>
                <a:path w="322" h="528">
                  <a:moveTo>
                    <a:pt x="161" y="300"/>
                  </a:moveTo>
                  <a:cubicBezTo>
                    <a:pt x="23" y="300"/>
                    <a:pt x="23" y="300"/>
                    <a:pt x="23" y="300"/>
                  </a:cubicBezTo>
                  <a:cubicBezTo>
                    <a:pt x="23" y="528"/>
                    <a:pt x="23" y="528"/>
                    <a:pt x="23" y="528"/>
                  </a:cubicBezTo>
                  <a:cubicBezTo>
                    <a:pt x="0" y="528"/>
                    <a:pt x="0" y="528"/>
                    <a:pt x="0" y="528"/>
                  </a:cubicBezTo>
                  <a:cubicBezTo>
                    <a:pt x="0" y="0"/>
                    <a:pt x="0" y="0"/>
                    <a:pt x="0" y="0"/>
                  </a:cubicBezTo>
                  <a:cubicBezTo>
                    <a:pt x="161" y="0"/>
                    <a:pt x="161" y="0"/>
                    <a:pt x="161" y="0"/>
                  </a:cubicBezTo>
                  <a:cubicBezTo>
                    <a:pt x="272" y="0"/>
                    <a:pt x="322" y="43"/>
                    <a:pt x="322" y="148"/>
                  </a:cubicBezTo>
                  <a:cubicBezTo>
                    <a:pt x="322" y="252"/>
                    <a:pt x="274" y="300"/>
                    <a:pt x="161" y="300"/>
                  </a:cubicBezTo>
                  <a:close/>
                  <a:moveTo>
                    <a:pt x="161" y="20"/>
                  </a:moveTo>
                  <a:cubicBezTo>
                    <a:pt x="23" y="20"/>
                    <a:pt x="23" y="20"/>
                    <a:pt x="23" y="20"/>
                  </a:cubicBezTo>
                  <a:cubicBezTo>
                    <a:pt x="23" y="280"/>
                    <a:pt x="23" y="280"/>
                    <a:pt x="23" y="280"/>
                  </a:cubicBezTo>
                  <a:cubicBezTo>
                    <a:pt x="161" y="280"/>
                    <a:pt x="161" y="280"/>
                    <a:pt x="161" y="280"/>
                  </a:cubicBezTo>
                  <a:cubicBezTo>
                    <a:pt x="252" y="280"/>
                    <a:pt x="299" y="247"/>
                    <a:pt x="299" y="148"/>
                  </a:cubicBezTo>
                  <a:cubicBezTo>
                    <a:pt x="299" y="55"/>
                    <a:pt x="253" y="20"/>
                    <a:pt x="161" y="20"/>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1" name="Freeform 30"/>
            <p:cNvSpPr>
              <a:spLocks/>
            </p:cNvSpPr>
            <p:nvPr/>
          </p:nvSpPr>
          <p:spPr bwMode="auto">
            <a:xfrm>
              <a:off x="2498725" y="2976563"/>
              <a:ext cx="460375" cy="771525"/>
            </a:xfrm>
            <a:custGeom>
              <a:avLst/>
              <a:gdLst/>
              <a:ahLst/>
              <a:cxnLst>
                <a:cxn ang="0">
                  <a:pos x="290" y="468"/>
                </a:cxn>
                <a:cxn ang="0">
                  <a:pos x="289" y="486"/>
                </a:cxn>
                <a:cxn ang="0">
                  <a:pos x="0" y="486"/>
                </a:cxn>
                <a:cxn ang="0">
                  <a:pos x="0" y="0"/>
                </a:cxn>
                <a:cxn ang="0">
                  <a:pos x="276" y="0"/>
                </a:cxn>
                <a:cxn ang="0">
                  <a:pos x="278" y="19"/>
                </a:cxn>
                <a:cxn ang="0">
                  <a:pos x="21" y="19"/>
                </a:cxn>
                <a:cxn ang="0">
                  <a:pos x="21" y="221"/>
                </a:cxn>
                <a:cxn ang="0">
                  <a:pos x="245" y="221"/>
                </a:cxn>
                <a:cxn ang="0">
                  <a:pos x="245" y="238"/>
                </a:cxn>
                <a:cxn ang="0">
                  <a:pos x="21" y="238"/>
                </a:cxn>
                <a:cxn ang="0">
                  <a:pos x="21" y="468"/>
                </a:cxn>
                <a:cxn ang="0">
                  <a:pos x="290" y="468"/>
                </a:cxn>
              </a:cxnLst>
              <a:rect l="0" t="0" r="r" b="b"/>
              <a:pathLst>
                <a:path w="290" h="486">
                  <a:moveTo>
                    <a:pt x="290" y="468"/>
                  </a:moveTo>
                  <a:lnTo>
                    <a:pt x="289" y="486"/>
                  </a:lnTo>
                  <a:lnTo>
                    <a:pt x="0" y="486"/>
                  </a:lnTo>
                  <a:lnTo>
                    <a:pt x="0" y="0"/>
                  </a:lnTo>
                  <a:lnTo>
                    <a:pt x="276" y="0"/>
                  </a:lnTo>
                  <a:lnTo>
                    <a:pt x="278" y="19"/>
                  </a:lnTo>
                  <a:lnTo>
                    <a:pt x="21" y="19"/>
                  </a:lnTo>
                  <a:lnTo>
                    <a:pt x="21" y="221"/>
                  </a:lnTo>
                  <a:lnTo>
                    <a:pt x="245" y="221"/>
                  </a:lnTo>
                  <a:lnTo>
                    <a:pt x="245" y="238"/>
                  </a:lnTo>
                  <a:lnTo>
                    <a:pt x="21" y="238"/>
                  </a:lnTo>
                  <a:lnTo>
                    <a:pt x="21" y="468"/>
                  </a:lnTo>
                  <a:lnTo>
                    <a:pt x="290" y="468"/>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2" name="Freeform 31"/>
            <p:cNvSpPr>
              <a:spLocks/>
            </p:cNvSpPr>
            <p:nvPr/>
          </p:nvSpPr>
          <p:spPr bwMode="auto">
            <a:xfrm>
              <a:off x="3084513" y="2976563"/>
              <a:ext cx="458787" cy="771525"/>
            </a:xfrm>
            <a:custGeom>
              <a:avLst/>
              <a:gdLst/>
              <a:ahLst/>
              <a:cxnLst>
                <a:cxn ang="0">
                  <a:pos x="289" y="468"/>
                </a:cxn>
                <a:cxn ang="0">
                  <a:pos x="288" y="486"/>
                </a:cxn>
                <a:cxn ang="0">
                  <a:pos x="0" y="486"/>
                </a:cxn>
                <a:cxn ang="0">
                  <a:pos x="0" y="0"/>
                </a:cxn>
                <a:cxn ang="0">
                  <a:pos x="275" y="0"/>
                </a:cxn>
                <a:cxn ang="0">
                  <a:pos x="277" y="19"/>
                </a:cxn>
                <a:cxn ang="0">
                  <a:pos x="21" y="19"/>
                </a:cxn>
                <a:cxn ang="0">
                  <a:pos x="21" y="221"/>
                </a:cxn>
                <a:cxn ang="0">
                  <a:pos x="244" y="221"/>
                </a:cxn>
                <a:cxn ang="0">
                  <a:pos x="244" y="238"/>
                </a:cxn>
                <a:cxn ang="0">
                  <a:pos x="21" y="238"/>
                </a:cxn>
                <a:cxn ang="0">
                  <a:pos x="21" y="468"/>
                </a:cxn>
                <a:cxn ang="0">
                  <a:pos x="289" y="468"/>
                </a:cxn>
              </a:cxnLst>
              <a:rect l="0" t="0" r="r" b="b"/>
              <a:pathLst>
                <a:path w="289" h="486">
                  <a:moveTo>
                    <a:pt x="289" y="468"/>
                  </a:moveTo>
                  <a:lnTo>
                    <a:pt x="288" y="486"/>
                  </a:lnTo>
                  <a:lnTo>
                    <a:pt x="0" y="486"/>
                  </a:lnTo>
                  <a:lnTo>
                    <a:pt x="0" y="0"/>
                  </a:lnTo>
                  <a:lnTo>
                    <a:pt x="275" y="0"/>
                  </a:lnTo>
                  <a:lnTo>
                    <a:pt x="277" y="19"/>
                  </a:lnTo>
                  <a:lnTo>
                    <a:pt x="21" y="19"/>
                  </a:lnTo>
                  <a:lnTo>
                    <a:pt x="21" y="221"/>
                  </a:lnTo>
                  <a:lnTo>
                    <a:pt x="244" y="221"/>
                  </a:lnTo>
                  <a:lnTo>
                    <a:pt x="244" y="238"/>
                  </a:lnTo>
                  <a:lnTo>
                    <a:pt x="21" y="238"/>
                  </a:lnTo>
                  <a:lnTo>
                    <a:pt x="21" y="468"/>
                  </a:lnTo>
                  <a:lnTo>
                    <a:pt x="289" y="468"/>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3" name="Freeform 32"/>
            <p:cNvSpPr>
              <a:spLocks noEditPoints="1"/>
            </p:cNvSpPr>
            <p:nvPr/>
          </p:nvSpPr>
          <p:spPr bwMode="auto">
            <a:xfrm>
              <a:off x="3668713" y="2976563"/>
              <a:ext cx="558800" cy="771525"/>
            </a:xfrm>
            <a:custGeom>
              <a:avLst/>
              <a:gdLst/>
              <a:ahLst/>
              <a:cxnLst>
                <a:cxn ang="0">
                  <a:pos x="165" y="528"/>
                </a:cxn>
                <a:cxn ang="0">
                  <a:pos x="0" y="528"/>
                </a:cxn>
                <a:cxn ang="0">
                  <a:pos x="0" y="0"/>
                </a:cxn>
                <a:cxn ang="0">
                  <a:pos x="164" y="0"/>
                </a:cxn>
                <a:cxn ang="0">
                  <a:pos x="381" y="263"/>
                </a:cxn>
                <a:cxn ang="0">
                  <a:pos x="165" y="528"/>
                </a:cxn>
                <a:cxn ang="0">
                  <a:pos x="163" y="22"/>
                </a:cxn>
                <a:cxn ang="0">
                  <a:pos x="23" y="22"/>
                </a:cxn>
                <a:cxn ang="0">
                  <a:pos x="23" y="507"/>
                </a:cxn>
                <a:cxn ang="0">
                  <a:pos x="164" y="507"/>
                </a:cxn>
                <a:cxn ang="0">
                  <a:pos x="357" y="263"/>
                </a:cxn>
                <a:cxn ang="0">
                  <a:pos x="163" y="22"/>
                </a:cxn>
              </a:cxnLst>
              <a:rect l="0" t="0" r="r" b="b"/>
              <a:pathLst>
                <a:path w="381" h="528">
                  <a:moveTo>
                    <a:pt x="165" y="528"/>
                  </a:moveTo>
                  <a:cubicBezTo>
                    <a:pt x="0" y="528"/>
                    <a:pt x="0" y="528"/>
                    <a:pt x="0" y="528"/>
                  </a:cubicBezTo>
                  <a:cubicBezTo>
                    <a:pt x="0" y="0"/>
                    <a:pt x="0" y="0"/>
                    <a:pt x="0" y="0"/>
                  </a:cubicBezTo>
                  <a:cubicBezTo>
                    <a:pt x="164" y="0"/>
                    <a:pt x="164" y="0"/>
                    <a:pt x="164" y="0"/>
                  </a:cubicBezTo>
                  <a:cubicBezTo>
                    <a:pt x="316" y="0"/>
                    <a:pt x="381" y="74"/>
                    <a:pt x="381" y="263"/>
                  </a:cubicBezTo>
                  <a:cubicBezTo>
                    <a:pt x="381" y="456"/>
                    <a:pt x="312" y="528"/>
                    <a:pt x="165" y="528"/>
                  </a:cubicBezTo>
                  <a:close/>
                  <a:moveTo>
                    <a:pt x="163" y="22"/>
                  </a:moveTo>
                  <a:cubicBezTo>
                    <a:pt x="23" y="22"/>
                    <a:pt x="23" y="22"/>
                    <a:pt x="23" y="22"/>
                  </a:cubicBezTo>
                  <a:cubicBezTo>
                    <a:pt x="23" y="507"/>
                    <a:pt x="23" y="507"/>
                    <a:pt x="23" y="507"/>
                  </a:cubicBezTo>
                  <a:cubicBezTo>
                    <a:pt x="164" y="507"/>
                    <a:pt x="164" y="507"/>
                    <a:pt x="164" y="507"/>
                  </a:cubicBezTo>
                  <a:cubicBezTo>
                    <a:pt x="291" y="507"/>
                    <a:pt x="357" y="452"/>
                    <a:pt x="357" y="263"/>
                  </a:cubicBezTo>
                  <a:cubicBezTo>
                    <a:pt x="357" y="80"/>
                    <a:pt x="298" y="22"/>
                    <a:pt x="163" y="22"/>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4" name="Freeform 33"/>
            <p:cNvSpPr>
              <a:spLocks noEditPoints="1"/>
            </p:cNvSpPr>
            <p:nvPr/>
          </p:nvSpPr>
          <p:spPr bwMode="auto">
            <a:xfrm>
              <a:off x="1339850" y="3822700"/>
              <a:ext cx="595312" cy="796925"/>
            </a:xfrm>
            <a:custGeom>
              <a:avLst/>
              <a:gdLst/>
              <a:ahLst/>
              <a:cxnLst>
                <a:cxn ang="0">
                  <a:pos x="204" y="545"/>
                </a:cxn>
                <a:cxn ang="0">
                  <a:pos x="0" y="272"/>
                </a:cxn>
                <a:cxn ang="0">
                  <a:pos x="204" y="0"/>
                </a:cxn>
                <a:cxn ang="0">
                  <a:pos x="407" y="272"/>
                </a:cxn>
                <a:cxn ang="0">
                  <a:pos x="204" y="545"/>
                </a:cxn>
                <a:cxn ang="0">
                  <a:pos x="204" y="20"/>
                </a:cxn>
                <a:cxn ang="0">
                  <a:pos x="24" y="272"/>
                </a:cxn>
                <a:cxn ang="0">
                  <a:pos x="204" y="525"/>
                </a:cxn>
                <a:cxn ang="0">
                  <a:pos x="384" y="272"/>
                </a:cxn>
                <a:cxn ang="0">
                  <a:pos x="204" y="20"/>
                </a:cxn>
              </a:cxnLst>
              <a:rect l="0" t="0" r="r" b="b"/>
              <a:pathLst>
                <a:path w="407" h="545">
                  <a:moveTo>
                    <a:pt x="204" y="545"/>
                  </a:moveTo>
                  <a:cubicBezTo>
                    <a:pt x="55" y="545"/>
                    <a:pt x="0" y="471"/>
                    <a:pt x="0" y="272"/>
                  </a:cubicBezTo>
                  <a:cubicBezTo>
                    <a:pt x="0" y="74"/>
                    <a:pt x="55" y="0"/>
                    <a:pt x="204" y="0"/>
                  </a:cubicBezTo>
                  <a:cubicBezTo>
                    <a:pt x="354" y="0"/>
                    <a:pt x="407" y="74"/>
                    <a:pt x="407" y="272"/>
                  </a:cubicBezTo>
                  <a:cubicBezTo>
                    <a:pt x="407" y="471"/>
                    <a:pt x="354" y="545"/>
                    <a:pt x="204" y="545"/>
                  </a:cubicBezTo>
                  <a:close/>
                  <a:moveTo>
                    <a:pt x="204" y="20"/>
                  </a:moveTo>
                  <a:cubicBezTo>
                    <a:pt x="76" y="20"/>
                    <a:pt x="24" y="77"/>
                    <a:pt x="24" y="272"/>
                  </a:cubicBezTo>
                  <a:cubicBezTo>
                    <a:pt x="24" y="466"/>
                    <a:pt x="76" y="525"/>
                    <a:pt x="204" y="525"/>
                  </a:cubicBezTo>
                  <a:cubicBezTo>
                    <a:pt x="332" y="525"/>
                    <a:pt x="384" y="466"/>
                    <a:pt x="384" y="272"/>
                  </a:cubicBezTo>
                  <a:cubicBezTo>
                    <a:pt x="384" y="77"/>
                    <a:pt x="332" y="20"/>
                    <a:pt x="204" y="20"/>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5" name="Freeform 34"/>
            <p:cNvSpPr>
              <a:spLocks/>
            </p:cNvSpPr>
            <p:nvPr/>
          </p:nvSpPr>
          <p:spPr bwMode="auto">
            <a:xfrm>
              <a:off x="2081213" y="3835400"/>
              <a:ext cx="441325" cy="771525"/>
            </a:xfrm>
            <a:custGeom>
              <a:avLst/>
              <a:gdLst/>
              <a:ahLst/>
              <a:cxnLst>
                <a:cxn ang="0">
                  <a:pos x="22" y="19"/>
                </a:cxn>
                <a:cxn ang="0">
                  <a:pos x="22" y="222"/>
                </a:cxn>
                <a:cxn ang="0">
                  <a:pos x="237" y="222"/>
                </a:cxn>
                <a:cxn ang="0">
                  <a:pos x="237" y="240"/>
                </a:cxn>
                <a:cxn ang="0">
                  <a:pos x="22" y="240"/>
                </a:cxn>
                <a:cxn ang="0">
                  <a:pos x="22" y="486"/>
                </a:cxn>
                <a:cxn ang="0">
                  <a:pos x="0" y="486"/>
                </a:cxn>
                <a:cxn ang="0">
                  <a:pos x="0" y="0"/>
                </a:cxn>
                <a:cxn ang="0">
                  <a:pos x="276" y="0"/>
                </a:cxn>
                <a:cxn ang="0">
                  <a:pos x="278" y="19"/>
                </a:cxn>
                <a:cxn ang="0">
                  <a:pos x="22" y="19"/>
                </a:cxn>
              </a:cxnLst>
              <a:rect l="0" t="0" r="r" b="b"/>
              <a:pathLst>
                <a:path w="278" h="486">
                  <a:moveTo>
                    <a:pt x="22" y="19"/>
                  </a:moveTo>
                  <a:lnTo>
                    <a:pt x="22" y="222"/>
                  </a:lnTo>
                  <a:lnTo>
                    <a:pt x="237" y="222"/>
                  </a:lnTo>
                  <a:lnTo>
                    <a:pt x="237" y="240"/>
                  </a:lnTo>
                  <a:lnTo>
                    <a:pt x="22" y="240"/>
                  </a:lnTo>
                  <a:lnTo>
                    <a:pt x="22" y="486"/>
                  </a:lnTo>
                  <a:lnTo>
                    <a:pt x="0" y="486"/>
                  </a:lnTo>
                  <a:lnTo>
                    <a:pt x="0" y="0"/>
                  </a:lnTo>
                  <a:lnTo>
                    <a:pt x="276" y="0"/>
                  </a:lnTo>
                  <a:lnTo>
                    <a:pt x="278" y="19"/>
                  </a:lnTo>
                  <a:lnTo>
                    <a:pt x="22" y="19"/>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6" name="Rectangle 35"/>
            <p:cNvSpPr>
              <a:spLocks noChangeArrowheads="1"/>
            </p:cNvSpPr>
            <p:nvPr/>
          </p:nvSpPr>
          <p:spPr bwMode="auto">
            <a:xfrm>
              <a:off x="1339850" y="4692650"/>
              <a:ext cx="33337" cy="773112"/>
            </a:xfrm>
            <a:prstGeom prst="rect">
              <a:avLst/>
            </a:prstGeom>
            <a:grpFill/>
            <a:ln w="9525">
              <a:noFill/>
              <a:miter lim="800000"/>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7" name="Freeform 36"/>
            <p:cNvSpPr>
              <a:spLocks noEditPoints="1"/>
            </p:cNvSpPr>
            <p:nvPr/>
          </p:nvSpPr>
          <p:spPr bwMode="auto">
            <a:xfrm>
              <a:off x="1582738" y="4692650"/>
              <a:ext cx="555625" cy="773112"/>
            </a:xfrm>
            <a:custGeom>
              <a:avLst/>
              <a:gdLst/>
              <a:ahLst/>
              <a:cxnLst>
                <a:cxn ang="0">
                  <a:pos x="164" y="528"/>
                </a:cxn>
                <a:cxn ang="0">
                  <a:pos x="0" y="528"/>
                </a:cxn>
                <a:cxn ang="0">
                  <a:pos x="0" y="0"/>
                </a:cxn>
                <a:cxn ang="0">
                  <a:pos x="164" y="0"/>
                </a:cxn>
                <a:cxn ang="0">
                  <a:pos x="380" y="263"/>
                </a:cxn>
                <a:cxn ang="0">
                  <a:pos x="164" y="528"/>
                </a:cxn>
                <a:cxn ang="0">
                  <a:pos x="163" y="21"/>
                </a:cxn>
                <a:cxn ang="0">
                  <a:pos x="23" y="21"/>
                </a:cxn>
                <a:cxn ang="0">
                  <a:pos x="23" y="507"/>
                </a:cxn>
                <a:cxn ang="0">
                  <a:pos x="164" y="507"/>
                </a:cxn>
                <a:cxn ang="0">
                  <a:pos x="357" y="263"/>
                </a:cxn>
                <a:cxn ang="0">
                  <a:pos x="163" y="21"/>
                </a:cxn>
              </a:cxnLst>
              <a:rect l="0" t="0" r="r" b="b"/>
              <a:pathLst>
                <a:path w="380" h="528">
                  <a:moveTo>
                    <a:pt x="164" y="528"/>
                  </a:moveTo>
                  <a:cubicBezTo>
                    <a:pt x="0" y="528"/>
                    <a:pt x="0" y="528"/>
                    <a:pt x="0" y="528"/>
                  </a:cubicBezTo>
                  <a:cubicBezTo>
                    <a:pt x="0" y="0"/>
                    <a:pt x="0" y="0"/>
                    <a:pt x="0" y="0"/>
                  </a:cubicBezTo>
                  <a:cubicBezTo>
                    <a:pt x="164" y="0"/>
                    <a:pt x="164" y="0"/>
                    <a:pt x="164" y="0"/>
                  </a:cubicBezTo>
                  <a:cubicBezTo>
                    <a:pt x="316" y="0"/>
                    <a:pt x="380" y="73"/>
                    <a:pt x="380" y="263"/>
                  </a:cubicBezTo>
                  <a:cubicBezTo>
                    <a:pt x="380" y="456"/>
                    <a:pt x="312" y="528"/>
                    <a:pt x="164" y="528"/>
                  </a:cubicBezTo>
                  <a:close/>
                  <a:moveTo>
                    <a:pt x="163" y="21"/>
                  </a:moveTo>
                  <a:cubicBezTo>
                    <a:pt x="23" y="21"/>
                    <a:pt x="23" y="21"/>
                    <a:pt x="23" y="21"/>
                  </a:cubicBezTo>
                  <a:cubicBezTo>
                    <a:pt x="23" y="507"/>
                    <a:pt x="23" y="507"/>
                    <a:pt x="23" y="507"/>
                  </a:cubicBezTo>
                  <a:cubicBezTo>
                    <a:pt x="164" y="507"/>
                    <a:pt x="164" y="507"/>
                    <a:pt x="164" y="507"/>
                  </a:cubicBezTo>
                  <a:cubicBezTo>
                    <a:pt x="290" y="507"/>
                    <a:pt x="357" y="452"/>
                    <a:pt x="357" y="263"/>
                  </a:cubicBezTo>
                  <a:cubicBezTo>
                    <a:pt x="357" y="80"/>
                    <a:pt x="297" y="21"/>
                    <a:pt x="163" y="21"/>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8" name="Freeform 37"/>
            <p:cNvSpPr>
              <a:spLocks/>
            </p:cNvSpPr>
            <p:nvPr/>
          </p:nvSpPr>
          <p:spPr bwMode="auto">
            <a:xfrm>
              <a:off x="2286000" y="4692650"/>
              <a:ext cx="458787" cy="773112"/>
            </a:xfrm>
            <a:custGeom>
              <a:avLst/>
              <a:gdLst/>
              <a:ahLst/>
              <a:cxnLst>
                <a:cxn ang="0">
                  <a:pos x="289" y="468"/>
                </a:cxn>
                <a:cxn ang="0">
                  <a:pos x="288" y="487"/>
                </a:cxn>
                <a:cxn ang="0">
                  <a:pos x="0" y="487"/>
                </a:cxn>
                <a:cxn ang="0">
                  <a:pos x="0" y="0"/>
                </a:cxn>
                <a:cxn ang="0">
                  <a:pos x="276" y="0"/>
                </a:cxn>
                <a:cxn ang="0">
                  <a:pos x="277" y="19"/>
                </a:cxn>
                <a:cxn ang="0">
                  <a:pos x="21" y="19"/>
                </a:cxn>
                <a:cxn ang="0">
                  <a:pos x="21" y="221"/>
                </a:cxn>
                <a:cxn ang="0">
                  <a:pos x="245" y="221"/>
                </a:cxn>
                <a:cxn ang="0">
                  <a:pos x="245" y="239"/>
                </a:cxn>
                <a:cxn ang="0">
                  <a:pos x="21" y="239"/>
                </a:cxn>
                <a:cxn ang="0">
                  <a:pos x="21" y="468"/>
                </a:cxn>
                <a:cxn ang="0">
                  <a:pos x="289" y="468"/>
                </a:cxn>
              </a:cxnLst>
              <a:rect l="0" t="0" r="r" b="b"/>
              <a:pathLst>
                <a:path w="289" h="487">
                  <a:moveTo>
                    <a:pt x="289" y="468"/>
                  </a:moveTo>
                  <a:lnTo>
                    <a:pt x="288" y="487"/>
                  </a:lnTo>
                  <a:lnTo>
                    <a:pt x="0" y="487"/>
                  </a:lnTo>
                  <a:lnTo>
                    <a:pt x="0" y="0"/>
                  </a:lnTo>
                  <a:lnTo>
                    <a:pt x="276" y="0"/>
                  </a:lnTo>
                  <a:lnTo>
                    <a:pt x="277" y="19"/>
                  </a:lnTo>
                  <a:lnTo>
                    <a:pt x="21" y="19"/>
                  </a:lnTo>
                  <a:lnTo>
                    <a:pt x="21" y="221"/>
                  </a:lnTo>
                  <a:lnTo>
                    <a:pt x="245" y="221"/>
                  </a:lnTo>
                  <a:lnTo>
                    <a:pt x="245" y="239"/>
                  </a:lnTo>
                  <a:lnTo>
                    <a:pt x="21" y="239"/>
                  </a:lnTo>
                  <a:lnTo>
                    <a:pt x="21" y="468"/>
                  </a:lnTo>
                  <a:lnTo>
                    <a:pt x="289" y="468"/>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9" name="Freeform 38"/>
            <p:cNvSpPr>
              <a:spLocks noEditPoints="1"/>
            </p:cNvSpPr>
            <p:nvPr/>
          </p:nvSpPr>
          <p:spPr bwMode="auto">
            <a:xfrm>
              <a:off x="2774950" y="4692650"/>
              <a:ext cx="642937" cy="773112"/>
            </a:xfrm>
            <a:custGeom>
              <a:avLst/>
              <a:gdLst/>
              <a:ahLst/>
              <a:cxnLst>
                <a:cxn ang="0">
                  <a:pos x="327" y="346"/>
                </a:cxn>
                <a:cxn ang="0">
                  <a:pos x="78" y="346"/>
                </a:cxn>
                <a:cxn ang="0">
                  <a:pos x="24" y="487"/>
                </a:cxn>
                <a:cxn ang="0">
                  <a:pos x="0" y="487"/>
                </a:cxn>
                <a:cxn ang="0">
                  <a:pos x="191" y="0"/>
                </a:cxn>
                <a:cxn ang="0">
                  <a:pos x="216" y="0"/>
                </a:cxn>
                <a:cxn ang="0">
                  <a:pos x="405" y="487"/>
                </a:cxn>
                <a:cxn ang="0">
                  <a:pos x="380" y="487"/>
                </a:cxn>
                <a:cxn ang="0">
                  <a:pos x="327" y="346"/>
                </a:cxn>
                <a:cxn ang="0">
                  <a:pos x="185" y="69"/>
                </a:cxn>
                <a:cxn ang="0">
                  <a:pos x="85" y="327"/>
                </a:cxn>
                <a:cxn ang="0">
                  <a:pos x="320" y="327"/>
                </a:cxn>
                <a:cxn ang="0">
                  <a:pos x="222" y="69"/>
                </a:cxn>
                <a:cxn ang="0">
                  <a:pos x="205" y="19"/>
                </a:cxn>
                <a:cxn ang="0">
                  <a:pos x="202" y="19"/>
                </a:cxn>
                <a:cxn ang="0">
                  <a:pos x="185" y="69"/>
                </a:cxn>
              </a:cxnLst>
              <a:rect l="0" t="0" r="r" b="b"/>
              <a:pathLst>
                <a:path w="405" h="487">
                  <a:moveTo>
                    <a:pt x="327" y="346"/>
                  </a:moveTo>
                  <a:lnTo>
                    <a:pt x="78" y="346"/>
                  </a:lnTo>
                  <a:lnTo>
                    <a:pt x="24" y="487"/>
                  </a:lnTo>
                  <a:lnTo>
                    <a:pt x="0" y="487"/>
                  </a:lnTo>
                  <a:lnTo>
                    <a:pt x="191" y="0"/>
                  </a:lnTo>
                  <a:lnTo>
                    <a:pt x="216" y="0"/>
                  </a:lnTo>
                  <a:lnTo>
                    <a:pt x="405" y="487"/>
                  </a:lnTo>
                  <a:lnTo>
                    <a:pt x="380" y="487"/>
                  </a:lnTo>
                  <a:lnTo>
                    <a:pt x="327" y="346"/>
                  </a:lnTo>
                  <a:close/>
                  <a:moveTo>
                    <a:pt x="185" y="69"/>
                  </a:moveTo>
                  <a:lnTo>
                    <a:pt x="85" y="327"/>
                  </a:lnTo>
                  <a:lnTo>
                    <a:pt x="320" y="327"/>
                  </a:lnTo>
                  <a:lnTo>
                    <a:pt x="222" y="69"/>
                  </a:lnTo>
                  <a:lnTo>
                    <a:pt x="205" y="19"/>
                  </a:lnTo>
                  <a:lnTo>
                    <a:pt x="202" y="19"/>
                  </a:lnTo>
                  <a:lnTo>
                    <a:pt x="185" y="69"/>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40" name="Freeform 39"/>
            <p:cNvSpPr>
              <a:spLocks/>
            </p:cNvSpPr>
            <p:nvPr/>
          </p:nvSpPr>
          <p:spPr bwMode="auto">
            <a:xfrm>
              <a:off x="3454400" y="4681538"/>
              <a:ext cx="452437" cy="796925"/>
            </a:xfrm>
            <a:custGeom>
              <a:avLst/>
              <a:gdLst/>
              <a:ahLst/>
              <a:cxnLst>
                <a:cxn ang="0">
                  <a:pos x="145" y="545"/>
                </a:cxn>
                <a:cxn ang="0">
                  <a:pos x="0" y="504"/>
                </a:cxn>
                <a:cxn ang="0">
                  <a:pos x="5" y="484"/>
                </a:cxn>
                <a:cxn ang="0">
                  <a:pos x="146" y="525"/>
                </a:cxn>
                <a:cxn ang="0">
                  <a:pos x="287" y="396"/>
                </a:cxn>
                <a:cxn ang="0">
                  <a:pos x="6" y="131"/>
                </a:cxn>
                <a:cxn ang="0">
                  <a:pos x="162" y="0"/>
                </a:cxn>
                <a:cxn ang="0">
                  <a:pos x="293" y="29"/>
                </a:cxn>
                <a:cxn ang="0">
                  <a:pos x="286" y="47"/>
                </a:cxn>
                <a:cxn ang="0">
                  <a:pos x="162" y="19"/>
                </a:cxn>
                <a:cxn ang="0">
                  <a:pos x="29" y="131"/>
                </a:cxn>
                <a:cxn ang="0">
                  <a:pos x="309" y="395"/>
                </a:cxn>
                <a:cxn ang="0">
                  <a:pos x="145" y="545"/>
                </a:cxn>
              </a:cxnLst>
              <a:rect l="0" t="0" r="r" b="b"/>
              <a:pathLst>
                <a:path w="309" h="545">
                  <a:moveTo>
                    <a:pt x="145" y="545"/>
                  </a:moveTo>
                  <a:cubicBezTo>
                    <a:pt x="86" y="545"/>
                    <a:pt x="38" y="529"/>
                    <a:pt x="0" y="504"/>
                  </a:cubicBezTo>
                  <a:cubicBezTo>
                    <a:pt x="5" y="484"/>
                    <a:pt x="5" y="484"/>
                    <a:pt x="5" y="484"/>
                  </a:cubicBezTo>
                  <a:cubicBezTo>
                    <a:pt x="46" y="511"/>
                    <a:pt x="89" y="525"/>
                    <a:pt x="146" y="525"/>
                  </a:cubicBezTo>
                  <a:cubicBezTo>
                    <a:pt x="238" y="525"/>
                    <a:pt x="287" y="476"/>
                    <a:pt x="287" y="396"/>
                  </a:cubicBezTo>
                  <a:cubicBezTo>
                    <a:pt x="287" y="233"/>
                    <a:pt x="6" y="304"/>
                    <a:pt x="6" y="131"/>
                  </a:cubicBezTo>
                  <a:cubicBezTo>
                    <a:pt x="6" y="56"/>
                    <a:pt x="55" y="0"/>
                    <a:pt x="162" y="0"/>
                  </a:cubicBezTo>
                  <a:cubicBezTo>
                    <a:pt x="213" y="0"/>
                    <a:pt x="257" y="10"/>
                    <a:pt x="293" y="29"/>
                  </a:cubicBezTo>
                  <a:cubicBezTo>
                    <a:pt x="286" y="47"/>
                    <a:pt x="286" y="47"/>
                    <a:pt x="286" y="47"/>
                  </a:cubicBezTo>
                  <a:cubicBezTo>
                    <a:pt x="248" y="30"/>
                    <a:pt x="210" y="19"/>
                    <a:pt x="162" y="19"/>
                  </a:cubicBezTo>
                  <a:cubicBezTo>
                    <a:pt x="68" y="19"/>
                    <a:pt x="29" y="71"/>
                    <a:pt x="29" y="131"/>
                  </a:cubicBezTo>
                  <a:cubicBezTo>
                    <a:pt x="29" y="284"/>
                    <a:pt x="309" y="211"/>
                    <a:pt x="309" y="395"/>
                  </a:cubicBezTo>
                  <a:cubicBezTo>
                    <a:pt x="309" y="489"/>
                    <a:pt x="255" y="545"/>
                    <a:pt x="145" y="545"/>
                  </a:cubicBez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41" name="Freeform 40"/>
            <p:cNvSpPr>
              <a:spLocks noEditPoints="1"/>
            </p:cNvSpPr>
            <p:nvPr/>
          </p:nvSpPr>
          <p:spPr bwMode="auto">
            <a:xfrm>
              <a:off x="3971925" y="4694238"/>
              <a:ext cx="285750" cy="142875"/>
            </a:xfrm>
            <a:custGeom>
              <a:avLst/>
              <a:gdLst/>
              <a:ahLst/>
              <a:cxnLst>
                <a:cxn ang="0">
                  <a:pos x="39" y="7"/>
                </a:cxn>
                <a:cxn ang="0">
                  <a:pos x="39" y="90"/>
                </a:cxn>
                <a:cxn ang="0">
                  <a:pos x="32" y="90"/>
                </a:cxn>
                <a:cxn ang="0">
                  <a:pos x="32" y="7"/>
                </a:cxn>
                <a:cxn ang="0">
                  <a:pos x="0" y="7"/>
                </a:cxn>
                <a:cxn ang="0">
                  <a:pos x="0" y="0"/>
                </a:cxn>
                <a:cxn ang="0">
                  <a:pos x="70" y="0"/>
                </a:cxn>
                <a:cxn ang="0">
                  <a:pos x="70" y="7"/>
                </a:cxn>
                <a:cxn ang="0">
                  <a:pos x="39" y="7"/>
                </a:cxn>
                <a:cxn ang="0">
                  <a:pos x="174" y="90"/>
                </a:cxn>
                <a:cxn ang="0">
                  <a:pos x="174" y="36"/>
                </a:cxn>
                <a:cxn ang="0">
                  <a:pos x="174" y="9"/>
                </a:cxn>
                <a:cxn ang="0">
                  <a:pos x="174" y="8"/>
                </a:cxn>
                <a:cxn ang="0">
                  <a:pos x="162" y="33"/>
                </a:cxn>
                <a:cxn ang="0">
                  <a:pos x="137" y="90"/>
                </a:cxn>
                <a:cxn ang="0">
                  <a:pos x="131" y="90"/>
                </a:cxn>
                <a:cxn ang="0">
                  <a:pos x="105" y="33"/>
                </a:cxn>
                <a:cxn ang="0">
                  <a:pos x="94" y="8"/>
                </a:cxn>
                <a:cxn ang="0">
                  <a:pos x="94" y="8"/>
                </a:cxn>
                <a:cxn ang="0">
                  <a:pos x="94" y="36"/>
                </a:cxn>
                <a:cxn ang="0">
                  <a:pos x="94" y="90"/>
                </a:cxn>
                <a:cxn ang="0">
                  <a:pos x="88" y="90"/>
                </a:cxn>
                <a:cxn ang="0">
                  <a:pos x="88" y="0"/>
                </a:cxn>
                <a:cxn ang="0">
                  <a:pos x="98" y="0"/>
                </a:cxn>
                <a:cxn ang="0">
                  <a:pos x="123" y="56"/>
                </a:cxn>
                <a:cxn ang="0">
                  <a:pos x="134" y="82"/>
                </a:cxn>
                <a:cxn ang="0">
                  <a:pos x="135" y="82"/>
                </a:cxn>
                <a:cxn ang="0">
                  <a:pos x="145" y="56"/>
                </a:cxn>
                <a:cxn ang="0">
                  <a:pos x="171" y="0"/>
                </a:cxn>
                <a:cxn ang="0">
                  <a:pos x="180" y="0"/>
                </a:cxn>
                <a:cxn ang="0">
                  <a:pos x="180" y="90"/>
                </a:cxn>
                <a:cxn ang="0">
                  <a:pos x="174" y="90"/>
                </a:cxn>
              </a:cxnLst>
              <a:rect l="0" t="0" r="r" b="b"/>
              <a:pathLst>
                <a:path w="180" h="90">
                  <a:moveTo>
                    <a:pt x="39" y="7"/>
                  </a:moveTo>
                  <a:lnTo>
                    <a:pt x="39" y="90"/>
                  </a:lnTo>
                  <a:lnTo>
                    <a:pt x="32" y="90"/>
                  </a:lnTo>
                  <a:lnTo>
                    <a:pt x="32" y="7"/>
                  </a:lnTo>
                  <a:lnTo>
                    <a:pt x="0" y="7"/>
                  </a:lnTo>
                  <a:lnTo>
                    <a:pt x="0" y="0"/>
                  </a:lnTo>
                  <a:lnTo>
                    <a:pt x="70" y="0"/>
                  </a:lnTo>
                  <a:lnTo>
                    <a:pt x="70" y="7"/>
                  </a:lnTo>
                  <a:lnTo>
                    <a:pt x="39" y="7"/>
                  </a:lnTo>
                  <a:close/>
                  <a:moveTo>
                    <a:pt x="174" y="90"/>
                  </a:moveTo>
                  <a:lnTo>
                    <a:pt x="174" y="36"/>
                  </a:lnTo>
                  <a:lnTo>
                    <a:pt x="174" y="9"/>
                  </a:lnTo>
                  <a:lnTo>
                    <a:pt x="174" y="8"/>
                  </a:lnTo>
                  <a:lnTo>
                    <a:pt x="162" y="33"/>
                  </a:lnTo>
                  <a:lnTo>
                    <a:pt x="137" y="90"/>
                  </a:lnTo>
                  <a:lnTo>
                    <a:pt x="131" y="90"/>
                  </a:lnTo>
                  <a:lnTo>
                    <a:pt x="105" y="33"/>
                  </a:lnTo>
                  <a:lnTo>
                    <a:pt x="94" y="8"/>
                  </a:lnTo>
                  <a:lnTo>
                    <a:pt x="94" y="8"/>
                  </a:lnTo>
                  <a:lnTo>
                    <a:pt x="94" y="36"/>
                  </a:lnTo>
                  <a:lnTo>
                    <a:pt x="94" y="90"/>
                  </a:lnTo>
                  <a:lnTo>
                    <a:pt x="88" y="90"/>
                  </a:lnTo>
                  <a:lnTo>
                    <a:pt x="88" y="0"/>
                  </a:lnTo>
                  <a:lnTo>
                    <a:pt x="98" y="0"/>
                  </a:lnTo>
                  <a:lnTo>
                    <a:pt x="123" y="56"/>
                  </a:lnTo>
                  <a:lnTo>
                    <a:pt x="134" y="82"/>
                  </a:lnTo>
                  <a:lnTo>
                    <a:pt x="135" y="82"/>
                  </a:lnTo>
                  <a:lnTo>
                    <a:pt x="145" y="56"/>
                  </a:lnTo>
                  <a:lnTo>
                    <a:pt x="171" y="0"/>
                  </a:lnTo>
                  <a:lnTo>
                    <a:pt x="180" y="0"/>
                  </a:lnTo>
                  <a:lnTo>
                    <a:pt x="180" y="90"/>
                  </a:lnTo>
                  <a:lnTo>
                    <a:pt x="174" y="90"/>
                  </a:lnTo>
                  <a:close/>
                </a:path>
              </a:pathLst>
            </a:custGeom>
            <a:grpFill/>
            <a:ln w="9525">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SIP </a:t>
            </a:r>
            <a:r>
              <a:rPr lang="en-US" dirty="0" err="1" smtClean="0"/>
              <a:t>Trunking</a:t>
            </a:r>
            <a:r>
              <a:rPr lang="en-US" dirty="0" smtClean="0"/>
              <a:t> Requirements</a:t>
            </a:r>
          </a:p>
          <a:p>
            <a:pPr lvl="1"/>
            <a:r>
              <a:rPr lang="en-US" dirty="0" smtClean="0"/>
              <a:t>System shall be addressed to one or more load distribution modules via a single IP address and port 5060.</a:t>
            </a:r>
          </a:p>
          <a:p>
            <a:pPr lvl="1"/>
            <a:r>
              <a:rPr lang="en-US" dirty="0" smtClean="0"/>
              <a:t>System software is then responsible for distributing/load balancing the incoming SIP traffic amongst the available CPU resources to achieve system level performance.</a:t>
            </a:r>
          </a:p>
          <a:p>
            <a:r>
              <a:rPr lang="en-US" dirty="0" smtClean="0"/>
              <a:t>SS7 Connectivity</a:t>
            </a:r>
          </a:p>
          <a:p>
            <a:pPr lvl="1"/>
            <a:r>
              <a:rPr lang="en-US" dirty="0" smtClean="0"/>
              <a:t>Physical termination of A/F-links is NO longer required.</a:t>
            </a:r>
          </a:p>
          <a:p>
            <a:pPr lvl="1"/>
            <a:r>
              <a:rPr lang="en-US" dirty="0" smtClean="0"/>
              <a:t>All  SS7 communication will be done via SIGTRAN protocols (M3UA, M2UA, M2PA)</a:t>
            </a:r>
          </a:p>
          <a:p>
            <a:pPr lvl="1"/>
            <a:r>
              <a:rPr lang="en-US" dirty="0" smtClean="0"/>
              <a:t>SS7 Physical termination will be via 7510 </a:t>
            </a:r>
            <a:r>
              <a:rPr lang="en-US" dirty="0" err="1" smtClean="0"/>
              <a:t>MGw</a:t>
            </a:r>
            <a:r>
              <a:rPr lang="en-US" dirty="0" smtClean="0"/>
              <a:t>.</a:t>
            </a:r>
          </a:p>
          <a:p>
            <a:r>
              <a:rPr lang="en-US" dirty="0" smtClean="0"/>
              <a:t>STP Features / functions</a:t>
            </a:r>
          </a:p>
          <a:p>
            <a:pPr lvl="1"/>
            <a:r>
              <a:rPr lang="en-US" dirty="0" smtClean="0"/>
              <a:t>No physical SS7 termination may result in elimination  some of the STP features / functions</a:t>
            </a:r>
          </a:p>
          <a:p>
            <a:endParaRPr lang="en-US" dirty="0"/>
          </a:p>
        </p:txBody>
      </p:sp>
      <p:sp>
        <p:nvSpPr>
          <p:cNvPr id="3" name="Title 2"/>
          <p:cNvSpPr>
            <a:spLocks noGrp="1"/>
          </p:cNvSpPr>
          <p:nvPr>
            <p:ph type="title"/>
          </p:nvPr>
        </p:nvSpPr>
        <p:spPr/>
        <p:txBody>
          <a:bodyPr/>
          <a:lstStyle/>
          <a:p>
            <a:r>
              <a:rPr lang="en-US" dirty="0" smtClean="0"/>
              <a:t>Requirements</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 applications supported today (C4 Tandem, MGCF, GMSC, IBCF) are fully supported in the future.</a:t>
            </a:r>
          </a:p>
          <a:p>
            <a:r>
              <a:rPr lang="en-US" dirty="0" smtClean="0"/>
              <a:t>Application Software must “co-exist” with the IMS solution </a:t>
            </a:r>
            <a:r>
              <a:rPr lang="en-US" dirty="0" err="1" smtClean="0"/>
              <a:t>BluePrint</a:t>
            </a:r>
            <a:r>
              <a:rPr lang="en-US" dirty="0" smtClean="0"/>
              <a:t> architectures in the future as they move towards next generation platform deployments.</a:t>
            </a:r>
          </a:p>
          <a:p>
            <a:r>
              <a:rPr lang="en-US" dirty="0" smtClean="0"/>
              <a:t>Application Software must support software RTU license key enforcement</a:t>
            </a:r>
          </a:p>
          <a:p>
            <a:r>
              <a:rPr lang="en-US" dirty="0" smtClean="0"/>
              <a:t>Deterministic Performance based on platform selected</a:t>
            </a:r>
          </a:p>
          <a:p>
            <a:pPr lvl="1"/>
            <a:r>
              <a:rPr lang="en-US" dirty="0" smtClean="0"/>
              <a:t>Creation of B&amp;P tools to support capacity planning.</a:t>
            </a:r>
          </a:p>
          <a:p>
            <a:pPr lvl="1"/>
            <a:r>
              <a:rPr lang="en-US" dirty="0" smtClean="0"/>
              <a:t>Creation of B&amp;P tools to support RTU selection and quantities.</a:t>
            </a:r>
          </a:p>
          <a:p>
            <a:r>
              <a:rPr lang="en-US" dirty="0" smtClean="0"/>
              <a:t>Reliability</a:t>
            </a:r>
          </a:p>
          <a:p>
            <a:pPr lvl="1"/>
            <a:r>
              <a:rPr lang="en-US" dirty="0" smtClean="0"/>
              <a:t>5 9s system availability required.</a:t>
            </a:r>
          </a:p>
          <a:p>
            <a:pPr lvl="1"/>
            <a:r>
              <a:rPr lang="en-US" dirty="0" smtClean="0"/>
              <a:t>Active-Active Geographic Redundancy supported.</a:t>
            </a:r>
          </a:p>
          <a:p>
            <a:pPr lvl="1"/>
            <a:r>
              <a:rPr lang="en-US" dirty="0" smtClean="0"/>
              <a:t>Active / Active Blade Redundancy</a:t>
            </a:r>
          </a:p>
          <a:p>
            <a:pPr lvl="1"/>
            <a:endParaRPr lang="en-US" dirty="0" smtClean="0"/>
          </a:p>
          <a:p>
            <a:endParaRPr lang="en-US" dirty="0" smtClean="0"/>
          </a:p>
        </p:txBody>
      </p:sp>
      <p:sp>
        <p:nvSpPr>
          <p:cNvPr id="3" name="Title 2"/>
          <p:cNvSpPr>
            <a:spLocks noGrp="1"/>
          </p:cNvSpPr>
          <p:nvPr>
            <p:ph type="title"/>
          </p:nvPr>
        </p:nvSpPr>
        <p:spPr/>
        <p:txBody>
          <a:bodyPr/>
          <a:lstStyle/>
          <a:p>
            <a:r>
              <a:rPr lang="en-US" dirty="0" smtClean="0"/>
              <a:t>Requirements</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888" y="1209188"/>
            <a:ext cx="8587723" cy="4525963"/>
          </a:xfrm>
        </p:spPr>
        <p:txBody>
          <a:bodyPr/>
          <a:lstStyle/>
          <a:p>
            <a:r>
              <a:rPr lang="en-US" dirty="0" smtClean="0"/>
              <a:t>Image or Virtual Machine (VM)/Virtual Appliance (VA)</a:t>
            </a:r>
          </a:p>
          <a:p>
            <a:pPr lvl="1"/>
            <a:r>
              <a:rPr lang="en-US" dirty="0" smtClean="0"/>
              <a:t>Collections of files used create or rebuild a server.  This includes OS and application software (i.e. MGC-8 apps).</a:t>
            </a:r>
          </a:p>
          <a:p>
            <a:r>
              <a:rPr lang="en-US" dirty="0" smtClean="0"/>
              <a:t>Flavor </a:t>
            </a:r>
          </a:p>
          <a:p>
            <a:pPr lvl="1"/>
            <a:r>
              <a:rPr lang="en-US" dirty="0" smtClean="0"/>
              <a:t>Virtual hardware configuration (i.e. number of </a:t>
            </a:r>
            <a:r>
              <a:rPr lang="en-US" dirty="0" err="1" smtClean="0"/>
              <a:t>vCPU’s</a:t>
            </a:r>
            <a:r>
              <a:rPr lang="en-US" dirty="0" smtClean="0"/>
              <a:t>/</a:t>
            </a:r>
            <a:r>
              <a:rPr lang="en-US" dirty="0" err="1" smtClean="0"/>
              <a:t>vCores</a:t>
            </a:r>
            <a:r>
              <a:rPr lang="en-US" dirty="0" smtClean="0"/>
              <a:t>, memory, local disk space, </a:t>
            </a:r>
            <a:r>
              <a:rPr lang="en-US" dirty="0" err="1" smtClean="0"/>
              <a:t>vNICs</a:t>
            </a:r>
            <a:r>
              <a:rPr lang="en-US" dirty="0" smtClean="0"/>
              <a:t>, etc) for a VM execution.</a:t>
            </a:r>
          </a:p>
          <a:p>
            <a:r>
              <a:rPr lang="en-US" dirty="0" smtClean="0"/>
              <a:t>Server or Servers</a:t>
            </a:r>
          </a:p>
          <a:p>
            <a:pPr lvl="1"/>
            <a:r>
              <a:rPr lang="en-US" dirty="0" smtClean="0"/>
              <a:t>A VM instance (Image and Flavor) or set of VM instances running in a virtual or cloud environment.</a:t>
            </a:r>
          </a:p>
          <a:p>
            <a:r>
              <a:rPr lang="en-US" dirty="0" smtClean="0"/>
              <a:t>Personality</a:t>
            </a:r>
          </a:p>
          <a:p>
            <a:pPr lvl="1"/>
            <a:r>
              <a:rPr lang="en-US" dirty="0" smtClean="0"/>
              <a:t>Further customization of a server by injecting data into the file system of the server itself. This is useful, for example, for inserting </a:t>
            </a:r>
            <a:r>
              <a:rPr lang="en-US" dirty="0" err="1" smtClean="0"/>
              <a:t>ssh</a:t>
            </a:r>
            <a:r>
              <a:rPr lang="en-US" dirty="0" smtClean="0"/>
              <a:t> keys, setting configuration files, or storing data that you want to retrieve from within the instance itself (e.g. allow MGC-8 to boot up as a pre-defined  server suite).</a:t>
            </a:r>
          </a:p>
        </p:txBody>
      </p:sp>
      <p:sp>
        <p:nvSpPr>
          <p:cNvPr id="3" name="Title 2"/>
          <p:cNvSpPr>
            <a:spLocks noGrp="1"/>
          </p:cNvSpPr>
          <p:nvPr>
            <p:ph type="title"/>
          </p:nvPr>
        </p:nvSpPr>
        <p:spPr/>
        <p:txBody>
          <a:bodyPr/>
          <a:lstStyle/>
          <a:p>
            <a:r>
              <a:rPr lang="en-US" dirty="0" smtClean="0"/>
              <a:t>Definitions</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MGC-8 in a Cloud Environment</a:t>
            </a:r>
            <a:endParaRPr lang="en-US" dirty="0"/>
          </a:p>
        </p:txBody>
      </p:sp>
      <p:sp>
        <p:nvSpPr>
          <p:cNvPr id="7" name="Rectangle 10"/>
          <p:cNvSpPr>
            <a:spLocks noChangeArrowheads="1"/>
          </p:cNvSpPr>
          <p:nvPr/>
        </p:nvSpPr>
        <p:spPr bwMode="auto">
          <a:xfrm>
            <a:off x="1512600" y="883920"/>
            <a:ext cx="6204303" cy="782320"/>
          </a:xfrm>
          <a:prstGeom prst="rect">
            <a:avLst/>
          </a:prstGeom>
          <a:solidFill>
            <a:schemeClr val="accent5">
              <a:lumMod val="20000"/>
              <a:lumOff val="80000"/>
            </a:schemeClr>
          </a:solidFill>
          <a:ln w="9525">
            <a:noFill/>
            <a:miter lim="800000"/>
            <a:headEnd/>
            <a:tailEnd/>
          </a:ln>
          <a:effectLst>
            <a:outerShdw blurRad="63500" dist="20000" dir="5400000" rotWithShape="0">
              <a:srgbClr val="000000">
                <a:alpha val="37999"/>
              </a:srgbClr>
            </a:outerShdw>
          </a:effectLst>
        </p:spPr>
        <p:txBody>
          <a:bodyPr wrap="none" anchor="ctr"/>
          <a:lstStyle/>
          <a:p>
            <a:pPr algn="ctr" eaLnBrk="0" hangingPunct="0">
              <a:lnSpc>
                <a:spcPct val="90000"/>
              </a:lnSpc>
              <a:spcBef>
                <a:spcPct val="50000"/>
              </a:spcBef>
            </a:pPr>
            <a:r>
              <a:rPr lang="en-US" b="1" dirty="0"/>
              <a:t>Cloud Management &amp; </a:t>
            </a:r>
            <a:r>
              <a:rPr lang="en-US" b="1" dirty="0" smtClean="0"/>
              <a:t>Orchestration</a:t>
            </a:r>
          </a:p>
          <a:p>
            <a:pPr algn="ctr" eaLnBrk="0" hangingPunct="0">
              <a:lnSpc>
                <a:spcPct val="90000"/>
              </a:lnSpc>
              <a:spcBef>
                <a:spcPct val="50000"/>
              </a:spcBef>
            </a:pPr>
            <a:r>
              <a:rPr lang="en-US" b="1" dirty="0" smtClean="0"/>
              <a:t>Infrastructure/Platform as a Service (</a:t>
            </a:r>
            <a:r>
              <a:rPr lang="en-US" b="1" dirty="0" err="1" smtClean="0"/>
              <a:t>IaaS</a:t>
            </a:r>
            <a:r>
              <a:rPr lang="en-US" b="1" dirty="0" smtClean="0"/>
              <a:t>/</a:t>
            </a:r>
            <a:r>
              <a:rPr lang="en-US" b="1" dirty="0" err="1" smtClean="0"/>
              <a:t>PaaS</a:t>
            </a:r>
            <a:r>
              <a:rPr lang="en-US" b="1" dirty="0" smtClean="0"/>
              <a:t>) </a:t>
            </a:r>
            <a:endParaRPr lang="en-CA" dirty="0">
              <a:solidFill>
                <a:srgbClr val="080808"/>
              </a:solidFill>
            </a:endParaRPr>
          </a:p>
        </p:txBody>
      </p:sp>
      <p:grpSp>
        <p:nvGrpSpPr>
          <p:cNvPr id="2" name="Group 28"/>
          <p:cNvGrpSpPr/>
          <p:nvPr/>
        </p:nvGrpSpPr>
        <p:grpSpPr>
          <a:xfrm>
            <a:off x="2071401" y="2170456"/>
            <a:ext cx="4986222" cy="2104457"/>
            <a:chOff x="1584887" y="2854365"/>
            <a:chExt cx="5849895" cy="2908660"/>
          </a:xfrm>
        </p:grpSpPr>
        <p:sp>
          <p:nvSpPr>
            <p:cNvPr id="4" name="Rectangle 154"/>
            <p:cNvSpPr>
              <a:spLocks noChangeArrowheads="1"/>
            </p:cNvSpPr>
            <p:nvPr/>
          </p:nvSpPr>
          <p:spPr bwMode="auto">
            <a:xfrm>
              <a:off x="1584887" y="2854365"/>
              <a:ext cx="5849895" cy="2908660"/>
            </a:xfrm>
            <a:prstGeom prst="rect">
              <a:avLst/>
            </a:prstGeom>
            <a:solidFill>
              <a:srgbClr val="FFFFFF">
                <a:alpha val="89803"/>
              </a:srgbClr>
            </a:solidFill>
            <a:ln w="9525">
              <a:solidFill>
                <a:schemeClr val="accent5"/>
              </a:solidFill>
              <a:miter lim="800000"/>
              <a:headEnd/>
              <a:tailEnd/>
            </a:ln>
          </p:spPr>
          <p:txBody>
            <a:bodyPr wrap="none" anchor="ctr"/>
            <a:lstStyle/>
            <a:p>
              <a:endParaRPr lang="en-CA"/>
            </a:p>
          </p:txBody>
        </p:sp>
        <p:sp>
          <p:nvSpPr>
            <p:cNvPr id="5" name="Rectangle 154"/>
            <p:cNvSpPr>
              <a:spLocks noChangeArrowheads="1"/>
            </p:cNvSpPr>
            <p:nvPr/>
          </p:nvSpPr>
          <p:spPr bwMode="auto">
            <a:xfrm>
              <a:off x="4631707" y="3137464"/>
              <a:ext cx="2504486" cy="2405094"/>
            </a:xfrm>
            <a:prstGeom prst="rect">
              <a:avLst/>
            </a:prstGeom>
            <a:solidFill>
              <a:srgbClr val="CCFFFF">
                <a:alpha val="89999"/>
              </a:srgbClr>
            </a:solidFill>
            <a:ln w="9525">
              <a:solidFill>
                <a:srgbClr val="00B9E1"/>
              </a:solidFill>
              <a:prstDash val="dash"/>
              <a:miter lim="800000"/>
              <a:headEnd/>
              <a:tailEnd/>
            </a:ln>
          </p:spPr>
          <p:txBody>
            <a:bodyPr wrap="none" anchor="ctr"/>
            <a:lstStyle/>
            <a:p>
              <a:endParaRPr lang="en-CA"/>
            </a:p>
          </p:txBody>
        </p:sp>
        <p:sp>
          <p:nvSpPr>
            <p:cNvPr id="8" name="AutoShape 133"/>
            <p:cNvSpPr>
              <a:spLocks noChangeArrowheads="1"/>
            </p:cNvSpPr>
            <p:nvPr/>
          </p:nvSpPr>
          <p:spPr bwMode="auto">
            <a:xfrm>
              <a:off x="4838891" y="3292793"/>
              <a:ext cx="990216" cy="1247643"/>
            </a:xfrm>
            <a:prstGeom prst="bevel">
              <a:avLst>
                <a:gd name="adj" fmla="val 1606"/>
              </a:avLst>
            </a:prstGeom>
            <a:ln>
              <a:headEnd/>
              <a:tailEnd/>
            </a:ln>
          </p:spPr>
          <p:style>
            <a:lnRef idx="1">
              <a:schemeClr val="accent2"/>
            </a:lnRef>
            <a:fillRef idx="3">
              <a:schemeClr val="accent2"/>
            </a:fillRef>
            <a:effectRef idx="2">
              <a:schemeClr val="accent2"/>
            </a:effectRef>
            <a:fontRef idx="minor">
              <a:schemeClr val="lt1"/>
            </a:fontRef>
          </p:style>
          <p:txBody>
            <a:bodyPr wrap="none" lIns="0" tIns="0" rIns="0" bIns="0" anchor="b"/>
            <a:lstStyle/>
            <a:p>
              <a:pPr algn="ctr" eaLnBrk="0" hangingPunct="0">
                <a:lnSpc>
                  <a:spcPct val="90000"/>
                </a:lnSpc>
                <a:spcAft>
                  <a:spcPts val="1200"/>
                </a:spcAft>
                <a:buClr>
                  <a:schemeClr val="bg1"/>
                </a:buClr>
                <a:tabLst>
                  <a:tab pos="3946525" algn="l"/>
                </a:tabLst>
              </a:pPr>
              <a:r>
                <a:rPr lang="fr-FR" sz="1400" b="1" dirty="0">
                  <a:solidFill>
                    <a:schemeClr val="lt1"/>
                  </a:solidFill>
                  <a:latin typeface="+mn-lt"/>
                </a:rPr>
                <a:t>VM</a:t>
              </a:r>
            </a:p>
          </p:txBody>
        </p:sp>
        <p:sp>
          <p:nvSpPr>
            <p:cNvPr id="9" name="AutoShape 134"/>
            <p:cNvSpPr>
              <a:spLocks noChangeArrowheads="1"/>
            </p:cNvSpPr>
            <p:nvPr/>
          </p:nvSpPr>
          <p:spPr bwMode="auto">
            <a:xfrm>
              <a:off x="4951622" y="3761286"/>
              <a:ext cx="734285" cy="270573"/>
            </a:xfrm>
            <a:prstGeom prst="bevel">
              <a:avLst>
                <a:gd name="adj" fmla="val 1606"/>
              </a:avLst>
            </a:prstGeom>
            <a:solidFill>
              <a:schemeClr val="accent1">
                <a:lumMod val="40000"/>
                <a:lumOff val="60000"/>
              </a:schemeClr>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0" name="Text Box 135"/>
            <p:cNvSpPr txBox="1">
              <a:spLocks noChangeArrowheads="1"/>
            </p:cNvSpPr>
            <p:nvPr/>
          </p:nvSpPr>
          <p:spPr bwMode="auto">
            <a:xfrm>
              <a:off x="5024772" y="3803875"/>
              <a:ext cx="581891" cy="138499"/>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tabLst>
                  <a:tab pos="3946525" algn="l"/>
                </a:tabLst>
              </a:pPr>
              <a:r>
                <a:rPr lang="en-US" sz="1000" b="1" dirty="0" smtClean="0">
                  <a:solidFill>
                    <a:schemeClr val="bg1"/>
                  </a:solidFill>
                </a:rPr>
                <a:t>Guest OS</a:t>
              </a:r>
            </a:p>
          </p:txBody>
        </p:sp>
        <p:sp>
          <p:nvSpPr>
            <p:cNvPr id="11" name="AutoShape 133"/>
            <p:cNvSpPr>
              <a:spLocks noChangeArrowheads="1"/>
            </p:cNvSpPr>
            <p:nvPr/>
          </p:nvSpPr>
          <p:spPr bwMode="auto">
            <a:xfrm>
              <a:off x="5932698" y="3289783"/>
              <a:ext cx="990218" cy="1247643"/>
            </a:xfrm>
            <a:prstGeom prst="bevel">
              <a:avLst>
                <a:gd name="adj" fmla="val 1606"/>
              </a:avLst>
            </a:prstGeom>
            <a:ln>
              <a:headEnd/>
              <a:tailEnd/>
            </a:ln>
          </p:spPr>
          <p:style>
            <a:lnRef idx="1">
              <a:schemeClr val="accent2"/>
            </a:lnRef>
            <a:fillRef idx="3">
              <a:schemeClr val="accent2"/>
            </a:fillRef>
            <a:effectRef idx="2">
              <a:schemeClr val="accent2"/>
            </a:effectRef>
            <a:fontRef idx="minor">
              <a:schemeClr val="lt1"/>
            </a:fontRef>
          </p:style>
          <p:txBody>
            <a:bodyPr wrap="none" lIns="0" tIns="0" rIns="0" bIns="0" anchor="b"/>
            <a:lstStyle/>
            <a:p>
              <a:pPr algn="ctr" eaLnBrk="0" hangingPunct="0">
                <a:lnSpc>
                  <a:spcPct val="90000"/>
                </a:lnSpc>
                <a:spcAft>
                  <a:spcPts val="1200"/>
                </a:spcAft>
                <a:buClr>
                  <a:schemeClr val="bg1"/>
                </a:buClr>
                <a:buFont typeface="Times New Roman" pitchFamily="18" charset="0"/>
                <a:buNone/>
                <a:tabLst>
                  <a:tab pos="3946525" algn="l"/>
                </a:tabLst>
              </a:pPr>
              <a:r>
                <a:rPr lang="fr-FR" sz="1400" b="1" dirty="0">
                  <a:solidFill>
                    <a:schemeClr val="lt1"/>
                  </a:solidFill>
                  <a:latin typeface="+mn-lt"/>
                </a:rPr>
                <a:t>VM</a:t>
              </a:r>
            </a:p>
          </p:txBody>
        </p:sp>
        <p:sp>
          <p:nvSpPr>
            <p:cNvPr id="12" name="AutoShape 134"/>
            <p:cNvSpPr>
              <a:spLocks noChangeArrowheads="1"/>
            </p:cNvSpPr>
            <p:nvPr/>
          </p:nvSpPr>
          <p:spPr bwMode="auto">
            <a:xfrm>
              <a:off x="6045432" y="3781329"/>
              <a:ext cx="734283" cy="270573"/>
            </a:xfrm>
            <a:prstGeom prst="bevel">
              <a:avLst>
                <a:gd name="adj" fmla="val 1606"/>
              </a:avLst>
            </a:prstGeom>
            <a:solidFill>
              <a:schemeClr val="accent1">
                <a:lumMod val="40000"/>
                <a:lumOff val="60000"/>
              </a:schemeClr>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3" name="Text Box 135"/>
            <p:cNvSpPr txBox="1">
              <a:spLocks noChangeArrowheads="1"/>
            </p:cNvSpPr>
            <p:nvPr/>
          </p:nvSpPr>
          <p:spPr bwMode="auto">
            <a:xfrm>
              <a:off x="6118581" y="3823918"/>
              <a:ext cx="581891" cy="138499"/>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tabLst>
                  <a:tab pos="3946525" algn="l"/>
                </a:tabLst>
              </a:pPr>
              <a:r>
                <a:rPr lang="en-US" sz="1000" b="1" dirty="0" smtClean="0">
                  <a:solidFill>
                    <a:schemeClr val="bg1"/>
                  </a:solidFill>
                </a:rPr>
                <a:t>Guest OS</a:t>
              </a:r>
            </a:p>
          </p:txBody>
        </p:sp>
        <p:sp>
          <p:nvSpPr>
            <p:cNvPr id="14" name="Rectangle 25"/>
            <p:cNvSpPr>
              <a:spLocks noChangeArrowheads="1"/>
            </p:cNvSpPr>
            <p:nvPr/>
          </p:nvSpPr>
          <p:spPr bwMode="auto">
            <a:xfrm>
              <a:off x="4878499" y="4620605"/>
              <a:ext cx="2004808" cy="343228"/>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en-US" sz="1200" dirty="0" smtClean="0"/>
                <a:t>Hypervisor</a:t>
              </a:r>
              <a:endParaRPr lang="en-US" sz="1200" dirty="0"/>
            </a:p>
          </p:txBody>
        </p:sp>
        <p:sp>
          <p:nvSpPr>
            <p:cNvPr id="15" name="Rectangle 26"/>
            <p:cNvSpPr>
              <a:spLocks noChangeArrowheads="1"/>
            </p:cNvSpPr>
            <p:nvPr/>
          </p:nvSpPr>
          <p:spPr bwMode="auto">
            <a:xfrm>
              <a:off x="4869359" y="5064045"/>
              <a:ext cx="2004808" cy="343226"/>
            </a:xfrm>
            <a:prstGeom prst="rect">
              <a:avLst/>
            </a:prstGeom>
            <a:solidFill>
              <a:schemeClr val="bg2"/>
            </a:solidFill>
            <a:ln w="9525">
              <a:noFill/>
              <a:miter lim="800000"/>
              <a:headEnd/>
              <a:tailEnd/>
            </a:ln>
            <a:effectLst>
              <a:prstShdw prst="shdw17" dist="17961" dir="2700000">
                <a:schemeClr val="bg2">
                  <a:gamma/>
                  <a:shade val="60000"/>
                  <a:invGamma/>
                </a:schemeClr>
              </a:prstShdw>
            </a:effectLst>
          </p:spPr>
          <p:txBody>
            <a:bodyPr wrap="none" anchor="ctr"/>
            <a:lstStyle/>
            <a:p>
              <a:pPr algn="ctr"/>
              <a:r>
                <a:rPr lang="en-US" sz="1200"/>
                <a:t>Hardware</a:t>
              </a:r>
            </a:p>
          </p:txBody>
        </p:sp>
        <p:sp>
          <p:nvSpPr>
            <p:cNvPr id="16" name="Rectangle 154"/>
            <p:cNvSpPr>
              <a:spLocks noChangeArrowheads="1"/>
            </p:cNvSpPr>
            <p:nvPr/>
          </p:nvSpPr>
          <p:spPr bwMode="auto">
            <a:xfrm>
              <a:off x="1907850" y="3175044"/>
              <a:ext cx="2504486" cy="2405094"/>
            </a:xfrm>
            <a:prstGeom prst="rect">
              <a:avLst/>
            </a:prstGeom>
            <a:solidFill>
              <a:srgbClr val="CCFFFF">
                <a:alpha val="89999"/>
              </a:srgbClr>
            </a:solidFill>
            <a:ln w="9525">
              <a:solidFill>
                <a:srgbClr val="00B9E1"/>
              </a:solidFill>
              <a:prstDash val="dash"/>
              <a:miter lim="800000"/>
              <a:headEnd/>
              <a:tailEnd/>
            </a:ln>
          </p:spPr>
          <p:txBody>
            <a:bodyPr wrap="none" anchor="ctr"/>
            <a:lstStyle/>
            <a:p>
              <a:endParaRPr lang="en-CA"/>
            </a:p>
          </p:txBody>
        </p:sp>
        <p:sp>
          <p:nvSpPr>
            <p:cNvPr id="17" name="AutoShape 133"/>
            <p:cNvSpPr>
              <a:spLocks noChangeArrowheads="1"/>
            </p:cNvSpPr>
            <p:nvPr/>
          </p:nvSpPr>
          <p:spPr bwMode="auto">
            <a:xfrm>
              <a:off x="2115034" y="3330373"/>
              <a:ext cx="990216" cy="1247643"/>
            </a:xfrm>
            <a:prstGeom prst="bevel">
              <a:avLst>
                <a:gd name="adj" fmla="val 1606"/>
              </a:avLst>
            </a:prstGeom>
            <a:ln>
              <a:headEnd/>
              <a:tailEnd/>
            </a:ln>
          </p:spPr>
          <p:style>
            <a:lnRef idx="1">
              <a:schemeClr val="accent2"/>
            </a:lnRef>
            <a:fillRef idx="3">
              <a:schemeClr val="accent2"/>
            </a:fillRef>
            <a:effectRef idx="2">
              <a:schemeClr val="accent2"/>
            </a:effectRef>
            <a:fontRef idx="minor">
              <a:schemeClr val="lt1"/>
            </a:fontRef>
          </p:style>
          <p:txBody>
            <a:bodyPr wrap="none" lIns="0" tIns="0" rIns="0" bIns="0" anchor="b"/>
            <a:lstStyle/>
            <a:p>
              <a:pPr algn="ctr" eaLnBrk="0" hangingPunct="0">
                <a:lnSpc>
                  <a:spcPct val="90000"/>
                </a:lnSpc>
                <a:spcAft>
                  <a:spcPts val="1200"/>
                </a:spcAft>
                <a:buClr>
                  <a:schemeClr val="bg1"/>
                </a:buClr>
                <a:buFont typeface="Times New Roman" pitchFamily="18" charset="0"/>
                <a:buNone/>
                <a:tabLst>
                  <a:tab pos="3946525" algn="l"/>
                </a:tabLst>
              </a:pPr>
              <a:r>
                <a:rPr lang="fr-FR" sz="1400" b="1" dirty="0"/>
                <a:t>VM</a:t>
              </a:r>
            </a:p>
          </p:txBody>
        </p:sp>
        <p:sp>
          <p:nvSpPr>
            <p:cNvPr id="18" name="AutoShape 134"/>
            <p:cNvSpPr>
              <a:spLocks noChangeArrowheads="1"/>
            </p:cNvSpPr>
            <p:nvPr/>
          </p:nvSpPr>
          <p:spPr bwMode="auto">
            <a:xfrm>
              <a:off x="2227765" y="3798865"/>
              <a:ext cx="734285" cy="270573"/>
            </a:xfrm>
            <a:prstGeom prst="bevel">
              <a:avLst>
                <a:gd name="adj" fmla="val 1606"/>
              </a:avLst>
            </a:prstGeom>
            <a:solidFill>
              <a:schemeClr val="accent1">
                <a:lumMod val="40000"/>
                <a:lumOff val="60000"/>
              </a:schemeClr>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19" name="Text Box 135"/>
            <p:cNvSpPr txBox="1">
              <a:spLocks noChangeArrowheads="1"/>
            </p:cNvSpPr>
            <p:nvPr/>
          </p:nvSpPr>
          <p:spPr bwMode="auto">
            <a:xfrm>
              <a:off x="2300914" y="3841456"/>
              <a:ext cx="581891" cy="138499"/>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buFont typeface="Times New Roman" pitchFamily="18" charset="0"/>
                <a:buNone/>
                <a:tabLst>
                  <a:tab pos="3946525" algn="l"/>
                </a:tabLst>
              </a:pPr>
              <a:r>
                <a:rPr lang="en-US" sz="1000" b="1" dirty="0" smtClean="0">
                  <a:solidFill>
                    <a:schemeClr val="bg1"/>
                  </a:solidFill>
                </a:rPr>
                <a:t>Guest OS</a:t>
              </a:r>
              <a:endParaRPr lang="en-US" sz="1000" b="1" dirty="0">
                <a:solidFill>
                  <a:schemeClr val="bg1"/>
                </a:solidFill>
              </a:endParaRPr>
            </a:p>
          </p:txBody>
        </p:sp>
        <p:sp>
          <p:nvSpPr>
            <p:cNvPr id="20" name="AutoShape 133"/>
            <p:cNvSpPr>
              <a:spLocks noChangeArrowheads="1"/>
            </p:cNvSpPr>
            <p:nvPr/>
          </p:nvSpPr>
          <p:spPr bwMode="auto">
            <a:xfrm>
              <a:off x="3208841" y="3327364"/>
              <a:ext cx="990218" cy="1247643"/>
            </a:xfrm>
            <a:prstGeom prst="bevel">
              <a:avLst>
                <a:gd name="adj" fmla="val 1606"/>
              </a:avLst>
            </a:prstGeom>
            <a:ln>
              <a:headEnd/>
              <a:tailEnd/>
            </a:ln>
          </p:spPr>
          <p:style>
            <a:lnRef idx="1">
              <a:schemeClr val="accent2"/>
            </a:lnRef>
            <a:fillRef idx="3">
              <a:schemeClr val="accent2"/>
            </a:fillRef>
            <a:effectRef idx="2">
              <a:schemeClr val="accent2"/>
            </a:effectRef>
            <a:fontRef idx="minor">
              <a:schemeClr val="lt1"/>
            </a:fontRef>
          </p:style>
          <p:txBody>
            <a:bodyPr wrap="none" lIns="0" tIns="0" rIns="0" bIns="0" anchor="b"/>
            <a:lstStyle/>
            <a:p>
              <a:pPr algn="ctr" eaLnBrk="0" hangingPunct="0">
                <a:lnSpc>
                  <a:spcPct val="90000"/>
                </a:lnSpc>
                <a:spcAft>
                  <a:spcPts val="1200"/>
                </a:spcAft>
                <a:buClr>
                  <a:schemeClr val="bg1"/>
                </a:buClr>
                <a:tabLst>
                  <a:tab pos="3946525" algn="l"/>
                </a:tabLst>
              </a:pPr>
              <a:r>
                <a:rPr lang="fr-FR" sz="1400" b="1" dirty="0">
                  <a:solidFill>
                    <a:schemeClr val="lt1"/>
                  </a:solidFill>
                  <a:latin typeface="+mn-lt"/>
                </a:rPr>
                <a:t>VM</a:t>
              </a:r>
            </a:p>
          </p:txBody>
        </p:sp>
        <p:sp>
          <p:nvSpPr>
            <p:cNvPr id="21" name="AutoShape 134"/>
            <p:cNvSpPr>
              <a:spLocks noChangeArrowheads="1"/>
            </p:cNvSpPr>
            <p:nvPr/>
          </p:nvSpPr>
          <p:spPr bwMode="auto">
            <a:xfrm>
              <a:off x="3321574" y="3818907"/>
              <a:ext cx="734283" cy="270573"/>
            </a:xfrm>
            <a:prstGeom prst="bevel">
              <a:avLst>
                <a:gd name="adj" fmla="val 1606"/>
              </a:avLst>
            </a:prstGeom>
            <a:solidFill>
              <a:schemeClr val="accent1">
                <a:lumMod val="40000"/>
                <a:lumOff val="60000"/>
              </a:schemeClr>
            </a:solidFill>
            <a:ln w="19050">
              <a:noFill/>
              <a:miter lim="800000"/>
              <a:headEnd/>
              <a:tailEnd/>
            </a:ln>
          </p:spPr>
          <p:txBody>
            <a:bodyPr wrap="none" lIns="0" tIns="0" rIns="0" bIns="0" anchor="ctr"/>
            <a:lstStyle/>
            <a:p>
              <a:pPr algn="ctr" eaLnBrk="0" hangingPunct="0">
                <a:lnSpc>
                  <a:spcPct val="90000"/>
                </a:lnSpc>
                <a:spcAft>
                  <a:spcPts val="1200"/>
                </a:spcAft>
                <a:buClr>
                  <a:schemeClr val="bg1"/>
                </a:buClr>
                <a:buFont typeface="Times New Roman" pitchFamily="18" charset="0"/>
                <a:buNone/>
                <a:tabLst>
                  <a:tab pos="3946525" algn="l"/>
                </a:tabLst>
              </a:pPr>
              <a:endParaRPr lang="fr-FR" sz="800"/>
            </a:p>
          </p:txBody>
        </p:sp>
        <p:sp>
          <p:nvSpPr>
            <p:cNvPr id="22" name="Text Box 135"/>
            <p:cNvSpPr txBox="1">
              <a:spLocks noChangeArrowheads="1"/>
            </p:cNvSpPr>
            <p:nvPr/>
          </p:nvSpPr>
          <p:spPr bwMode="auto">
            <a:xfrm>
              <a:off x="3394724" y="3861498"/>
              <a:ext cx="581891" cy="138499"/>
            </a:xfrm>
            <a:prstGeom prst="rect">
              <a:avLst/>
            </a:prstGeom>
            <a:noFill/>
            <a:ln w="19050">
              <a:noFill/>
              <a:miter lim="800000"/>
              <a:headEnd/>
              <a:tailEnd/>
            </a:ln>
          </p:spPr>
          <p:txBody>
            <a:bodyPr wrap="none" lIns="0" tIns="0" rIns="0" bIns="0">
              <a:spAutoFit/>
            </a:bodyPr>
            <a:lstStyle/>
            <a:p>
              <a:pPr algn="ctr" eaLnBrk="0" hangingPunct="0">
                <a:lnSpc>
                  <a:spcPct val="90000"/>
                </a:lnSpc>
                <a:spcAft>
                  <a:spcPts val="1200"/>
                </a:spcAft>
                <a:buClr>
                  <a:schemeClr val="bg1"/>
                </a:buClr>
                <a:tabLst>
                  <a:tab pos="3946525" algn="l"/>
                </a:tabLst>
              </a:pPr>
              <a:r>
                <a:rPr lang="en-US" sz="1000" b="1" dirty="0" smtClean="0">
                  <a:solidFill>
                    <a:schemeClr val="bg1"/>
                  </a:solidFill>
                </a:rPr>
                <a:t>Guest OS</a:t>
              </a:r>
            </a:p>
          </p:txBody>
        </p:sp>
        <p:sp>
          <p:nvSpPr>
            <p:cNvPr id="23" name="Rectangle 34"/>
            <p:cNvSpPr>
              <a:spLocks noChangeArrowheads="1"/>
            </p:cNvSpPr>
            <p:nvPr/>
          </p:nvSpPr>
          <p:spPr bwMode="auto">
            <a:xfrm>
              <a:off x="2154641" y="4658186"/>
              <a:ext cx="2004808" cy="343226"/>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en-US" sz="1200" dirty="0" smtClean="0"/>
                <a:t>Hypervisor</a:t>
              </a:r>
              <a:endParaRPr lang="en-US" sz="1200" dirty="0"/>
            </a:p>
          </p:txBody>
        </p:sp>
        <p:sp>
          <p:nvSpPr>
            <p:cNvPr id="24" name="Rectangle 35"/>
            <p:cNvSpPr>
              <a:spLocks noChangeArrowheads="1"/>
            </p:cNvSpPr>
            <p:nvPr/>
          </p:nvSpPr>
          <p:spPr bwMode="auto">
            <a:xfrm>
              <a:off x="2145502" y="5101624"/>
              <a:ext cx="2004808" cy="343228"/>
            </a:xfrm>
            <a:prstGeom prst="rect">
              <a:avLst/>
            </a:prstGeom>
            <a:solidFill>
              <a:schemeClr val="bg2"/>
            </a:solidFill>
            <a:ln w="9525">
              <a:noFill/>
              <a:miter lim="800000"/>
              <a:headEnd/>
              <a:tailEnd/>
            </a:ln>
            <a:effectLst>
              <a:prstShdw prst="shdw17" dist="17961" dir="2700000">
                <a:schemeClr val="bg2">
                  <a:gamma/>
                  <a:shade val="60000"/>
                  <a:invGamma/>
                </a:schemeClr>
              </a:prstShdw>
            </a:effectLst>
          </p:spPr>
          <p:txBody>
            <a:bodyPr wrap="none" anchor="ctr"/>
            <a:lstStyle/>
            <a:p>
              <a:pPr algn="ctr"/>
              <a:r>
                <a:rPr lang="en-US" sz="1200" dirty="0"/>
                <a:t>Hardware</a:t>
              </a:r>
            </a:p>
          </p:txBody>
        </p:sp>
        <p:sp>
          <p:nvSpPr>
            <p:cNvPr id="25" name="Rectangle 43"/>
            <p:cNvSpPr>
              <a:spLocks noChangeArrowheads="1"/>
            </p:cNvSpPr>
            <p:nvPr/>
          </p:nvSpPr>
          <p:spPr bwMode="auto">
            <a:xfrm>
              <a:off x="2227765" y="3453133"/>
              <a:ext cx="749518" cy="25303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900" b="1" dirty="0" smtClean="0"/>
                <a:t>MGC-8</a:t>
              </a:r>
              <a:endParaRPr lang="en-US" sz="900" b="1" dirty="0"/>
            </a:p>
          </p:txBody>
        </p:sp>
        <p:sp>
          <p:nvSpPr>
            <p:cNvPr id="26" name="Rectangle 44"/>
            <p:cNvSpPr>
              <a:spLocks noChangeArrowheads="1"/>
            </p:cNvSpPr>
            <p:nvPr/>
          </p:nvSpPr>
          <p:spPr bwMode="auto">
            <a:xfrm>
              <a:off x="4945529" y="3415554"/>
              <a:ext cx="749518" cy="25303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900" b="1" dirty="0" smtClean="0">
                  <a:solidFill>
                    <a:schemeClr val="bg1"/>
                  </a:solidFill>
                </a:rPr>
                <a:t>MGC-8</a:t>
              </a:r>
            </a:p>
          </p:txBody>
        </p:sp>
        <p:sp>
          <p:nvSpPr>
            <p:cNvPr id="27" name="Rectangle 45"/>
            <p:cNvSpPr>
              <a:spLocks noChangeArrowheads="1"/>
            </p:cNvSpPr>
            <p:nvPr/>
          </p:nvSpPr>
          <p:spPr bwMode="auto">
            <a:xfrm>
              <a:off x="3303293" y="3440607"/>
              <a:ext cx="749518" cy="25303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900" b="1" dirty="0" smtClean="0">
                  <a:solidFill>
                    <a:schemeClr val="lt1"/>
                  </a:solidFill>
                  <a:latin typeface="+mn-lt"/>
                </a:rPr>
                <a:t>MGC-8</a:t>
              </a:r>
              <a:endParaRPr lang="en-US" sz="900" b="1" dirty="0">
                <a:solidFill>
                  <a:schemeClr val="lt1"/>
                </a:solidFill>
                <a:latin typeface="+mn-lt"/>
              </a:endParaRPr>
            </a:p>
          </p:txBody>
        </p:sp>
        <p:sp>
          <p:nvSpPr>
            <p:cNvPr id="28" name="Rectangle 46"/>
            <p:cNvSpPr>
              <a:spLocks noChangeArrowheads="1"/>
            </p:cNvSpPr>
            <p:nvPr/>
          </p:nvSpPr>
          <p:spPr bwMode="auto">
            <a:xfrm>
              <a:off x="6045432" y="3405533"/>
              <a:ext cx="749518" cy="25303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900" b="1" dirty="0" smtClean="0">
                  <a:solidFill>
                    <a:schemeClr val="bg1"/>
                  </a:solidFill>
                </a:rPr>
                <a:t>MGC-8</a:t>
              </a:r>
            </a:p>
          </p:txBody>
        </p:sp>
      </p:grpSp>
      <p:sp>
        <p:nvSpPr>
          <p:cNvPr id="30" name="Content Placeholder 1"/>
          <p:cNvSpPr>
            <a:spLocks noGrp="1"/>
          </p:cNvSpPr>
          <p:nvPr>
            <p:ph idx="1"/>
          </p:nvPr>
        </p:nvSpPr>
        <p:spPr>
          <a:xfrm>
            <a:off x="187546" y="4388436"/>
            <a:ext cx="8587723" cy="1737360"/>
          </a:xfrm>
        </p:spPr>
        <p:txBody>
          <a:bodyPr/>
          <a:lstStyle/>
          <a:p>
            <a:r>
              <a:rPr lang="en-US" dirty="0" smtClean="0"/>
              <a:t>Deliver MGC-8 as an application in a cloud environment based on </a:t>
            </a:r>
            <a:r>
              <a:rPr lang="en-US" dirty="0" err="1" smtClean="0"/>
              <a:t>OpenStack</a:t>
            </a:r>
            <a:r>
              <a:rPr lang="en-US" dirty="0" smtClean="0"/>
              <a:t> APIs.</a:t>
            </a:r>
          </a:p>
          <a:p>
            <a:pPr lvl="1"/>
            <a:r>
              <a:rPr lang="en-US" dirty="0" smtClean="0"/>
              <a:t>Competing cloud service providers don’t offer a common management &amp; orchestration tool chest. </a:t>
            </a:r>
          </a:p>
          <a:p>
            <a:pPr lvl="1"/>
            <a:r>
              <a:rPr lang="en-US" dirty="0" smtClean="0"/>
              <a:t>Diverse set of metrics between cloud providers  (SLA’s, # of data centers, elasticity support, API’s, VM flavors, monitoring, etc.). </a:t>
            </a:r>
          </a:p>
        </p:txBody>
      </p:sp>
      <p:sp>
        <p:nvSpPr>
          <p:cNvPr id="31" name="Left-Right Arrow 30"/>
          <p:cNvSpPr/>
          <p:nvPr/>
        </p:nvSpPr>
        <p:spPr>
          <a:xfrm rot="5400000">
            <a:off x="4332392" y="1752087"/>
            <a:ext cx="504216" cy="332528"/>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
</file>

<file path=ppt/theme/theme1.xml><?xml version="1.0" encoding="utf-8"?>
<a:theme xmlns:a="http://schemas.openxmlformats.org/drawingml/2006/main" name="AL_POT_template_MSv2007_STD_Internal_0811">
  <a:themeElements>
    <a:clrScheme name="alu 2011">
      <a:dk1>
        <a:srgbClr val="000000"/>
      </a:dk1>
      <a:lt1>
        <a:srgbClr val="FFFFFF"/>
      </a:lt1>
      <a:dk2>
        <a:srgbClr val="00747A"/>
      </a:dk2>
      <a:lt2>
        <a:srgbClr val="CF0072"/>
      </a:lt2>
      <a:accent1>
        <a:srgbClr val="34B4E4"/>
      </a:accent1>
      <a:accent2>
        <a:srgbClr val="AA9C8F"/>
      </a:accent2>
      <a:accent3>
        <a:srgbClr val="34B233"/>
      </a:accent3>
      <a:accent4>
        <a:srgbClr val="00549F"/>
      </a:accent4>
      <a:accent5>
        <a:srgbClr val="FFC828"/>
      </a:accent5>
      <a:accent6>
        <a:srgbClr val="A51140"/>
      </a:accent6>
      <a:hlink>
        <a:srgbClr val="412D5D"/>
      </a:hlink>
      <a:folHlink>
        <a:srgbClr val="00B2A9"/>
      </a:folHlink>
    </a:clrScheme>
    <a:fontScheme name="ALU 201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ctr" anchorCtr="0">
        <a:noAutofit/>
      </a:bodyPr>
      <a:lstStyle>
        <a:defPPr>
          <a:defRPr smtClean="0">
            <a:latin typeface="+mn-lt"/>
          </a:defRPr>
        </a:defPPr>
      </a:lstStyle>
    </a:txDef>
  </a:objectDefaults>
  <a:extraClrSchemeLst/>
</a:theme>
</file>

<file path=ppt/theme/theme2.xml><?xml version="1.0" encoding="utf-8"?>
<a:theme xmlns:a="http://schemas.openxmlformats.org/drawingml/2006/main" name="Office Theme">
  <a:themeElements>
    <a:clrScheme name="alu 2011">
      <a:dk1>
        <a:srgbClr val="000000"/>
      </a:dk1>
      <a:lt1>
        <a:srgbClr val="FFFFFF"/>
      </a:lt1>
      <a:dk2>
        <a:srgbClr val="00747A"/>
      </a:dk2>
      <a:lt2>
        <a:srgbClr val="CF0072"/>
      </a:lt2>
      <a:accent1>
        <a:srgbClr val="34B4E4"/>
      </a:accent1>
      <a:accent2>
        <a:srgbClr val="AA9C8F"/>
      </a:accent2>
      <a:accent3>
        <a:srgbClr val="34B233"/>
      </a:accent3>
      <a:accent4>
        <a:srgbClr val="00549F"/>
      </a:accent4>
      <a:accent5>
        <a:srgbClr val="FFC828"/>
      </a:accent5>
      <a:accent6>
        <a:srgbClr val="A51140"/>
      </a:accent6>
      <a:hlink>
        <a:srgbClr val="412D5D"/>
      </a:hlink>
      <a:folHlink>
        <a:srgbClr val="00B2A9"/>
      </a:folHlink>
    </a:clrScheme>
    <a:fontScheme name="ALU Wirele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lu 2011">
      <a:dk1>
        <a:srgbClr val="000000"/>
      </a:dk1>
      <a:lt1>
        <a:srgbClr val="FFFFFF"/>
      </a:lt1>
      <a:dk2>
        <a:srgbClr val="00747A"/>
      </a:dk2>
      <a:lt2>
        <a:srgbClr val="CF0072"/>
      </a:lt2>
      <a:accent1>
        <a:srgbClr val="34B4E4"/>
      </a:accent1>
      <a:accent2>
        <a:srgbClr val="AA9C8F"/>
      </a:accent2>
      <a:accent3>
        <a:srgbClr val="34B233"/>
      </a:accent3>
      <a:accent4>
        <a:srgbClr val="00549F"/>
      </a:accent4>
      <a:accent5>
        <a:srgbClr val="FFC828"/>
      </a:accent5>
      <a:accent6>
        <a:srgbClr val="A51140"/>
      </a:accent6>
      <a:hlink>
        <a:srgbClr val="412D5D"/>
      </a:hlink>
      <a:folHlink>
        <a:srgbClr val="00B2A9"/>
      </a:folHlink>
    </a:clrScheme>
    <a:fontScheme name="ALU Wirele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49B13E822B15449797D5FEB1B3107A" ma:contentTypeVersion="0" ma:contentTypeDescription="Create a new document." ma:contentTypeScope="" ma:versionID="fbd93fdc745958cef15cc786a271700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F092ED-23F5-431C-A19E-1563D5C82E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AC83073-978E-47DF-9200-44A2EB33E1FD}">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CAD3E9F6-36B6-4618-AA50-2C6D9FEB8D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AL_POT_template_MSv2007_STD_Internal_0811</Template>
  <TotalTime>28481</TotalTime>
  <Words>7280</Words>
  <Application>Microsoft Office PowerPoint</Application>
  <PresentationFormat>On-screen Show (4:3)</PresentationFormat>
  <Paragraphs>1433</Paragraphs>
  <Slides>51</Slides>
  <Notes>37</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AL_POT_template_MSv2007_STD_Internal_0811</vt:lpstr>
      <vt:lpstr>Slide 1</vt:lpstr>
      <vt:lpstr>5060 MGC-8 Cloud Architecture</vt:lpstr>
      <vt:lpstr>AGENDA</vt:lpstr>
      <vt:lpstr>Market Drivers </vt:lpstr>
      <vt:lpstr>Requirements</vt:lpstr>
      <vt:lpstr>Requirements</vt:lpstr>
      <vt:lpstr>Requirements</vt:lpstr>
      <vt:lpstr>Definitions</vt:lpstr>
      <vt:lpstr>MGC-8 in a Cloud Environment</vt:lpstr>
      <vt:lpstr>MGC-8 Software Delivery</vt:lpstr>
      <vt:lpstr>MGC-8 Flavor Definition</vt:lpstr>
      <vt:lpstr>MGC-8 Policy Definition</vt:lpstr>
      <vt:lpstr>MGC-8 Cloud Architecture – Server Definition</vt:lpstr>
      <vt:lpstr>MGC-8 Cloud Architecture – Server Definition</vt:lpstr>
      <vt:lpstr>MGC-8 Cloud Architecture – Server Decomposition</vt:lpstr>
      <vt:lpstr>MGC-8 Cloud Architecture – Server Decomposition</vt:lpstr>
      <vt:lpstr>MGC-8 Cloud Architecture – Server Decomposition</vt:lpstr>
      <vt:lpstr>MGC-8 Cloud Architecture – Site Configuration</vt:lpstr>
      <vt:lpstr>MGC-8 Cloud Architecture – GR Site Configuration </vt:lpstr>
      <vt:lpstr>MGC-8 Cloud Architecture – GR Site Configuration</vt:lpstr>
      <vt:lpstr>MGC-8 Cloud Architecture – IP Networking Demo Only Single Internal Network, NAT-ed to Public Network</vt:lpstr>
      <vt:lpstr>MGC-8 Cloud Architecture – IP Networking Option 1  Two Internal Networks, One NAT-ed to Single Public Network</vt:lpstr>
      <vt:lpstr>MGC-8 Cloud Architecture – IP Networking Option 2 One Internal and Multiple External Provider Networks. No NAT-ing.</vt:lpstr>
      <vt:lpstr>MGC-8 Cloud Architecture - External Interfaces</vt:lpstr>
      <vt:lpstr>MGC-8 Cloud Architecture - SIP Firewall (SFW)</vt:lpstr>
      <vt:lpstr>Cloud Manager Services Expected by MGC-8</vt:lpstr>
      <vt:lpstr>MGC-8 Application Middleware </vt:lpstr>
      <vt:lpstr>MGC8 Scaling </vt:lpstr>
      <vt:lpstr>MGC8 Elasticity </vt:lpstr>
      <vt:lpstr>MGC-8 OAM </vt:lpstr>
      <vt:lpstr>MGC-8 Architecture – Software Upgrade</vt:lpstr>
      <vt:lpstr>Security</vt:lpstr>
      <vt:lpstr>Future Enhancements</vt:lpstr>
      <vt:lpstr>BACKUP Slides</vt:lpstr>
      <vt:lpstr>MGC-8 Cloud Architecture – IP Networking</vt:lpstr>
      <vt:lpstr>MGC-8 Architecture - Elasticity</vt:lpstr>
      <vt:lpstr>Next Steps</vt:lpstr>
      <vt:lpstr>Tasks</vt:lpstr>
      <vt:lpstr>Slide 39</vt:lpstr>
      <vt:lpstr>*Five Major Services Based on OpenStack</vt:lpstr>
      <vt:lpstr>Definitions</vt:lpstr>
      <vt:lpstr>MGC-8 Networking Definition</vt:lpstr>
      <vt:lpstr>MGC-8 Internal/External Interfaces</vt:lpstr>
      <vt:lpstr>Terminology Definitions </vt:lpstr>
      <vt:lpstr>Enhanced Carrier Cloud</vt:lpstr>
      <vt:lpstr>Why do we need a Virtualization Reference Platform? (mCAS slide)</vt:lpstr>
      <vt:lpstr>MGC-8 in a virtualized world</vt:lpstr>
      <vt:lpstr>MGC-8 Cloud Architecture</vt:lpstr>
      <vt:lpstr>Traditional vs. IaaS, PaaS and SaaS</vt:lpstr>
      <vt:lpstr>OpenStack Quantum Project</vt:lpstr>
      <vt:lpstr>Slide 51</vt:lpstr>
    </vt:vector>
  </TitlesOfParts>
  <Company>Alcatel-Lucent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5060 MGC-8 Cloud Architecture</dc:title>
  <dc:creator>Vicente J. Panizo</dc:creator>
  <cp:lastModifiedBy>Nebojsa Miljanovic</cp:lastModifiedBy>
  <cp:revision>161</cp:revision>
  <dcterms:created xsi:type="dcterms:W3CDTF">2012-02-18T17:38:02Z</dcterms:created>
  <dcterms:modified xsi:type="dcterms:W3CDTF">2013-12-02T22:50:00Z</dcterms:modified>
  <cp:contentType>$Resources:CType_PWS_Document(1)</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-1074232971</vt:i4>
  </property>
  <property fmtid="{D5CDD505-2E9C-101B-9397-08002B2CF9AE}" pid="3" name="_NewReviewCycle">
    <vt:lpwstr/>
  </property>
  <property fmtid="{D5CDD505-2E9C-101B-9397-08002B2CF9AE}" pid="4" name="_EmailSubject">
    <vt:lpwstr>MGC-8 evolution </vt:lpwstr>
  </property>
  <property fmtid="{D5CDD505-2E9C-101B-9397-08002B2CF9AE}" pid="5" name="_AuthorEmail">
    <vt:lpwstr>brad.steinka@alcatel-lucent.com</vt:lpwstr>
  </property>
  <property fmtid="{D5CDD505-2E9C-101B-9397-08002B2CF9AE}" pid="6" name="_AuthorEmailDisplayName">
    <vt:lpwstr>Steinka, Bradford R (Brad)</vt:lpwstr>
  </property>
  <property fmtid="{D5CDD505-2E9C-101B-9397-08002B2CF9AE}" pid="7" name="ContentTypeId">
    <vt:lpwstr>0x010100FE49B13E822B15449797D5FEB1B3107A</vt:lpwstr>
  </property>
  <property fmtid="{D5CDD505-2E9C-101B-9397-08002B2CF9AE}" pid="8" name="Due Date">
    <vt:lpwstr>2012-05-18T05:00:00+00:00</vt:lpwstr>
  </property>
  <property fmtid="{D5CDD505-2E9C-101B-9397-08002B2CF9AE}" pid="9" name="Owner">
    <vt:lpwstr>Panizo, Vicente J (Vicente)1</vt:lpwstr>
  </property>
  <property fmtid="{D5CDD505-2E9C-101B-9397-08002B2CF9AE}" pid="10" name="Status">
    <vt:lpwstr>Draft</vt:lpwstr>
  </property>
</Properties>
</file>