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402" r:id="rId7"/>
    <p:sldId id="413" r:id="rId8"/>
    <p:sldId id="414" r:id="rId9"/>
    <p:sldId id="415" r:id="rId10"/>
    <p:sldId id="416" r:id="rId11"/>
    <p:sldId id="411" r:id="rId12"/>
    <p:sldId id="40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9B7"/>
    <a:srgbClr val="B3EDF3"/>
    <a:srgbClr val="FF9900"/>
    <a:srgbClr val="8E6AD0"/>
    <a:srgbClr val="66FF66"/>
    <a:srgbClr val="404040"/>
    <a:srgbClr val="E0D6F2"/>
    <a:srgbClr val="D9CDEF"/>
    <a:srgbClr val="B9A2E2"/>
    <a:srgbClr val="9C7CD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97935" autoAdjust="0"/>
  </p:normalViewPr>
  <p:slideViewPr>
    <p:cSldViewPr snapToGrid="0" snapToObjects="1">
      <p:cViewPr varScale="1">
        <p:scale>
          <a:sx n="101" d="100"/>
          <a:sy n="101" d="100"/>
        </p:scale>
        <p:origin x="-438" y="-102"/>
      </p:cViewPr>
      <p:guideLst>
        <p:guide orient="horz" pos="3744"/>
        <p:guide orient="horz" pos="795"/>
        <p:guide orient="horz" pos="1385"/>
        <p:guide orient="horz" pos="2570"/>
        <p:guide orient="horz" pos="3160"/>
        <p:guide orient="horz" pos="3458"/>
        <p:guide orient="horz" pos="205"/>
        <p:guide orient="horz" pos="2053"/>
        <p:guide pos="196"/>
        <p:guide pos="556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3552" y="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76BD56D-74B2-4BB0-9215-43EF7EBFC01A}" type="datetimeFigureOut">
              <a:rPr lang="en-US"/>
              <a:pPr>
                <a:defRPr/>
              </a:pPr>
              <a:t>12/12/2013</a:t>
            </a:fld>
            <a:endParaRPr lang="en-US"/>
          </a:p>
        </p:txBody>
      </p:sp>
      <p:grpSp>
        <p:nvGrpSpPr>
          <p:cNvPr id="12292" name="Group 5"/>
          <p:cNvGrpSpPr>
            <a:grpSpLocks/>
          </p:cNvGrpSpPr>
          <p:nvPr/>
        </p:nvGrpSpPr>
        <p:grpSpPr bwMode="auto">
          <a:xfrm>
            <a:off x="311150" y="8534400"/>
            <a:ext cx="6234113" cy="304800"/>
            <a:chOff x="2811192" y="6484973"/>
            <a:chExt cx="6234106" cy="304046"/>
          </a:xfrm>
        </p:grpSpPr>
        <p:pic>
          <p:nvPicPr>
            <p:cNvPr id="1229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296" name="Straight Connector 7"/>
            <p:cNvCxnSpPr>
              <a:cxnSpLocks noChangeShapeType="1"/>
            </p:cNvCxnSpPr>
            <p:nvPr/>
          </p:nvCxnSpPr>
          <p:spPr bwMode="auto">
            <a:xfrm rot="10800000">
              <a:off x="2811192" y="6628605"/>
              <a:ext cx="4730543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9" name="Footer Placeholder 2"/>
          <p:cNvSpPr txBox="1">
            <a:spLocks/>
          </p:cNvSpPr>
          <p:nvPr/>
        </p:nvSpPr>
        <p:spPr>
          <a:xfrm>
            <a:off x="171450" y="8694738"/>
            <a:ext cx="482600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4C720F9-9EE5-4DA6-8843-F09762E6F4C1}" type="slidenum">
              <a:rPr lang="en-US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1150" y="8797925"/>
            <a:ext cx="6235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 © 2011 ALCATEL-LUCENT.  ALL RIGHTS RESERVED. </a:t>
            </a:r>
            <a:br>
              <a:rPr lang="en-US" sz="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500" kern="0" dirty="0">
                <a:solidFill>
                  <a:srgbClr val="FF0000"/>
                </a:solidFill>
                <a:latin typeface="+mn-lt"/>
              </a:rPr>
              <a:t>ALCATEL-LUCENT — CONFIDENTIAL — SOLELY FOR AUTHORIZED PERSONS HAVING A NEED TO KNOW — PROPRIETARY — USE PURSUANT TO COMPANY INSTRUCTION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35B5ACE-CD7A-468A-B20D-AD7F1E25AF85}" type="datetimeFigureOut">
              <a:rPr lang="en-US"/>
              <a:pPr>
                <a:defRPr/>
              </a:pPr>
              <a:t>12/12/2013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389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grpSp>
        <p:nvGrpSpPr>
          <p:cNvPr id="11270" name="Group 7"/>
          <p:cNvGrpSpPr>
            <a:grpSpLocks/>
          </p:cNvGrpSpPr>
          <p:nvPr/>
        </p:nvGrpSpPr>
        <p:grpSpPr bwMode="auto">
          <a:xfrm>
            <a:off x="311150" y="8534400"/>
            <a:ext cx="6234113" cy="304800"/>
            <a:chOff x="2811192" y="6484973"/>
            <a:chExt cx="6234106" cy="304046"/>
          </a:xfrm>
        </p:grpSpPr>
        <p:pic>
          <p:nvPicPr>
            <p:cNvPr id="11273" name="Picture 2"/>
            <p:cNvPicPr>
              <a:picLocks noChangeAspect="1" noChangeArrowheads="1"/>
            </p:cNvPicPr>
            <p:nvPr/>
          </p:nvPicPr>
          <p:blipFill>
            <a:blip r:embed="rId2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274" name="Straight Connector 9"/>
            <p:cNvCxnSpPr>
              <a:cxnSpLocks noChangeShapeType="1"/>
            </p:cNvCxnSpPr>
            <p:nvPr/>
          </p:nvCxnSpPr>
          <p:spPr bwMode="auto">
            <a:xfrm rot="10800000">
              <a:off x="2811192" y="6628605"/>
              <a:ext cx="4730543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11" name="Footer Placeholder 2"/>
          <p:cNvSpPr txBox="1">
            <a:spLocks/>
          </p:cNvSpPr>
          <p:nvPr/>
        </p:nvSpPr>
        <p:spPr>
          <a:xfrm>
            <a:off x="171450" y="8694738"/>
            <a:ext cx="482600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827D4F8-E359-47D5-9D99-9A93CF9EB2A0}" type="slidenum">
              <a:rPr lang="en-US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11150" y="8797925"/>
            <a:ext cx="6235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 © 2011 ALCATEL-LUCENT.  ALL RIGHTS RESERVED. </a:t>
            </a:r>
            <a:br>
              <a:rPr lang="en-US" sz="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ALCATEL-LUCENT — CONFIDENTIAL — SOLELY FOR AUTHORIZED PERSONS HAVING A NEED TO KNOW — PROPRIETARY — USE PURSUANT TO COMPANY INSTRUCTION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9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735" y="1314450"/>
            <a:ext cx="8660877" cy="400110"/>
          </a:xfrm>
          <a:noFill/>
        </p:spPr>
        <p:txBody>
          <a:bodyPr lIns="0" tIns="45720" rIns="91440" bIns="45720" rtlCol="0">
            <a:spAutoFit/>
          </a:bodyPr>
          <a:lstStyle>
            <a:lvl1pPr marL="114300" indent="-1588" algn="l">
              <a:buNone/>
              <a:def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 hasCustomPrompt="1"/>
          </p:nvPr>
        </p:nvSpPr>
        <p:spPr>
          <a:xfrm>
            <a:off x="191726" y="237744"/>
            <a:ext cx="8645887" cy="1143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30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6491288"/>
            <a:ext cx="15271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88" y="1370552"/>
            <a:ext cx="8587723" cy="4525963"/>
          </a:xfrm>
        </p:spPr>
        <p:txBody>
          <a:bodyPr/>
          <a:lstStyle>
            <a:lvl1pPr>
              <a:buClr>
                <a:srgbClr val="6639B7"/>
              </a:buClr>
              <a:defRPr/>
            </a:lvl1pPr>
            <a:lvl2pPr marL="396875" indent="-165100">
              <a:buClr>
                <a:srgbClr val="6639B7"/>
              </a:buClr>
              <a:buFont typeface="Tahoma" pitchFamily="34" charset="0"/>
              <a:buChar char="­"/>
              <a:defRPr/>
            </a:lvl2pPr>
            <a:lvl3pPr marL="517525" indent="-120650">
              <a:buClr>
                <a:srgbClr val="6639B7"/>
              </a:buClr>
              <a:buFont typeface="Tahoma" pitchFamily="34" charset="0"/>
              <a:buChar char="­"/>
              <a:defRPr/>
            </a:lvl3pPr>
            <a:lvl4pPr marL="692150" indent="-122238">
              <a:buClr>
                <a:srgbClr val="6639B7"/>
              </a:buClr>
              <a:buFont typeface="Tahoma" pitchFamily="34" charset="0"/>
              <a:buChar char="­"/>
              <a:defRPr/>
            </a:lvl4pPr>
            <a:lvl5pPr marL="854075" indent="-104775">
              <a:buClr>
                <a:srgbClr val="6639B7"/>
              </a:buClr>
              <a:buFont typeface="Tahoma" pitchFamily="34" charset="0"/>
              <a:buChar char="­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92375" y="241450"/>
            <a:ext cx="8645237" cy="1143000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4328962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16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6491288"/>
            <a:ext cx="15271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36" y="1495425"/>
            <a:ext cx="8613976" cy="4525963"/>
          </a:xfrm>
        </p:spPr>
        <p:txBody>
          <a:bodyPr rtlCol="0">
            <a:normAutofit/>
          </a:bodyPr>
          <a:lstStyle>
            <a:lvl1pPr marL="457200" indent="-457200" algn="l" defTabSz="914400" rtl="0" eaLnBrk="1" latinLnBrk="0" hangingPunct="1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lang="en-US" sz="2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300"/>
              </a:spcBef>
              <a:buClrTx/>
              <a:buFontTx/>
              <a:buNone/>
              <a:defRPr lang="en-US" sz="2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-457200" algn="l" defTabSz="914400" rtl="0" eaLnBrk="1" latinLnBrk="0" hangingPunct="1">
              <a:spcBef>
                <a:spcPts val="1200"/>
              </a:spcBef>
              <a:buFont typeface="+mj-lt"/>
              <a:buAutoNum type="arabicPeriod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457200" indent="-457200" algn="l" defTabSz="914400" rtl="0" eaLnBrk="1" latinLnBrk="0" hangingPunct="1">
              <a:spcBef>
                <a:spcPts val="1200"/>
              </a:spcBef>
              <a:buFont typeface="+mj-lt"/>
              <a:buAutoNum type="arabicPeriod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457200" indent="-457200" algn="l" defTabSz="914400" rtl="0" eaLnBrk="1" latinLnBrk="0" hangingPunct="1">
              <a:spcBef>
                <a:spcPts val="1200"/>
              </a:spcBef>
              <a:buFont typeface="+mj-lt"/>
              <a:buAutoNum type="arabicPeriod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92375" y="237744"/>
            <a:ext cx="8645237" cy="1143000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2"/>
          <p:cNvSpPr txBox="1">
            <a:spLocks/>
          </p:cNvSpPr>
          <p:nvPr userDrawn="1"/>
        </p:nvSpPr>
        <p:spPr>
          <a:xfrm>
            <a:off x="4328962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Connector 36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6491288"/>
            <a:ext cx="15271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960" y="1446213"/>
            <a:ext cx="4038600" cy="4525963"/>
          </a:xfrm>
        </p:spPr>
        <p:txBody>
          <a:bodyPr rtlCol="0">
            <a:normAutofit/>
          </a:bodyPr>
          <a:lstStyle>
            <a:lvl1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SzTx/>
              <a:buFont typeface="Tahoma" pitchFamily="34" charset="0"/>
              <a:buChar char="­"/>
              <a:tabLst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SzTx/>
              <a:buFont typeface="Tahoma" pitchFamily="34" charset="0"/>
              <a:buChar char="­"/>
              <a:tabLst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SzTx/>
              <a:buFont typeface="Tahoma" pitchFamily="34" charset="0"/>
              <a:buChar char="­"/>
              <a:tabLst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SzTx/>
              <a:buFont typeface="Tahoma" pitchFamily="34" charset="0"/>
              <a:buChar char="­"/>
              <a:tabLst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6213"/>
            <a:ext cx="4038600" cy="4525963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Tahoma" pitchFamily="34" charset="0"/>
              <a:buChar char="­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Tahoma" pitchFamily="34" charset="0"/>
              <a:buChar char="­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Tahoma" pitchFamily="34" charset="0"/>
              <a:buChar char="­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Tahoma" pitchFamily="34" charset="0"/>
              <a:buChar char="­"/>
              <a:def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92375" y="241450"/>
            <a:ext cx="8645237" cy="1143000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2"/>
          <p:cNvSpPr txBox="1">
            <a:spLocks/>
          </p:cNvSpPr>
          <p:nvPr userDrawn="1"/>
        </p:nvSpPr>
        <p:spPr>
          <a:xfrm>
            <a:off x="4328962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Straight Connector 38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6491288"/>
            <a:ext cx="15271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92375" y="241450"/>
            <a:ext cx="8645237" cy="1143000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2"/>
          <p:cNvSpPr txBox="1">
            <a:spLocks/>
          </p:cNvSpPr>
          <p:nvPr userDrawn="1"/>
        </p:nvSpPr>
        <p:spPr>
          <a:xfrm>
            <a:off x="4328962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" name="Straight Connector 4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799" y="5330952"/>
            <a:ext cx="8660877" cy="400110"/>
          </a:xfrm>
          <a:noFill/>
        </p:spPr>
        <p:txBody>
          <a:bodyPr lIns="0" tIns="45720" rIns="91440" bIns="45720" rtlCol="0">
            <a:spAutoFit/>
          </a:bodyPr>
          <a:lstStyle>
            <a:lvl1pPr marL="0" indent="0" algn="l" rtl="0" fontAlgn="base"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Font typeface="Arial" pitchFamily="34" charset="0"/>
              <a:buNone/>
              <a:defRPr lang="en-US" sz="2000" kern="1200" dirty="0">
                <a:solidFill>
                  <a:srgbClr val="7F7F7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 hasCustomPrompt="1"/>
          </p:nvPr>
        </p:nvSpPr>
        <p:spPr>
          <a:xfrm>
            <a:off x="191726" y="4224528"/>
            <a:ext cx="8645887" cy="1143000"/>
          </a:xfrm>
        </p:spPr>
        <p:txBody>
          <a:bodyPr anchor="b">
            <a:normAutofit/>
          </a:bodyPr>
          <a:lstStyle>
            <a:lvl1pPr>
              <a:lnSpc>
                <a:spcPts val="3000"/>
              </a:lnSpc>
              <a:defRPr sz="30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Straight Connector 5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21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8" y="233363"/>
            <a:ext cx="86455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000" y="1360488"/>
            <a:ext cx="4214813" cy="45259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360488"/>
            <a:ext cx="42164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360488"/>
            <a:ext cx="858361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Title Placeholder 10"/>
          <p:cNvSpPr>
            <a:spLocks noGrp="1"/>
          </p:cNvSpPr>
          <p:nvPr>
            <p:ph type="title"/>
          </p:nvPr>
        </p:nvSpPr>
        <p:spPr bwMode="auto">
          <a:xfrm>
            <a:off x="192088" y="243996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3" r:id="rId5"/>
    <p:sldLayoutId id="2147483657" r:id="rId6"/>
    <p:sldLayoutId id="2147483664" r:id="rId7"/>
    <p:sldLayoutId id="2147483665" r:id="rId8"/>
    <p:sldLayoutId id="2147483667" r:id="rId9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600" b="1" kern="120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ts val="600"/>
        </a:spcAft>
        <a:buClr>
          <a:srgbClr val="6639B7"/>
        </a:buClr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292100" indent="-177800" algn="l" rtl="0" eaLnBrk="1" fontAlgn="base" hangingPunct="1">
        <a:spcBef>
          <a:spcPct val="20000"/>
        </a:spcBef>
        <a:spcAft>
          <a:spcPts val="600"/>
        </a:spcAft>
        <a:buClr>
          <a:srgbClr val="6639B7"/>
        </a:buClr>
        <a:buFont typeface="Tahoma" pitchFamily="34" charset="0"/>
        <a:buChar char="­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20700" indent="-228600" algn="l" rtl="0" eaLnBrk="1" fontAlgn="base" hangingPunct="1">
        <a:spcBef>
          <a:spcPct val="20000"/>
        </a:spcBef>
        <a:spcAft>
          <a:spcPts val="600"/>
        </a:spcAft>
        <a:buClr>
          <a:srgbClr val="6639B7"/>
        </a:buClr>
        <a:buFont typeface="Tahoma" pitchFamily="34" charset="0"/>
        <a:buChar char="­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744538" indent="-228600" algn="l" rtl="0" eaLnBrk="1" fontAlgn="base" hangingPunct="1">
        <a:spcBef>
          <a:spcPct val="20000"/>
        </a:spcBef>
        <a:spcAft>
          <a:spcPts val="600"/>
        </a:spcAft>
        <a:buClr>
          <a:srgbClr val="6639B7"/>
        </a:buClr>
        <a:buFont typeface="Tahoma" pitchFamily="34" charset="0"/>
        <a:buChar char="­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77900" indent="-228600" algn="l" rtl="0" eaLnBrk="1" fontAlgn="base" hangingPunct="1">
        <a:spcBef>
          <a:spcPct val="20000"/>
        </a:spcBef>
        <a:spcAft>
          <a:spcPts val="600"/>
        </a:spcAft>
        <a:buClr>
          <a:srgbClr val="6639B7"/>
        </a:buClr>
        <a:buFont typeface="Tahoma" pitchFamily="34" charset="0"/>
        <a:buChar char="­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cbcentos1.cb.lucent.com/mgc8/heat/MGC8-Instance.template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152.148.165.91/horizon" TargetMode="External"/><Relationship Id="rId9" Type="http://schemas.openxmlformats.org/officeDocument/2006/relationships/package" Target="../embeddings/Microsoft_Office_Word_Document1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74850" y="2336800"/>
            <a:ext cx="5192713" cy="812800"/>
            <a:chOff x="1974850" y="2297113"/>
            <a:chExt cx="5192713" cy="812800"/>
          </a:xfrm>
          <a:solidFill>
            <a:srgbClr val="404040"/>
          </a:solidFill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974850" y="2308226"/>
              <a:ext cx="917575" cy="787400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418" y="399"/>
                </a:cxn>
                <a:cxn ang="0">
                  <a:pos x="429" y="453"/>
                </a:cxn>
                <a:cxn ang="0">
                  <a:pos x="432" y="453"/>
                </a:cxn>
                <a:cxn ang="0">
                  <a:pos x="441" y="399"/>
                </a:cxn>
                <a:cxn ang="0">
                  <a:pos x="533" y="0"/>
                </a:cxn>
                <a:cxn ang="0">
                  <a:pos x="578" y="0"/>
                </a:cxn>
                <a:cxn ang="0">
                  <a:pos x="458" y="496"/>
                </a:cxn>
                <a:cxn ang="0">
                  <a:pos x="401" y="496"/>
                </a:cxn>
                <a:cxn ang="0">
                  <a:pos x="302" y="95"/>
                </a:cxn>
                <a:cxn ang="0">
                  <a:pos x="290" y="43"/>
                </a:cxn>
                <a:cxn ang="0">
                  <a:pos x="288" y="43"/>
                </a:cxn>
                <a:cxn ang="0">
                  <a:pos x="276" y="95"/>
                </a:cxn>
                <a:cxn ang="0">
                  <a:pos x="177" y="496"/>
                </a:cxn>
                <a:cxn ang="0">
                  <a:pos x="122" y="496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137" y="402"/>
                </a:cxn>
                <a:cxn ang="0">
                  <a:pos x="148" y="453"/>
                </a:cxn>
                <a:cxn ang="0">
                  <a:pos x="151" y="453"/>
                </a:cxn>
                <a:cxn ang="0">
                  <a:pos x="163" y="402"/>
                </a:cxn>
                <a:cxn ang="0">
                  <a:pos x="264" y="0"/>
                </a:cxn>
                <a:cxn ang="0">
                  <a:pos x="314" y="0"/>
                </a:cxn>
              </a:cxnLst>
              <a:rect l="0" t="0" r="r" b="b"/>
              <a:pathLst>
                <a:path w="578" h="496">
                  <a:moveTo>
                    <a:pt x="314" y="0"/>
                  </a:moveTo>
                  <a:lnTo>
                    <a:pt x="418" y="399"/>
                  </a:lnTo>
                  <a:lnTo>
                    <a:pt x="429" y="453"/>
                  </a:lnTo>
                  <a:lnTo>
                    <a:pt x="432" y="453"/>
                  </a:lnTo>
                  <a:lnTo>
                    <a:pt x="441" y="399"/>
                  </a:lnTo>
                  <a:lnTo>
                    <a:pt x="533" y="0"/>
                  </a:lnTo>
                  <a:lnTo>
                    <a:pt x="578" y="0"/>
                  </a:lnTo>
                  <a:lnTo>
                    <a:pt x="458" y="496"/>
                  </a:lnTo>
                  <a:lnTo>
                    <a:pt x="401" y="496"/>
                  </a:lnTo>
                  <a:lnTo>
                    <a:pt x="302" y="95"/>
                  </a:lnTo>
                  <a:lnTo>
                    <a:pt x="290" y="43"/>
                  </a:lnTo>
                  <a:lnTo>
                    <a:pt x="288" y="43"/>
                  </a:lnTo>
                  <a:lnTo>
                    <a:pt x="276" y="95"/>
                  </a:lnTo>
                  <a:lnTo>
                    <a:pt x="177" y="496"/>
                  </a:lnTo>
                  <a:lnTo>
                    <a:pt x="122" y="496"/>
                  </a:lnTo>
                  <a:lnTo>
                    <a:pt x="0" y="0"/>
                  </a:lnTo>
                  <a:lnTo>
                    <a:pt x="44" y="0"/>
                  </a:lnTo>
                  <a:lnTo>
                    <a:pt x="137" y="402"/>
                  </a:lnTo>
                  <a:lnTo>
                    <a:pt x="148" y="453"/>
                  </a:lnTo>
                  <a:lnTo>
                    <a:pt x="151" y="453"/>
                  </a:lnTo>
                  <a:lnTo>
                    <a:pt x="163" y="402"/>
                  </a:lnTo>
                  <a:lnTo>
                    <a:pt x="264" y="0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404040"/>
                </a:solidFill>
                <a:latin typeface="+mn-lt"/>
                <a:cs typeface="+mn-cs"/>
              </a:endParaRPr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3073400" y="2308226"/>
              <a:ext cx="487363" cy="787400"/>
            </a:xfrm>
            <a:custGeom>
              <a:avLst/>
              <a:gdLst/>
              <a:ahLst/>
              <a:cxnLst>
                <a:cxn ang="0">
                  <a:pos x="307" y="456"/>
                </a:cxn>
                <a:cxn ang="0">
                  <a:pos x="304" y="496"/>
                </a:cxn>
                <a:cxn ang="0">
                  <a:pos x="0" y="496"/>
                </a:cxn>
                <a:cxn ang="0">
                  <a:pos x="0" y="0"/>
                </a:cxn>
                <a:cxn ang="0">
                  <a:pos x="293" y="0"/>
                </a:cxn>
                <a:cxn ang="0">
                  <a:pos x="295" y="40"/>
                </a:cxn>
                <a:cxn ang="0">
                  <a:pos x="42" y="40"/>
                </a:cxn>
                <a:cxn ang="0">
                  <a:pos x="42" y="217"/>
                </a:cxn>
                <a:cxn ang="0">
                  <a:pos x="260" y="217"/>
                </a:cxn>
                <a:cxn ang="0">
                  <a:pos x="260" y="255"/>
                </a:cxn>
                <a:cxn ang="0">
                  <a:pos x="42" y="255"/>
                </a:cxn>
                <a:cxn ang="0">
                  <a:pos x="42" y="456"/>
                </a:cxn>
                <a:cxn ang="0">
                  <a:pos x="307" y="456"/>
                </a:cxn>
              </a:cxnLst>
              <a:rect l="0" t="0" r="r" b="b"/>
              <a:pathLst>
                <a:path w="307" h="496">
                  <a:moveTo>
                    <a:pt x="307" y="456"/>
                  </a:moveTo>
                  <a:lnTo>
                    <a:pt x="304" y="496"/>
                  </a:lnTo>
                  <a:lnTo>
                    <a:pt x="0" y="496"/>
                  </a:lnTo>
                  <a:lnTo>
                    <a:pt x="0" y="0"/>
                  </a:lnTo>
                  <a:lnTo>
                    <a:pt x="293" y="0"/>
                  </a:lnTo>
                  <a:lnTo>
                    <a:pt x="295" y="40"/>
                  </a:lnTo>
                  <a:lnTo>
                    <a:pt x="42" y="40"/>
                  </a:lnTo>
                  <a:lnTo>
                    <a:pt x="42" y="217"/>
                  </a:lnTo>
                  <a:lnTo>
                    <a:pt x="260" y="217"/>
                  </a:lnTo>
                  <a:lnTo>
                    <a:pt x="260" y="255"/>
                  </a:lnTo>
                  <a:lnTo>
                    <a:pt x="42" y="255"/>
                  </a:lnTo>
                  <a:lnTo>
                    <a:pt x="42" y="456"/>
                  </a:lnTo>
                  <a:lnTo>
                    <a:pt x="307" y="4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404040"/>
                </a:solidFill>
                <a:latin typeface="+mn-lt"/>
                <a:cs typeface="+mn-cs"/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3729038" y="2308226"/>
              <a:ext cx="461962" cy="787400"/>
            </a:xfrm>
            <a:custGeom>
              <a:avLst/>
              <a:gdLst/>
              <a:ahLst/>
              <a:cxnLst>
                <a:cxn ang="0">
                  <a:pos x="291" y="453"/>
                </a:cxn>
                <a:cxn ang="0">
                  <a:pos x="288" y="496"/>
                </a:cxn>
                <a:cxn ang="0">
                  <a:pos x="0" y="496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453"/>
                </a:cxn>
                <a:cxn ang="0">
                  <a:pos x="291" y="453"/>
                </a:cxn>
              </a:cxnLst>
              <a:rect l="0" t="0" r="r" b="b"/>
              <a:pathLst>
                <a:path w="291" h="496">
                  <a:moveTo>
                    <a:pt x="291" y="453"/>
                  </a:moveTo>
                  <a:lnTo>
                    <a:pt x="288" y="496"/>
                  </a:lnTo>
                  <a:lnTo>
                    <a:pt x="0" y="49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453"/>
                  </a:lnTo>
                  <a:lnTo>
                    <a:pt x="291" y="4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404040"/>
                </a:solidFill>
                <a:latin typeface="+mn-lt"/>
                <a:cs typeface="+mn-cs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279900" y="2297113"/>
              <a:ext cx="522288" cy="812800"/>
            </a:xfrm>
            <a:custGeom>
              <a:avLst/>
              <a:gdLst/>
              <a:ahLst/>
              <a:cxnLst>
                <a:cxn ang="0">
                  <a:pos x="135" y="27"/>
                </a:cxn>
                <a:cxn ang="0">
                  <a:pos x="89" y="17"/>
                </a:cxn>
                <a:cxn ang="0">
                  <a:pos x="19" y="106"/>
                </a:cxn>
                <a:cxn ang="0">
                  <a:pos x="90" y="199"/>
                </a:cxn>
                <a:cxn ang="0">
                  <a:pos x="135" y="188"/>
                </a:cxn>
                <a:cxn ang="0">
                  <a:pos x="139" y="204"/>
                </a:cxn>
                <a:cxn ang="0">
                  <a:pos x="88" y="217"/>
                </a:cxn>
                <a:cxn ang="0">
                  <a:pos x="0" y="106"/>
                </a:cxn>
                <a:cxn ang="0">
                  <a:pos x="88" y="0"/>
                </a:cxn>
                <a:cxn ang="0">
                  <a:pos x="137" y="10"/>
                </a:cxn>
                <a:cxn ang="0">
                  <a:pos x="135" y="27"/>
                </a:cxn>
              </a:cxnLst>
              <a:rect l="0" t="0" r="r" b="b"/>
              <a:pathLst>
                <a:path w="139" h="217">
                  <a:moveTo>
                    <a:pt x="135" y="27"/>
                  </a:moveTo>
                  <a:cubicBezTo>
                    <a:pt x="123" y="21"/>
                    <a:pt x="107" y="17"/>
                    <a:pt x="89" y="17"/>
                  </a:cubicBezTo>
                  <a:cubicBezTo>
                    <a:pt x="41" y="17"/>
                    <a:pt x="19" y="39"/>
                    <a:pt x="19" y="106"/>
                  </a:cubicBezTo>
                  <a:cubicBezTo>
                    <a:pt x="19" y="177"/>
                    <a:pt x="42" y="199"/>
                    <a:pt x="90" y="199"/>
                  </a:cubicBezTo>
                  <a:cubicBezTo>
                    <a:pt x="108" y="199"/>
                    <a:pt x="123" y="195"/>
                    <a:pt x="135" y="188"/>
                  </a:cubicBezTo>
                  <a:cubicBezTo>
                    <a:pt x="139" y="204"/>
                    <a:pt x="139" y="204"/>
                    <a:pt x="139" y="204"/>
                  </a:cubicBezTo>
                  <a:cubicBezTo>
                    <a:pt x="126" y="211"/>
                    <a:pt x="107" y="217"/>
                    <a:pt x="88" y="217"/>
                  </a:cubicBezTo>
                  <a:cubicBezTo>
                    <a:pt x="27" y="217"/>
                    <a:pt x="0" y="183"/>
                    <a:pt x="0" y="106"/>
                  </a:cubicBezTo>
                  <a:cubicBezTo>
                    <a:pt x="0" y="32"/>
                    <a:pt x="27" y="0"/>
                    <a:pt x="88" y="0"/>
                  </a:cubicBezTo>
                  <a:cubicBezTo>
                    <a:pt x="106" y="0"/>
                    <a:pt x="127" y="4"/>
                    <a:pt x="137" y="10"/>
                  </a:cubicBezTo>
                  <a:lnTo>
                    <a:pt x="135" y="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404040"/>
                </a:solidFill>
                <a:latin typeface="+mn-lt"/>
                <a:cs typeface="+mn-cs"/>
              </a:endParaRPr>
            </a:p>
          </p:txBody>
        </p:sp>
        <p:sp>
          <p:nvSpPr>
            <p:cNvPr id="1034" name="Freeform 10"/>
            <p:cNvSpPr>
              <a:spLocks noEditPoints="1"/>
            </p:cNvSpPr>
            <p:nvPr/>
          </p:nvSpPr>
          <p:spPr bwMode="auto">
            <a:xfrm>
              <a:off x="4906963" y="2297113"/>
              <a:ext cx="630237" cy="812800"/>
            </a:xfrm>
            <a:custGeom>
              <a:avLst/>
              <a:gdLst/>
              <a:ahLst/>
              <a:cxnLst>
                <a:cxn ang="0">
                  <a:pos x="84" y="217"/>
                </a:cxn>
                <a:cxn ang="0">
                  <a:pos x="0" y="108"/>
                </a:cxn>
                <a:cxn ang="0">
                  <a:pos x="84" y="0"/>
                </a:cxn>
                <a:cxn ang="0">
                  <a:pos x="168" y="108"/>
                </a:cxn>
                <a:cxn ang="0">
                  <a:pos x="84" y="217"/>
                </a:cxn>
                <a:cxn ang="0">
                  <a:pos x="84" y="17"/>
                </a:cxn>
                <a:cxn ang="0">
                  <a:pos x="19" y="108"/>
                </a:cxn>
                <a:cxn ang="0">
                  <a:pos x="84" y="199"/>
                </a:cxn>
                <a:cxn ang="0">
                  <a:pos x="149" y="108"/>
                </a:cxn>
                <a:cxn ang="0">
                  <a:pos x="84" y="17"/>
                </a:cxn>
              </a:cxnLst>
              <a:rect l="0" t="0" r="r" b="b"/>
              <a:pathLst>
                <a:path w="168" h="217">
                  <a:moveTo>
                    <a:pt x="84" y="217"/>
                  </a:moveTo>
                  <a:cubicBezTo>
                    <a:pt x="24" y="217"/>
                    <a:pt x="0" y="186"/>
                    <a:pt x="0" y="108"/>
                  </a:cubicBezTo>
                  <a:cubicBezTo>
                    <a:pt x="0" y="30"/>
                    <a:pt x="23" y="0"/>
                    <a:pt x="84" y="0"/>
                  </a:cubicBezTo>
                  <a:cubicBezTo>
                    <a:pt x="145" y="0"/>
                    <a:pt x="168" y="30"/>
                    <a:pt x="168" y="108"/>
                  </a:cubicBezTo>
                  <a:cubicBezTo>
                    <a:pt x="168" y="186"/>
                    <a:pt x="145" y="217"/>
                    <a:pt x="84" y="217"/>
                  </a:cubicBezTo>
                  <a:close/>
                  <a:moveTo>
                    <a:pt x="84" y="17"/>
                  </a:moveTo>
                  <a:cubicBezTo>
                    <a:pt x="38" y="17"/>
                    <a:pt x="19" y="37"/>
                    <a:pt x="19" y="108"/>
                  </a:cubicBezTo>
                  <a:cubicBezTo>
                    <a:pt x="19" y="179"/>
                    <a:pt x="38" y="199"/>
                    <a:pt x="84" y="199"/>
                  </a:cubicBezTo>
                  <a:cubicBezTo>
                    <a:pt x="131" y="199"/>
                    <a:pt x="149" y="179"/>
                    <a:pt x="149" y="108"/>
                  </a:cubicBezTo>
                  <a:cubicBezTo>
                    <a:pt x="149" y="37"/>
                    <a:pt x="131" y="17"/>
                    <a:pt x="84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404040"/>
                </a:solidFill>
                <a:latin typeface="+mn-lt"/>
                <a:cs typeface="+mn-cs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724525" y="2308226"/>
              <a:ext cx="723900" cy="7874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208" y="385"/>
                </a:cxn>
                <a:cxn ang="0">
                  <a:pos x="229" y="435"/>
                </a:cxn>
                <a:cxn ang="0">
                  <a:pos x="229" y="435"/>
                </a:cxn>
                <a:cxn ang="0">
                  <a:pos x="248" y="385"/>
                </a:cxn>
                <a:cxn ang="0">
                  <a:pos x="406" y="0"/>
                </a:cxn>
                <a:cxn ang="0">
                  <a:pos x="456" y="0"/>
                </a:cxn>
                <a:cxn ang="0">
                  <a:pos x="456" y="496"/>
                </a:cxn>
                <a:cxn ang="0">
                  <a:pos x="418" y="496"/>
                </a:cxn>
                <a:cxn ang="0">
                  <a:pos x="418" y="125"/>
                </a:cxn>
                <a:cxn ang="0">
                  <a:pos x="418" y="71"/>
                </a:cxn>
                <a:cxn ang="0">
                  <a:pos x="416" y="71"/>
                </a:cxn>
                <a:cxn ang="0">
                  <a:pos x="397" y="121"/>
                </a:cxn>
                <a:cxn ang="0">
                  <a:pos x="246" y="496"/>
                </a:cxn>
                <a:cxn ang="0">
                  <a:pos x="212" y="496"/>
                </a:cxn>
                <a:cxn ang="0">
                  <a:pos x="59" y="123"/>
                </a:cxn>
                <a:cxn ang="0">
                  <a:pos x="40" y="73"/>
                </a:cxn>
                <a:cxn ang="0">
                  <a:pos x="38" y="73"/>
                </a:cxn>
                <a:cxn ang="0">
                  <a:pos x="38" y="128"/>
                </a:cxn>
                <a:cxn ang="0">
                  <a:pos x="38" y="496"/>
                </a:cxn>
                <a:cxn ang="0">
                  <a:pos x="0" y="496"/>
                </a:cxn>
                <a:cxn ang="0">
                  <a:pos x="0" y="0"/>
                </a:cxn>
                <a:cxn ang="0">
                  <a:pos x="52" y="0"/>
                </a:cxn>
              </a:cxnLst>
              <a:rect l="0" t="0" r="r" b="b"/>
              <a:pathLst>
                <a:path w="456" h="496">
                  <a:moveTo>
                    <a:pt x="52" y="0"/>
                  </a:moveTo>
                  <a:lnTo>
                    <a:pt x="208" y="385"/>
                  </a:lnTo>
                  <a:lnTo>
                    <a:pt x="229" y="435"/>
                  </a:lnTo>
                  <a:lnTo>
                    <a:pt x="229" y="435"/>
                  </a:lnTo>
                  <a:lnTo>
                    <a:pt x="248" y="385"/>
                  </a:lnTo>
                  <a:lnTo>
                    <a:pt x="406" y="0"/>
                  </a:lnTo>
                  <a:lnTo>
                    <a:pt x="456" y="0"/>
                  </a:lnTo>
                  <a:lnTo>
                    <a:pt x="456" y="496"/>
                  </a:lnTo>
                  <a:lnTo>
                    <a:pt x="418" y="496"/>
                  </a:lnTo>
                  <a:lnTo>
                    <a:pt x="418" y="125"/>
                  </a:lnTo>
                  <a:lnTo>
                    <a:pt x="418" y="71"/>
                  </a:lnTo>
                  <a:lnTo>
                    <a:pt x="416" y="71"/>
                  </a:lnTo>
                  <a:lnTo>
                    <a:pt x="397" y="121"/>
                  </a:lnTo>
                  <a:lnTo>
                    <a:pt x="246" y="496"/>
                  </a:lnTo>
                  <a:lnTo>
                    <a:pt x="212" y="496"/>
                  </a:lnTo>
                  <a:lnTo>
                    <a:pt x="59" y="123"/>
                  </a:lnTo>
                  <a:lnTo>
                    <a:pt x="40" y="73"/>
                  </a:lnTo>
                  <a:lnTo>
                    <a:pt x="38" y="73"/>
                  </a:lnTo>
                  <a:lnTo>
                    <a:pt x="38" y="128"/>
                  </a:lnTo>
                  <a:lnTo>
                    <a:pt x="38" y="496"/>
                  </a:lnTo>
                  <a:lnTo>
                    <a:pt x="0" y="496"/>
                  </a:lnTo>
                  <a:lnTo>
                    <a:pt x="0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404040"/>
                </a:solidFill>
                <a:latin typeface="+mn-lt"/>
                <a:cs typeface="+mn-cs"/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6680200" y="2308226"/>
              <a:ext cx="487363" cy="787400"/>
            </a:xfrm>
            <a:custGeom>
              <a:avLst/>
              <a:gdLst/>
              <a:ahLst/>
              <a:cxnLst>
                <a:cxn ang="0">
                  <a:pos x="307" y="456"/>
                </a:cxn>
                <a:cxn ang="0">
                  <a:pos x="305" y="496"/>
                </a:cxn>
                <a:cxn ang="0">
                  <a:pos x="0" y="496"/>
                </a:cxn>
                <a:cxn ang="0">
                  <a:pos x="0" y="0"/>
                </a:cxn>
                <a:cxn ang="0">
                  <a:pos x="293" y="0"/>
                </a:cxn>
                <a:cxn ang="0">
                  <a:pos x="296" y="40"/>
                </a:cxn>
                <a:cxn ang="0">
                  <a:pos x="45" y="40"/>
                </a:cxn>
                <a:cxn ang="0">
                  <a:pos x="45" y="217"/>
                </a:cxn>
                <a:cxn ang="0">
                  <a:pos x="262" y="217"/>
                </a:cxn>
                <a:cxn ang="0">
                  <a:pos x="262" y="255"/>
                </a:cxn>
                <a:cxn ang="0">
                  <a:pos x="45" y="255"/>
                </a:cxn>
                <a:cxn ang="0">
                  <a:pos x="45" y="456"/>
                </a:cxn>
                <a:cxn ang="0">
                  <a:pos x="307" y="456"/>
                </a:cxn>
              </a:cxnLst>
              <a:rect l="0" t="0" r="r" b="b"/>
              <a:pathLst>
                <a:path w="307" h="496">
                  <a:moveTo>
                    <a:pt x="307" y="456"/>
                  </a:moveTo>
                  <a:lnTo>
                    <a:pt x="305" y="496"/>
                  </a:lnTo>
                  <a:lnTo>
                    <a:pt x="0" y="496"/>
                  </a:lnTo>
                  <a:lnTo>
                    <a:pt x="0" y="0"/>
                  </a:lnTo>
                  <a:lnTo>
                    <a:pt x="293" y="0"/>
                  </a:lnTo>
                  <a:lnTo>
                    <a:pt x="296" y="40"/>
                  </a:lnTo>
                  <a:lnTo>
                    <a:pt x="45" y="40"/>
                  </a:lnTo>
                  <a:lnTo>
                    <a:pt x="45" y="217"/>
                  </a:lnTo>
                  <a:lnTo>
                    <a:pt x="262" y="217"/>
                  </a:lnTo>
                  <a:lnTo>
                    <a:pt x="262" y="255"/>
                  </a:lnTo>
                  <a:lnTo>
                    <a:pt x="45" y="255"/>
                  </a:lnTo>
                  <a:lnTo>
                    <a:pt x="45" y="456"/>
                  </a:lnTo>
                  <a:lnTo>
                    <a:pt x="307" y="4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40404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0" y="5940425"/>
            <a:ext cx="9140825" cy="914400"/>
            <a:chOff x="0" y="3742"/>
            <a:chExt cx="5758" cy="576"/>
          </a:xfrm>
        </p:grpSpPr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0" y="3742"/>
              <a:ext cx="5758" cy="5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196" y="3936"/>
              <a:ext cx="5371" cy="192"/>
              <a:chOff x="518474" y="6484973"/>
              <a:chExt cx="8526824" cy="304046"/>
            </a:xfrm>
          </p:grpSpPr>
          <p:pic>
            <p:nvPicPr>
              <p:cNvPr id="1844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3026"/>
              <a:stretch>
                <a:fillRect/>
              </a:stretch>
            </p:blipFill>
            <p:spPr bwMode="auto">
              <a:xfrm>
                <a:off x="7581205" y="6484973"/>
                <a:ext cx="1464093" cy="304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8447" name="Straight Connector 5"/>
              <p:cNvCxnSpPr>
                <a:cxnSpLocks noChangeShapeType="1"/>
              </p:cNvCxnSpPr>
              <p:nvPr/>
            </p:nvCxnSpPr>
            <p:spPr bwMode="auto">
              <a:xfrm rot="10800000">
                <a:off x="518474" y="6628605"/>
                <a:ext cx="7023260" cy="0"/>
              </a:xfrm>
              <a:prstGeom prst="line">
                <a:avLst/>
              </a:prstGeom>
              <a:noFill/>
              <a:ln w="34925" cap="rnd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6287" y="5384220"/>
            <a:ext cx="8660877" cy="615553"/>
          </a:xfrm>
        </p:spPr>
        <p:txBody>
          <a:bodyPr lIns="0" tIns="45720" rIns="91440" bIns="45720">
            <a:spAutoFit/>
          </a:bodyPr>
          <a:lstStyle/>
          <a:p>
            <a:pPr marL="114300" indent="-1588" eaLnBrk="1" hangingPunct="1"/>
            <a:r>
              <a:rPr lang="en-US" dirty="0"/>
              <a:t/>
            </a:r>
            <a:br>
              <a:rPr lang="en-US" dirty="0"/>
            </a:br>
            <a:r>
              <a:rPr lang="en-US" sz="1400" dirty="0" smtClean="0"/>
              <a:t>December 2013</a:t>
            </a:r>
            <a:endParaRPr lang="en-US" sz="1400" dirty="0"/>
          </a:p>
        </p:txBody>
      </p:sp>
      <p:sp>
        <p:nvSpPr>
          <p:cNvPr id="58371" name="Title 2"/>
          <p:cNvSpPr>
            <a:spLocks noGrp="1"/>
          </p:cNvSpPr>
          <p:nvPr>
            <p:ph type="title"/>
          </p:nvPr>
        </p:nvSpPr>
        <p:spPr>
          <a:xfrm>
            <a:off x="191726" y="4499746"/>
            <a:ext cx="864588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5060 MGC-8 Heat Installation</a:t>
            </a:r>
            <a:br>
              <a:rPr lang="en-US" dirty="0" smtClean="0"/>
            </a:br>
            <a:r>
              <a:rPr lang="en-US" sz="1400" dirty="0" smtClean="0">
                <a:solidFill>
                  <a:srgbClr val="7F7F7F"/>
                </a:solidFill>
                <a:ea typeface="+mn-ea"/>
                <a:cs typeface="+mn-cs"/>
              </a:rPr>
              <a:t>(Openstack Havana)</a:t>
            </a:r>
            <a:endParaRPr lang="en-US" sz="1400" dirty="0">
              <a:solidFill>
                <a:srgbClr val="7F7F7F"/>
              </a:solidFill>
              <a:ea typeface="+mn-ea"/>
              <a:cs typeface="+mn-cs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 r="5344" b="17336"/>
          <a:stretch>
            <a:fillRect/>
          </a:stretch>
        </p:blipFill>
        <p:spPr bwMode="auto">
          <a:xfrm>
            <a:off x="216809" y="391889"/>
            <a:ext cx="8714309" cy="4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loud 45"/>
          <p:cNvSpPr/>
          <p:nvPr/>
        </p:nvSpPr>
        <p:spPr>
          <a:xfrm>
            <a:off x="4466901" y="241450"/>
            <a:ext cx="4661334" cy="5874818"/>
          </a:xfrm>
          <a:prstGeom prst="cloud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113171"/>
            <a:ext cx="8645237" cy="1143000"/>
          </a:xfrm>
        </p:spPr>
        <p:txBody>
          <a:bodyPr/>
          <a:lstStyle/>
          <a:p>
            <a:r>
              <a:rPr lang="en-US" sz="2400" dirty="0" smtClean="0"/>
              <a:t>Havana Environment Setup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6186" y="3320716"/>
            <a:ext cx="2037602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From any PC browser: </a:t>
            </a:r>
            <a:r>
              <a:rPr lang="en-US" sz="1100" dirty="0" smtClean="0">
                <a:hlinkClick r:id="rId4"/>
              </a:rPr>
              <a:t>http://152.148.165.91/horizon</a:t>
            </a:r>
            <a:endParaRPr lang="en-US" sz="1100" dirty="0" smtClean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97317" y="947389"/>
            <a:ext cx="2212426" cy="1082566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08486" y="964797"/>
            <a:ext cx="140311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Cloud Orchestration</a:t>
            </a:r>
          </a:p>
        </p:txBody>
      </p:sp>
      <p:sp>
        <p:nvSpPr>
          <p:cNvPr id="1037" name="AutoShape 13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AutoShape 15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 descr="http://www.logicworks.net/blog/wp-content/uploads/2013/04/OpenStackLogo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3365" y="1238763"/>
            <a:ext cx="722589" cy="745529"/>
          </a:xfrm>
          <a:prstGeom prst="rect">
            <a:avLst/>
          </a:prstGeom>
          <a:noFill/>
        </p:spPr>
      </p:pic>
      <p:sp>
        <p:nvSpPr>
          <p:cNvPr id="54" name="Can 53"/>
          <p:cNvSpPr/>
          <p:nvPr/>
        </p:nvSpPr>
        <p:spPr>
          <a:xfrm>
            <a:off x="4740166" y="1256171"/>
            <a:ext cx="667403" cy="54963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Metadata</a:t>
            </a:r>
            <a:endParaRPr lang="en-US" sz="800" dirty="0"/>
          </a:p>
        </p:txBody>
      </p:sp>
      <p:sp>
        <p:nvSpPr>
          <p:cNvPr id="57" name="Line Callout 2 56"/>
          <p:cNvSpPr/>
          <p:nvPr/>
        </p:nvSpPr>
        <p:spPr>
          <a:xfrm>
            <a:off x="192375" y="2197768"/>
            <a:ext cx="3474306" cy="1003701"/>
          </a:xfrm>
          <a:prstGeom prst="borderCallout2">
            <a:avLst>
              <a:gd name="adj1" fmla="val -1229"/>
              <a:gd name="adj2" fmla="val 48815"/>
              <a:gd name="adj3" fmla="val -132289"/>
              <a:gd name="adj4" fmla="val 50978"/>
              <a:gd name="adj5" fmla="val -89685"/>
              <a:gd name="adj6" fmla="val 9370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Access GUI with user/password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Setup </a:t>
            </a:r>
            <a:r>
              <a:rPr lang="en-US" sz="1000" dirty="0" err="1" smtClean="0"/>
              <a:t>Keypair</a:t>
            </a:r>
            <a:r>
              <a:rPr lang="en-US" sz="1000" dirty="0" smtClean="0"/>
              <a:t> under “Access &amp; Security”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Launch Stack with URL to template: </a:t>
            </a:r>
            <a:r>
              <a:rPr lang="en-US" sz="1000" dirty="0" smtClean="0">
                <a:hlinkClick r:id="rId6"/>
              </a:rPr>
              <a:t>http://cbcentos1.cb.lucent.com/mgc8/heat/MGC8-Instance.template</a:t>
            </a:r>
            <a:r>
              <a:rPr lang="en-US" sz="1000" dirty="0" smtClean="0"/>
              <a:t>  </a:t>
            </a:r>
          </a:p>
        </p:txBody>
      </p:sp>
      <p:pic>
        <p:nvPicPr>
          <p:cNvPr id="29" name="Picture 2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808" y="3848817"/>
            <a:ext cx="59340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13891" y="718887"/>
            <a:ext cx="1905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84959" y="1166262"/>
          <a:ext cx="914400" cy="771525"/>
        </p:xfrm>
        <a:graphic>
          <a:graphicData uri="http://schemas.openxmlformats.org/presentationml/2006/ole">
            <p:oleObj spid="_x0000_s1032" name="Document" showAsIcon="1" r:id="rId9" imgW="914400" imgH="771480" progId="Word.Document.12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loud 45"/>
          <p:cNvSpPr/>
          <p:nvPr/>
        </p:nvSpPr>
        <p:spPr>
          <a:xfrm>
            <a:off x="4466901" y="241450"/>
            <a:ext cx="4661334" cy="5874818"/>
          </a:xfrm>
          <a:prstGeom prst="cloud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113171"/>
            <a:ext cx="8645237" cy="1143000"/>
          </a:xfrm>
        </p:spPr>
        <p:txBody>
          <a:bodyPr/>
          <a:lstStyle/>
          <a:p>
            <a:r>
              <a:rPr lang="en-US" sz="2400" dirty="0" smtClean="0"/>
              <a:t>Configure Stack Parameters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497317" y="947389"/>
            <a:ext cx="2212426" cy="1082566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08486" y="964797"/>
            <a:ext cx="140311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Cloud Orchestration</a:t>
            </a:r>
          </a:p>
        </p:txBody>
      </p:sp>
      <p:sp>
        <p:nvSpPr>
          <p:cNvPr id="1037" name="AutoShape 13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AutoShape 15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 descr="http://www.logicworks.net/blog/wp-content/uploads/2013/04/OpenStackLogo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365" y="1238763"/>
            <a:ext cx="722589" cy="745529"/>
          </a:xfrm>
          <a:prstGeom prst="rect">
            <a:avLst/>
          </a:prstGeom>
          <a:noFill/>
        </p:spPr>
      </p:pic>
      <p:sp>
        <p:nvSpPr>
          <p:cNvPr id="54" name="Can 53"/>
          <p:cNvSpPr/>
          <p:nvPr/>
        </p:nvSpPr>
        <p:spPr>
          <a:xfrm>
            <a:off x="4740166" y="1256171"/>
            <a:ext cx="667403" cy="54963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Metadata</a:t>
            </a:r>
            <a:endParaRPr lang="en-US" sz="800" dirty="0"/>
          </a:p>
        </p:txBody>
      </p:sp>
      <p:sp>
        <p:nvSpPr>
          <p:cNvPr id="28" name="Rectangular Callout 27"/>
          <p:cNvSpPr/>
          <p:nvPr/>
        </p:nvSpPr>
        <p:spPr>
          <a:xfrm>
            <a:off x="7328966" y="438122"/>
            <a:ext cx="1508646" cy="526675"/>
          </a:xfrm>
          <a:prstGeom prst="wedgeRectCallout">
            <a:avLst>
              <a:gd name="adj1" fmla="val -98839"/>
              <a:gd name="adj2" fmla="val 11364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Get external network Id (</a:t>
            </a:r>
            <a:r>
              <a:rPr lang="en-US" sz="1000" dirty="0" err="1" smtClean="0"/>
              <a:t>ExtNetId</a:t>
            </a:r>
            <a:r>
              <a:rPr lang="en-US" sz="1000" dirty="0" smtClean="0"/>
              <a:t>)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3891" y="718887"/>
            <a:ext cx="1905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638677"/>
            <a:ext cx="59436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loud 45"/>
          <p:cNvSpPr/>
          <p:nvPr/>
        </p:nvSpPr>
        <p:spPr>
          <a:xfrm>
            <a:off x="4466901" y="241450"/>
            <a:ext cx="4661334" cy="5874818"/>
          </a:xfrm>
          <a:prstGeom prst="cloud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113171"/>
            <a:ext cx="8645237" cy="1143000"/>
          </a:xfrm>
        </p:spPr>
        <p:txBody>
          <a:bodyPr/>
          <a:lstStyle/>
          <a:p>
            <a:r>
              <a:rPr lang="en-US" sz="2400" dirty="0" smtClean="0"/>
              <a:t>Launch Stack and Wait to “Complete”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497317" y="947389"/>
            <a:ext cx="2212426" cy="1082566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08486" y="964797"/>
            <a:ext cx="140311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Cloud Orchestration</a:t>
            </a:r>
          </a:p>
        </p:txBody>
      </p:sp>
      <p:sp>
        <p:nvSpPr>
          <p:cNvPr id="1037" name="AutoShape 13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AutoShape 15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 descr="http://www.logicworks.net/blog/wp-content/uploads/2013/04/OpenStackLogo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365" y="1238763"/>
            <a:ext cx="722589" cy="745529"/>
          </a:xfrm>
          <a:prstGeom prst="rect">
            <a:avLst/>
          </a:prstGeom>
          <a:noFill/>
        </p:spPr>
      </p:pic>
      <p:sp>
        <p:nvSpPr>
          <p:cNvPr id="54" name="Can 53"/>
          <p:cNvSpPr/>
          <p:nvPr/>
        </p:nvSpPr>
        <p:spPr>
          <a:xfrm>
            <a:off x="4740166" y="1256171"/>
            <a:ext cx="667403" cy="54963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Metadata</a:t>
            </a:r>
            <a:endParaRPr lang="en-US" sz="800" dirty="0"/>
          </a:p>
        </p:txBody>
      </p:sp>
      <p:pic>
        <p:nvPicPr>
          <p:cNvPr id="13" name="Picture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766" y="2094123"/>
            <a:ext cx="59340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448" y="3830268"/>
            <a:ext cx="5934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8784" y="780624"/>
            <a:ext cx="2096753" cy="368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loud 45"/>
          <p:cNvSpPr/>
          <p:nvPr/>
        </p:nvSpPr>
        <p:spPr>
          <a:xfrm>
            <a:off x="4466901" y="241450"/>
            <a:ext cx="4661334" cy="5874818"/>
          </a:xfrm>
          <a:prstGeom prst="cloud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113171"/>
            <a:ext cx="8645237" cy="1143000"/>
          </a:xfrm>
        </p:spPr>
        <p:txBody>
          <a:bodyPr/>
          <a:lstStyle/>
          <a:p>
            <a:r>
              <a:rPr lang="en-US" sz="2400" dirty="0" smtClean="0"/>
              <a:t>Launch Stack and Wait to “Complete”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497317" y="947389"/>
            <a:ext cx="2212426" cy="1082566"/>
          </a:xfrm>
          <a:prstGeom prst="rect">
            <a:avLst/>
          </a:prstGeom>
          <a:noFill/>
          <a:ln>
            <a:solidFill>
              <a:srgbClr val="B3EDF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08486" y="964797"/>
            <a:ext cx="1403110" cy="291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100" dirty="0" smtClean="0">
                <a:latin typeface="+mn-lt"/>
              </a:rPr>
              <a:t> Cloud Orchestration</a:t>
            </a:r>
          </a:p>
        </p:txBody>
      </p:sp>
      <p:sp>
        <p:nvSpPr>
          <p:cNvPr id="1037" name="AutoShape 13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AutoShape 15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 descr="http://www.logicworks.net/blog/wp-content/uploads/2013/04/OpenStackLogo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365" y="1238763"/>
            <a:ext cx="722589" cy="745529"/>
          </a:xfrm>
          <a:prstGeom prst="rect">
            <a:avLst/>
          </a:prstGeom>
          <a:noFill/>
        </p:spPr>
      </p:pic>
      <p:sp>
        <p:nvSpPr>
          <p:cNvPr id="54" name="Can 53"/>
          <p:cNvSpPr/>
          <p:nvPr/>
        </p:nvSpPr>
        <p:spPr>
          <a:xfrm>
            <a:off x="4740166" y="1256171"/>
            <a:ext cx="667403" cy="54963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Metadata</a:t>
            </a:r>
            <a:endParaRPr lang="en-US" sz="800" dirty="0"/>
          </a:p>
        </p:txBody>
      </p:sp>
      <p:pic>
        <p:nvPicPr>
          <p:cNvPr id="14" name="Picture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874" y="2624889"/>
            <a:ext cx="5943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1184" y="933024"/>
            <a:ext cx="2096753" cy="368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loud 45"/>
          <p:cNvSpPr/>
          <p:nvPr/>
        </p:nvSpPr>
        <p:spPr>
          <a:xfrm>
            <a:off x="4466901" y="241450"/>
            <a:ext cx="4661334" cy="5874818"/>
          </a:xfrm>
          <a:prstGeom prst="cloud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113171"/>
            <a:ext cx="8645237" cy="1143000"/>
          </a:xfrm>
        </p:spPr>
        <p:txBody>
          <a:bodyPr/>
          <a:lstStyle/>
          <a:p>
            <a:r>
              <a:rPr lang="en-US" sz="2400" dirty="0" smtClean="0"/>
              <a:t>Installation Complete</a:t>
            </a:r>
            <a:endParaRPr lang="en-US" sz="2400" dirty="0"/>
          </a:p>
        </p:txBody>
      </p:sp>
      <p:sp>
        <p:nvSpPr>
          <p:cNvPr id="1037" name="AutoShape 13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AutoShape 15" descr="data:image/jpeg;base64,/9j/4AAQSkZJRgABAQAAAQABAAD/2wCEAAkGBxQPEBAQEBQUDxQQEBAUFBQVEBQWFBAQFBQWFhQUFxcYHCggGBolGxUVITEhJSkrLi4uFx8zODMsNygtLisBCgoKDg0OGhAQGiwkHyQsLCwsLSwsLCwsLCwsLCwsLCwsLCwsLCwsLCwsLCwsLCwsLCwsLCwsLCwsLCwsLCwsLP/AABEIAOQA3QMBEQACEQEDEQH/xAAcAAEAAgMBAQEAAAAAAAAAAAAABAcBBQYCAwj/xABHEAABAwICBQYLBQYEBwAAAAABAAIDBBEFEgYHITFxEzJBUWHBIjM0QnJzgZGhsbIUI3SC0SQ1Q1KSwxVTovAlYoOTs8Lh/8QAGgEBAAIDAQAAAAAAAAAAAAAAAAMEAQIFBv/EACoRAQACAQIFBAEFAQEAAAAAAAABAgMEEQUSITFBEzIzUSI0QmFxgSMU/9oADAMBAAIRAxEAPwC8UBAQEBAQEBAQEBAQEBAQEBAQEBAQEBAQEBAQEBAQEBAQEBAQEBAQEGEBBlBhAQLoF0AIMoCAgICAgICAgICAgICAgIMEoPJkHWPesbwzyz9PhLiETedIxvF7R3rHNH22jFefEoc2kdKznVEQ/OD8lrOWkeUkaXLPasoU2m1E3+MHeiHHuWs56R5S14fnntVDl1i0Y3GR/CM99lpOpomjhWefpCl1nQDmxSu45R3rWdVVLHB8vmYQpdaP8lP/AFSfotZ1f1CWvBp82Q5dZ055sMbeJcVrOrlLHB6eZlDl1i1h3ck3hGe8rT/1XSxwnDH2+UGsKtY8Oc5krQdrDGBcdhG5I1Vt+pk4Vi5fw7rQ0dxyOuhbLEexzDzo3dLSr+O8Wjd5/Pgtity2bW63QsoCAgICAgICAgICCFiuIx0sT5pTlYwXPaegDtWtrRWN5b4sdsluWqtK3WbO5x5GNkbejNdzvbuVK2rnfo72Pg9Ij856tfNp/Wu3SNZ6Mbe+6jnUXlPXheCPCHLpfWu31DxwDR8gtfWv9po4fgj9sIc2OVL+dPKf+oR8lr6l58pY0mGP2oslS93Oe93F5PzWs2t9pIw0jtD4kLVvyxHgsjLKAgICAgICQJuCYvLQzCaE9j2ebI3qP69Clx5ZqqarS0zRt5XXo9j0VdEJYTt89h50buohdOl4tHR5XPgvivy2bYLdCygICAgICAgICAgrvXTOW0cABsHVAv22Y4j4qtqezo8Oj/oqennuqEw9HWyUCtdk0PV1hllBhAQZCbDIYT0H3JsPYgcfNPuWdh6FI/q+ITY3exQv7Pemxu9jDndY+KbMbvQw3rd8FnYexhw6z8E2HsUDO0+1Z2E/BZzRzCaG7TucLnK9vU4KXHfklW1OlrnptK4MKrm1ETJW7ni9uo9I966Nbc0bvJZsU47zWUsLZGygICAgICAgICCt9d3klN+J/tuVbU9nR4b8k/0pxjrKk7kTs2NHIXkNG0lazCelm7iw4DnEk9m5Nkz6ihZ1H3lNh7FIweaE2HsQtHQPcs7D0GhBlAQEBAQEBARgQWjoN5FHxf8AUV0MHseU4j88ugU8KIgICAgICAgICCt9d/klN+J/tuVbU9nR4b8kqbVJ2210cb96exhRLj7umWFkQEBAQEBAQEBAQEBAQWjoN5FHxf8AUV0MHseT4j+os6BTqIgICAgICAgICDg9b2Fy1FGx0Tc/IS8o8DnZMrgSB071BnrMwu6HJWuT8pUeqHWHf7xu22jfjXegfmES4nSrCyICAgJtLG8PTWE7gTwBWdp+mk5KR5faOgldzY5HcGO/Rbck/TSdRjjvaEqLR+pduhf7Rb5rMYrora7BH7kqPRKqP8O3FwC29C6K3E8MeXLYlibaeWSF4dnieWOsBbMN9j0qK0bTss01Fb1iYQjpC3oY74LDb1YbaGUPa1zdzhcIlid43fRARnaVo6DeRR8X/UV0MHsh5PiX6iXQKdREBAQEBAQEBAQcTrP0hnoIYX05a0ySlri5gd4OUnZdQZrzWF3RYK5bTzKOq6gyvdI4NBeSSGtDW3PUBuVDfeXerXaNmy0b8a70D8wifF3dIsJxGW00aw4VVQ2N/NsXO6yB0KXDWLW6qWuzzhxc0d1jRaN0rd0LDxF/mr0YqR4ebnV5p/clx4ZC3mxMH5AtuSv0jnPknvaUhkLRuaBwAWeWGk3tPeXuyy1LIBQfm3TT95V34qX5rm5PfL0mk+GrTKNYbujxpscTGZSS0WO0W3rCaMsRGz07SLqj97v/AIjPrJOD4/GZmCqaWxONnOYdrL7ndoW9Nt+qHNlycu9F64DTxxwRiB2eMjM1175g7be66NIiK7Q8xqL2vkm1u7YLdCygICAgICAgICCtNeHk1L6930FVtT2dLhvvlTypO0m4TWCF5c4E3bbYjeltmzdpC3oYfaQsJPVfF2kJ6GD2koxObxC0tWxpagCeF7+WY3LJG4jwCbXI2bW9RV3BFfDh8QzZZ/C0dHfhWnJZQEBAQYKD846cj/iVb6965uX3S9JpPhq0SjWG6ocNY+NjnAkkXO1azKzjxxMbpbcNjHmj4rG6aMVX0bSMG5jf6Qm56cLh0CFqCAD/AJvqK6eD2PJcRiI1Foh0KmUWUBAQEBAQEBAQVvru8kpvxB/8blW1PZ0eG/JP9KbVJ20zDKZsjyHXsBfYViZS4q8zbNwuIebf8xWu6zGGH1bQRjzAkyz6dYdbq2ha2t8EAfcybh2tVnTT+TlcXpWMO8fa1wug8yygICAgwUH5x06/eVb69/cubl90vR6T4YaJRrLpsL8VH6PeVpK9i9sJSwlCjC29A/IIfzfUV08Hxw8hxL9RZ0KnUBAQEBAQEBAQEFb67/JKb8T/AG3Ktqezo8N+SVNqk7bZYF4w+isSnwd2+C1WxYHTavD+3Dtik7lZ03vcrjHwf6tZdF5YQEBAQYKD846dfvKt9e5c3L7pei0nTDDRKOVp02F+Kj9HvK0XsXthKWErBRhbOgHkMXF/1FdPT+x5Hif6iXSKdzxAQEBAQEBAQEFb67j+yU34n+25V9T7XR4b8kqbVGHbbLAvGH0ViU+Du3wWi2Iy6XV75c31cncrOm97k8X+D/VrrovLCAgICDBQUprTw2lE8k8E8fLZrTwZvCz7szR19YVLPEeHZ0GS/LyzHRX6rOm6XCvEx8O9aSvYvalrCQKC2NAPIY+L/qK6en9jyPE/1EukU7niAgICAgICAgIOX0+w+mqKbJVytp/CvFI51sstj79l9iiyxEx1WNNe9b70jdQFVDyb3MDmyZTbOx12uHWCufMbdIejrbeN0zAvGH0T8wtZT4Pc34Wi4IOl1eeXN9XJ3Kzpve5fGPg/1a66LyrF0C6BdAugw91tu5NzZ+btMpmyYhWPYczXTvsegjdcLmZJ3tL0umrNcVYmOrTLRO6XCvEs4d60lexT+KXdEm7MTC85WAuPU0XPuCREy1telOsytrQaJzKKNr2lpu/YQQecegrp4I2o8hxC9b55mHQqZSEBAQEBAQEBAQVvruH7JTfiP7blW1PtdHhvyqbVJ22xwPxp9A9yxKfB1lvlqt9AuRjmhtNGsaZRVAmkBcAxws217nipMN+Sd5Utfgtnxctft082tCPzIHni5oVmdXH05EcHv5tCFNrQk8yBg9J57lrOr+kteDR5shy6yqo81kLPyuPetJ1dk0cHxR3mUOTWBWu3PY3hGO9azqrpK8KwR43RJtMK12+dw9EAdy19e8+UscOwR+1BqcbqJAQ+eVwO8co6xHAFaTktPdNXS4a9Yq01TT5uKxEy2tSJ7Q1r22Nitt1eY2SYmy5RlzWtssbCyxvCSsXmOj19klO+/tenNDb07ylYbHPTysmifyb2G4N/gR0jsWa5Nmt9LOSu1l+6K4m6rpYpngNc4EOA3ZgbEjsXTxW5qxLy2rwejkmjcBSK7KAgICAgIMFBq6ute0kc1BAkxKQed8EHBa1Kx8lPCHm4E1/9DlW1PZ0uG/IrRUnafSAuB8C97dG+yxLeu+/R9+SmO/P71jeG/Lkk+wSHePe5N4Z9O6ZSU72izrWA2dY7FrMpa1tHd9VhuICGzKAgIbsFBHqKfNu3raJQ2pum07C1jGneGi/Faz3WMcbVfRapBBcGrryCLi/6iurpvjeP4p+os6dWHOEBAQEBAQEEatphI3t6EHM1LC0kHYQg4XWV4iL13/o5VtT2dLh3vV4qTtJuE+MPola3WNP7m4US6IMFZhreN3gRdqy02k5Lt+CbnLLIiHam7PKzyY7fesbnIZB1JuzyM2HUPcm7PIz/AL3JucsF03Z5WFhllAQXDq78gi4v+orq6b43j+KfqZdMrDnCAgICAgICAggYlQCVuzY4bigrHWFhr309gDmikDsvSRYg296hz05o6Luiyxjv1Vgufs70TE9k3COefRK1usaf3Nwol4QEBAQEBAQEBAQEBZBYFw6uvIIuL/qK6um+OHjuKfqLOmVhzxAQEBAQEBAQEGqxvDBMwkAZh8R1IKY0u0aLHOlibYi+dneO1VcuHzDqaPWbfjZzmEc8+iVRyfTv6ad53huFEvCAgICMCMiAnUEBARjdi6zsxzQ+jIXHc1x4NJW3LLWctI7y2OG6PVFQ8NZE4Ana5zS1rR1klb0wWsrZtdhxV35t1yYJh4pYI4G7Qxtr9Z6T711KV5a7PIZ805ck2lOC3RMoCAgICAgICAgwg0mkGCidpc3Y8D+rsKCqcV0ZfFKZGRuF75mhvxCp58G/WHZ4breSeW7VEEGx2HqttXP5Z+npYyVmN930ZTPduY88GO/RZ5LfTWc1I7ymRYHUv5sEp/IVtGK8+EVtbhr3tCXFojWO3QOHEtHet40+SfCG3E9PH7kyLQOsdvaxvGQdwW0aW6K3F8EdkyLVzUHnSRN9rj3LeNHaUVuN4/EJkerR3nTgcGfqVtGj/lDPHPqqVHq0j86eQ8AwfMFbRo6/aGeN5PFYTYtXVKOc6V35wPkFvGkohtxjPPbaEyLQajb/AAs3Fzito02P6Q24nqJ/clxaK0jd1PH7Wg/Nbxhp9Ip1uef3SmxYVCzmxRt4Rt/RbclY8I51GWe9pSGwNG5rRwAC25Y+kc3tPeXsNRrLICyCDKAgICAgICAgICDCDBasH8vmadhNy1t/RCbQ257bd3sMA3AD2JDEzM93qyywICAEGUBAQEBAQEBAQfKWdrec4Nv1uA+axM7MxW09oe2m+5ZY6w9ICAgICAgICAgICAgICAgICDCMCMvjVVDYmOkecrWNLnHqA3lYmdustqVm0xFe6BgePxVvKGAlwicGlxaQCSL7L7bLSl4v2S59NfBtz+W1UiAugICMCMqy1uH7yl9CT5tVPVb9Hd4PWJrfosLCfEQ+qZ9IVqnaHGzfJb+0q622R92boAQZQEBBy+lelf2NzYYm8rM8AgdDQdgvbaST0INNJpXXUjmOrIGiN56GkEcDci/YUHcUdW2aJssZu17czSg4Oj0+lPKMdG2SQuDYWsaRd1yPC28NyA7TKspZWishDWO22DC05enKbkGyCwKadsjGyMN2vaHA9YKDj8T0tmknNNh8Ylcy+Z5Fxcb7bd3aUHnBdL5RUClroxE9xADgLWcd1xfcesINtpnjMlFAySINJdIGnMCRYgnoPYg0Y0uq6loFFBnLGN5R5aSM9toaL7kEnRPTB9RMaapaGSbcpAIuW72kHcUGz0u0lbh8QdbPJISGNvs2byewKHLk5FzR6O2ott4c5DpBitmy/ZmujdazQw3sd3Tce5RVvk+l2+m0cb1i3WGw08q6tsJZFEHRPgfyzv5Ou23quts022RcPphnJvaeu/Rx+hdbWxMlFFE2YF4LiRudl2DnDoVfBNo6w6nEKae0xOWVi4vidRBSRysh5WZ3JhzBfwXOG07Ooq7a0xXdwcOLHfLNZnarla3STFKdvLTQMbH0+Adg7SHG3FV7ZMkddnSx6TR5Z5K26uv0Wx5tfAJWjK4HK9v8rrdHYrGO8XjdzdXprae/LKPpZpQygYLjlJH8xl/ieoLGTLFI/lvo9HbUT07Oag0ixWTLIynbybiLfdncenff22UMXyTPZdvpdHTevN1RtbJOekvv5N9+N23Wup8JuD7bX2ddiGNCiw9kxsXckwMb/M8tFhw6VPN+Wm8uZj09s2omsfb46H4jU1sL5ajLG1+yPICHHrdc32dSYrWtG8ttZhxYb8tOv28sNYwRkZ33EocHBuxxfljdsHQLHhdPy7sf8ZmfDoMMD+Sj5U3fkGY2td1tuxS1326qd9ubolLLUQYKCs8B/acZke/bkdM4dmQ5W+7Yg7DTamElDUAjmMzjsc3ag1WrCpL6WRh/hTEDg5od3lBodXcDXV8xIvkbIW9hL7X9yDp9YtKH0L3EbYnMcD1XcGn4FBr9GsSLcHlffbCJmNPVsFvqQaXQbH6eibMZs2eRzdoZfwQOviSgjab43DVSQy0+YOY0hxLcu43bx3lB1Osh2agiJ6Zoj72OQbHQKENoISBbNmce0klByNcMmONy7Lzxf6mi/egna1cNkcIahgLmxZg7ZfKCQQ49mxVdTSZ2tDtcIy0jfHby3WimlkVY1sd+TlDRdh86w3tPSFJizRboqazQ3w2me8NhpX5FVeok+S2y+yUOj+ev9uV1ReKqfWs+lQaXtLo8a99Y/h3VZVMhYZJHBjWjaSbAKzaYiN5celLXnlrHVxON6d00scsMbJJg9j2khtgLjft6FXvniYmHWwcNy1tFrTEI2qInLUjozMPtyrTSdpS8aj8qtcWiuxwtk8JjJCLdGSIbvese/L1TRM4NDvXvK1WiwV55zr5Vprd8bS+hJ82qjq47O/wbtZAM/wDi1ZTU2bLDCxo387K0F5HaSLcFjf1bRVPbHOkxXyeZWvTwtja1jBla0ANA6ANyvRG0bPN2tNp3ny+tllqBBlAQYQVno2eQxmVj9md0zR+Y5m+9B2OmlQI6GoJ86PKO0u2BBqNV9MW0sjz/ABJiR2hrQ35goNHq7kAr5wTYubLbtIfcoOo1hVIZQSC9jI5jR2+ECfgCg1Wj2Hudgs7bbZRM8DrGy30oPlqxEUkc8b2sc5r2uGZoJykW6e0FB2/+Hxf5Uf8A22/og5nWcP2Jvr2fS9Bs9B/IKf0T8yg43E/34318P0tQWY9oNwdoO8HpWJ27ETt2VfrDwFlG6Kqpvui59i1psA/eHNtuVLPj5etXoeG6m2aJxZOrrK2qdPhD5Xc6Skc48S3arEzvjczHSKaqIj7aPVEfuqn1jPpUOk7Su8a99f6RtatU501NTXswgPPUXF2UH2bU1Np3iG3CMcRS2Se8OtfhsNLQyNY1rQ2B9zYXJyHaT0qaaxWnSHOjNky546+XLaoebU8Y/kodLv1dHjPerXUbxSY47lPBDpXC56pRdp960j8cu8prR62h6d1rgq+855Vnrd8ZS+hJ82qlqo6w7/Belb7IGkWDGgFFW01wMsZcb7pLA3PEEha5Kcm1oTafPGom+G/+LNwTEm1UEczNz2i4/ld0g+1XKW5q7vP58VsWSay2C3RCAgICDkdLdFHVMjamncI5m23mwdl2tIPQUGsnwDEK4sZVyNZGw3Nstz22bvPFB3GH0bYImRRizY2gD2dJ7UFSaPYbJUVM3IP5KWIvkYesh9rfFB0EujVdXSM+2va1jOot3dOVrdlz1lB31NTtjY2Ngs1jQ0DsGxBxOJaHTQzmow94Zck5CbFpO8AnYR2FBJoKXFXyRmaRjGNcC4eD4TRvHghBs9NMJkrKcRRWzCVrvCNhYBwPzQTNGqF1PSwwyWzMaQbG43npQc7W6MzPxMVYy8mJY3c7wrNAB2exBN0qo658kclFI1gY0gsJAzEnebixUOSL7/ivaTJp4ia5oaB+ildXyMNfI0MZ0C17dNg3YCetQzhvefylejW6fBWYwx1d5JQtMJgtZhjMduppFla5fx2ceMs+p6n+q6pNFMRopH/ZHtyv2ZszbFo5t2uGwqpGK9J6S7eTW6bPSPUjrDotMtF318UTmkNniA37ngjwhfo29KlzYptEfalotZXT3mJ9stTBgWJVEYp6mRscIABsWlz2jc24G32rSKZJjaZWLanSY7c9I6tnoFo7NQmcTZbSFuXK6+642/Bb4cU0QcQ1dM+01fbTPRAV1pIyI5mi1zez29AP6rOXDz9YaaHXTg/G3ZpaXDcYZliErQxthmLmnYO22ZRxXLE91rJl0NomYjqn6d6NT1zqd0WX7tjg7M620kbvcVtmxTfZFoNZTBzb+W+rsHE9F9lfvMTW36ntAsfeFLbHvTZTx6j08/qR9tNoLglVQ8pHNkMTvCFnXyv3HZbcQo8FLUnqs6/U4s+1q93YhWHNZQEBAQEBAQVrq6jIragkEeBJvB/zEFlICAgICAgIMWQLICBZAsgIFkCyBZAsjEwWRksgygICAgICAgIMBqDK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 descr="http://www.logicworks.net/blog/wp-content/uploads/2013/04/OpenStackLogo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365" y="1238763"/>
            <a:ext cx="722589" cy="745529"/>
          </a:xfrm>
          <a:prstGeom prst="rect">
            <a:avLst/>
          </a:prstGeom>
          <a:noFill/>
        </p:spPr>
      </p:pic>
      <p:sp>
        <p:nvSpPr>
          <p:cNvPr id="54" name="Can 53"/>
          <p:cNvSpPr/>
          <p:nvPr/>
        </p:nvSpPr>
        <p:spPr>
          <a:xfrm>
            <a:off x="4740166" y="1256171"/>
            <a:ext cx="667403" cy="54963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Metadata</a:t>
            </a:r>
            <a:endParaRPr lang="en-US" sz="800" dirty="0"/>
          </a:p>
        </p:txBody>
      </p:sp>
      <p:pic>
        <p:nvPicPr>
          <p:cNvPr id="12" name="Picture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375" y="3429000"/>
            <a:ext cx="59436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2201" y="947389"/>
            <a:ext cx="24574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7643" y="1256171"/>
            <a:ext cx="53721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TBD –Enhance the Heat template for monitoring,  healing/recover, auto scaling,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943600"/>
          </a:xfrm>
          <a:prstGeom prst="rect">
            <a:avLst/>
          </a:prstGeom>
          <a:solidFill>
            <a:srgbClr val="663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endParaRPr lang="en-US"/>
          </a:p>
        </p:txBody>
      </p:sp>
      <p:grpSp>
        <p:nvGrpSpPr>
          <p:cNvPr id="2" name="Group 20"/>
          <p:cNvGrpSpPr/>
          <p:nvPr/>
        </p:nvGrpSpPr>
        <p:grpSpPr>
          <a:xfrm>
            <a:off x="1348520" y="1262854"/>
            <a:ext cx="2932112" cy="4217988"/>
            <a:chOff x="1325563" y="1260475"/>
            <a:chExt cx="2932112" cy="4217988"/>
          </a:xfrm>
          <a:solidFill>
            <a:schemeClr val="bg1"/>
          </a:solidFill>
        </p:grpSpPr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1333500" y="1260475"/>
              <a:ext cx="642937" cy="771525"/>
            </a:xfrm>
            <a:custGeom>
              <a:avLst/>
              <a:gdLst/>
              <a:ahLst/>
              <a:cxnLst>
                <a:cxn ang="0">
                  <a:pos x="326" y="345"/>
                </a:cxn>
                <a:cxn ang="0">
                  <a:pos x="78" y="345"/>
                </a:cxn>
                <a:cxn ang="0">
                  <a:pos x="24" y="486"/>
                </a:cxn>
                <a:cxn ang="0">
                  <a:pos x="0" y="486"/>
                </a:cxn>
                <a:cxn ang="0">
                  <a:pos x="190" y="0"/>
                </a:cxn>
                <a:cxn ang="0">
                  <a:pos x="216" y="0"/>
                </a:cxn>
                <a:cxn ang="0">
                  <a:pos x="405" y="486"/>
                </a:cxn>
                <a:cxn ang="0">
                  <a:pos x="380" y="486"/>
                </a:cxn>
                <a:cxn ang="0">
                  <a:pos x="326" y="345"/>
                </a:cxn>
                <a:cxn ang="0">
                  <a:pos x="184" y="68"/>
                </a:cxn>
                <a:cxn ang="0">
                  <a:pos x="84" y="327"/>
                </a:cxn>
                <a:cxn ang="0">
                  <a:pos x="319" y="327"/>
                </a:cxn>
                <a:cxn ang="0">
                  <a:pos x="221" y="68"/>
                </a:cxn>
                <a:cxn ang="0">
                  <a:pos x="204" y="18"/>
                </a:cxn>
                <a:cxn ang="0">
                  <a:pos x="202" y="18"/>
                </a:cxn>
                <a:cxn ang="0">
                  <a:pos x="184" y="68"/>
                </a:cxn>
              </a:cxnLst>
              <a:rect l="0" t="0" r="r" b="b"/>
              <a:pathLst>
                <a:path w="405" h="486">
                  <a:moveTo>
                    <a:pt x="326" y="345"/>
                  </a:moveTo>
                  <a:lnTo>
                    <a:pt x="78" y="345"/>
                  </a:lnTo>
                  <a:lnTo>
                    <a:pt x="24" y="486"/>
                  </a:lnTo>
                  <a:lnTo>
                    <a:pt x="0" y="486"/>
                  </a:lnTo>
                  <a:lnTo>
                    <a:pt x="190" y="0"/>
                  </a:lnTo>
                  <a:lnTo>
                    <a:pt x="216" y="0"/>
                  </a:lnTo>
                  <a:lnTo>
                    <a:pt x="405" y="486"/>
                  </a:lnTo>
                  <a:lnTo>
                    <a:pt x="380" y="486"/>
                  </a:lnTo>
                  <a:lnTo>
                    <a:pt x="326" y="345"/>
                  </a:lnTo>
                  <a:close/>
                  <a:moveTo>
                    <a:pt x="184" y="68"/>
                  </a:moveTo>
                  <a:lnTo>
                    <a:pt x="84" y="327"/>
                  </a:lnTo>
                  <a:lnTo>
                    <a:pt x="319" y="327"/>
                  </a:lnTo>
                  <a:lnTo>
                    <a:pt x="221" y="68"/>
                  </a:lnTo>
                  <a:lnTo>
                    <a:pt x="204" y="18"/>
                  </a:lnTo>
                  <a:lnTo>
                    <a:pt x="202" y="18"/>
                  </a:lnTo>
                  <a:lnTo>
                    <a:pt x="184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924050" y="1260475"/>
              <a:ext cx="542925" cy="771525"/>
            </a:xfrm>
            <a:custGeom>
              <a:avLst/>
              <a:gdLst/>
              <a:ahLst/>
              <a:cxnLst>
                <a:cxn ang="0">
                  <a:pos x="181" y="19"/>
                </a:cxn>
                <a:cxn ang="0">
                  <a:pos x="181" y="486"/>
                </a:cxn>
                <a:cxn ang="0">
                  <a:pos x="160" y="486"/>
                </a:cxn>
                <a:cxn ang="0">
                  <a:pos x="160" y="19"/>
                </a:cxn>
                <a:cxn ang="0">
                  <a:pos x="0" y="19"/>
                </a:cxn>
                <a:cxn ang="0">
                  <a:pos x="1" y="0"/>
                </a:cxn>
                <a:cxn ang="0">
                  <a:pos x="341" y="0"/>
                </a:cxn>
                <a:cxn ang="0">
                  <a:pos x="342" y="19"/>
                </a:cxn>
                <a:cxn ang="0">
                  <a:pos x="181" y="19"/>
                </a:cxn>
              </a:cxnLst>
              <a:rect l="0" t="0" r="r" b="b"/>
              <a:pathLst>
                <a:path w="342" h="486">
                  <a:moveTo>
                    <a:pt x="181" y="19"/>
                  </a:moveTo>
                  <a:lnTo>
                    <a:pt x="181" y="486"/>
                  </a:lnTo>
                  <a:lnTo>
                    <a:pt x="160" y="486"/>
                  </a:lnTo>
                  <a:lnTo>
                    <a:pt x="160" y="19"/>
                  </a:lnTo>
                  <a:lnTo>
                    <a:pt x="0" y="19"/>
                  </a:lnTo>
                  <a:lnTo>
                    <a:pt x="1" y="0"/>
                  </a:lnTo>
                  <a:lnTo>
                    <a:pt x="341" y="0"/>
                  </a:lnTo>
                  <a:lnTo>
                    <a:pt x="342" y="19"/>
                  </a:lnTo>
                  <a:lnTo>
                    <a:pt x="181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343025" y="2119313"/>
              <a:ext cx="542925" cy="771525"/>
            </a:xfrm>
            <a:custGeom>
              <a:avLst/>
              <a:gdLst/>
              <a:ahLst/>
              <a:cxnLst>
                <a:cxn ang="0">
                  <a:pos x="182" y="19"/>
                </a:cxn>
                <a:cxn ang="0">
                  <a:pos x="182" y="486"/>
                </a:cxn>
                <a:cxn ang="0">
                  <a:pos x="159" y="486"/>
                </a:cxn>
                <a:cxn ang="0">
                  <a:pos x="159" y="19"/>
                </a:cxn>
                <a:cxn ang="0">
                  <a:pos x="0" y="19"/>
                </a:cxn>
                <a:cxn ang="0">
                  <a:pos x="1" y="0"/>
                </a:cxn>
                <a:cxn ang="0">
                  <a:pos x="341" y="0"/>
                </a:cxn>
                <a:cxn ang="0">
                  <a:pos x="342" y="19"/>
                </a:cxn>
                <a:cxn ang="0">
                  <a:pos x="182" y="19"/>
                </a:cxn>
              </a:cxnLst>
              <a:rect l="0" t="0" r="r" b="b"/>
              <a:pathLst>
                <a:path w="342" h="486">
                  <a:moveTo>
                    <a:pt x="182" y="19"/>
                  </a:moveTo>
                  <a:lnTo>
                    <a:pt x="182" y="486"/>
                  </a:lnTo>
                  <a:lnTo>
                    <a:pt x="159" y="486"/>
                  </a:lnTo>
                  <a:lnTo>
                    <a:pt x="159" y="19"/>
                  </a:lnTo>
                  <a:lnTo>
                    <a:pt x="0" y="19"/>
                  </a:lnTo>
                  <a:lnTo>
                    <a:pt x="1" y="0"/>
                  </a:lnTo>
                  <a:lnTo>
                    <a:pt x="341" y="0"/>
                  </a:lnTo>
                  <a:lnTo>
                    <a:pt x="342" y="19"/>
                  </a:lnTo>
                  <a:lnTo>
                    <a:pt x="182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971675" y="2119313"/>
              <a:ext cx="533400" cy="771525"/>
            </a:xfrm>
            <a:custGeom>
              <a:avLst/>
              <a:gdLst/>
              <a:ahLst/>
              <a:cxnLst>
                <a:cxn ang="0">
                  <a:pos x="315" y="486"/>
                </a:cxn>
                <a:cxn ang="0">
                  <a:pos x="315" y="238"/>
                </a:cxn>
                <a:cxn ang="0">
                  <a:pos x="22" y="238"/>
                </a:cxn>
                <a:cxn ang="0">
                  <a:pos x="22" y="486"/>
                </a:cxn>
                <a:cxn ang="0">
                  <a:pos x="0" y="486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221"/>
                </a:cxn>
                <a:cxn ang="0">
                  <a:pos x="315" y="221"/>
                </a:cxn>
                <a:cxn ang="0">
                  <a:pos x="315" y="0"/>
                </a:cxn>
                <a:cxn ang="0">
                  <a:pos x="336" y="0"/>
                </a:cxn>
                <a:cxn ang="0">
                  <a:pos x="336" y="486"/>
                </a:cxn>
                <a:cxn ang="0">
                  <a:pos x="315" y="486"/>
                </a:cxn>
              </a:cxnLst>
              <a:rect l="0" t="0" r="r" b="b"/>
              <a:pathLst>
                <a:path w="336" h="486">
                  <a:moveTo>
                    <a:pt x="315" y="486"/>
                  </a:moveTo>
                  <a:lnTo>
                    <a:pt x="315" y="238"/>
                  </a:lnTo>
                  <a:lnTo>
                    <a:pt x="22" y="238"/>
                  </a:lnTo>
                  <a:lnTo>
                    <a:pt x="22" y="486"/>
                  </a:lnTo>
                  <a:lnTo>
                    <a:pt x="0" y="48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21"/>
                  </a:lnTo>
                  <a:lnTo>
                    <a:pt x="315" y="221"/>
                  </a:lnTo>
                  <a:lnTo>
                    <a:pt x="315" y="0"/>
                  </a:lnTo>
                  <a:lnTo>
                    <a:pt x="336" y="0"/>
                  </a:lnTo>
                  <a:lnTo>
                    <a:pt x="336" y="486"/>
                  </a:lnTo>
                  <a:lnTo>
                    <a:pt x="315" y="4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697163" y="2119313"/>
              <a:ext cx="460375" cy="771525"/>
            </a:xfrm>
            <a:custGeom>
              <a:avLst/>
              <a:gdLst/>
              <a:ahLst/>
              <a:cxnLst>
                <a:cxn ang="0">
                  <a:pos x="290" y="467"/>
                </a:cxn>
                <a:cxn ang="0">
                  <a:pos x="289" y="486"/>
                </a:cxn>
                <a:cxn ang="0">
                  <a:pos x="0" y="486"/>
                </a:cxn>
                <a:cxn ang="0">
                  <a:pos x="0" y="0"/>
                </a:cxn>
                <a:cxn ang="0">
                  <a:pos x="276" y="0"/>
                </a:cxn>
                <a:cxn ang="0">
                  <a:pos x="278" y="18"/>
                </a:cxn>
                <a:cxn ang="0">
                  <a:pos x="22" y="18"/>
                </a:cxn>
                <a:cxn ang="0">
                  <a:pos x="22" y="221"/>
                </a:cxn>
                <a:cxn ang="0">
                  <a:pos x="245" y="221"/>
                </a:cxn>
                <a:cxn ang="0">
                  <a:pos x="245" y="238"/>
                </a:cxn>
                <a:cxn ang="0">
                  <a:pos x="22" y="238"/>
                </a:cxn>
                <a:cxn ang="0">
                  <a:pos x="22" y="467"/>
                </a:cxn>
                <a:cxn ang="0">
                  <a:pos x="290" y="467"/>
                </a:cxn>
              </a:cxnLst>
              <a:rect l="0" t="0" r="r" b="b"/>
              <a:pathLst>
                <a:path w="290" h="486">
                  <a:moveTo>
                    <a:pt x="290" y="467"/>
                  </a:moveTo>
                  <a:lnTo>
                    <a:pt x="289" y="486"/>
                  </a:lnTo>
                  <a:lnTo>
                    <a:pt x="0" y="486"/>
                  </a:lnTo>
                  <a:lnTo>
                    <a:pt x="0" y="0"/>
                  </a:lnTo>
                  <a:lnTo>
                    <a:pt x="276" y="0"/>
                  </a:lnTo>
                  <a:lnTo>
                    <a:pt x="278" y="18"/>
                  </a:lnTo>
                  <a:lnTo>
                    <a:pt x="22" y="18"/>
                  </a:lnTo>
                  <a:lnTo>
                    <a:pt x="22" y="221"/>
                  </a:lnTo>
                  <a:lnTo>
                    <a:pt x="245" y="221"/>
                  </a:lnTo>
                  <a:lnTo>
                    <a:pt x="245" y="238"/>
                  </a:lnTo>
                  <a:lnTo>
                    <a:pt x="22" y="238"/>
                  </a:lnTo>
                  <a:lnTo>
                    <a:pt x="22" y="467"/>
                  </a:lnTo>
                  <a:lnTo>
                    <a:pt x="290" y="4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325563" y="2963863"/>
              <a:ext cx="454025" cy="798512"/>
            </a:xfrm>
            <a:custGeom>
              <a:avLst/>
              <a:gdLst/>
              <a:ahLst/>
              <a:cxnLst>
                <a:cxn ang="0">
                  <a:pos x="146" y="546"/>
                </a:cxn>
                <a:cxn ang="0">
                  <a:pos x="0" y="504"/>
                </a:cxn>
                <a:cxn ang="0">
                  <a:pos x="6" y="484"/>
                </a:cxn>
                <a:cxn ang="0">
                  <a:pos x="147" y="525"/>
                </a:cxn>
                <a:cxn ang="0">
                  <a:pos x="288" y="396"/>
                </a:cxn>
                <a:cxn ang="0">
                  <a:pos x="7" y="132"/>
                </a:cxn>
                <a:cxn ang="0">
                  <a:pos x="162" y="0"/>
                </a:cxn>
                <a:cxn ang="0">
                  <a:pos x="293" y="30"/>
                </a:cxn>
                <a:cxn ang="0">
                  <a:pos x="287" y="48"/>
                </a:cxn>
                <a:cxn ang="0">
                  <a:pos x="163" y="20"/>
                </a:cxn>
                <a:cxn ang="0">
                  <a:pos x="29" y="131"/>
                </a:cxn>
                <a:cxn ang="0">
                  <a:pos x="310" y="395"/>
                </a:cxn>
                <a:cxn ang="0">
                  <a:pos x="146" y="546"/>
                </a:cxn>
              </a:cxnLst>
              <a:rect l="0" t="0" r="r" b="b"/>
              <a:pathLst>
                <a:path w="310" h="546">
                  <a:moveTo>
                    <a:pt x="146" y="546"/>
                  </a:moveTo>
                  <a:cubicBezTo>
                    <a:pt x="86" y="546"/>
                    <a:pt x="38" y="529"/>
                    <a:pt x="0" y="504"/>
                  </a:cubicBezTo>
                  <a:cubicBezTo>
                    <a:pt x="6" y="484"/>
                    <a:pt x="6" y="484"/>
                    <a:pt x="6" y="484"/>
                  </a:cubicBezTo>
                  <a:cubicBezTo>
                    <a:pt x="46" y="511"/>
                    <a:pt x="90" y="525"/>
                    <a:pt x="147" y="525"/>
                  </a:cubicBezTo>
                  <a:cubicBezTo>
                    <a:pt x="238" y="525"/>
                    <a:pt x="288" y="477"/>
                    <a:pt x="288" y="396"/>
                  </a:cubicBezTo>
                  <a:cubicBezTo>
                    <a:pt x="288" y="233"/>
                    <a:pt x="7" y="305"/>
                    <a:pt x="7" y="132"/>
                  </a:cubicBezTo>
                  <a:cubicBezTo>
                    <a:pt x="7" y="56"/>
                    <a:pt x="56" y="0"/>
                    <a:pt x="162" y="0"/>
                  </a:cubicBezTo>
                  <a:cubicBezTo>
                    <a:pt x="214" y="0"/>
                    <a:pt x="258" y="11"/>
                    <a:pt x="293" y="30"/>
                  </a:cubicBezTo>
                  <a:cubicBezTo>
                    <a:pt x="287" y="48"/>
                    <a:pt x="287" y="48"/>
                    <a:pt x="287" y="48"/>
                  </a:cubicBezTo>
                  <a:cubicBezTo>
                    <a:pt x="248" y="30"/>
                    <a:pt x="211" y="20"/>
                    <a:pt x="163" y="20"/>
                  </a:cubicBezTo>
                  <a:cubicBezTo>
                    <a:pt x="69" y="20"/>
                    <a:pt x="29" y="72"/>
                    <a:pt x="29" y="131"/>
                  </a:cubicBezTo>
                  <a:cubicBezTo>
                    <a:pt x="29" y="284"/>
                    <a:pt x="310" y="212"/>
                    <a:pt x="310" y="395"/>
                  </a:cubicBezTo>
                  <a:cubicBezTo>
                    <a:pt x="310" y="489"/>
                    <a:pt x="255" y="546"/>
                    <a:pt x="146" y="5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1901825" y="2976563"/>
              <a:ext cx="471487" cy="771525"/>
            </a:xfrm>
            <a:custGeom>
              <a:avLst/>
              <a:gdLst/>
              <a:ahLst/>
              <a:cxnLst>
                <a:cxn ang="0">
                  <a:pos x="161" y="300"/>
                </a:cxn>
                <a:cxn ang="0">
                  <a:pos x="23" y="300"/>
                </a:cxn>
                <a:cxn ang="0">
                  <a:pos x="23" y="528"/>
                </a:cxn>
                <a:cxn ang="0">
                  <a:pos x="0" y="528"/>
                </a:cxn>
                <a:cxn ang="0">
                  <a:pos x="0" y="0"/>
                </a:cxn>
                <a:cxn ang="0">
                  <a:pos x="161" y="0"/>
                </a:cxn>
                <a:cxn ang="0">
                  <a:pos x="322" y="148"/>
                </a:cxn>
                <a:cxn ang="0">
                  <a:pos x="161" y="300"/>
                </a:cxn>
                <a:cxn ang="0">
                  <a:pos x="161" y="20"/>
                </a:cxn>
                <a:cxn ang="0">
                  <a:pos x="23" y="20"/>
                </a:cxn>
                <a:cxn ang="0">
                  <a:pos x="23" y="280"/>
                </a:cxn>
                <a:cxn ang="0">
                  <a:pos x="161" y="280"/>
                </a:cxn>
                <a:cxn ang="0">
                  <a:pos x="299" y="148"/>
                </a:cxn>
                <a:cxn ang="0">
                  <a:pos x="161" y="20"/>
                </a:cxn>
              </a:cxnLst>
              <a:rect l="0" t="0" r="r" b="b"/>
              <a:pathLst>
                <a:path w="322" h="528">
                  <a:moveTo>
                    <a:pt x="161" y="300"/>
                  </a:moveTo>
                  <a:cubicBezTo>
                    <a:pt x="23" y="300"/>
                    <a:pt x="23" y="300"/>
                    <a:pt x="23" y="300"/>
                  </a:cubicBezTo>
                  <a:cubicBezTo>
                    <a:pt x="23" y="528"/>
                    <a:pt x="23" y="528"/>
                    <a:pt x="23" y="528"/>
                  </a:cubicBezTo>
                  <a:cubicBezTo>
                    <a:pt x="0" y="528"/>
                    <a:pt x="0" y="528"/>
                    <a:pt x="0" y="5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272" y="0"/>
                    <a:pt x="322" y="43"/>
                    <a:pt x="322" y="148"/>
                  </a:cubicBezTo>
                  <a:cubicBezTo>
                    <a:pt x="322" y="252"/>
                    <a:pt x="274" y="300"/>
                    <a:pt x="161" y="300"/>
                  </a:cubicBezTo>
                  <a:close/>
                  <a:moveTo>
                    <a:pt x="161" y="20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3" y="280"/>
                    <a:pt x="23" y="280"/>
                    <a:pt x="23" y="280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252" y="280"/>
                    <a:pt x="299" y="247"/>
                    <a:pt x="299" y="148"/>
                  </a:cubicBezTo>
                  <a:cubicBezTo>
                    <a:pt x="299" y="55"/>
                    <a:pt x="253" y="20"/>
                    <a:pt x="161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498725" y="2976563"/>
              <a:ext cx="460375" cy="771525"/>
            </a:xfrm>
            <a:custGeom>
              <a:avLst/>
              <a:gdLst/>
              <a:ahLst/>
              <a:cxnLst>
                <a:cxn ang="0">
                  <a:pos x="290" y="468"/>
                </a:cxn>
                <a:cxn ang="0">
                  <a:pos x="289" y="486"/>
                </a:cxn>
                <a:cxn ang="0">
                  <a:pos x="0" y="486"/>
                </a:cxn>
                <a:cxn ang="0">
                  <a:pos x="0" y="0"/>
                </a:cxn>
                <a:cxn ang="0">
                  <a:pos x="276" y="0"/>
                </a:cxn>
                <a:cxn ang="0">
                  <a:pos x="278" y="19"/>
                </a:cxn>
                <a:cxn ang="0">
                  <a:pos x="21" y="19"/>
                </a:cxn>
                <a:cxn ang="0">
                  <a:pos x="21" y="221"/>
                </a:cxn>
                <a:cxn ang="0">
                  <a:pos x="245" y="221"/>
                </a:cxn>
                <a:cxn ang="0">
                  <a:pos x="245" y="238"/>
                </a:cxn>
                <a:cxn ang="0">
                  <a:pos x="21" y="238"/>
                </a:cxn>
                <a:cxn ang="0">
                  <a:pos x="21" y="468"/>
                </a:cxn>
                <a:cxn ang="0">
                  <a:pos x="290" y="468"/>
                </a:cxn>
              </a:cxnLst>
              <a:rect l="0" t="0" r="r" b="b"/>
              <a:pathLst>
                <a:path w="290" h="486">
                  <a:moveTo>
                    <a:pt x="290" y="468"/>
                  </a:moveTo>
                  <a:lnTo>
                    <a:pt x="289" y="486"/>
                  </a:lnTo>
                  <a:lnTo>
                    <a:pt x="0" y="486"/>
                  </a:lnTo>
                  <a:lnTo>
                    <a:pt x="0" y="0"/>
                  </a:lnTo>
                  <a:lnTo>
                    <a:pt x="276" y="0"/>
                  </a:lnTo>
                  <a:lnTo>
                    <a:pt x="278" y="19"/>
                  </a:lnTo>
                  <a:lnTo>
                    <a:pt x="21" y="19"/>
                  </a:lnTo>
                  <a:lnTo>
                    <a:pt x="21" y="221"/>
                  </a:lnTo>
                  <a:lnTo>
                    <a:pt x="245" y="221"/>
                  </a:lnTo>
                  <a:lnTo>
                    <a:pt x="245" y="238"/>
                  </a:lnTo>
                  <a:lnTo>
                    <a:pt x="21" y="238"/>
                  </a:lnTo>
                  <a:lnTo>
                    <a:pt x="21" y="468"/>
                  </a:lnTo>
                  <a:lnTo>
                    <a:pt x="290" y="4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084513" y="2976563"/>
              <a:ext cx="458787" cy="771525"/>
            </a:xfrm>
            <a:custGeom>
              <a:avLst/>
              <a:gdLst/>
              <a:ahLst/>
              <a:cxnLst>
                <a:cxn ang="0">
                  <a:pos x="289" y="468"/>
                </a:cxn>
                <a:cxn ang="0">
                  <a:pos x="288" y="486"/>
                </a:cxn>
                <a:cxn ang="0">
                  <a:pos x="0" y="486"/>
                </a:cxn>
                <a:cxn ang="0">
                  <a:pos x="0" y="0"/>
                </a:cxn>
                <a:cxn ang="0">
                  <a:pos x="275" y="0"/>
                </a:cxn>
                <a:cxn ang="0">
                  <a:pos x="277" y="19"/>
                </a:cxn>
                <a:cxn ang="0">
                  <a:pos x="21" y="19"/>
                </a:cxn>
                <a:cxn ang="0">
                  <a:pos x="21" y="221"/>
                </a:cxn>
                <a:cxn ang="0">
                  <a:pos x="244" y="221"/>
                </a:cxn>
                <a:cxn ang="0">
                  <a:pos x="244" y="238"/>
                </a:cxn>
                <a:cxn ang="0">
                  <a:pos x="21" y="238"/>
                </a:cxn>
                <a:cxn ang="0">
                  <a:pos x="21" y="468"/>
                </a:cxn>
                <a:cxn ang="0">
                  <a:pos x="289" y="468"/>
                </a:cxn>
              </a:cxnLst>
              <a:rect l="0" t="0" r="r" b="b"/>
              <a:pathLst>
                <a:path w="289" h="486">
                  <a:moveTo>
                    <a:pt x="289" y="468"/>
                  </a:moveTo>
                  <a:lnTo>
                    <a:pt x="288" y="486"/>
                  </a:lnTo>
                  <a:lnTo>
                    <a:pt x="0" y="486"/>
                  </a:lnTo>
                  <a:lnTo>
                    <a:pt x="0" y="0"/>
                  </a:lnTo>
                  <a:lnTo>
                    <a:pt x="275" y="0"/>
                  </a:lnTo>
                  <a:lnTo>
                    <a:pt x="277" y="19"/>
                  </a:lnTo>
                  <a:lnTo>
                    <a:pt x="21" y="19"/>
                  </a:lnTo>
                  <a:lnTo>
                    <a:pt x="21" y="221"/>
                  </a:lnTo>
                  <a:lnTo>
                    <a:pt x="244" y="221"/>
                  </a:lnTo>
                  <a:lnTo>
                    <a:pt x="244" y="238"/>
                  </a:lnTo>
                  <a:lnTo>
                    <a:pt x="21" y="238"/>
                  </a:lnTo>
                  <a:lnTo>
                    <a:pt x="21" y="468"/>
                  </a:lnTo>
                  <a:lnTo>
                    <a:pt x="289" y="4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3668713" y="2976563"/>
              <a:ext cx="558800" cy="771525"/>
            </a:xfrm>
            <a:custGeom>
              <a:avLst/>
              <a:gdLst/>
              <a:ahLst/>
              <a:cxnLst>
                <a:cxn ang="0">
                  <a:pos x="165" y="528"/>
                </a:cxn>
                <a:cxn ang="0">
                  <a:pos x="0" y="528"/>
                </a:cxn>
                <a:cxn ang="0">
                  <a:pos x="0" y="0"/>
                </a:cxn>
                <a:cxn ang="0">
                  <a:pos x="164" y="0"/>
                </a:cxn>
                <a:cxn ang="0">
                  <a:pos x="381" y="263"/>
                </a:cxn>
                <a:cxn ang="0">
                  <a:pos x="165" y="528"/>
                </a:cxn>
                <a:cxn ang="0">
                  <a:pos x="163" y="22"/>
                </a:cxn>
                <a:cxn ang="0">
                  <a:pos x="23" y="22"/>
                </a:cxn>
                <a:cxn ang="0">
                  <a:pos x="23" y="507"/>
                </a:cxn>
                <a:cxn ang="0">
                  <a:pos x="164" y="507"/>
                </a:cxn>
                <a:cxn ang="0">
                  <a:pos x="357" y="263"/>
                </a:cxn>
                <a:cxn ang="0">
                  <a:pos x="163" y="22"/>
                </a:cxn>
              </a:cxnLst>
              <a:rect l="0" t="0" r="r" b="b"/>
              <a:pathLst>
                <a:path w="381" h="528">
                  <a:moveTo>
                    <a:pt x="165" y="528"/>
                  </a:moveTo>
                  <a:cubicBezTo>
                    <a:pt x="0" y="528"/>
                    <a:pt x="0" y="528"/>
                    <a:pt x="0" y="5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316" y="0"/>
                    <a:pt x="381" y="74"/>
                    <a:pt x="381" y="263"/>
                  </a:cubicBezTo>
                  <a:cubicBezTo>
                    <a:pt x="381" y="456"/>
                    <a:pt x="312" y="528"/>
                    <a:pt x="165" y="528"/>
                  </a:cubicBezTo>
                  <a:close/>
                  <a:moveTo>
                    <a:pt x="163" y="22"/>
                  </a:moveTo>
                  <a:cubicBezTo>
                    <a:pt x="23" y="22"/>
                    <a:pt x="23" y="22"/>
                    <a:pt x="23" y="22"/>
                  </a:cubicBezTo>
                  <a:cubicBezTo>
                    <a:pt x="23" y="507"/>
                    <a:pt x="23" y="507"/>
                    <a:pt x="23" y="507"/>
                  </a:cubicBezTo>
                  <a:cubicBezTo>
                    <a:pt x="164" y="507"/>
                    <a:pt x="164" y="507"/>
                    <a:pt x="164" y="507"/>
                  </a:cubicBezTo>
                  <a:cubicBezTo>
                    <a:pt x="291" y="507"/>
                    <a:pt x="357" y="452"/>
                    <a:pt x="357" y="263"/>
                  </a:cubicBezTo>
                  <a:cubicBezTo>
                    <a:pt x="357" y="80"/>
                    <a:pt x="298" y="22"/>
                    <a:pt x="163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339850" y="3822700"/>
              <a:ext cx="595312" cy="796925"/>
            </a:xfrm>
            <a:custGeom>
              <a:avLst/>
              <a:gdLst/>
              <a:ahLst/>
              <a:cxnLst>
                <a:cxn ang="0">
                  <a:pos x="204" y="545"/>
                </a:cxn>
                <a:cxn ang="0">
                  <a:pos x="0" y="272"/>
                </a:cxn>
                <a:cxn ang="0">
                  <a:pos x="204" y="0"/>
                </a:cxn>
                <a:cxn ang="0">
                  <a:pos x="407" y="272"/>
                </a:cxn>
                <a:cxn ang="0">
                  <a:pos x="204" y="545"/>
                </a:cxn>
                <a:cxn ang="0">
                  <a:pos x="204" y="20"/>
                </a:cxn>
                <a:cxn ang="0">
                  <a:pos x="24" y="272"/>
                </a:cxn>
                <a:cxn ang="0">
                  <a:pos x="204" y="525"/>
                </a:cxn>
                <a:cxn ang="0">
                  <a:pos x="384" y="272"/>
                </a:cxn>
                <a:cxn ang="0">
                  <a:pos x="204" y="20"/>
                </a:cxn>
              </a:cxnLst>
              <a:rect l="0" t="0" r="r" b="b"/>
              <a:pathLst>
                <a:path w="407" h="545">
                  <a:moveTo>
                    <a:pt x="204" y="545"/>
                  </a:moveTo>
                  <a:cubicBezTo>
                    <a:pt x="55" y="545"/>
                    <a:pt x="0" y="471"/>
                    <a:pt x="0" y="272"/>
                  </a:cubicBezTo>
                  <a:cubicBezTo>
                    <a:pt x="0" y="74"/>
                    <a:pt x="55" y="0"/>
                    <a:pt x="204" y="0"/>
                  </a:cubicBezTo>
                  <a:cubicBezTo>
                    <a:pt x="354" y="0"/>
                    <a:pt x="407" y="74"/>
                    <a:pt x="407" y="272"/>
                  </a:cubicBezTo>
                  <a:cubicBezTo>
                    <a:pt x="407" y="471"/>
                    <a:pt x="354" y="545"/>
                    <a:pt x="204" y="545"/>
                  </a:cubicBezTo>
                  <a:close/>
                  <a:moveTo>
                    <a:pt x="204" y="20"/>
                  </a:moveTo>
                  <a:cubicBezTo>
                    <a:pt x="76" y="20"/>
                    <a:pt x="24" y="77"/>
                    <a:pt x="24" y="272"/>
                  </a:cubicBezTo>
                  <a:cubicBezTo>
                    <a:pt x="24" y="466"/>
                    <a:pt x="76" y="525"/>
                    <a:pt x="204" y="525"/>
                  </a:cubicBezTo>
                  <a:cubicBezTo>
                    <a:pt x="332" y="525"/>
                    <a:pt x="384" y="466"/>
                    <a:pt x="384" y="272"/>
                  </a:cubicBezTo>
                  <a:cubicBezTo>
                    <a:pt x="384" y="77"/>
                    <a:pt x="332" y="20"/>
                    <a:pt x="204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081213" y="3835400"/>
              <a:ext cx="441325" cy="771525"/>
            </a:xfrm>
            <a:custGeom>
              <a:avLst/>
              <a:gdLst/>
              <a:ahLst/>
              <a:cxnLst>
                <a:cxn ang="0">
                  <a:pos x="22" y="19"/>
                </a:cxn>
                <a:cxn ang="0">
                  <a:pos x="22" y="222"/>
                </a:cxn>
                <a:cxn ang="0">
                  <a:pos x="237" y="222"/>
                </a:cxn>
                <a:cxn ang="0">
                  <a:pos x="237" y="240"/>
                </a:cxn>
                <a:cxn ang="0">
                  <a:pos x="22" y="240"/>
                </a:cxn>
                <a:cxn ang="0">
                  <a:pos x="22" y="486"/>
                </a:cxn>
                <a:cxn ang="0">
                  <a:pos x="0" y="486"/>
                </a:cxn>
                <a:cxn ang="0">
                  <a:pos x="0" y="0"/>
                </a:cxn>
                <a:cxn ang="0">
                  <a:pos x="276" y="0"/>
                </a:cxn>
                <a:cxn ang="0">
                  <a:pos x="278" y="19"/>
                </a:cxn>
                <a:cxn ang="0">
                  <a:pos x="22" y="19"/>
                </a:cxn>
              </a:cxnLst>
              <a:rect l="0" t="0" r="r" b="b"/>
              <a:pathLst>
                <a:path w="278" h="486">
                  <a:moveTo>
                    <a:pt x="22" y="19"/>
                  </a:moveTo>
                  <a:lnTo>
                    <a:pt x="22" y="222"/>
                  </a:lnTo>
                  <a:lnTo>
                    <a:pt x="237" y="222"/>
                  </a:lnTo>
                  <a:lnTo>
                    <a:pt x="237" y="240"/>
                  </a:lnTo>
                  <a:lnTo>
                    <a:pt x="22" y="240"/>
                  </a:lnTo>
                  <a:lnTo>
                    <a:pt x="22" y="486"/>
                  </a:lnTo>
                  <a:lnTo>
                    <a:pt x="0" y="486"/>
                  </a:lnTo>
                  <a:lnTo>
                    <a:pt x="0" y="0"/>
                  </a:lnTo>
                  <a:lnTo>
                    <a:pt x="276" y="0"/>
                  </a:lnTo>
                  <a:lnTo>
                    <a:pt x="278" y="19"/>
                  </a:lnTo>
                  <a:lnTo>
                    <a:pt x="22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339850" y="4692650"/>
              <a:ext cx="33337" cy="7731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1582738" y="4692650"/>
              <a:ext cx="555625" cy="773112"/>
            </a:xfrm>
            <a:custGeom>
              <a:avLst/>
              <a:gdLst/>
              <a:ahLst/>
              <a:cxnLst>
                <a:cxn ang="0">
                  <a:pos x="164" y="528"/>
                </a:cxn>
                <a:cxn ang="0">
                  <a:pos x="0" y="528"/>
                </a:cxn>
                <a:cxn ang="0">
                  <a:pos x="0" y="0"/>
                </a:cxn>
                <a:cxn ang="0">
                  <a:pos x="164" y="0"/>
                </a:cxn>
                <a:cxn ang="0">
                  <a:pos x="380" y="263"/>
                </a:cxn>
                <a:cxn ang="0">
                  <a:pos x="164" y="528"/>
                </a:cxn>
                <a:cxn ang="0">
                  <a:pos x="163" y="21"/>
                </a:cxn>
                <a:cxn ang="0">
                  <a:pos x="23" y="21"/>
                </a:cxn>
                <a:cxn ang="0">
                  <a:pos x="23" y="507"/>
                </a:cxn>
                <a:cxn ang="0">
                  <a:pos x="164" y="507"/>
                </a:cxn>
                <a:cxn ang="0">
                  <a:pos x="357" y="263"/>
                </a:cxn>
                <a:cxn ang="0">
                  <a:pos x="163" y="21"/>
                </a:cxn>
              </a:cxnLst>
              <a:rect l="0" t="0" r="r" b="b"/>
              <a:pathLst>
                <a:path w="380" h="528">
                  <a:moveTo>
                    <a:pt x="164" y="528"/>
                  </a:moveTo>
                  <a:cubicBezTo>
                    <a:pt x="0" y="528"/>
                    <a:pt x="0" y="528"/>
                    <a:pt x="0" y="5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316" y="0"/>
                    <a:pt x="380" y="73"/>
                    <a:pt x="380" y="263"/>
                  </a:cubicBezTo>
                  <a:cubicBezTo>
                    <a:pt x="380" y="456"/>
                    <a:pt x="312" y="528"/>
                    <a:pt x="164" y="528"/>
                  </a:cubicBezTo>
                  <a:close/>
                  <a:moveTo>
                    <a:pt x="163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507"/>
                    <a:pt x="23" y="507"/>
                    <a:pt x="23" y="507"/>
                  </a:cubicBezTo>
                  <a:cubicBezTo>
                    <a:pt x="164" y="507"/>
                    <a:pt x="164" y="507"/>
                    <a:pt x="164" y="507"/>
                  </a:cubicBezTo>
                  <a:cubicBezTo>
                    <a:pt x="290" y="507"/>
                    <a:pt x="357" y="452"/>
                    <a:pt x="357" y="263"/>
                  </a:cubicBezTo>
                  <a:cubicBezTo>
                    <a:pt x="357" y="80"/>
                    <a:pt x="297" y="21"/>
                    <a:pt x="163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286000" y="4692650"/>
              <a:ext cx="458787" cy="773112"/>
            </a:xfrm>
            <a:custGeom>
              <a:avLst/>
              <a:gdLst/>
              <a:ahLst/>
              <a:cxnLst>
                <a:cxn ang="0">
                  <a:pos x="289" y="468"/>
                </a:cxn>
                <a:cxn ang="0">
                  <a:pos x="288" y="487"/>
                </a:cxn>
                <a:cxn ang="0">
                  <a:pos x="0" y="487"/>
                </a:cxn>
                <a:cxn ang="0">
                  <a:pos x="0" y="0"/>
                </a:cxn>
                <a:cxn ang="0">
                  <a:pos x="276" y="0"/>
                </a:cxn>
                <a:cxn ang="0">
                  <a:pos x="277" y="19"/>
                </a:cxn>
                <a:cxn ang="0">
                  <a:pos x="21" y="19"/>
                </a:cxn>
                <a:cxn ang="0">
                  <a:pos x="21" y="221"/>
                </a:cxn>
                <a:cxn ang="0">
                  <a:pos x="245" y="221"/>
                </a:cxn>
                <a:cxn ang="0">
                  <a:pos x="245" y="239"/>
                </a:cxn>
                <a:cxn ang="0">
                  <a:pos x="21" y="239"/>
                </a:cxn>
                <a:cxn ang="0">
                  <a:pos x="21" y="468"/>
                </a:cxn>
                <a:cxn ang="0">
                  <a:pos x="289" y="468"/>
                </a:cxn>
              </a:cxnLst>
              <a:rect l="0" t="0" r="r" b="b"/>
              <a:pathLst>
                <a:path w="289" h="487">
                  <a:moveTo>
                    <a:pt x="289" y="468"/>
                  </a:moveTo>
                  <a:lnTo>
                    <a:pt x="288" y="487"/>
                  </a:lnTo>
                  <a:lnTo>
                    <a:pt x="0" y="487"/>
                  </a:lnTo>
                  <a:lnTo>
                    <a:pt x="0" y="0"/>
                  </a:lnTo>
                  <a:lnTo>
                    <a:pt x="276" y="0"/>
                  </a:lnTo>
                  <a:lnTo>
                    <a:pt x="277" y="19"/>
                  </a:lnTo>
                  <a:lnTo>
                    <a:pt x="21" y="19"/>
                  </a:lnTo>
                  <a:lnTo>
                    <a:pt x="21" y="221"/>
                  </a:lnTo>
                  <a:lnTo>
                    <a:pt x="245" y="221"/>
                  </a:lnTo>
                  <a:lnTo>
                    <a:pt x="245" y="239"/>
                  </a:lnTo>
                  <a:lnTo>
                    <a:pt x="21" y="239"/>
                  </a:lnTo>
                  <a:lnTo>
                    <a:pt x="21" y="468"/>
                  </a:lnTo>
                  <a:lnTo>
                    <a:pt x="289" y="4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2774950" y="4692650"/>
              <a:ext cx="642937" cy="773112"/>
            </a:xfrm>
            <a:custGeom>
              <a:avLst/>
              <a:gdLst/>
              <a:ahLst/>
              <a:cxnLst>
                <a:cxn ang="0">
                  <a:pos x="327" y="346"/>
                </a:cxn>
                <a:cxn ang="0">
                  <a:pos x="78" y="346"/>
                </a:cxn>
                <a:cxn ang="0">
                  <a:pos x="24" y="487"/>
                </a:cxn>
                <a:cxn ang="0">
                  <a:pos x="0" y="487"/>
                </a:cxn>
                <a:cxn ang="0">
                  <a:pos x="191" y="0"/>
                </a:cxn>
                <a:cxn ang="0">
                  <a:pos x="216" y="0"/>
                </a:cxn>
                <a:cxn ang="0">
                  <a:pos x="405" y="487"/>
                </a:cxn>
                <a:cxn ang="0">
                  <a:pos x="380" y="487"/>
                </a:cxn>
                <a:cxn ang="0">
                  <a:pos x="327" y="346"/>
                </a:cxn>
                <a:cxn ang="0">
                  <a:pos x="185" y="69"/>
                </a:cxn>
                <a:cxn ang="0">
                  <a:pos x="85" y="327"/>
                </a:cxn>
                <a:cxn ang="0">
                  <a:pos x="320" y="327"/>
                </a:cxn>
                <a:cxn ang="0">
                  <a:pos x="222" y="69"/>
                </a:cxn>
                <a:cxn ang="0">
                  <a:pos x="205" y="19"/>
                </a:cxn>
                <a:cxn ang="0">
                  <a:pos x="202" y="19"/>
                </a:cxn>
                <a:cxn ang="0">
                  <a:pos x="185" y="69"/>
                </a:cxn>
              </a:cxnLst>
              <a:rect l="0" t="0" r="r" b="b"/>
              <a:pathLst>
                <a:path w="405" h="487">
                  <a:moveTo>
                    <a:pt x="327" y="346"/>
                  </a:moveTo>
                  <a:lnTo>
                    <a:pt x="78" y="346"/>
                  </a:lnTo>
                  <a:lnTo>
                    <a:pt x="24" y="487"/>
                  </a:lnTo>
                  <a:lnTo>
                    <a:pt x="0" y="487"/>
                  </a:lnTo>
                  <a:lnTo>
                    <a:pt x="191" y="0"/>
                  </a:lnTo>
                  <a:lnTo>
                    <a:pt x="216" y="0"/>
                  </a:lnTo>
                  <a:lnTo>
                    <a:pt x="405" y="487"/>
                  </a:lnTo>
                  <a:lnTo>
                    <a:pt x="380" y="487"/>
                  </a:lnTo>
                  <a:lnTo>
                    <a:pt x="327" y="346"/>
                  </a:lnTo>
                  <a:close/>
                  <a:moveTo>
                    <a:pt x="185" y="69"/>
                  </a:moveTo>
                  <a:lnTo>
                    <a:pt x="85" y="327"/>
                  </a:lnTo>
                  <a:lnTo>
                    <a:pt x="320" y="327"/>
                  </a:lnTo>
                  <a:lnTo>
                    <a:pt x="222" y="69"/>
                  </a:lnTo>
                  <a:lnTo>
                    <a:pt x="205" y="19"/>
                  </a:lnTo>
                  <a:lnTo>
                    <a:pt x="202" y="19"/>
                  </a:lnTo>
                  <a:lnTo>
                    <a:pt x="185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454400" y="4681538"/>
              <a:ext cx="452437" cy="796925"/>
            </a:xfrm>
            <a:custGeom>
              <a:avLst/>
              <a:gdLst/>
              <a:ahLst/>
              <a:cxnLst>
                <a:cxn ang="0">
                  <a:pos x="145" y="545"/>
                </a:cxn>
                <a:cxn ang="0">
                  <a:pos x="0" y="504"/>
                </a:cxn>
                <a:cxn ang="0">
                  <a:pos x="5" y="484"/>
                </a:cxn>
                <a:cxn ang="0">
                  <a:pos x="146" y="525"/>
                </a:cxn>
                <a:cxn ang="0">
                  <a:pos x="287" y="396"/>
                </a:cxn>
                <a:cxn ang="0">
                  <a:pos x="6" y="131"/>
                </a:cxn>
                <a:cxn ang="0">
                  <a:pos x="162" y="0"/>
                </a:cxn>
                <a:cxn ang="0">
                  <a:pos x="293" y="29"/>
                </a:cxn>
                <a:cxn ang="0">
                  <a:pos x="286" y="47"/>
                </a:cxn>
                <a:cxn ang="0">
                  <a:pos x="162" y="19"/>
                </a:cxn>
                <a:cxn ang="0">
                  <a:pos x="29" y="131"/>
                </a:cxn>
                <a:cxn ang="0">
                  <a:pos x="309" y="395"/>
                </a:cxn>
                <a:cxn ang="0">
                  <a:pos x="145" y="545"/>
                </a:cxn>
              </a:cxnLst>
              <a:rect l="0" t="0" r="r" b="b"/>
              <a:pathLst>
                <a:path w="309" h="545">
                  <a:moveTo>
                    <a:pt x="145" y="545"/>
                  </a:moveTo>
                  <a:cubicBezTo>
                    <a:pt x="86" y="545"/>
                    <a:pt x="38" y="529"/>
                    <a:pt x="0" y="504"/>
                  </a:cubicBezTo>
                  <a:cubicBezTo>
                    <a:pt x="5" y="484"/>
                    <a:pt x="5" y="484"/>
                    <a:pt x="5" y="484"/>
                  </a:cubicBezTo>
                  <a:cubicBezTo>
                    <a:pt x="46" y="511"/>
                    <a:pt x="89" y="525"/>
                    <a:pt x="146" y="525"/>
                  </a:cubicBezTo>
                  <a:cubicBezTo>
                    <a:pt x="238" y="525"/>
                    <a:pt x="287" y="476"/>
                    <a:pt x="287" y="396"/>
                  </a:cubicBezTo>
                  <a:cubicBezTo>
                    <a:pt x="287" y="233"/>
                    <a:pt x="6" y="304"/>
                    <a:pt x="6" y="131"/>
                  </a:cubicBezTo>
                  <a:cubicBezTo>
                    <a:pt x="6" y="56"/>
                    <a:pt x="55" y="0"/>
                    <a:pt x="162" y="0"/>
                  </a:cubicBezTo>
                  <a:cubicBezTo>
                    <a:pt x="213" y="0"/>
                    <a:pt x="257" y="10"/>
                    <a:pt x="293" y="29"/>
                  </a:cubicBezTo>
                  <a:cubicBezTo>
                    <a:pt x="286" y="47"/>
                    <a:pt x="286" y="47"/>
                    <a:pt x="286" y="47"/>
                  </a:cubicBezTo>
                  <a:cubicBezTo>
                    <a:pt x="248" y="30"/>
                    <a:pt x="210" y="19"/>
                    <a:pt x="162" y="19"/>
                  </a:cubicBezTo>
                  <a:cubicBezTo>
                    <a:pt x="68" y="19"/>
                    <a:pt x="29" y="71"/>
                    <a:pt x="29" y="131"/>
                  </a:cubicBezTo>
                  <a:cubicBezTo>
                    <a:pt x="29" y="284"/>
                    <a:pt x="309" y="211"/>
                    <a:pt x="309" y="395"/>
                  </a:cubicBezTo>
                  <a:cubicBezTo>
                    <a:pt x="309" y="489"/>
                    <a:pt x="255" y="545"/>
                    <a:pt x="145" y="54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3971925" y="4694238"/>
              <a:ext cx="285750" cy="142875"/>
            </a:xfrm>
            <a:custGeom>
              <a:avLst/>
              <a:gdLst/>
              <a:ahLst/>
              <a:cxnLst>
                <a:cxn ang="0">
                  <a:pos x="39" y="7"/>
                </a:cxn>
                <a:cxn ang="0">
                  <a:pos x="39" y="90"/>
                </a:cxn>
                <a:cxn ang="0">
                  <a:pos x="32" y="90"/>
                </a:cxn>
                <a:cxn ang="0">
                  <a:pos x="32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70" y="0"/>
                </a:cxn>
                <a:cxn ang="0">
                  <a:pos x="70" y="7"/>
                </a:cxn>
                <a:cxn ang="0">
                  <a:pos x="39" y="7"/>
                </a:cxn>
                <a:cxn ang="0">
                  <a:pos x="174" y="90"/>
                </a:cxn>
                <a:cxn ang="0">
                  <a:pos x="174" y="36"/>
                </a:cxn>
                <a:cxn ang="0">
                  <a:pos x="174" y="9"/>
                </a:cxn>
                <a:cxn ang="0">
                  <a:pos x="174" y="8"/>
                </a:cxn>
                <a:cxn ang="0">
                  <a:pos x="162" y="33"/>
                </a:cxn>
                <a:cxn ang="0">
                  <a:pos x="137" y="90"/>
                </a:cxn>
                <a:cxn ang="0">
                  <a:pos x="131" y="90"/>
                </a:cxn>
                <a:cxn ang="0">
                  <a:pos x="105" y="33"/>
                </a:cxn>
                <a:cxn ang="0">
                  <a:pos x="94" y="8"/>
                </a:cxn>
                <a:cxn ang="0">
                  <a:pos x="94" y="8"/>
                </a:cxn>
                <a:cxn ang="0">
                  <a:pos x="94" y="36"/>
                </a:cxn>
                <a:cxn ang="0">
                  <a:pos x="94" y="90"/>
                </a:cxn>
                <a:cxn ang="0">
                  <a:pos x="88" y="90"/>
                </a:cxn>
                <a:cxn ang="0">
                  <a:pos x="88" y="0"/>
                </a:cxn>
                <a:cxn ang="0">
                  <a:pos x="98" y="0"/>
                </a:cxn>
                <a:cxn ang="0">
                  <a:pos x="123" y="56"/>
                </a:cxn>
                <a:cxn ang="0">
                  <a:pos x="134" y="82"/>
                </a:cxn>
                <a:cxn ang="0">
                  <a:pos x="135" y="82"/>
                </a:cxn>
                <a:cxn ang="0">
                  <a:pos x="145" y="56"/>
                </a:cxn>
                <a:cxn ang="0">
                  <a:pos x="171" y="0"/>
                </a:cxn>
                <a:cxn ang="0">
                  <a:pos x="180" y="0"/>
                </a:cxn>
                <a:cxn ang="0">
                  <a:pos x="180" y="90"/>
                </a:cxn>
                <a:cxn ang="0">
                  <a:pos x="174" y="90"/>
                </a:cxn>
              </a:cxnLst>
              <a:rect l="0" t="0" r="r" b="b"/>
              <a:pathLst>
                <a:path w="180" h="90">
                  <a:moveTo>
                    <a:pt x="39" y="7"/>
                  </a:moveTo>
                  <a:lnTo>
                    <a:pt x="39" y="90"/>
                  </a:lnTo>
                  <a:lnTo>
                    <a:pt x="32" y="90"/>
                  </a:lnTo>
                  <a:lnTo>
                    <a:pt x="32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7"/>
                  </a:lnTo>
                  <a:lnTo>
                    <a:pt x="39" y="7"/>
                  </a:lnTo>
                  <a:close/>
                  <a:moveTo>
                    <a:pt x="174" y="90"/>
                  </a:moveTo>
                  <a:lnTo>
                    <a:pt x="174" y="36"/>
                  </a:lnTo>
                  <a:lnTo>
                    <a:pt x="174" y="9"/>
                  </a:lnTo>
                  <a:lnTo>
                    <a:pt x="174" y="8"/>
                  </a:lnTo>
                  <a:lnTo>
                    <a:pt x="162" y="33"/>
                  </a:lnTo>
                  <a:lnTo>
                    <a:pt x="137" y="90"/>
                  </a:lnTo>
                  <a:lnTo>
                    <a:pt x="131" y="90"/>
                  </a:lnTo>
                  <a:lnTo>
                    <a:pt x="105" y="33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4" y="36"/>
                  </a:lnTo>
                  <a:lnTo>
                    <a:pt x="94" y="90"/>
                  </a:lnTo>
                  <a:lnTo>
                    <a:pt x="88" y="90"/>
                  </a:lnTo>
                  <a:lnTo>
                    <a:pt x="88" y="0"/>
                  </a:lnTo>
                  <a:lnTo>
                    <a:pt x="98" y="0"/>
                  </a:lnTo>
                  <a:lnTo>
                    <a:pt x="123" y="56"/>
                  </a:lnTo>
                  <a:lnTo>
                    <a:pt x="134" y="82"/>
                  </a:lnTo>
                  <a:lnTo>
                    <a:pt x="135" y="82"/>
                  </a:lnTo>
                  <a:lnTo>
                    <a:pt x="145" y="56"/>
                  </a:lnTo>
                  <a:lnTo>
                    <a:pt x="171" y="0"/>
                  </a:lnTo>
                  <a:lnTo>
                    <a:pt x="180" y="0"/>
                  </a:lnTo>
                  <a:lnTo>
                    <a:pt x="180" y="90"/>
                  </a:lnTo>
                  <a:lnTo>
                    <a:pt x="174" y="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_POT_template_MSv2007_STD_Internal_0811">
  <a:themeElements>
    <a:clrScheme name="alu 2011">
      <a:dk1>
        <a:srgbClr val="000000"/>
      </a:dk1>
      <a:lt1>
        <a:srgbClr val="FFFFFF"/>
      </a:lt1>
      <a:dk2>
        <a:srgbClr val="00747A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412D5D"/>
      </a:hlink>
      <a:folHlink>
        <a:srgbClr val="00B2A9"/>
      </a:folHlink>
    </a:clrScheme>
    <a:fontScheme name="ALU 201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 anchorCtr="0">
        <a:noAutofit/>
      </a:bodyPr>
      <a:lstStyle>
        <a:defPPr>
          <a:defRPr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lu 2011">
      <a:dk1>
        <a:srgbClr val="000000"/>
      </a:dk1>
      <a:lt1>
        <a:srgbClr val="FFFFFF"/>
      </a:lt1>
      <a:dk2>
        <a:srgbClr val="00747A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412D5D"/>
      </a:hlink>
      <a:folHlink>
        <a:srgbClr val="00B2A9"/>
      </a:folHlink>
    </a:clrScheme>
    <a:fontScheme name="ALU Wirele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lu 2011">
      <a:dk1>
        <a:srgbClr val="000000"/>
      </a:dk1>
      <a:lt1>
        <a:srgbClr val="FFFFFF"/>
      </a:lt1>
      <a:dk2>
        <a:srgbClr val="00747A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412D5D"/>
      </a:hlink>
      <a:folHlink>
        <a:srgbClr val="00B2A9"/>
      </a:folHlink>
    </a:clrScheme>
    <a:fontScheme name="ALU Wirele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49B13E822B15449797D5FEB1B3107A" ma:contentTypeVersion="0" ma:contentTypeDescription="Create a new document." ma:contentTypeScope="" ma:versionID="fbd93fdc745958cef15cc786a271700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F092ED-23F5-431C-A19E-1563D5C82E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AC83073-978E-47DF-9200-44A2EB33E1FD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AD3E9F6-36B6-4618-AA50-2C6D9FEB8D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AL_POT_template_MSv2007_STD_Internal_0811</Template>
  <TotalTime>52434</TotalTime>
  <Words>100</Words>
  <Application>Microsoft Office PowerPoint</Application>
  <PresentationFormat>On-screen Show (4:3)</PresentationFormat>
  <Paragraphs>24</Paragraphs>
  <Slides>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AL_POT_template_MSv2007_STD_Internal_0811</vt:lpstr>
      <vt:lpstr>Microsoft Office Word Document</vt:lpstr>
      <vt:lpstr>Slide 1</vt:lpstr>
      <vt:lpstr>5060 MGC-8 Heat Installation (Openstack Havana)</vt:lpstr>
      <vt:lpstr>Havana Environment Setup</vt:lpstr>
      <vt:lpstr>Configure Stack Parameters</vt:lpstr>
      <vt:lpstr>Launch Stack and Wait to “Complete”</vt:lpstr>
      <vt:lpstr>Launch Stack and Wait to “Complete”</vt:lpstr>
      <vt:lpstr>Installation Complete</vt:lpstr>
      <vt:lpstr>The end</vt:lpstr>
      <vt:lpstr>Slide 9</vt:lpstr>
    </vt:vector>
  </TitlesOfParts>
  <Company>Alcatel-Lucent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5060 MGC-8 Heat Installation</dc:title>
  <dc:creator>Vicente J. Panizo</dc:creator>
  <cp:lastModifiedBy>Vicente J. Panizo</cp:lastModifiedBy>
  <cp:revision>199</cp:revision>
  <dcterms:created xsi:type="dcterms:W3CDTF">2012-02-18T17:38:02Z</dcterms:created>
  <dcterms:modified xsi:type="dcterms:W3CDTF">2013-12-12T19:29:41Z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-1074232971</vt:i4>
  </property>
  <property fmtid="{D5CDD505-2E9C-101B-9397-08002B2CF9AE}" pid="3" name="_NewReviewCycle">
    <vt:lpwstr/>
  </property>
  <property fmtid="{D5CDD505-2E9C-101B-9397-08002B2CF9AE}" pid="4" name="_EmailSubject">
    <vt:lpwstr>MGC-8 evolution </vt:lpwstr>
  </property>
  <property fmtid="{D5CDD505-2E9C-101B-9397-08002B2CF9AE}" pid="5" name="_AuthorEmail">
    <vt:lpwstr>brad.steinka@alcatel-lucent.com</vt:lpwstr>
  </property>
  <property fmtid="{D5CDD505-2E9C-101B-9397-08002B2CF9AE}" pid="6" name="_AuthorEmailDisplayName">
    <vt:lpwstr>Steinka, Bradford R (Brad)</vt:lpwstr>
  </property>
  <property fmtid="{D5CDD505-2E9C-101B-9397-08002B2CF9AE}" pid="7" name="ContentTypeId">
    <vt:lpwstr>0x010100FE49B13E822B15449797D5FEB1B3107A</vt:lpwstr>
  </property>
  <property fmtid="{D5CDD505-2E9C-101B-9397-08002B2CF9AE}" pid="8" name="Due Date">
    <vt:lpwstr>2012-05-18T05:00:00+00:00</vt:lpwstr>
  </property>
  <property fmtid="{D5CDD505-2E9C-101B-9397-08002B2CF9AE}" pid="9" name="Owner">
    <vt:lpwstr>Panizo, Vicente J (Vicente)1</vt:lpwstr>
  </property>
  <property fmtid="{D5CDD505-2E9C-101B-9397-08002B2CF9AE}" pid="10" name="Status">
    <vt:lpwstr>Draft</vt:lpwstr>
  </property>
</Properties>
</file>