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6"/>
  </p:notesMasterIdLst>
  <p:handoutMasterIdLst>
    <p:handoutMasterId r:id="rId27"/>
  </p:handoutMasterIdLst>
  <p:sldIdLst>
    <p:sldId id="256" r:id="rId2"/>
    <p:sldId id="277" r:id="rId3"/>
    <p:sldId id="278" r:id="rId4"/>
    <p:sldId id="27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85" r:id="rId18"/>
    <p:sldId id="272" r:id="rId19"/>
    <p:sldId id="273" r:id="rId20"/>
    <p:sldId id="274" r:id="rId21"/>
    <p:sldId id="282" r:id="rId22"/>
    <p:sldId id="281" r:id="rId23"/>
    <p:sldId id="283" r:id="rId24"/>
    <p:sldId id="284" r:id="rId25"/>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93" autoAdjust="0"/>
  </p:normalViewPr>
  <p:slideViewPr>
    <p:cSldViewPr>
      <p:cViewPr varScale="1">
        <p:scale>
          <a:sx n="83" d="100"/>
          <a:sy n="83" d="100"/>
        </p:scale>
        <p:origin x="-1664"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717950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7FDB053-16D6-4FC6-9E6B-FA875EBCB25C}"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mtClean="0">
                <a:latin typeface="Times New Roman" charset="0"/>
              </a:rPr>
              <a:t>XEmacs has menus (the original Emacs didn’t).  Alas, XEmacs isn’t interested in helping users learn incremental search. Instead, it pops up this conventional Find dialog, which scores great on visibility, but lacks the responsiveness, easy reversibility, and fast performance of incremental search.  Even worse, it covers up the matches you’re trying to find unless you manhandle it out of the way!</a:t>
            </a:r>
          </a:p>
          <a:p>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64BEBD7-B251-44A8-9D30-531D6620120B}" type="slidenum">
              <a:rPr lang="en-US"/>
              <a:pPr/>
              <a:t>11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mtClean="0">
                <a:latin typeface="Times New Roman" charset="0"/>
              </a:rPr>
              <a:t>Finally, we have the much-reviled Microsoft Office Paperclip.</a:t>
            </a:r>
          </a:p>
          <a:p>
            <a:r>
              <a:rPr lang="en-US" smtClean="0">
                <a:latin typeface="Times New Roman" charset="0"/>
              </a:rPr>
              <a:t>Clippy was a well-intentioned effort to solve a real usability problem.  Users don’t read the manual, don’t use the online help, and don’t know how to find the answers to their problems.  Clippy tries to suggest answers to the problem it thinks you’re having.</a:t>
            </a:r>
          </a:p>
          <a:p>
            <a:r>
              <a:rPr lang="en-US" smtClean="0">
                <a:latin typeface="Times New Roman" charset="0"/>
              </a:rPr>
              <a:t>Unfortunately it’s often wrong, often intrusive, and often annoying.  The subjective quality of your interface matters too.</a:t>
            </a:r>
          </a:p>
          <a:p>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Unfortunately, user interfaces are not easy to design. You (the developer) are not a typical user. You know far more about your application than any user will. You can try to imagine being your mother, or your grandma, but it doesn’t help much. It’s very hard to </a:t>
            </a:r>
            <a:r>
              <a:rPr lang="en-US" i="1" dirty="0" smtClean="0">
                <a:latin typeface="Times New Roman" charset="0"/>
              </a:rPr>
              <a:t>forget</a:t>
            </a:r>
            <a:r>
              <a:rPr lang="en-US" dirty="0" smtClean="0">
                <a:latin typeface="Times New Roman" charset="0"/>
              </a:rPr>
              <a:t> things you know.</a:t>
            </a:r>
          </a:p>
          <a:p>
            <a:r>
              <a:rPr lang="en-US" dirty="0" smtClean="0">
                <a:latin typeface="Times New Roman" charset="0"/>
              </a:rPr>
              <a:t>This is how usability is different from everything else you learn about software engineering.  Specifications, assertions, and object models are all about communicating with other </a:t>
            </a:r>
            <a:r>
              <a:rPr lang="en-US" i="1" dirty="0" smtClean="0">
                <a:latin typeface="Times New Roman" charset="0"/>
              </a:rPr>
              <a:t>programmers</a:t>
            </a:r>
            <a:r>
              <a:rPr lang="en-US" dirty="0" smtClean="0">
                <a:latin typeface="Times New Roman" charset="0"/>
              </a:rPr>
              <a:t>, who are probably a lot like us. Usability is about communicating with other </a:t>
            </a:r>
            <a:r>
              <a:rPr lang="en-US" i="1" dirty="0" smtClean="0">
                <a:latin typeface="Times New Roman" charset="0"/>
              </a:rPr>
              <a:t>users</a:t>
            </a:r>
            <a:r>
              <a:rPr lang="en-US" dirty="0" smtClean="0">
                <a:latin typeface="Times New Roman" charset="0"/>
              </a:rPr>
              <a:t>, who are probably not like us.</a:t>
            </a:r>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rPr>
              <a:t>The user is always right.  Don’t blame the user for what goes wrong.  If users consistently make mistakes with some part of your interface, take it as a sign that your </a:t>
            </a:r>
            <a:r>
              <a:rPr lang="en-US" i="1" dirty="0" smtClean="0">
                <a:latin typeface="Times New Roman" charset="0"/>
              </a:rPr>
              <a:t>interface</a:t>
            </a:r>
            <a:r>
              <a:rPr lang="en-US" dirty="0" smtClean="0">
                <a:latin typeface="Times New Roman" charset="0"/>
              </a:rPr>
              <a:t> is wrong, not that the users are dumb.  This lesson can be very hard for a software designer to swallow!</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2102074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Unfortunately, the user is not always right.  Users aren’t oracles.  They don’t always know what they want, or what would help them. In a study conducted in the 1950s, people were asked whether they would prefer lighter telephone handsets, and on average, they said they were happy with the handsets they had (which at the time were made rather heavy for durability).  Yet an actual test of telephone handsets, identical except for weight, revealed that people preferred the handsets that were about half the weight that was normal at the time. (</a:t>
            </a:r>
            <a:r>
              <a:rPr lang="en-US" dirty="0" err="1" smtClean="0">
                <a:latin typeface="Times New Roman" charset="0"/>
              </a:rPr>
              <a:t>Klemmer</a:t>
            </a:r>
            <a:r>
              <a:rPr lang="en-US" dirty="0" smtClean="0">
                <a:latin typeface="Times New Roman" charset="0"/>
              </a:rPr>
              <a:t>, </a:t>
            </a:r>
            <a:r>
              <a:rPr lang="en-US" i="1" dirty="0" smtClean="0">
                <a:latin typeface="Times New Roman" charset="0"/>
              </a:rPr>
              <a:t>Ergonomics</a:t>
            </a:r>
            <a:r>
              <a:rPr lang="en-US" dirty="0" smtClean="0">
                <a:latin typeface="Times New Roman" charset="0"/>
              </a:rPr>
              <a:t>, </a:t>
            </a:r>
            <a:r>
              <a:rPr lang="en-US" dirty="0" err="1" smtClean="0">
                <a:latin typeface="Times New Roman" charset="0"/>
              </a:rPr>
              <a:t>Ablex</a:t>
            </a:r>
            <a:r>
              <a:rPr lang="en-US" dirty="0" smtClean="0">
                <a:latin typeface="Times New Roman" charset="0"/>
              </a:rPr>
              <a:t>, 1989, </a:t>
            </a:r>
            <a:r>
              <a:rPr lang="en-US" dirty="0" err="1" smtClean="0">
                <a:latin typeface="Times New Roman" charset="0"/>
              </a:rPr>
              <a:t>pp</a:t>
            </a:r>
            <a:r>
              <a:rPr lang="en-US" dirty="0" smtClean="0">
                <a:latin typeface="Times New Roman" charset="0"/>
              </a:rPr>
              <a:t> 197-201).</a:t>
            </a:r>
            <a:endParaRPr lang="en-US" i="1" dirty="0" smtClean="0">
              <a:latin typeface="Times New Roman" charset="0"/>
            </a:endParaRPr>
          </a:p>
          <a:p>
            <a:r>
              <a:rPr lang="en-US" dirty="0" smtClean="0">
                <a:latin typeface="Times New Roman" charset="0"/>
              </a:rPr>
              <a:t>Another example: Google has discovered that when they</a:t>
            </a:r>
            <a:r>
              <a:rPr lang="en-US" baseline="0" dirty="0" smtClean="0">
                <a:latin typeface="Times New Roman" charset="0"/>
              </a:rPr>
              <a:t> survey </a:t>
            </a:r>
            <a:r>
              <a:rPr lang="en-US" i="0" baseline="0" dirty="0" smtClean="0">
                <a:latin typeface="Times New Roman" charset="0"/>
              </a:rPr>
              <a:t>users about how many search results they want per page (10, 20, 30), users overwhelmingly say “30 results”.  But when Google actually </a:t>
            </a:r>
            <a:r>
              <a:rPr lang="en-US" i="1" baseline="0" dirty="0" smtClean="0">
                <a:latin typeface="Times New Roman" charset="0"/>
              </a:rPr>
              <a:t>deploys</a:t>
            </a:r>
            <a:r>
              <a:rPr lang="en-US" i="0" baseline="0" dirty="0" smtClean="0">
                <a:latin typeface="Times New Roman" charset="0"/>
              </a:rPr>
              <a:t> 30-result search pages (as part of an “A/B test”, which we’ll talk about in a later lecture), usage drops by 20% relative to the conventional 10-result page.  Why? Probably because the 30-result page takes a half second longer to load. (http://</a:t>
            </a:r>
            <a:r>
              <a:rPr lang="en-US" i="0" baseline="0" dirty="0" err="1" smtClean="0">
                <a:latin typeface="Times New Roman" charset="0"/>
              </a:rPr>
              <a:t>perspectives.mvdirona.com</a:t>
            </a:r>
            <a:r>
              <a:rPr lang="en-US" i="0" baseline="0" dirty="0" smtClean="0">
                <a:latin typeface="Times New Roman" charset="0"/>
              </a:rPr>
              <a:t>/2009/10/31/</a:t>
            </a:r>
            <a:r>
              <a:rPr lang="en-US" i="0" baseline="0" dirty="0" err="1" smtClean="0">
                <a:latin typeface="Times New Roman" charset="0"/>
              </a:rPr>
              <a:t>TheCostOfLatency.aspx</a:t>
            </a:r>
            <a:r>
              <a:rPr lang="en-US" i="0" baseline="0" dirty="0" smtClean="0">
                <a:latin typeface="Times New Roman" charset="0"/>
              </a:rPr>
              <a:t>)</a:t>
            </a:r>
            <a:endParaRPr lang="en-US" dirty="0" smtClean="0">
              <a:latin typeface="Times New Roman" charset="0"/>
            </a:endParaRPr>
          </a:p>
          <a:p>
            <a:r>
              <a:rPr lang="en-US" dirty="0" smtClean="0">
                <a:latin typeface="Times New Roman" charset="0"/>
              </a:rPr>
              <a:t>Users aren’t designers, either, and shouldn’t be forced to fill that role.  It’s easy to say, “Yeah, the interface is bad, but users can customize it however they want it.” There are two problems with this statement: (1) most users don’t, and (2) user customizations may be even worse!  One study of command abbreviations found that users made twice as many errors with their </a:t>
            </a:r>
            <a:r>
              <a:rPr lang="en-US" i="1" dirty="0" smtClean="0">
                <a:latin typeface="Times New Roman" charset="0"/>
              </a:rPr>
              <a:t>own</a:t>
            </a:r>
            <a:r>
              <a:rPr lang="en-US" dirty="0" smtClean="0">
                <a:latin typeface="Times New Roman" charset="0"/>
              </a:rPr>
              <a:t> command abbreviations than with a carefully-designed set (</a:t>
            </a:r>
            <a:r>
              <a:rPr lang="en-US" dirty="0" err="1" smtClean="0">
                <a:latin typeface="Times New Roman" charset="0"/>
              </a:rPr>
              <a:t>Grudin</a:t>
            </a:r>
            <a:r>
              <a:rPr lang="en-US" dirty="0" smtClean="0">
                <a:latin typeface="Times New Roman" charset="0"/>
              </a:rPr>
              <a:t> &amp; Barnard, “When does an abbreviation become a word?”, CHI ’85).  So customization isn’t the silver bullet.</a:t>
            </a:r>
          </a:p>
          <a:p>
            <a:endParaRPr lang="en-US" dirty="0" smtClean="0">
              <a:latin typeface="Times New Roman" charset="0"/>
            </a:endParaRPr>
          </a:p>
        </p:txBody>
      </p:sp>
      <p:sp>
        <p:nvSpPr>
          <p:cNvPr id="4" name="Slide Number Placeholder 3"/>
          <p:cNvSpPr>
            <a:spLocks noGrp="1"/>
          </p:cNvSpPr>
          <p:nvPr>
            <p:ph type="sldNum" sz="quarter" idx="10"/>
          </p:nvPr>
        </p:nvSpPr>
        <p:spPr/>
        <p:txBody>
          <a:bodyPr/>
          <a:lstStyle/>
          <a:p>
            <a:fld id="{261C154A-8278-49E9-8F8D-CE2B7335DD43}" type="slidenum">
              <a:rPr lang="en-US" smtClean="0"/>
              <a:pPr/>
              <a:t>13</a:t>
            </a:fld>
            <a:endParaRPr lang="en-US"/>
          </a:p>
        </p:txBody>
      </p:sp>
    </p:spTree>
    <p:extLst>
      <p:ext uri="{BB962C8B-B14F-4D97-AF65-F5344CB8AC3E}">
        <p14:creationId xmlns:p14="http://schemas.microsoft.com/office/powerpoint/2010/main" val="155016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0AEF23C-DC25-4189-BDA8-1945BD993B83}" type="slidenum">
              <a:rPr lang="en-US"/>
              <a:pPr/>
              <a:t>14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dirty="0" smtClean="0">
                <a:latin typeface="Times New Roman" charset="0"/>
              </a:rPr>
              <a:t>The property we’re concerned with here, </a:t>
            </a:r>
            <a:r>
              <a:rPr lang="en-US" b="1" dirty="0" smtClean="0">
                <a:latin typeface="Times New Roman" charset="0"/>
              </a:rPr>
              <a:t>usability</a:t>
            </a:r>
            <a:r>
              <a:rPr lang="en-US" dirty="0" smtClean="0">
                <a:latin typeface="Times New Roman" charset="0"/>
              </a:rPr>
              <a:t>, is more precise than just how “good” the system is.  A system can be good or bad in many ways.  If important requirements are unsatisfied by the system, that’s probably a deficiency in functionality, not in usability.  If the system is very expensive or crashes frequently, those problems certainly detract from the user’s experience, but we don’t need user testing to tell us that.</a:t>
            </a:r>
          </a:p>
          <a:p>
            <a:r>
              <a:rPr lang="en-US" dirty="0" smtClean="0">
                <a:latin typeface="Times New Roman" charset="0"/>
              </a:rPr>
              <a:t>More narrowly defined, usability measures how well users can use the system’s functionality.  Usability has several dimensions: learnability, efficiency, and safety.  These aren’t the only aspects of a</a:t>
            </a:r>
            <a:r>
              <a:rPr lang="en-US" baseline="0" dirty="0" smtClean="0">
                <a:latin typeface="Times New Roman" charset="0"/>
              </a:rPr>
              <a:t> user</a:t>
            </a:r>
            <a:r>
              <a:rPr lang="en-US" dirty="0" smtClean="0">
                <a:latin typeface="Times New Roman" charset="0"/>
              </a:rPr>
              <a:t> interface that you might care about (for example, subjective feelings</a:t>
            </a:r>
            <a:r>
              <a:rPr lang="en-US" baseline="0" dirty="0" smtClean="0">
                <a:latin typeface="Times New Roman" charset="0"/>
              </a:rPr>
              <a:t> are </a:t>
            </a:r>
            <a:r>
              <a:rPr lang="en-US" dirty="0" smtClean="0">
                <a:latin typeface="Times New Roman" charset="0"/>
              </a:rPr>
              <a:t>important too, as </a:t>
            </a:r>
            <a:r>
              <a:rPr lang="en-US" smtClean="0">
                <a:latin typeface="Times New Roman" charset="0"/>
              </a:rPr>
              <a:t>is fatigue)</a:t>
            </a:r>
            <a:r>
              <a:rPr lang="en-US" dirty="0" smtClean="0">
                <a:latin typeface="Times New Roman" charset="0"/>
              </a:rPr>
              <a:t>, but these are the primary ones we’ll care about in this class.</a:t>
            </a:r>
            <a:endParaRPr lang="en-US" b="1" dirty="0" smtClean="0">
              <a:latin typeface="Times New Roman" charset="0"/>
            </a:endParaRPr>
          </a:p>
          <a:p>
            <a:r>
              <a:rPr lang="en-US" dirty="0" smtClean="0">
                <a:latin typeface="Times New Roman" charset="0"/>
              </a:rPr>
              <a:t>Notice that we can </a:t>
            </a:r>
            <a:r>
              <a:rPr lang="en-US" b="1" dirty="0" smtClean="0">
                <a:latin typeface="Times New Roman" charset="0"/>
              </a:rPr>
              <a:t>quantify</a:t>
            </a:r>
            <a:r>
              <a:rPr lang="en-US" dirty="0" smtClean="0">
                <a:latin typeface="Times New Roman" charset="0"/>
              </a:rPr>
              <a:t> all these measures of usability.  Just as we can say algorithm X is faster than algorithm Y on some workload, we can say that interface X is more learnable, or more efficient, or more safe than interface Y for some set of tasks and some class of users, by designing an experiment that measures the two interfaces.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3755A1C-0957-4A05-AC40-57CDF8288314}"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mtClean="0">
                <a:latin typeface="Times New Roman" charset="0"/>
              </a:rPr>
              <a:t>The usability dimensions are not uniformly important for all classes of users, or for all applications.  That’s one reason why it’s important to understand your users, so that you know what you should optimize for.  A web site used only once by millions of people – e.g., the national telephone do-not-call registry – has such a strong need for ease of learning, in fact zero learning, that it far outweighs other concerns.  A stock trading program used on a daily basis by expert traders, for whom lost seconds translate to lost dollars, must put efficiency above all else.</a:t>
            </a:r>
          </a:p>
          <a:p>
            <a:r>
              <a:rPr lang="en-US" smtClean="0">
                <a:latin typeface="Times New Roman" charset="0"/>
              </a:rPr>
              <a:t>But users can’t be simply classified as novices or experts, either.  For some applications (like stock trading), your users may be </a:t>
            </a:r>
            <a:r>
              <a:rPr lang="en-US" i="1" smtClean="0">
                <a:latin typeface="Times New Roman" charset="0"/>
              </a:rPr>
              <a:t>domain </a:t>
            </a:r>
            <a:r>
              <a:rPr lang="en-US" smtClean="0">
                <a:latin typeface="Times New Roman" charset="0"/>
              </a:rPr>
              <a:t>experts, deeply knowledgeable about the stock market, and yet still be novices at your particular application.  Even users with long experience using an application may be novices or infrequent users when it comes to some of its features.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049D734-82A0-4A85-8F8A-BC79C2104934}" type="slidenum">
              <a:rPr lang="en-US"/>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mtClean="0">
                <a:latin typeface="Times New Roman" charset="0"/>
              </a:rPr>
              <a:t>Usability doesn’t exist in isolation, of course, and it may not even be the most important property of some systems.  Astronauts may care more about reliability of their navigation computer than its usability; military systems would rather be secure than easy to log into.  Ideally these should be false dichotomies: we’d rather have systems that are reliable, secure, </a:t>
            </a:r>
            <a:r>
              <a:rPr lang="en-US" i="1" smtClean="0">
                <a:latin typeface="Times New Roman" charset="0"/>
              </a:rPr>
              <a:t>and</a:t>
            </a:r>
            <a:r>
              <a:rPr lang="en-US" smtClean="0">
                <a:latin typeface="Times New Roman" charset="0"/>
              </a:rPr>
              <a:t> usable.  But in the real world, development resources are finite, and tradeoffs must be made.</a:t>
            </a:r>
          </a:p>
          <a:p>
            <a:r>
              <a:rPr lang="en-US" smtClean="0">
                <a:latin typeface="Times New Roman" charset="0"/>
              </a:rPr>
              <a:t>In this class, we’ll take an extreme position: usability will be our primary goal.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Here’s a familiar UI design.  You’ve probably used it before, but probably</a:t>
            </a:r>
            <a:r>
              <a:rPr lang="en-US" b="0" baseline="0" dirty="0" smtClean="0"/>
              <a:t> without thinking much about its usability.  W</a:t>
            </a:r>
            <a:r>
              <a:rPr lang="en-US" b="0" dirty="0" smtClean="0"/>
              <a:t>e’re handing</a:t>
            </a:r>
            <a:r>
              <a:rPr lang="en-US" b="0" baseline="0" dirty="0" smtClean="0"/>
              <a:t> some </a:t>
            </a:r>
            <a:r>
              <a:rPr lang="en-US" b="0" dirty="0" smtClean="0"/>
              <a:t>out for you to play with</a:t>
            </a:r>
            <a:r>
              <a:rPr lang="en-US" b="0" baseline="0" dirty="0" smtClean="0"/>
              <a:t> and think about.</a:t>
            </a:r>
          </a:p>
          <a:p>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68639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A278CCC-D88E-49D8-A489-26465472015C}" type="slidenum">
              <a:rPr lang="en-US"/>
              <a:pPr/>
              <a:t>18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smtClean="0">
                <a:latin typeface="Times New Roman" charset="0"/>
              </a:rPr>
              <a:t>This course will be structured as four threads of lectures: design principles; design techniques; implementation techniques; and research methods.  You have to gain experience in the first three in order to do your group project, which takes the entire semester, and the fourth is necessary for the 6.831 version of the course, which introduces graduate students to research in HCI.  </a:t>
            </a:r>
          </a:p>
          <a:p>
            <a:r>
              <a:rPr lang="en-US" dirty="0" smtClean="0">
                <a:latin typeface="Times New Roman" charset="0"/>
              </a:rPr>
              <a:t>Each lecture will be accompanied by lecture notes available on the course web site.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latin typeface="Times New Roman" charset="0"/>
              </a:rPr>
              <a:t>Here are the key objectives o</a:t>
            </a:r>
            <a:r>
              <a:rPr lang="en-US" baseline="0" smtClean="0">
                <a:latin typeface="Times New Roman" charset="0"/>
              </a:rPr>
              <a:t>f the course</a:t>
            </a:r>
            <a:r>
              <a:rPr lang="en-US" smtClean="0">
                <a:latin typeface="Times New Roman" charset="0"/>
              </a:rPr>
              <a:t>.  This is what I hope you’ll take away from the class.</a:t>
            </a:r>
          </a:p>
        </p:txBody>
      </p:sp>
      <p:sp>
        <p:nvSpPr>
          <p:cNvPr id="54276" name="Slide Number Placeholder 3"/>
          <p:cNvSpPr>
            <a:spLocks noGrp="1"/>
          </p:cNvSpPr>
          <p:nvPr>
            <p:ph type="sldNum" sz="quarter" idx="5"/>
          </p:nvPr>
        </p:nvSpPr>
        <p:spPr>
          <a:noFill/>
        </p:spPr>
        <p:txBody>
          <a:bodyPr/>
          <a:lstStyle/>
          <a:p>
            <a:fld id="{C820CAB4-84EE-4F25-9092-5B5BC01279C5}"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a:t>
            </a:fld>
            <a:endParaRPr lang="en-US"/>
          </a:p>
        </p:txBody>
      </p:sp>
    </p:spTree>
    <p:extLst>
      <p:ext uri="{BB962C8B-B14F-4D97-AF65-F5344CB8AC3E}">
        <p14:creationId xmlns:p14="http://schemas.microsoft.com/office/powerpoint/2010/main" val="2769226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D798F34-BBED-40D9-9423-1A32D8952829}" type="slidenum">
              <a:rPr lang="en-US"/>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mtClean="0">
                <a:latin typeface="Times New Roman" charset="0"/>
              </a:rPr>
              <a:t>Administrivia can be found on the course web site.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3678490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3870157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pPr marL="457200" indent="-457200" defTabSz="457200" fontAlgn="auto">
              <a:spcBef>
                <a:spcPts val="0"/>
              </a:spcBef>
              <a:spcAft>
                <a:spcPts val="0"/>
              </a:spcAft>
            </a:pPr>
            <a:endParaRPr lang="en-US" sz="1000" kern="1200" baseline="0" dirty="0" smtClean="0">
              <a:solidFill>
                <a:schemeClr val="tx1"/>
              </a:solidFill>
              <a:latin typeface="Times New Roman" pitchFamily="18" charset="0"/>
              <a:ea typeface="Arial" charset="0"/>
              <a:cs typeface="Arial" charset="0"/>
            </a:endParaRPr>
          </a:p>
        </p:txBody>
      </p:sp>
      <p:sp>
        <p:nvSpPr>
          <p:cNvPr id="4" name="Slide Number Placeholder 3"/>
          <p:cNvSpPr>
            <a:spLocks noGrp="1"/>
          </p:cNvSpPr>
          <p:nvPr>
            <p:ph type="sldNum" sz="quarter" idx="10"/>
          </p:nvPr>
        </p:nvSpPr>
        <p:spPr/>
        <p:txBody>
          <a:bodyPr/>
          <a:lstStyle/>
          <a:p>
            <a:fld id="{A4517B50-B670-7F49-AEA8-68033F7E03C7}" type="slidenum">
              <a:rPr lang="en-US" smtClean="0">
                <a:solidFill>
                  <a:prstClr val="black"/>
                </a:solidFill>
              </a:rPr>
              <a:p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282935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A2260E9-258E-4A63-8B25-0CC4859B2F5E}"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a:spcBef>
                <a:spcPct val="80000"/>
              </a:spcBef>
            </a:pPr>
            <a:r>
              <a:rPr lang="en-US" dirty="0" smtClean="0">
                <a:latin typeface="Times New Roman" charset="0"/>
              </a:rPr>
              <a:t>Usability is about creating effective user interfaces (UIs).  Slapping a pretty window interface on a program does </a:t>
            </a:r>
            <a:r>
              <a:rPr lang="en-US" i="1" dirty="0" smtClean="0">
                <a:latin typeface="Times New Roman" charset="0"/>
              </a:rPr>
              <a:t>not </a:t>
            </a:r>
            <a:r>
              <a:rPr lang="en-US" dirty="0" smtClean="0">
                <a:latin typeface="Times New Roman" charset="0"/>
              </a:rPr>
              <a:t>automatically confer usability on it.  This example shows why.  This dialog box, which appeared in a program that prints custom award certificates, presents the task of selecting a template for the certificate.  </a:t>
            </a:r>
          </a:p>
          <a:p>
            <a:pPr>
              <a:spcBef>
                <a:spcPct val="80000"/>
              </a:spcBef>
            </a:pPr>
            <a:r>
              <a:rPr lang="en-US" dirty="0" smtClean="0">
                <a:latin typeface="Times New Roman" charset="0"/>
              </a:rPr>
              <a:t>This interface is clearly graphical.  It’s mouse-driven – no memorizing or typing complicated commands.  It’s even what-you-see-is-what-you-get (WYSIWYG) – the user gets a preview of the award that will be created.  So why isn’t it usable?</a:t>
            </a:r>
          </a:p>
          <a:p>
            <a:pPr>
              <a:spcBef>
                <a:spcPct val="80000"/>
              </a:spcBef>
            </a:pPr>
            <a:r>
              <a:rPr lang="en-US" dirty="0" smtClean="0">
                <a:latin typeface="Times New Roman" charset="0"/>
              </a:rPr>
              <a:t>The first clue that there might be a problem here is the long help message on the left side.  Why so much help for a simple selection task?  Because the interface is bizarre!  The </a:t>
            </a:r>
            <a:r>
              <a:rPr lang="en-US" i="1" dirty="0" smtClean="0">
                <a:latin typeface="Times New Roman" charset="0"/>
              </a:rPr>
              <a:t>scrollbar </a:t>
            </a:r>
            <a:r>
              <a:rPr lang="en-US" dirty="0" smtClean="0">
                <a:latin typeface="Times New Roman" charset="0"/>
              </a:rPr>
              <a:t>is used to select an award template. Each position on the scrollbar represents a template, and moving the scrollbar back and forth changes the template shown.</a:t>
            </a:r>
          </a:p>
          <a:p>
            <a:pPr>
              <a:spcBef>
                <a:spcPct val="80000"/>
              </a:spcBef>
            </a:pPr>
            <a:r>
              <a:rPr lang="en-US" dirty="0" smtClean="0">
                <a:latin typeface="Times New Roman" charset="0"/>
              </a:rPr>
              <a:t>This is a cute but bad use of a scrollbar. Notice that the scrollbar doesn’t have any marks on it.  How many templates are there?  How are they sorted?  How far do you have to move the scrollbar to select the next one?  You can’t even guess from this </a:t>
            </a:r>
            <a:r>
              <a:rPr lang="en-US" smtClean="0">
                <a:latin typeface="Times New Roman" charset="0"/>
              </a:rPr>
              <a:t>interface.</a:t>
            </a:r>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4A1B0A4-075A-48E3-9EE4-D142AD06B8A4}" type="slidenum">
              <a:rPr lang="en-US"/>
              <a:pPr/>
              <a:t>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a:spcBef>
                <a:spcPct val="80000"/>
              </a:spcBef>
            </a:pPr>
            <a:r>
              <a:rPr lang="en-US" dirty="0" smtClean="0">
                <a:latin typeface="Times New Roman" charset="0"/>
              </a:rPr>
              <a:t>Normally, a horizontal scrollbar underneath an image (or document, or some other content) is designed for scrolling the content horizontally. A new or infrequent user looking at the window sees the scrollbar, assumes it serves that function, and ignores it.  </a:t>
            </a:r>
            <a:r>
              <a:rPr lang="en-US" b="1" dirty="0" smtClean="0">
                <a:latin typeface="Times New Roman" charset="0"/>
              </a:rPr>
              <a:t>Inconsistency</a:t>
            </a:r>
            <a:r>
              <a:rPr lang="en-US" dirty="0" smtClean="0">
                <a:latin typeface="Times New Roman" charset="0"/>
              </a:rPr>
              <a:t> with prior experience and other applications tends to trip up new or infrequent users.</a:t>
            </a:r>
          </a:p>
          <a:p>
            <a:pPr>
              <a:spcBef>
                <a:spcPct val="80000"/>
              </a:spcBef>
            </a:pPr>
            <a:r>
              <a:rPr lang="en-US" dirty="0" smtClean="0">
                <a:latin typeface="Times New Roman" charset="0"/>
              </a:rPr>
              <a:t>Another way to put it is that the horizontal scrollbar is an </a:t>
            </a:r>
            <a:r>
              <a:rPr lang="en-US" b="1" dirty="0" smtClean="0">
                <a:latin typeface="Times New Roman" charset="0"/>
              </a:rPr>
              <a:t>affordance</a:t>
            </a:r>
            <a:r>
              <a:rPr lang="en-US" dirty="0" smtClean="0">
                <a:latin typeface="Times New Roman" charset="0"/>
              </a:rPr>
              <a:t> for continuous scrolling, not for discrete selection. We  see affordances out in the real world, too; a door knob says “turn me”, a handle says “pull me”.  We’ve all seen those apparently-</a:t>
            </a:r>
            <a:r>
              <a:rPr lang="en-US" dirty="0" err="1" smtClean="0">
                <a:latin typeface="Times New Roman" charset="0"/>
              </a:rPr>
              <a:t>pullable</a:t>
            </a:r>
            <a:r>
              <a:rPr lang="en-US" dirty="0" smtClean="0">
                <a:latin typeface="Times New Roman" charset="0"/>
              </a:rPr>
              <a:t> door handles with a little sign that says “Push”; and many of us have had the embarrassing experience of trying to pull on the door before we notice the sign.  The help text on this dialog box is filling the same role here.</a:t>
            </a:r>
          </a:p>
          <a:p>
            <a:pPr>
              <a:spcBef>
                <a:spcPct val="80000"/>
              </a:spcBef>
            </a:pPr>
            <a:r>
              <a:rPr lang="en-US" dirty="0" smtClean="0">
                <a:latin typeface="Times New Roman" charset="0"/>
              </a:rPr>
              <a:t>But the dialog doesn’t get any better for frequent users, either.  If a frequent user wants a template they’ve used before, how can they find it?  Surely they’ll remember that it’s 56% of the way along the scrollbar? This interface provides no </a:t>
            </a:r>
            <a:r>
              <a:rPr lang="en-US" b="1" dirty="0" smtClean="0">
                <a:latin typeface="Times New Roman" charset="0"/>
              </a:rPr>
              <a:t>shortcuts</a:t>
            </a:r>
            <a:r>
              <a:rPr lang="en-US" dirty="0" smtClean="0">
                <a:latin typeface="Times New Roman" charset="0"/>
              </a:rPr>
              <a:t> for frequent users.  In fact, this interface takes what should be a random access process and transforms it into a linear process.  Every user has to look through all the choices, even if they already know which one they want.  The computer scientist in you should cringe at that algorithm.</a:t>
            </a:r>
          </a:p>
          <a:p>
            <a:pPr>
              <a:spcBef>
                <a:spcPct val="80000"/>
              </a:spcBef>
            </a:pPr>
            <a:r>
              <a:rPr lang="en-US" dirty="0" smtClean="0">
                <a:latin typeface="Times New Roman" charset="0"/>
              </a:rPr>
              <a:t>Even the help text has usability problems.  “Press OKAY”?  Where is that?  And why does the message have a ragged left margin?  You don’t see ragged left too often in newspapers and magazine layout, and there’s a good reason.</a:t>
            </a:r>
          </a:p>
          <a:p>
            <a:pPr>
              <a:spcBef>
                <a:spcPct val="80000"/>
              </a:spcBef>
            </a:pPr>
            <a:r>
              <a:rPr lang="en-US" dirty="0" smtClean="0">
                <a:latin typeface="Times New Roman" charset="0"/>
              </a:rPr>
              <a:t>On the plus side, the designer of this dialog box at least recognized that there was a problem – hence the help message.  But the help message is indicative of a flawed approach to usability.  Usability can’t be left until the end of software development, like package artwork or an installer.  It can’t be patched here and there with extra messages or more documentation.  It must be part of the process, so that usability bugs can be </a:t>
            </a:r>
            <a:r>
              <a:rPr lang="en-US" i="1" dirty="0" smtClean="0">
                <a:latin typeface="Times New Roman" charset="0"/>
              </a:rPr>
              <a:t>fixed</a:t>
            </a:r>
            <a:r>
              <a:rPr lang="en-US" dirty="0" smtClean="0">
                <a:latin typeface="Times New Roman" charset="0"/>
              </a:rPr>
              <a:t>, instead of merely patched.</a:t>
            </a:r>
          </a:p>
          <a:p>
            <a:pPr>
              <a:spcBef>
                <a:spcPct val="80000"/>
              </a:spcBef>
            </a:pPr>
            <a:r>
              <a:rPr lang="en-US" dirty="0" smtClean="0">
                <a:latin typeface="Times New Roman" charset="0"/>
              </a:rPr>
              <a:t>How could this dialog box be redesigned to solve some of these problems?</a:t>
            </a:r>
          </a:p>
          <a:p>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30B8F07-86F1-455D-B93B-0EAE5AC76861}"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mtClean="0">
                <a:latin typeface="Times New Roman" charset="0"/>
              </a:rPr>
              <a:t>Here’s one way it might be redesigned.  The templates now fill a list box on the left; selecting a template shows its preview on the right.  This interface suffers from none of the problems of its predecessor: list boxes clearly afford selection to new or infrequent users; random access is trivial for frequent users.  And no help message is needed.</a:t>
            </a:r>
          </a:p>
          <a:p>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1C9737E-1580-4416-BC31-5563AFF6EC4E}"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mtClean="0">
                <a:latin typeface="Times New Roman" charset="0"/>
              </a:rPr>
              <a:t>Here’s another bizarre interface, taken from a program that launches housekeeping tasks at scheduled intervals. The date and time </a:t>
            </a:r>
            <a:r>
              <a:rPr lang="en-US" i="1" smtClean="0">
                <a:latin typeface="Times New Roman" charset="0"/>
              </a:rPr>
              <a:t>look</a:t>
            </a:r>
            <a:r>
              <a:rPr lang="en-US" smtClean="0">
                <a:latin typeface="Times New Roman" charset="0"/>
              </a:rPr>
              <a:t> like editable fields (affordance!), but you can’t edit them with the keyboard.  Instead, if you want to change the time, you have to click on the Set Time button to bring up a dialog box.</a:t>
            </a:r>
          </a:p>
          <a:p>
            <a:r>
              <a:rPr lang="en-US" smtClean="0">
                <a:latin typeface="Times New Roman" charset="0"/>
              </a:rPr>
              <a:t>This dialog box displays time differently, using 12-hour time (7:17 pm) where the original dialog used 24-hour time (consistency!). Just to increase the confusion, it also adds a third representation, an analog clock face.</a:t>
            </a:r>
          </a:p>
          <a:p>
            <a:r>
              <a:rPr lang="en-US" smtClean="0">
                <a:latin typeface="Times New Roman" charset="0"/>
              </a:rPr>
              <a:t>So how is the time actually changed?  By clicking mouse buttons: clicking the left mouse button increases the minute by 1 (wrapping around from 59 to 0), and clicking the right mouse button increases the hour.  Sound familiar?  This designer has managed to turn a sophisticated graphical user interface, full of windows, buttons, and widgets, and controlled by a hundred-key keyboard and two-button mouse, into a </a:t>
            </a:r>
            <a:r>
              <a:rPr lang="en-US" b="1" smtClean="0">
                <a:latin typeface="Times New Roman" charset="0"/>
              </a:rPr>
              <a:t>clock radio!</a:t>
            </a:r>
          </a:p>
          <a:p>
            <a:r>
              <a:rPr lang="en-US" smtClean="0">
                <a:latin typeface="Times New Roman" charset="0"/>
              </a:rPr>
              <a:t>Perhaps the worst part of this example is that it’s not a result of laziness.  Somebody went to a lot of effort to draw that clock face with hands.  If only they’d spent some of that time thinking about usability instead.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15E55A0-A8B6-4E00-A3ED-7108E05202EB}"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mtClean="0">
                <a:latin typeface="Times New Roman" charset="0"/>
              </a:rPr>
              <a:t>Gimp is an open-source image editing program, comparable to Adobe Photoshop.  Gimp’s designers made a strange choice for its menus. Gimp windows have no menu bar.  Instead, all Gimp menus are accessed from a </a:t>
            </a:r>
            <a:r>
              <a:rPr lang="en-US" i="1" smtClean="0">
                <a:latin typeface="Times New Roman" charset="0"/>
              </a:rPr>
              <a:t>context menu</a:t>
            </a:r>
            <a:r>
              <a:rPr lang="en-US" smtClean="0">
                <a:latin typeface="Times New Roman" charset="0"/>
              </a:rPr>
              <a:t>, which pops up on right-click.</a:t>
            </a:r>
          </a:p>
          <a:p>
            <a:r>
              <a:rPr lang="en-US" smtClean="0">
                <a:latin typeface="Times New Roman" charset="0"/>
              </a:rPr>
              <a:t>This is certainly inconsistent with other applications, and new users are likely to stumble trying to find, for example, the File menu, which never appears on a context menu in other applications.  (I certainly stumbled as a new user of Gimp.)  But Gimp’s designers were probably thinking about expert users when they made this decision.  A context menu should be faster to invoke, since you don’t have to move the mouse up to the menu bar.  A context menu can be popped up anywhere.  So it should be faster.  Right?</a:t>
            </a:r>
          </a:p>
          <a:p>
            <a:r>
              <a:rPr lang="en-US" smtClean="0">
                <a:latin typeface="Times New Roman" charset="0"/>
              </a:rPr>
              <a:t>Wrong.  With Gimp’s design, as soon as the mouse hovers over a choice on the context menu (like File or Edit), the submenu immediately</a:t>
            </a:r>
            <a:r>
              <a:rPr lang="en-US" b="1" smtClean="0">
                <a:latin typeface="Times New Roman" charset="0"/>
              </a:rPr>
              <a:t> </a:t>
            </a:r>
            <a:r>
              <a:rPr lang="en-US" smtClean="0">
                <a:latin typeface="Times New Roman" charset="0"/>
              </a:rPr>
              <a:t>pops up to the right. That means, if I want to reach an option on the File menu, I have to move my mouse carefully to the right, staying within the File choice, until it reaches the File submenu.  If my mouse ever strays into the Edit item, the File menu I’m aiming for vanishes, replaced by the Edit menu.  So if I want to select File/Quit, I can’t just drag my mouse in a straight line from File to Quit – I have to drive into the File menu, turn 90 degrees and then drive down to Quit!  Hierarchical submenus are actually slower to use than a menu bar.</a:t>
            </a:r>
          </a:p>
          <a:p>
            <a:r>
              <a:rPr lang="en-US" smtClean="0">
                <a:latin typeface="Times New Roman" charset="0"/>
              </a:rPr>
              <a:t>Part of the problem here is the way GTK (the UI toolkit used by Gimp) implements submenus.  Changing the submenu immediately is probably a bad idea. Microsoft Windows does it a little better – you have to hover over a choice for about half a second before the submenu appears, so if you veer off course briefly, you won’t lose your target. But you still have to make that right-angle turn.  Apple Macintosh does even better: when a submenu opens, there’s a triangular zone, spreading from the mouse to the submenu, in which the mouse pointer can move without losing the submenu. So you can drive diagonally toward Quit without losing the File menu, or you can drive straight down to get to the Edit menu instead.</a:t>
            </a:r>
          </a:p>
          <a:p>
            <a:r>
              <a:rPr lang="en-US" smtClean="0">
                <a:latin typeface="Times New Roman" charset="0"/>
              </a:rPr>
              <a:t>Gimp’s designers made a choice without fully considering how it interacted with human capabilities.  We’ll see that there are some techniques and principles that we can use to predict how decisions like this will affect a user interface – and we’ll also see how we can measure and evaluate the actual effects.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0F2F2C9-C347-4BD1-BEA5-5ADF455A0A1B}"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dirty="0" smtClean="0">
                <a:latin typeface="Times New Roman" charset="0"/>
              </a:rPr>
              <a:t>There’s another interesting design feature in Gimp’s menus --- well-intentioned and clever, but problematic in practice.  Suppose my mouse is halfway down the File menu when I notice that the Quit command actually has a keyboard shortcut: Ctrl-Q.  Great!  So I press it.</a:t>
            </a:r>
          </a:p>
          <a:p>
            <a:r>
              <a:rPr lang="en-US" dirty="0" smtClean="0">
                <a:latin typeface="Times New Roman" charset="0"/>
              </a:rPr>
              <a:t>But it doesn’t invoke the Quit command.  Instead, it changes the shortcut of whatever command my mouse is hovering over --- in this case, Save --- to Ctrl-Q.  This is a </a:t>
            </a:r>
            <a:r>
              <a:rPr lang="en-US" b="1" dirty="0" smtClean="0">
                <a:latin typeface="Times New Roman" charset="0"/>
              </a:rPr>
              <a:t>mode</a:t>
            </a:r>
            <a:r>
              <a:rPr lang="en-US" dirty="0" smtClean="0">
                <a:latin typeface="Times New Roman" charset="0"/>
              </a:rPr>
              <a:t>: a state of the system in which a user action has a different meaning than it does in other states.  Modes may be inevitable in user interfaces, but </a:t>
            </a:r>
            <a:r>
              <a:rPr lang="en-US" b="1" dirty="0" smtClean="0">
                <a:latin typeface="Times New Roman" charset="0"/>
              </a:rPr>
              <a:t>mode errors</a:t>
            </a:r>
            <a:r>
              <a:rPr lang="en-US" dirty="0" smtClean="0">
                <a:latin typeface="Times New Roman" charset="0"/>
              </a:rPr>
              <a:t> --- using the action in the wrong mode, so it does something you don’t intend --- do not have to be inevitable.</a:t>
            </a:r>
          </a:p>
          <a:p>
            <a:r>
              <a:rPr lang="en-US" dirty="0" smtClean="0">
                <a:latin typeface="Times New Roman" charset="0"/>
              </a:rPr>
              <a:t>Worse, it’s not an easy error to undo. (Pressing Ctrl-Z, the conventional undo shortcut, only makes it worse!)  I have to reassign the old shortcut to the Save command --- if I can remember the original shortcut. Then I have find the command whose original shortcut was Ctrl-Q, and restore that one as well.  This error wasn’t easily </a:t>
            </a:r>
            <a:r>
              <a:rPr lang="en-US" b="1" dirty="0" smtClean="0">
                <a:latin typeface="Times New Roman" charset="0"/>
              </a:rPr>
              <a:t>recoverable.</a:t>
            </a:r>
            <a:endParaRPr lang="en-US" dirty="0" smtClean="0">
              <a:latin typeface="Times New Roman" charset="0"/>
            </a:endParaRPr>
          </a:p>
          <a:p>
            <a:r>
              <a:rPr lang="en-US" dirty="0" smtClean="0">
                <a:latin typeface="Times New Roman" charset="0"/>
              </a:rPr>
              <a:t>Gimp’s designers had a terrific idea here – making it easy to assign keyboard shortcuts by just pointing at the menu item you want to change and pressing the shortcut.  That’s simple and elegant, in fact far simpler than most customization interfaces.  But they’ve given us too much rope, and it’s easy to hang ourselves.  This</a:t>
            </a:r>
            <a:r>
              <a:rPr lang="en-US" baseline="0" dirty="0" smtClean="0">
                <a:latin typeface="Times New Roman" charset="0"/>
              </a:rPr>
              <a:t> </a:t>
            </a:r>
            <a:r>
              <a:rPr lang="en-US" dirty="0" smtClean="0">
                <a:latin typeface="Times New Roman" charset="0"/>
              </a:rPr>
              <a:t>interface isn’t </a:t>
            </a:r>
            <a:r>
              <a:rPr lang="en-US" b="1" dirty="0" smtClean="0">
                <a:latin typeface="Times New Roman" charset="0"/>
              </a:rPr>
              <a:t>safe </a:t>
            </a:r>
            <a:r>
              <a:rPr lang="en-US" b="0" dirty="0" smtClean="0">
                <a:latin typeface="Times New Roman" charset="0"/>
              </a:rPr>
              <a:t>to use.</a:t>
            </a:r>
            <a:endParaRPr lang="en-US" dirty="0"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1CE6208-A2BA-4F7D-8545-CA87D7C80D1D}"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mtClean="0">
                <a:latin typeface="Times New Roman" charset="0"/>
              </a:rPr>
              <a:t>In Emacs, Ctrl-S starts an </a:t>
            </a:r>
            <a:r>
              <a:rPr lang="en-US" i="1" smtClean="0">
                <a:latin typeface="Times New Roman" charset="0"/>
              </a:rPr>
              <a:t>incremental search</a:t>
            </a:r>
            <a:r>
              <a:rPr lang="en-US" smtClean="0">
                <a:latin typeface="Times New Roman" charset="0"/>
              </a:rPr>
              <a:t>.  This is a well-designed feature.</a:t>
            </a:r>
          </a:p>
          <a:p>
            <a:pPr lvl="1"/>
            <a:r>
              <a:rPr lang="en-US" smtClean="0">
                <a:latin typeface="Times New Roman" charset="0"/>
              </a:rPr>
              <a:t>it’s highly </a:t>
            </a:r>
            <a:r>
              <a:rPr lang="en-US" b="1" smtClean="0">
                <a:latin typeface="Times New Roman" charset="0"/>
              </a:rPr>
              <a:t>responsive</a:t>
            </a:r>
            <a:r>
              <a:rPr lang="en-US" smtClean="0">
                <a:latin typeface="Times New Roman" charset="0"/>
              </a:rPr>
              <a:t>: updates as fast as the user can type</a:t>
            </a:r>
          </a:p>
          <a:p>
            <a:pPr lvl="1"/>
            <a:r>
              <a:rPr lang="en-US" smtClean="0">
                <a:latin typeface="Times New Roman" charset="0"/>
              </a:rPr>
              <a:t>it’s easily and obviously </a:t>
            </a:r>
            <a:r>
              <a:rPr lang="en-US" b="1" smtClean="0">
                <a:latin typeface="Times New Roman" charset="0"/>
              </a:rPr>
              <a:t>reversible</a:t>
            </a:r>
            <a:r>
              <a:rPr lang="en-US" smtClean="0">
                <a:latin typeface="Times New Roman" charset="0"/>
              </a:rPr>
              <a:t>: press Backspace if you made a mistake</a:t>
            </a:r>
          </a:p>
          <a:p>
            <a:pPr lvl="1"/>
            <a:r>
              <a:rPr lang="en-US" smtClean="0">
                <a:latin typeface="Times New Roman" charset="0"/>
              </a:rPr>
              <a:t>it provides immediate </a:t>
            </a:r>
            <a:r>
              <a:rPr lang="en-US" b="1" smtClean="0">
                <a:latin typeface="Times New Roman" charset="0"/>
              </a:rPr>
              <a:t>feedback</a:t>
            </a:r>
            <a:r>
              <a:rPr lang="en-US" smtClean="0">
                <a:latin typeface="Times New Roman" charset="0"/>
              </a:rPr>
              <a:t> about what it’s doing</a:t>
            </a:r>
          </a:p>
          <a:p>
            <a:pPr lvl="1"/>
            <a:r>
              <a:rPr lang="en-US" smtClean="0">
                <a:latin typeface="Times New Roman" charset="0"/>
              </a:rPr>
              <a:t>successful searches may even achieve early success: only 3 letters was enough to find BasicProgressGenerator, and I could instantly tell that it was enough</a:t>
            </a:r>
          </a:p>
          <a:p>
            <a:pPr lvl="1"/>
            <a:r>
              <a:rPr lang="en-US" smtClean="0">
                <a:latin typeface="Times New Roman" charset="0"/>
              </a:rPr>
              <a:t>user gets early feedback about typos and failed searches</a:t>
            </a:r>
          </a:p>
          <a:p>
            <a:r>
              <a:rPr lang="en-US" smtClean="0">
                <a:latin typeface="Times New Roman" charset="0"/>
              </a:rPr>
              <a:t>What’s the downside? All its controls are </a:t>
            </a:r>
            <a:r>
              <a:rPr lang="en-US" b="1" smtClean="0">
                <a:latin typeface="Times New Roman" charset="0"/>
              </a:rPr>
              <a:t>invisible</a:t>
            </a:r>
            <a:r>
              <a:rPr lang="en-US" smtClean="0">
                <a:latin typeface="Times New Roman" charset="0"/>
              </a:rPr>
              <a:t>.  How do you start the incremental search? How do you search again?  How do you go backwards?  How do you do a case-sensitive search?</a:t>
            </a:r>
          </a:p>
          <a:p>
            <a:r>
              <a:rPr lang="en-US" smtClean="0">
                <a:latin typeface="Times New Roman" charset="0"/>
              </a:rPr>
              <a:t>Once learned, however, these commands are simple.  Ctrl-S starts the search.  Pressing Ctrl-S again looks for a later match. (But now there is the possibility of mode error!) Pressing Ctrl-R looks backwards for a previous match.  (What does Backspace do?)  Using any capitalized letters in your query forces a case-sensitive search. (But how do I search for an all-lowercase string case-sensitively?)</a:t>
            </a:r>
          </a:p>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 Usability</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UI Hall of Fame or Shame?</a:t>
            </a:r>
          </a:p>
        </p:txBody>
      </p:sp>
      <p:sp>
        <p:nvSpPr>
          <p:cNvPr id="32771" name="Text Placeholder 6"/>
          <p:cNvSpPr>
            <a:spLocks noGrp="1"/>
          </p:cNvSpPr>
          <p:nvPr>
            <p:ph type="body" idx="1"/>
          </p:nvPr>
        </p:nvSpPr>
        <p:spPr/>
        <p:txBody>
          <a:bodyPr/>
          <a:lstStyle/>
          <a:p>
            <a:endParaRPr lang="en-US" smtClean="0"/>
          </a:p>
        </p:txBody>
      </p:sp>
      <p:sp>
        <p:nvSpPr>
          <p:cNvPr id="32772" name="Date Placeholder 2"/>
          <p:cNvSpPr>
            <a:spLocks noGrp="1"/>
          </p:cNvSpPr>
          <p:nvPr>
            <p:ph type="dt" sz="quarter" idx="10"/>
          </p:nvPr>
        </p:nvSpPr>
        <p:spPr>
          <a:noFill/>
        </p:spPr>
        <p:txBody>
          <a:bodyPr/>
          <a:lstStyle/>
          <a:p>
            <a:r>
              <a:rPr lang="en-US" smtClean="0"/>
              <a:t>Spring 2013</a:t>
            </a:r>
          </a:p>
        </p:txBody>
      </p:sp>
      <p:sp>
        <p:nvSpPr>
          <p:cNvPr id="32773" name="Footer Placeholder 3"/>
          <p:cNvSpPr>
            <a:spLocks noGrp="1"/>
          </p:cNvSpPr>
          <p:nvPr>
            <p:ph type="ftr" sz="quarter" idx="11"/>
          </p:nvPr>
        </p:nvSpPr>
        <p:spPr>
          <a:noFill/>
        </p:spPr>
        <p:txBody>
          <a:bodyPr/>
          <a:lstStyle/>
          <a:p>
            <a:r>
              <a:rPr lang="en-US" smtClean="0"/>
              <a:t>6.813/6.831 User Interface Design and Implementation</a:t>
            </a:r>
          </a:p>
        </p:txBody>
      </p:sp>
      <p:sp>
        <p:nvSpPr>
          <p:cNvPr id="32774" name="Slide Number Placeholder 4"/>
          <p:cNvSpPr>
            <a:spLocks noGrp="1"/>
          </p:cNvSpPr>
          <p:nvPr>
            <p:ph type="sldNum" sz="quarter" idx="12"/>
          </p:nvPr>
        </p:nvSpPr>
        <p:spPr>
          <a:noFill/>
        </p:spPr>
        <p:txBody>
          <a:bodyPr/>
          <a:lstStyle/>
          <a:p>
            <a:fld id="{CE833FA3-118E-41C8-AFA3-ACF8E9C8B7CE}" type="slidenum">
              <a:rPr lang="en-US"/>
              <a:pPr/>
              <a:t>10</a:t>
            </a:fld>
            <a:endParaRPr lang="en-US"/>
          </a:p>
        </p:txBody>
      </p:sp>
      <p:pic>
        <p:nvPicPr>
          <p:cNvPr id="32775" name="Picture 7"/>
          <p:cNvPicPr>
            <a:picLocks noChangeAspect="1" noChangeArrowheads="1"/>
          </p:cNvPicPr>
          <p:nvPr/>
        </p:nvPicPr>
        <p:blipFill>
          <a:blip r:embed="rId3" cstate="print"/>
          <a:srcRect/>
          <a:stretch>
            <a:fillRect/>
          </a:stretch>
        </p:blipFill>
        <p:spPr bwMode="auto">
          <a:xfrm>
            <a:off x="914400" y="1295400"/>
            <a:ext cx="7239000" cy="4440238"/>
          </a:xfrm>
          <a:prstGeom prst="rect">
            <a:avLst/>
          </a:prstGeom>
          <a:noFill/>
          <a:ln w="25400">
            <a:noFill/>
            <a:miter lim="800000"/>
            <a:headEnd/>
            <a:tailEnd type="none" w="lg" len="lg"/>
          </a:ln>
        </p:spPr>
      </p:pic>
    </p:spTree>
    <p:extLst>
      <p:ext uri="{BB962C8B-B14F-4D97-AF65-F5344CB8AC3E}">
        <p14:creationId xmlns:p14="http://schemas.microsoft.com/office/powerpoint/2010/main" val="18343307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type="title"/>
          </p:nvPr>
        </p:nvSpPr>
        <p:spPr/>
        <p:txBody>
          <a:bodyPr/>
          <a:lstStyle/>
          <a:p>
            <a:r>
              <a:rPr lang="en-US" smtClean="0"/>
              <a:t>UI Hall of Fame or Shame?</a:t>
            </a:r>
          </a:p>
        </p:txBody>
      </p:sp>
      <p:sp>
        <p:nvSpPr>
          <p:cNvPr id="34820" name="Text Placeholder 6"/>
          <p:cNvSpPr>
            <a:spLocks noGrp="1"/>
          </p:cNvSpPr>
          <p:nvPr>
            <p:ph type="body" idx="1"/>
          </p:nvPr>
        </p:nvSpPr>
        <p:spPr/>
        <p:txBody>
          <a:bodyPr/>
          <a:lstStyle/>
          <a:p>
            <a:endParaRPr lang="en-US" smtClean="0"/>
          </a:p>
        </p:txBody>
      </p:sp>
      <p:sp>
        <p:nvSpPr>
          <p:cNvPr id="34821" name="Date Placeholder 2"/>
          <p:cNvSpPr>
            <a:spLocks noGrp="1"/>
          </p:cNvSpPr>
          <p:nvPr>
            <p:ph type="dt" sz="quarter" idx="10"/>
          </p:nvPr>
        </p:nvSpPr>
        <p:spPr>
          <a:noFill/>
        </p:spPr>
        <p:txBody>
          <a:bodyPr/>
          <a:lstStyle/>
          <a:p>
            <a:r>
              <a:rPr lang="en-US" smtClean="0"/>
              <a:t>Spring 2013</a:t>
            </a:r>
          </a:p>
        </p:txBody>
      </p:sp>
      <p:sp>
        <p:nvSpPr>
          <p:cNvPr id="34822" name="Footer Placeholder 3"/>
          <p:cNvSpPr>
            <a:spLocks noGrp="1"/>
          </p:cNvSpPr>
          <p:nvPr>
            <p:ph type="ftr" sz="quarter" idx="11"/>
          </p:nvPr>
        </p:nvSpPr>
        <p:spPr>
          <a:noFill/>
        </p:spPr>
        <p:txBody>
          <a:bodyPr/>
          <a:lstStyle/>
          <a:p>
            <a:r>
              <a:rPr lang="en-US" smtClean="0"/>
              <a:t>6.813/6.831 User Interface Design and Implementation</a:t>
            </a:r>
          </a:p>
        </p:txBody>
      </p:sp>
      <p:sp>
        <p:nvSpPr>
          <p:cNvPr id="34823" name="Slide Number Placeholder 4"/>
          <p:cNvSpPr>
            <a:spLocks noGrp="1"/>
          </p:cNvSpPr>
          <p:nvPr>
            <p:ph type="sldNum" sz="quarter" idx="12"/>
          </p:nvPr>
        </p:nvSpPr>
        <p:spPr>
          <a:noFill/>
        </p:spPr>
        <p:txBody>
          <a:bodyPr/>
          <a:lstStyle/>
          <a:p>
            <a:fld id="{B73AD023-40E8-42B4-85F7-78F978EB37E0}" type="slidenum">
              <a:rPr lang="en-US"/>
              <a:pPr/>
              <a:t>11</a:t>
            </a:fld>
            <a:endParaRPr lang="en-US"/>
          </a:p>
        </p:txBody>
      </p:sp>
      <p:pic>
        <p:nvPicPr>
          <p:cNvPr id="8" name="Picture 7"/>
          <p:cNvPicPr>
            <a:picLocks noChangeAspect="1"/>
          </p:cNvPicPr>
          <p:nvPr/>
        </p:nvPicPr>
        <p:blipFill>
          <a:blip r:embed="rId3"/>
          <a:stretch>
            <a:fillRect/>
          </a:stretch>
        </p:blipFill>
        <p:spPr>
          <a:xfrm>
            <a:off x="457200" y="1143000"/>
            <a:ext cx="2000250" cy="4572000"/>
          </a:xfrm>
          <a:prstGeom prst="rect">
            <a:avLst/>
          </a:prstGeom>
        </p:spPr>
      </p:pic>
      <p:pic>
        <p:nvPicPr>
          <p:cNvPr id="10" name="Picture 9"/>
          <p:cNvPicPr>
            <a:picLocks noChangeAspect="1"/>
          </p:cNvPicPr>
          <p:nvPr/>
        </p:nvPicPr>
        <p:blipFill>
          <a:blip r:embed="rId4"/>
          <a:stretch>
            <a:fillRect/>
          </a:stretch>
        </p:blipFill>
        <p:spPr>
          <a:xfrm>
            <a:off x="6268528" y="838200"/>
            <a:ext cx="2875472" cy="3048000"/>
          </a:xfrm>
          <a:prstGeom prst="rect">
            <a:avLst/>
          </a:prstGeom>
        </p:spPr>
      </p:pic>
      <p:pic>
        <p:nvPicPr>
          <p:cNvPr id="12" name="Picture 11"/>
          <p:cNvPicPr>
            <a:picLocks noChangeAspect="1"/>
          </p:cNvPicPr>
          <p:nvPr/>
        </p:nvPicPr>
        <p:blipFill>
          <a:blip r:embed="rId5"/>
          <a:stretch>
            <a:fillRect/>
          </a:stretch>
        </p:blipFill>
        <p:spPr>
          <a:xfrm>
            <a:off x="2895600" y="838200"/>
            <a:ext cx="3041596" cy="2895600"/>
          </a:xfrm>
          <a:prstGeom prst="rect">
            <a:avLst/>
          </a:prstGeom>
        </p:spPr>
      </p:pic>
      <p:pic>
        <p:nvPicPr>
          <p:cNvPr id="9" name="Picture 8"/>
          <p:cNvPicPr>
            <a:picLocks noChangeAspect="1"/>
          </p:cNvPicPr>
          <p:nvPr/>
        </p:nvPicPr>
        <p:blipFill>
          <a:blip r:embed="rId6"/>
          <a:srcRect l="21497" t="23128" r="23226" b="7487"/>
          <a:stretch>
            <a:fillRect/>
          </a:stretch>
        </p:blipFill>
        <p:spPr>
          <a:xfrm>
            <a:off x="2895600" y="2743200"/>
            <a:ext cx="2457450" cy="3276600"/>
          </a:xfrm>
          <a:prstGeom prst="rect">
            <a:avLst/>
          </a:prstGeom>
        </p:spPr>
      </p:pic>
      <p:pic>
        <p:nvPicPr>
          <p:cNvPr id="11" name="Picture 10"/>
          <p:cNvPicPr>
            <a:picLocks noChangeAspect="1"/>
          </p:cNvPicPr>
          <p:nvPr/>
        </p:nvPicPr>
        <p:blipFill>
          <a:blip r:embed="rId7"/>
          <a:stretch>
            <a:fillRect/>
          </a:stretch>
        </p:blipFill>
        <p:spPr>
          <a:xfrm>
            <a:off x="6019800" y="3962400"/>
            <a:ext cx="2716654" cy="2034210"/>
          </a:xfrm>
          <a:prstGeom prst="rect">
            <a:avLst/>
          </a:prstGeom>
        </p:spPr>
      </p:pic>
      <p:pic>
        <p:nvPicPr>
          <p:cNvPr id="13" name="Picture 12"/>
          <p:cNvPicPr>
            <a:picLocks noChangeAspect="1"/>
          </p:cNvPicPr>
          <p:nvPr/>
        </p:nvPicPr>
        <p:blipFill>
          <a:blip r:embed="rId8"/>
          <a:srcRect l="-44444" t="-15342" r="-46667" b="-18904"/>
          <a:stretch>
            <a:fillRect/>
          </a:stretch>
        </p:blipFill>
        <p:spPr>
          <a:xfrm>
            <a:off x="2514600" y="838200"/>
            <a:ext cx="6553200" cy="5334000"/>
          </a:xfrm>
          <a:prstGeom prst="rect">
            <a:avLst/>
          </a:prstGeom>
          <a:solidFill>
            <a:schemeClr val="bg1"/>
          </a:solidFill>
        </p:spPr>
      </p:pic>
    </p:spTree>
    <p:extLst>
      <p:ext uri="{BB962C8B-B14F-4D97-AF65-F5344CB8AC3E}">
        <p14:creationId xmlns:p14="http://schemas.microsoft.com/office/powerpoint/2010/main" val="2502926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Not the User</a:t>
            </a:r>
            <a:endParaRPr lang="en-US" dirty="0"/>
          </a:p>
        </p:txBody>
      </p:sp>
      <p:sp>
        <p:nvSpPr>
          <p:cNvPr id="3" name="Text Placeholder 2"/>
          <p:cNvSpPr>
            <a:spLocks noGrp="1"/>
          </p:cNvSpPr>
          <p:nvPr>
            <p:ph type="body" idx="1"/>
          </p:nvPr>
        </p:nvSpPr>
        <p:spPr>
          <a:xfrm>
            <a:off x="685800" y="1066800"/>
            <a:ext cx="7772400" cy="5029200"/>
          </a:xfrm>
        </p:spPr>
        <p:txBody>
          <a:bodyPr/>
          <a:lstStyle/>
          <a:p>
            <a:r>
              <a:rPr lang="en-US" dirty="0"/>
              <a:t>Most software engineering </a:t>
            </a:r>
            <a:r>
              <a:rPr lang="en-US" dirty="0" smtClean="0"/>
              <a:t/>
            </a:r>
            <a:br>
              <a:rPr lang="en-US" dirty="0" smtClean="0"/>
            </a:br>
            <a:r>
              <a:rPr lang="en-US" dirty="0" smtClean="0"/>
              <a:t>is </a:t>
            </a:r>
            <a:r>
              <a:rPr lang="en-US" dirty="0"/>
              <a:t>about communicating with </a:t>
            </a:r>
            <a:r>
              <a:rPr lang="en-US" dirty="0" smtClean="0"/>
              <a:t/>
            </a:r>
            <a:br>
              <a:rPr lang="en-US" dirty="0" smtClean="0"/>
            </a:br>
            <a:r>
              <a:rPr lang="en-US" dirty="0" smtClean="0"/>
              <a:t>other programmers</a:t>
            </a:r>
          </a:p>
          <a:p>
            <a:pPr marL="457200" lvl="1" indent="0">
              <a:buNone/>
            </a:pPr>
            <a:r>
              <a:rPr lang="en-US" dirty="0" smtClean="0"/>
              <a:t>...who are a lot like you</a:t>
            </a:r>
            <a:endParaRPr lang="en-US" dirty="0"/>
          </a:p>
          <a:p>
            <a:pPr marL="0" indent="0">
              <a:buNone/>
            </a:pPr>
            <a:r>
              <a:rPr lang="en-US" dirty="0" smtClean="0"/>
              <a:t>	</a:t>
            </a:r>
          </a:p>
          <a:p>
            <a:r>
              <a:rPr lang="en-US" dirty="0" smtClean="0"/>
              <a:t>UI </a:t>
            </a:r>
            <a:r>
              <a:rPr lang="en-US" dirty="0"/>
              <a:t>is about communicating </a:t>
            </a:r>
            <a:r>
              <a:rPr lang="en-US" dirty="0" smtClean="0"/>
              <a:t/>
            </a:r>
            <a:br>
              <a:rPr lang="en-US" dirty="0" smtClean="0"/>
            </a:br>
            <a:r>
              <a:rPr lang="en-US" dirty="0" smtClean="0"/>
              <a:t>with users</a:t>
            </a:r>
          </a:p>
          <a:p>
            <a:pPr lvl="1"/>
            <a:r>
              <a:rPr lang="en-US" dirty="0" smtClean="0"/>
              <a:t>Users are NOT LIKE YOU</a:t>
            </a:r>
          </a:p>
          <a:p>
            <a:pPr lvl="1"/>
            <a:endParaRPr lang="en-US" dirty="0"/>
          </a:p>
          <a:p>
            <a:r>
              <a:rPr lang="en-US" dirty="0" smtClean="0"/>
              <a:t>The user is ALWAYS right</a:t>
            </a:r>
          </a:p>
          <a:p>
            <a:pPr lvl="1"/>
            <a:r>
              <a:rPr lang="en-US" dirty="0" smtClean="0"/>
              <a:t>Usability problems are the design’s fault</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12</a:t>
            </a:fld>
            <a:endParaRPr lang="en-US"/>
          </a:p>
        </p:txBody>
      </p:sp>
      <p:pic>
        <p:nvPicPr>
          <p:cNvPr id="10" name="Picture 9"/>
          <p:cNvPicPr>
            <a:picLocks noChangeAspect="1"/>
          </p:cNvPicPr>
          <p:nvPr/>
        </p:nvPicPr>
        <p:blipFill rotWithShape="1">
          <a:blip r:embed="rId3"/>
          <a:srcRect b="18597"/>
          <a:stretch/>
        </p:blipFill>
        <p:spPr>
          <a:xfrm>
            <a:off x="6019800" y="1066799"/>
            <a:ext cx="2590800" cy="1891071"/>
          </a:xfrm>
          <a:prstGeom prst="rect">
            <a:avLst/>
          </a:prstGeom>
        </p:spPr>
      </p:pic>
      <p:pic>
        <p:nvPicPr>
          <p:cNvPr id="11" name="Picture 10"/>
          <p:cNvPicPr>
            <a:picLocks noChangeAspect="1"/>
          </p:cNvPicPr>
          <p:nvPr/>
        </p:nvPicPr>
        <p:blipFill>
          <a:blip r:embed="rId4"/>
          <a:stretch>
            <a:fillRect/>
          </a:stretch>
        </p:blipFill>
        <p:spPr>
          <a:xfrm>
            <a:off x="6172200" y="3146876"/>
            <a:ext cx="2828404" cy="2407553"/>
          </a:xfrm>
          <a:prstGeom prst="rect">
            <a:avLst/>
          </a:prstGeom>
        </p:spPr>
      </p:pic>
    </p:spTree>
    <p:extLst>
      <p:ext uri="{BB962C8B-B14F-4D97-AF65-F5344CB8AC3E}">
        <p14:creationId xmlns:p14="http://schemas.microsoft.com/office/powerpoint/2010/main" val="41757064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Expect Users to be Designers</a:t>
            </a:r>
            <a:endParaRPr lang="en-US" dirty="0"/>
          </a:p>
        </p:txBody>
      </p:sp>
      <p:sp>
        <p:nvSpPr>
          <p:cNvPr id="3" name="Text Placeholder 2"/>
          <p:cNvSpPr>
            <a:spLocks noGrp="1"/>
          </p:cNvSpPr>
          <p:nvPr>
            <p:ph type="body" idx="1"/>
          </p:nvPr>
        </p:nvSpPr>
        <p:spPr/>
        <p:txBody>
          <a:bodyPr/>
          <a:lstStyle/>
          <a:p>
            <a:r>
              <a:rPr lang="en-US" sz="2400" dirty="0" smtClean="0"/>
              <a:t>Telephone handset weight</a:t>
            </a:r>
          </a:p>
          <a:p>
            <a:pPr lvl="1"/>
            <a:r>
              <a:rPr lang="en-US" sz="2000" dirty="0" smtClean="0"/>
              <a:t>Users said: it’s fine</a:t>
            </a:r>
          </a:p>
          <a:p>
            <a:pPr lvl="1"/>
            <a:r>
              <a:rPr lang="en-US" sz="2000" dirty="0" smtClean="0"/>
              <a:t>But they really wanted: lighter</a:t>
            </a:r>
            <a:endParaRPr lang="en-US" sz="2000" dirty="0"/>
          </a:p>
          <a:p>
            <a:endParaRPr lang="en-US" sz="2400" dirty="0" smtClean="0"/>
          </a:p>
          <a:p>
            <a:r>
              <a:rPr lang="en-US" sz="2400" dirty="0" smtClean="0"/>
              <a:t># of Google search results</a:t>
            </a:r>
          </a:p>
          <a:p>
            <a:pPr lvl="1"/>
            <a:r>
              <a:rPr lang="en-US" sz="2000" dirty="0" smtClean="0"/>
              <a:t>Users said: 30 results</a:t>
            </a:r>
          </a:p>
          <a:p>
            <a:pPr lvl="1"/>
            <a:r>
              <a:rPr lang="en-US" sz="2000" dirty="0" smtClean="0"/>
              <a:t>But they really wanted: 10</a:t>
            </a:r>
            <a:endParaRPr lang="en-US" sz="2000" dirty="0"/>
          </a:p>
          <a:p>
            <a:endParaRPr lang="en-US" sz="2400" dirty="0" smtClean="0"/>
          </a:p>
          <a:p>
            <a:r>
              <a:rPr lang="en-US" sz="2400" dirty="0" smtClean="0"/>
              <a:t>Command abbreviations</a:t>
            </a:r>
          </a:p>
          <a:p>
            <a:pPr lvl="1"/>
            <a:r>
              <a:rPr lang="en-US" sz="2000" dirty="0" smtClean="0"/>
              <a:t>Users make 2x errors with their </a:t>
            </a:r>
            <a:br>
              <a:rPr lang="en-US" sz="2000" dirty="0" smtClean="0"/>
            </a:br>
            <a:r>
              <a:rPr lang="en-US" sz="2000" dirty="0" smtClean="0"/>
              <a:t>own custom abbreviations</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13</a:t>
            </a:fld>
            <a:endParaRPr lang="en-US"/>
          </a:p>
        </p:txBody>
      </p:sp>
      <p:pic>
        <p:nvPicPr>
          <p:cNvPr id="7" name="Picture 6"/>
          <p:cNvPicPr>
            <a:picLocks noChangeAspect="1"/>
          </p:cNvPicPr>
          <p:nvPr/>
        </p:nvPicPr>
        <p:blipFill>
          <a:blip r:embed="rId3"/>
          <a:stretch>
            <a:fillRect/>
          </a:stretch>
        </p:blipFill>
        <p:spPr>
          <a:xfrm>
            <a:off x="5486400" y="1143000"/>
            <a:ext cx="1439526" cy="1447800"/>
          </a:xfrm>
          <a:prstGeom prst="rect">
            <a:avLst/>
          </a:prstGeom>
        </p:spPr>
      </p:pic>
      <p:pic>
        <p:nvPicPr>
          <p:cNvPr id="8" name="Picture 7"/>
          <p:cNvPicPr>
            <a:picLocks noChangeAspect="1"/>
          </p:cNvPicPr>
          <p:nvPr/>
        </p:nvPicPr>
        <p:blipFill>
          <a:blip r:embed="rId4"/>
          <a:stretch>
            <a:fillRect/>
          </a:stretch>
        </p:blipFill>
        <p:spPr>
          <a:xfrm>
            <a:off x="5029200" y="2895600"/>
            <a:ext cx="2692400" cy="1447800"/>
          </a:xfrm>
          <a:prstGeom prst="rect">
            <a:avLst/>
          </a:prstGeom>
        </p:spPr>
      </p:pic>
      <p:sp>
        <p:nvSpPr>
          <p:cNvPr id="9" name="TextBox 8"/>
          <p:cNvSpPr txBox="1"/>
          <p:nvPr/>
        </p:nvSpPr>
        <p:spPr>
          <a:xfrm>
            <a:off x="5791200" y="4800600"/>
            <a:ext cx="466694" cy="400110"/>
          </a:xfrm>
          <a:prstGeom prst="rect">
            <a:avLst/>
          </a:prstGeom>
          <a:noFill/>
        </p:spPr>
        <p:txBody>
          <a:bodyPr wrap="none" rtlCol="0">
            <a:spAutoFit/>
          </a:bodyPr>
          <a:lstStyle/>
          <a:p>
            <a:r>
              <a:rPr lang="en-US" dirty="0" err="1" smtClean="0">
                <a:solidFill>
                  <a:schemeClr val="accent6"/>
                </a:solidFill>
                <a:latin typeface="Consolas"/>
                <a:cs typeface="Consolas"/>
              </a:rPr>
              <a:t>ls</a:t>
            </a:r>
            <a:endParaRPr lang="en-US" dirty="0">
              <a:solidFill>
                <a:schemeClr val="accent6"/>
              </a:solidFill>
              <a:latin typeface="Consolas"/>
              <a:cs typeface="Consolas"/>
            </a:endParaRPr>
          </a:p>
        </p:txBody>
      </p:sp>
      <p:sp>
        <p:nvSpPr>
          <p:cNvPr id="10" name="TextBox 9"/>
          <p:cNvSpPr txBox="1"/>
          <p:nvPr/>
        </p:nvSpPr>
        <p:spPr>
          <a:xfrm>
            <a:off x="5867400" y="5105400"/>
            <a:ext cx="483726" cy="400110"/>
          </a:xfrm>
          <a:prstGeom prst="rect">
            <a:avLst/>
          </a:prstGeom>
          <a:noFill/>
        </p:spPr>
        <p:txBody>
          <a:bodyPr wrap="none" rtlCol="0">
            <a:spAutoFit/>
          </a:bodyPr>
          <a:lstStyle/>
          <a:p>
            <a:r>
              <a:rPr lang="en-US" dirty="0" err="1" smtClean="0">
                <a:solidFill>
                  <a:schemeClr val="accent6"/>
                </a:solidFill>
                <a:latin typeface="Consolas"/>
                <a:cs typeface="Consolas"/>
              </a:rPr>
              <a:t>rm</a:t>
            </a:r>
            <a:endParaRPr lang="en-US" dirty="0">
              <a:solidFill>
                <a:schemeClr val="accent6"/>
              </a:solidFill>
              <a:latin typeface="Consolas"/>
              <a:cs typeface="Consolas"/>
            </a:endParaRPr>
          </a:p>
        </p:txBody>
      </p:sp>
      <p:sp>
        <p:nvSpPr>
          <p:cNvPr id="11" name="TextBox 10"/>
          <p:cNvSpPr txBox="1"/>
          <p:nvPr/>
        </p:nvSpPr>
        <p:spPr>
          <a:xfrm>
            <a:off x="6324600" y="4724400"/>
            <a:ext cx="466694" cy="400110"/>
          </a:xfrm>
          <a:prstGeom prst="rect">
            <a:avLst/>
          </a:prstGeom>
          <a:noFill/>
        </p:spPr>
        <p:txBody>
          <a:bodyPr wrap="none" rtlCol="0">
            <a:spAutoFit/>
          </a:bodyPr>
          <a:lstStyle/>
          <a:p>
            <a:r>
              <a:rPr lang="en-US" dirty="0" err="1" smtClean="0">
                <a:solidFill>
                  <a:schemeClr val="accent6"/>
                </a:solidFill>
                <a:latin typeface="Consolas"/>
                <a:cs typeface="Consolas"/>
              </a:rPr>
              <a:t>cp</a:t>
            </a:r>
            <a:endParaRPr lang="en-US" dirty="0">
              <a:solidFill>
                <a:schemeClr val="accent6"/>
              </a:solidFill>
              <a:latin typeface="Consolas"/>
              <a:cs typeface="Consolas"/>
            </a:endParaRPr>
          </a:p>
        </p:txBody>
      </p:sp>
      <p:sp>
        <p:nvSpPr>
          <p:cNvPr id="12" name="TextBox 11"/>
          <p:cNvSpPr txBox="1"/>
          <p:nvPr/>
        </p:nvSpPr>
        <p:spPr>
          <a:xfrm>
            <a:off x="6248400" y="5410200"/>
            <a:ext cx="466794" cy="400110"/>
          </a:xfrm>
          <a:prstGeom prst="rect">
            <a:avLst/>
          </a:prstGeom>
          <a:noFill/>
        </p:spPr>
        <p:txBody>
          <a:bodyPr wrap="none" rtlCol="0">
            <a:spAutoFit/>
          </a:bodyPr>
          <a:lstStyle/>
          <a:p>
            <a:r>
              <a:rPr lang="en-US" dirty="0" smtClean="0">
                <a:solidFill>
                  <a:schemeClr val="accent6"/>
                </a:solidFill>
                <a:latin typeface="Consolas"/>
                <a:cs typeface="Consolas"/>
              </a:rPr>
              <a:t>mv</a:t>
            </a:r>
            <a:endParaRPr lang="en-US" dirty="0">
              <a:solidFill>
                <a:schemeClr val="accent6"/>
              </a:solidFill>
              <a:latin typeface="Consolas"/>
              <a:cs typeface="Consolas"/>
            </a:endParaRPr>
          </a:p>
        </p:txBody>
      </p:sp>
      <p:sp>
        <p:nvSpPr>
          <p:cNvPr id="13" name="TextBox 12"/>
          <p:cNvSpPr txBox="1"/>
          <p:nvPr/>
        </p:nvSpPr>
        <p:spPr>
          <a:xfrm>
            <a:off x="6477000" y="5086290"/>
            <a:ext cx="607708" cy="400110"/>
          </a:xfrm>
          <a:prstGeom prst="rect">
            <a:avLst/>
          </a:prstGeom>
          <a:noFill/>
        </p:spPr>
        <p:txBody>
          <a:bodyPr wrap="none" rtlCol="0">
            <a:spAutoFit/>
          </a:bodyPr>
          <a:lstStyle/>
          <a:p>
            <a:r>
              <a:rPr lang="en-US" dirty="0" smtClean="0">
                <a:solidFill>
                  <a:schemeClr val="accent6"/>
                </a:solidFill>
                <a:latin typeface="Consolas"/>
                <a:cs typeface="Consolas"/>
              </a:rPr>
              <a:t>cat</a:t>
            </a:r>
            <a:endParaRPr lang="en-US" dirty="0">
              <a:solidFill>
                <a:schemeClr val="accent6"/>
              </a:solidFill>
              <a:latin typeface="Consolas"/>
              <a:cs typeface="Consolas"/>
            </a:endParaRPr>
          </a:p>
        </p:txBody>
      </p:sp>
    </p:spTree>
    <p:extLst>
      <p:ext uri="{BB962C8B-B14F-4D97-AF65-F5344CB8AC3E}">
        <p14:creationId xmlns:p14="http://schemas.microsoft.com/office/powerpoint/2010/main" val="8878264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Usability Defined</a:t>
            </a:r>
          </a:p>
        </p:txBody>
      </p:sp>
      <p:sp>
        <p:nvSpPr>
          <p:cNvPr id="45059" name="Rectangle 3"/>
          <p:cNvSpPr>
            <a:spLocks noGrp="1" noChangeArrowheads="1"/>
          </p:cNvSpPr>
          <p:nvPr>
            <p:ph type="body" idx="1"/>
          </p:nvPr>
        </p:nvSpPr>
        <p:spPr/>
        <p:txBody>
          <a:bodyPr/>
          <a:lstStyle/>
          <a:p>
            <a:r>
              <a:rPr lang="en-US" sz="2400" b="1" dirty="0" smtClean="0"/>
              <a:t>Usability</a:t>
            </a:r>
            <a:r>
              <a:rPr lang="en-US" sz="2400" dirty="0" smtClean="0"/>
              <a:t> = how well</a:t>
            </a:r>
            <a:r>
              <a:rPr lang="en-US" sz="2400" b="1" dirty="0" smtClean="0"/>
              <a:t> </a:t>
            </a:r>
            <a:r>
              <a:rPr lang="en-US" sz="2400" dirty="0" smtClean="0"/>
              <a:t>users can use the system</a:t>
            </a:r>
            <a:r>
              <a:rPr lang="en-US" sz="2400" dirty="0" smtClean="0">
                <a:latin typeface="Verdana" charset="0"/>
              </a:rPr>
              <a:t>’</a:t>
            </a:r>
            <a:r>
              <a:rPr lang="en-US" sz="2400" dirty="0" smtClean="0"/>
              <a:t>s functionality</a:t>
            </a:r>
          </a:p>
          <a:p>
            <a:endParaRPr lang="en-US" sz="2400" dirty="0" smtClean="0"/>
          </a:p>
          <a:p>
            <a:r>
              <a:rPr lang="en-US" sz="2400" dirty="0" smtClean="0"/>
              <a:t>Dimensions of usability</a:t>
            </a:r>
          </a:p>
          <a:p>
            <a:pPr lvl="1"/>
            <a:r>
              <a:rPr lang="en-US" sz="2000" b="1" dirty="0" smtClean="0"/>
              <a:t>Learnability</a:t>
            </a:r>
            <a:r>
              <a:rPr lang="en-US" sz="2000" dirty="0" smtClean="0"/>
              <a:t>: is it easy to learn?</a:t>
            </a:r>
          </a:p>
          <a:p>
            <a:pPr lvl="1"/>
            <a:r>
              <a:rPr lang="en-US" sz="2000" b="1" dirty="0" smtClean="0"/>
              <a:t>Efficiency</a:t>
            </a:r>
            <a:r>
              <a:rPr lang="en-US" sz="2000" dirty="0" smtClean="0"/>
              <a:t>: once learned, is it fast to use?</a:t>
            </a:r>
          </a:p>
          <a:p>
            <a:pPr lvl="1"/>
            <a:r>
              <a:rPr lang="en-US" sz="2000" b="1" dirty="0" smtClean="0"/>
              <a:t>Safety</a:t>
            </a:r>
            <a:r>
              <a:rPr lang="en-US" sz="2000" dirty="0" smtClean="0"/>
              <a:t>: are errors few and recoverable?</a:t>
            </a:r>
          </a:p>
          <a:p>
            <a:pPr marL="0" indent="0">
              <a:buNone/>
            </a:pPr>
            <a:endParaRPr lang="en-US" sz="2400" dirty="0"/>
          </a:p>
          <a:p>
            <a:r>
              <a:rPr lang="en-US" sz="2400" dirty="0" smtClean="0"/>
              <a:t>Other dimensions are relevant too</a:t>
            </a:r>
          </a:p>
          <a:p>
            <a:pPr lvl="1"/>
            <a:r>
              <a:rPr lang="en-US" sz="2000" dirty="0" smtClean="0"/>
              <a:t>Ergonomics: comfort, fatigue</a:t>
            </a:r>
          </a:p>
          <a:p>
            <a:pPr lvl="1"/>
            <a:r>
              <a:rPr lang="en-US" sz="2000" dirty="0" smtClean="0"/>
              <a:t>Aesthetics: satisfaction, happiness, pleasure</a:t>
            </a:r>
          </a:p>
          <a:p>
            <a:pPr lvl="1"/>
            <a:r>
              <a:rPr lang="en-US" sz="2000" dirty="0" smtClean="0"/>
              <a:t>But we’ll mostly focus on LES</a:t>
            </a:r>
          </a:p>
        </p:txBody>
      </p:sp>
      <p:sp>
        <p:nvSpPr>
          <p:cNvPr id="45060" name="Date Placeholder 3"/>
          <p:cNvSpPr>
            <a:spLocks noGrp="1"/>
          </p:cNvSpPr>
          <p:nvPr>
            <p:ph type="dt" sz="quarter" idx="10"/>
          </p:nvPr>
        </p:nvSpPr>
        <p:spPr>
          <a:noFill/>
        </p:spPr>
        <p:txBody>
          <a:bodyPr/>
          <a:lstStyle/>
          <a:p>
            <a:r>
              <a:rPr lang="en-US" smtClean="0"/>
              <a:t>Spring 2013</a:t>
            </a:r>
          </a:p>
        </p:txBody>
      </p:sp>
      <p:sp>
        <p:nvSpPr>
          <p:cNvPr id="45061" name="Footer Placeholder 4"/>
          <p:cNvSpPr>
            <a:spLocks noGrp="1"/>
          </p:cNvSpPr>
          <p:nvPr>
            <p:ph type="ftr" sz="quarter" idx="11"/>
          </p:nvPr>
        </p:nvSpPr>
        <p:spPr>
          <a:noFill/>
        </p:spPr>
        <p:txBody>
          <a:bodyPr/>
          <a:lstStyle/>
          <a:p>
            <a:r>
              <a:rPr lang="en-US" smtClean="0"/>
              <a:t>6.813/6.831 User Interface Design and Implementation</a:t>
            </a:r>
          </a:p>
        </p:txBody>
      </p:sp>
      <p:sp>
        <p:nvSpPr>
          <p:cNvPr id="45062" name="Slide Number Placeholder 5"/>
          <p:cNvSpPr>
            <a:spLocks noGrp="1"/>
          </p:cNvSpPr>
          <p:nvPr>
            <p:ph type="sldNum" sz="quarter" idx="12"/>
          </p:nvPr>
        </p:nvSpPr>
        <p:spPr>
          <a:noFill/>
        </p:spPr>
        <p:txBody>
          <a:bodyPr/>
          <a:lstStyle/>
          <a:p>
            <a:fld id="{B1D400AD-2EFC-41EF-A23B-A05270444013}" type="slidenum">
              <a:rPr lang="en-US"/>
              <a:pPr/>
              <a:t>14</a:t>
            </a:fld>
            <a:endParaRPr lang="en-US"/>
          </a:p>
        </p:txBody>
      </p:sp>
      <p:pic>
        <p:nvPicPr>
          <p:cNvPr id="7" name="Picture 6"/>
          <p:cNvPicPr>
            <a:picLocks noChangeAspect="1"/>
          </p:cNvPicPr>
          <p:nvPr/>
        </p:nvPicPr>
        <p:blipFill>
          <a:blip r:embed="rId3"/>
          <a:stretch>
            <a:fillRect/>
          </a:stretch>
        </p:blipFill>
        <p:spPr>
          <a:xfrm>
            <a:off x="6683829" y="2057400"/>
            <a:ext cx="2155371" cy="838200"/>
          </a:xfrm>
          <a:prstGeom prst="rect">
            <a:avLst/>
          </a:prstGeom>
        </p:spPr>
      </p:pic>
      <p:pic>
        <p:nvPicPr>
          <p:cNvPr id="8" name="Picture 7"/>
          <p:cNvPicPr>
            <a:picLocks noChangeAspect="1"/>
          </p:cNvPicPr>
          <p:nvPr/>
        </p:nvPicPr>
        <p:blipFill>
          <a:blip r:embed="rId4"/>
          <a:stretch>
            <a:fillRect/>
          </a:stretch>
        </p:blipFill>
        <p:spPr>
          <a:xfrm>
            <a:off x="7064829" y="3048000"/>
            <a:ext cx="1525964" cy="1143000"/>
          </a:xfrm>
          <a:prstGeom prst="rect">
            <a:avLst/>
          </a:prstGeom>
        </p:spPr>
      </p:pic>
      <p:pic>
        <p:nvPicPr>
          <p:cNvPr id="11" name="Picture 10"/>
          <p:cNvPicPr>
            <a:picLocks noChangeAspect="1"/>
          </p:cNvPicPr>
          <p:nvPr/>
        </p:nvPicPr>
        <p:blipFill>
          <a:blip r:embed="rId5"/>
          <a:stretch>
            <a:fillRect/>
          </a:stretch>
        </p:blipFill>
        <p:spPr>
          <a:xfrm>
            <a:off x="7086600" y="4343400"/>
            <a:ext cx="1371600" cy="1371600"/>
          </a:xfrm>
          <a:prstGeom prst="rect">
            <a:avLst/>
          </a:prstGeom>
        </p:spPr>
      </p:pic>
      <p:sp>
        <p:nvSpPr>
          <p:cNvPr id="13" name="TextBox 12"/>
          <p:cNvSpPr txBox="1"/>
          <p:nvPr/>
        </p:nvSpPr>
        <p:spPr>
          <a:xfrm>
            <a:off x="6553200" y="2209800"/>
            <a:ext cx="397515" cy="523220"/>
          </a:xfrm>
          <a:prstGeom prst="rect">
            <a:avLst/>
          </a:prstGeom>
          <a:noFill/>
        </p:spPr>
        <p:txBody>
          <a:bodyPr wrap="none" rtlCol="0">
            <a:spAutoFit/>
          </a:bodyPr>
          <a:lstStyle/>
          <a:p>
            <a:r>
              <a:rPr lang="en-US" sz="2800" b="1" dirty="0" smtClean="0"/>
              <a:t>L</a:t>
            </a:r>
            <a:endParaRPr lang="en-US" sz="2800" b="1" dirty="0"/>
          </a:p>
        </p:txBody>
      </p:sp>
      <p:sp>
        <p:nvSpPr>
          <p:cNvPr id="19" name="TextBox 18"/>
          <p:cNvSpPr txBox="1"/>
          <p:nvPr/>
        </p:nvSpPr>
        <p:spPr>
          <a:xfrm>
            <a:off x="6553200" y="3352800"/>
            <a:ext cx="424165" cy="523220"/>
          </a:xfrm>
          <a:prstGeom prst="rect">
            <a:avLst/>
          </a:prstGeom>
          <a:noFill/>
        </p:spPr>
        <p:txBody>
          <a:bodyPr wrap="none" rtlCol="0">
            <a:spAutoFit/>
          </a:bodyPr>
          <a:lstStyle/>
          <a:p>
            <a:r>
              <a:rPr lang="en-US" sz="2800" b="1" dirty="0" smtClean="0"/>
              <a:t>E</a:t>
            </a:r>
            <a:endParaRPr lang="en-US" sz="2800" b="1" dirty="0"/>
          </a:p>
        </p:txBody>
      </p:sp>
      <p:sp>
        <p:nvSpPr>
          <p:cNvPr id="20" name="TextBox 19"/>
          <p:cNvSpPr txBox="1"/>
          <p:nvPr/>
        </p:nvSpPr>
        <p:spPr>
          <a:xfrm>
            <a:off x="6553200" y="4800600"/>
            <a:ext cx="424165" cy="523220"/>
          </a:xfrm>
          <a:prstGeom prst="rect">
            <a:avLst/>
          </a:prstGeom>
          <a:noFill/>
        </p:spPr>
        <p:txBody>
          <a:bodyPr wrap="none" rtlCol="0">
            <a:spAutoFit/>
          </a:bodyPr>
          <a:lstStyle/>
          <a:p>
            <a:r>
              <a:rPr lang="en-US" sz="2800" b="1" dirty="0" smtClean="0"/>
              <a:t>S</a:t>
            </a:r>
            <a:endParaRPr lang="en-US" sz="2800" b="1" dirty="0"/>
          </a:p>
        </p:txBody>
      </p:sp>
    </p:spTree>
    <p:extLst>
      <p:ext uri="{BB962C8B-B14F-4D97-AF65-F5344CB8AC3E}">
        <p14:creationId xmlns:p14="http://schemas.microsoft.com/office/powerpoint/2010/main" val="3751588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Usability Dimensions Vary In Importance</a:t>
            </a:r>
          </a:p>
        </p:txBody>
      </p:sp>
      <p:sp>
        <p:nvSpPr>
          <p:cNvPr id="47107" name="Rectangle 3"/>
          <p:cNvSpPr>
            <a:spLocks noGrp="1" noChangeArrowheads="1"/>
          </p:cNvSpPr>
          <p:nvPr>
            <p:ph type="body" idx="1"/>
          </p:nvPr>
        </p:nvSpPr>
        <p:spPr/>
        <p:txBody>
          <a:bodyPr/>
          <a:lstStyle/>
          <a:p>
            <a:r>
              <a:rPr lang="en-US" dirty="0" smtClean="0"/>
              <a:t>Depends on the user</a:t>
            </a:r>
          </a:p>
          <a:p>
            <a:pPr lvl="1"/>
            <a:r>
              <a:rPr lang="en-US" dirty="0" smtClean="0"/>
              <a:t>Novice users need learnability</a:t>
            </a:r>
          </a:p>
          <a:p>
            <a:pPr lvl="1"/>
            <a:r>
              <a:rPr lang="en-US" dirty="0" smtClean="0"/>
              <a:t>Experts need efficiency</a:t>
            </a:r>
          </a:p>
          <a:p>
            <a:pPr lvl="1"/>
            <a:r>
              <a:rPr lang="en-US" dirty="0"/>
              <a:t>But no user is uniformly novice </a:t>
            </a:r>
            <a:r>
              <a:rPr lang="en-US" dirty="0" smtClean="0"/>
              <a:t/>
            </a:r>
            <a:br>
              <a:rPr lang="en-US" dirty="0" smtClean="0"/>
            </a:br>
            <a:r>
              <a:rPr lang="en-US" dirty="0" smtClean="0"/>
              <a:t>or expert</a:t>
            </a:r>
          </a:p>
          <a:p>
            <a:r>
              <a:rPr lang="en-US" dirty="0" smtClean="0"/>
              <a:t>Depends on the task</a:t>
            </a:r>
          </a:p>
          <a:p>
            <a:pPr lvl="1"/>
            <a:r>
              <a:rPr lang="en-US" dirty="0" smtClean="0"/>
              <a:t>Missile launchers need safety</a:t>
            </a:r>
          </a:p>
          <a:p>
            <a:pPr lvl="1"/>
            <a:r>
              <a:rPr lang="en-US" dirty="0" smtClean="0"/>
              <a:t>Subway turnstiles need efficiency</a:t>
            </a:r>
          </a:p>
          <a:p>
            <a:endParaRPr lang="en-US" dirty="0" smtClean="0"/>
          </a:p>
        </p:txBody>
      </p:sp>
      <p:sp>
        <p:nvSpPr>
          <p:cNvPr id="47108" name="Date Placeholder 3"/>
          <p:cNvSpPr>
            <a:spLocks noGrp="1"/>
          </p:cNvSpPr>
          <p:nvPr>
            <p:ph type="dt" sz="quarter" idx="10"/>
          </p:nvPr>
        </p:nvSpPr>
        <p:spPr>
          <a:noFill/>
        </p:spPr>
        <p:txBody>
          <a:bodyPr/>
          <a:lstStyle/>
          <a:p>
            <a:r>
              <a:rPr lang="en-US" smtClean="0"/>
              <a:t>Spring 2013</a:t>
            </a:r>
          </a:p>
        </p:txBody>
      </p:sp>
      <p:sp>
        <p:nvSpPr>
          <p:cNvPr id="47109" name="Footer Placeholder 4"/>
          <p:cNvSpPr>
            <a:spLocks noGrp="1"/>
          </p:cNvSpPr>
          <p:nvPr>
            <p:ph type="ftr" sz="quarter" idx="11"/>
          </p:nvPr>
        </p:nvSpPr>
        <p:spPr>
          <a:noFill/>
        </p:spPr>
        <p:txBody>
          <a:bodyPr/>
          <a:lstStyle/>
          <a:p>
            <a:r>
              <a:rPr lang="en-US" smtClean="0"/>
              <a:t>6.813/6.831 User Interface Design and Implementation</a:t>
            </a:r>
          </a:p>
        </p:txBody>
      </p:sp>
      <p:sp>
        <p:nvSpPr>
          <p:cNvPr id="47110" name="Slide Number Placeholder 5"/>
          <p:cNvSpPr>
            <a:spLocks noGrp="1"/>
          </p:cNvSpPr>
          <p:nvPr>
            <p:ph type="sldNum" sz="quarter" idx="12"/>
          </p:nvPr>
        </p:nvSpPr>
        <p:spPr>
          <a:noFill/>
        </p:spPr>
        <p:txBody>
          <a:bodyPr/>
          <a:lstStyle/>
          <a:p>
            <a:fld id="{D5E6BD14-6B3E-4E9B-80D0-584674A0E9B7}" type="slidenum">
              <a:rPr lang="en-US"/>
              <a:pPr/>
              <a:t>15</a:t>
            </a:fld>
            <a:endParaRPr lang="en-US"/>
          </a:p>
        </p:txBody>
      </p:sp>
      <p:pic>
        <p:nvPicPr>
          <p:cNvPr id="2" name="Picture 1"/>
          <p:cNvPicPr>
            <a:picLocks noChangeAspect="1"/>
          </p:cNvPicPr>
          <p:nvPr/>
        </p:nvPicPr>
        <p:blipFill>
          <a:blip r:embed="rId3"/>
          <a:stretch>
            <a:fillRect/>
          </a:stretch>
        </p:blipFill>
        <p:spPr>
          <a:xfrm>
            <a:off x="6858000" y="1371600"/>
            <a:ext cx="2064780" cy="2019300"/>
          </a:xfrm>
          <a:prstGeom prst="rect">
            <a:avLst/>
          </a:prstGeom>
        </p:spPr>
      </p:pic>
      <p:pic>
        <p:nvPicPr>
          <p:cNvPr id="4" name="Picture 3"/>
          <p:cNvPicPr>
            <a:picLocks noChangeAspect="1"/>
          </p:cNvPicPr>
          <p:nvPr/>
        </p:nvPicPr>
        <p:blipFill>
          <a:blip r:embed="rId4"/>
          <a:stretch>
            <a:fillRect/>
          </a:stretch>
        </p:blipFill>
        <p:spPr>
          <a:xfrm>
            <a:off x="6375400" y="3886200"/>
            <a:ext cx="2590800" cy="1943100"/>
          </a:xfrm>
          <a:prstGeom prst="rect">
            <a:avLst/>
          </a:prstGeom>
        </p:spPr>
      </p:pic>
    </p:spTree>
    <p:extLst>
      <p:ext uri="{BB962C8B-B14F-4D97-AF65-F5344CB8AC3E}">
        <p14:creationId xmlns:p14="http://schemas.microsoft.com/office/powerpoint/2010/main" val="40975654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Usability Is Only One Attribute of a System</a:t>
            </a:r>
          </a:p>
        </p:txBody>
      </p:sp>
      <p:sp>
        <p:nvSpPr>
          <p:cNvPr id="49155" name="Rectangle 3"/>
          <p:cNvSpPr>
            <a:spLocks noGrp="1" noChangeArrowheads="1"/>
          </p:cNvSpPr>
          <p:nvPr>
            <p:ph type="body" idx="1"/>
          </p:nvPr>
        </p:nvSpPr>
        <p:spPr/>
        <p:txBody>
          <a:bodyPr/>
          <a:lstStyle/>
          <a:p>
            <a:r>
              <a:rPr lang="en-US" dirty="0" smtClean="0"/>
              <a:t>Software designers have a lot to worry about:</a:t>
            </a:r>
          </a:p>
          <a:p>
            <a:pPr lvl="1"/>
            <a:r>
              <a:rPr lang="en-US" dirty="0" smtClean="0"/>
              <a:t>Functionality		</a:t>
            </a:r>
            <a:r>
              <a:rPr lang="en-US" b="1" dirty="0" smtClean="0">
                <a:solidFill>
                  <a:schemeClr val="accent1"/>
                </a:solidFill>
                <a:latin typeface="Gill Sans MT" charset="0"/>
              </a:rPr>
              <a:t>–</a:t>
            </a:r>
            <a:r>
              <a:rPr lang="en-US" b="1" dirty="0" smtClean="0">
                <a:solidFill>
                  <a:schemeClr val="accent1"/>
                </a:solidFill>
              </a:rPr>
              <a:t> Usability</a:t>
            </a:r>
          </a:p>
          <a:p>
            <a:pPr lvl="1"/>
            <a:r>
              <a:rPr lang="en-US" dirty="0" smtClean="0"/>
              <a:t>Performance		</a:t>
            </a:r>
            <a:r>
              <a:rPr lang="en-US" dirty="0" smtClean="0">
                <a:latin typeface="Gill Sans MT" charset="0"/>
              </a:rPr>
              <a:t>–</a:t>
            </a:r>
            <a:r>
              <a:rPr lang="en-US" dirty="0" smtClean="0"/>
              <a:t> Size</a:t>
            </a:r>
          </a:p>
          <a:p>
            <a:pPr lvl="1"/>
            <a:r>
              <a:rPr lang="en-US" dirty="0" smtClean="0"/>
              <a:t>Cost			</a:t>
            </a:r>
            <a:r>
              <a:rPr lang="en-US" dirty="0" smtClean="0">
                <a:latin typeface="Gill Sans MT" charset="0"/>
              </a:rPr>
              <a:t>–</a:t>
            </a:r>
            <a:r>
              <a:rPr lang="en-US" dirty="0" smtClean="0"/>
              <a:t> Reliability</a:t>
            </a:r>
          </a:p>
          <a:p>
            <a:pPr lvl="1"/>
            <a:r>
              <a:rPr lang="en-US" dirty="0" smtClean="0"/>
              <a:t>Security		</a:t>
            </a:r>
            <a:r>
              <a:rPr lang="en-US" dirty="0" smtClean="0">
                <a:latin typeface="Gill Sans MT" charset="0"/>
              </a:rPr>
              <a:t>–</a:t>
            </a:r>
            <a:r>
              <a:rPr lang="en-US" dirty="0" smtClean="0"/>
              <a:t> Standards</a:t>
            </a:r>
          </a:p>
          <a:p>
            <a:pPr lvl="1"/>
            <a:r>
              <a:rPr lang="en-US" smtClean="0"/>
              <a:t>Maintainability</a:t>
            </a:r>
            <a:r>
              <a:rPr lang="en-US" dirty="0" smtClean="0"/>
              <a:t>		</a:t>
            </a:r>
            <a:r>
              <a:rPr lang="en-US" dirty="0">
                <a:latin typeface="Gill Sans MT" charset="0"/>
              </a:rPr>
              <a:t>–</a:t>
            </a:r>
            <a:r>
              <a:rPr lang="en-US" dirty="0"/>
              <a:t> </a:t>
            </a:r>
            <a:r>
              <a:rPr lang="en-US" dirty="0" smtClean="0"/>
              <a:t>Marketability</a:t>
            </a:r>
          </a:p>
          <a:p>
            <a:r>
              <a:rPr lang="en-US" dirty="0" smtClean="0"/>
              <a:t>Many design decisions involve tradeoffs among different attributes</a:t>
            </a:r>
          </a:p>
          <a:p>
            <a:r>
              <a:rPr lang="en-US" dirty="0" smtClean="0"/>
              <a:t>We</a:t>
            </a:r>
            <a:r>
              <a:rPr lang="en-US" dirty="0" smtClean="0">
                <a:latin typeface="Verdana" charset="0"/>
              </a:rPr>
              <a:t>’</a:t>
            </a:r>
            <a:r>
              <a:rPr lang="en-US" dirty="0" smtClean="0"/>
              <a:t>ll take an extreme position in this class</a:t>
            </a:r>
          </a:p>
        </p:txBody>
      </p:sp>
      <p:sp>
        <p:nvSpPr>
          <p:cNvPr id="49156" name="Date Placeholder 3"/>
          <p:cNvSpPr>
            <a:spLocks noGrp="1"/>
          </p:cNvSpPr>
          <p:nvPr>
            <p:ph type="dt" sz="quarter" idx="10"/>
          </p:nvPr>
        </p:nvSpPr>
        <p:spPr>
          <a:noFill/>
        </p:spPr>
        <p:txBody>
          <a:bodyPr/>
          <a:lstStyle/>
          <a:p>
            <a:r>
              <a:rPr lang="en-US" smtClean="0"/>
              <a:t>Spring 2013</a:t>
            </a:r>
          </a:p>
        </p:txBody>
      </p:sp>
      <p:sp>
        <p:nvSpPr>
          <p:cNvPr id="49157" name="Footer Placeholder 4"/>
          <p:cNvSpPr>
            <a:spLocks noGrp="1"/>
          </p:cNvSpPr>
          <p:nvPr>
            <p:ph type="ftr" sz="quarter" idx="11"/>
          </p:nvPr>
        </p:nvSpPr>
        <p:spPr>
          <a:noFill/>
        </p:spPr>
        <p:txBody>
          <a:bodyPr/>
          <a:lstStyle/>
          <a:p>
            <a:r>
              <a:rPr lang="en-US" smtClean="0"/>
              <a:t>6.813/6.831 User Interface Design and Implementation</a:t>
            </a:r>
          </a:p>
        </p:txBody>
      </p:sp>
      <p:sp>
        <p:nvSpPr>
          <p:cNvPr id="49158" name="Slide Number Placeholder 5"/>
          <p:cNvSpPr>
            <a:spLocks noGrp="1"/>
          </p:cNvSpPr>
          <p:nvPr>
            <p:ph type="sldNum" sz="quarter" idx="12"/>
          </p:nvPr>
        </p:nvSpPr>
        <p:spPr>
          <a:noFill/>
        </p:spPr>
        <p:txBody>
          <a:bodyPr/>
          <a:lstStyle/>
          <a:p>
            <a:fld id="{447216E5-0489-45D7-A0AE-CAC740E144FB}" type="slidenum">
              <a:rPr lang="en-US"/>
              <a:pPr/>
              <a:t>16</a:t>
            </a:fld>
            <a:endParaRPr lang="en-US"/>
          </a:p>
        </p:txBody>
      </p:sp>
      <p:pic>
        <p:nvPicPr>
          <p:cNvPr id="2" name="Picture 1"/>
          <p:cNvPicPr>
            <a:picLocks noChangeAspect="1"/>
          </p:cNvPicPr>
          <p:nvPr/>
        </p:nvPicPr>
        <p:blipFill>
          <a:blip r:embed="rId3"/>
          <a:stretch>
            <a:fillRect/>
          </a:stretch>
        </p:blipFill>
        <p:spPr>
          <a:xfrm>
            <a:off x="6739133" y="1981200"/>
            <a:ext cx="2404867" cy="1968500"/>
          </a:xfrm>
          <a:prstGeom prst="rect">
            <a:avLst/>
          </a:prstGeom>
        </p:spPr>
      </p:pic>
    </p:spTree>
    <p:extLst>
      <p:ext uri="{BB962C8B-B14F-4D97-AF65-F5344CB8AC3E}">
        <p14:creationId xmlns:p14="http://schemas.microsoft.com/office/powerpoint/2010/main" val="33469034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Usability</a:t>
            </a:r>
            <a:endParaRPr lang="en-US" dirty="0"/>
          </a:p>
        </p:txBody>
      </p:sp>
      <p:sp>
        <p:nvSpPr>
          <p:cNvPr id="3" name="Text Placeholder 2"/>
          <p:cNvSpPr>
            <a:spLocks noGrp="1"/>
          </p:cNvSpPr>
          <p:nvPr>
            <p:ph type="body" idx="1"/>
          </p:nvPr>
        </p:nvSpPr>
        <p:spPr/>
        <p:txBody>
          <a:bodyPr/>
          <a:lstStyle/>
          <a:p>
            <a:r>
              <a:rPr lang="en-US" dirty="0" smtClean="0"/>
              <a:t>Consider this device’s user interface</a:t>
            </a:r>
          </a:p>
          <a:p>
            <a:pPr lvl="1"/>
            <a:r>
              <a:rPr lang="en-US" dirty="0" smtClean="0"/>
              <a:t>Play with its </a:t>
            </a:r>
            <a:r>
              <a:rPr lang="en-US" smtClean="0"/>
              <a:t>user interface</a:t>
            </a:r>
            <a:endParaRPr lang="en-US" dirty="0" smtClean="0"/>
          </a:p>
          <a:p>
            <a:pPr lvl="1"/>
            <a:r>
              <a:rPr lang="en-US" dirty="0" smtClean="0"/>
              <a:t>Think about its usability</a:t>
            </a:r>
          </a:p>
          <a:p>
            <a:pPr lvl="1"/>
            <a:r>
              <a:rPr lang="en-US" dirty="0" smtClean="0"/>
              <a:t>Talk about it with your neighbors</a:t>
            </a:r>
          </a:p>
          <a:p>
            <a:r>
              <a:rPr lang="en-US" dirty="0" smtClean="0"/>
              <a:t>List its </a:t>
            </a:r>
            <a:r>
              <a:rPr lang="en-US" b="1" dirty="0" smtClean="0"/>
              <a:t>good</a:t>
            </a:r>
            <a:r>
              <a:rPr lang="en-US" dirty="0" smtClean="0"/>
              <a:t> and </a:t>
            </a:r>
            <a:r>
              <a:rPr lang="en-US" b="1" dirty="0" smtClean="0"/>
              <a:t>bad</a:t>
            </a:r>
            <a:r>
              <a:rPr lang="en-US" dirty="0" smtClean="0"/>
              <a:t> aspects</a:t>
            </a:r>
            <a:r>
              <a:rPr lang="en-US" dirty="0"/>
              <a:t> </a:t>
            </a:r>
            <a:r>
              <a:rPr lang="en-US" dirty="0" smtClean="0"/>
              <a:t>on </a:t>
            </a:r>
            <a:br>
              <a:rPr lang="en-US" dirty="0" smtClean="0"/>
            </a:br>
            <a:r>
              <a:rPr lang="en-US" dirty="0" smtClean="0"/>
              <a:t>each usability dimension:</a:t>
            </a:r>
          </a:p>
          <a:p>
            <a:pPr lvl="1"/>
            <a:r>
              <a:rPr lang="en-US" dirty="0"/>
              <a:t>Learnability: is it easy to learn?</a:t>
            </a:r>
          </a:p>
          <a:p>
            <a:pPr lvl="1"/>
            <a:r>
              <a:rPr lang="en-US" dirty="0"/>
              <a:t>Efficiency: once learned, is it fast to use?</a:t>
            </a:r>
          </a:p>
          <a:p>
            <a:pPr lvl="1"/>
            <a:r>
              <a:rPr lang="en-US" dirty="0"/>
              <a:t>Safety: are errors few and recoverable?</a:t>
            </a:r>
          </a:p>
          <a:p>
            <a:pPr marL="457200" lvl="1" indent="0">
              <a:buNone/>
            </a:pPr>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17</a:t>
            </a:fld>
            <a:endParaRPr lang="en-US"/>
          </a:p>
        </p:txBody>
      </p:sp>
      <p:pic>
        <p:nvPicPr>
          <p:cNvPr id="7" name="Picture 6"/>
          <p:cNvPicPr>
            <a:picLocks noChangeAspect="1"/>
          </p:cNvPicPr>
          <p:nvPr/>
        </p:nvPicPr>
        <p:blipFill>
          <a:blip r:embed="rId3"/>
          <a:stretch>
            <a:fillRect/>
          </a:stretch>
        </p:blipFill>
        <p:spPr>
          <a:xfrm>
            <a:off x="7010400" y="1143000"/>
            <a:ext cx="2057400" cy="3077737"/>
          </a:xfrm>
          <a:prstGeom prst="rect">
            <a:avLst/>
          </a:prstGeom>
        </p:spPr>
      </p:pic>
    </p:spTree>
    <p:extLst>
      <p:ext uri="{BB962C8B-B14F-4D97-AF65-F5344CB8AC3E}">
        <p14:creationId xmlns:p14="http://schemas.microsoft.com/office/powerpoint/2010/main" val="148630086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What You’ll Learn in 6.813/6.831</a:t>
            </a:r>
          </a:p>
        </p:txBody>
      </p:sp>
      <p:sp>
        <p:nvSpPr>
          <p:cNvPr id="51203" name="Rectangle 3"/>
          <p:cNvSpPr>
            <a:spLocks noGrp="1" noChangeArrowheads="1"/>
          </p:cNvSpPr>
          <p:nvPr>
            <p:ph type="body" idx="1"/>
          </p:nvPr>
        </p:nvSpPr>
        <p:spPr/>
        <p:txBody>
          <a:bodyPr/>
          <a:lstStyle/>
          <a:p>
            <a:pPr>
              <a:lnSpc>
                <a:spcPct val="90000"/>
              </a:lnSpc>
            </a:pPr>
            <a:r>
              <a:rPr lang="en-US" dirty="0" smtClean="0"/>
              <a:t>Design principles</a:t>
            </a:r>
          </a:p>
          <a:p>
            <a:pPr lvl="1">
              <a:lnSpc>
                <a:spcPct val="90000"/>
              </a:lnSpc>
            </a:pPr>
            <a:r>
              <a:rPr lang="en-US" dirty="0" err="1" smtClean="0"/>
              <a:t>learnability</a:t>
            </a:r>
            <a:r>
              <a:rPr lang="en-US" dirty="0" smtClean="0"/>
              <a:t>, visibility, errors, efficiency, ...</a:t>
            </a:r>
          </a:p>
          <a:p>
            <a:pPr>
              <a:lnSpc>
                <a:spcPct val="90000"/>
              </a:lnSpc>
            </a:pPr>
            <a:r>
              <a:rPr lang="en-US" dirty="0" smtClean="0"/>
              <a:t>Design techniques</a:t>
            </a:r>
          </a:p>
          <a:p>
            <a:pPr lvl="1">
              <a:lnSpc>
                <a:spcPct val="90000"/>
              </a:lnSpc>
            </a:pPr>
            <a:r>
              <a:rPr lang="en-US" dirty="0" smtClean="0"/>
              <a:t>task analysis, prototyping, user testing, ... </a:t>
            </a:r>
          </a:p>
          <a:p>
            <a:pPr>
              <a:lnSpc>
                <a:spcPct val="90000"/>
              </a:lnSpc>
            </a:pPr>
            <a:r>
              <a:rPr lang="en-US" dirty="0" smtClean="0"/>
              <a:t>Implementation techniques</a:t>
            </a:r>
          </a:p>
          <a:p>
            <a:pPr lvl="1">
              <a:lnSpc>
                <a:spcPct val="90000"/>
              </a:lnSpc>
            </a:pPr>
            <a:r>
              <a:rPr lang="en-US" dirty="0" smtClean="0"/>
              <a:t>MVC, output, input, layout, color, typography, ...</a:t>
            </a:r>
          </a:p>
          <a:p>
            <a:pPr>
              <a:lnSpc>
                <a:spcPct val="90000"/>
              </a:lnSpc>
            </a:pPr>
            <a:r>
              <a:rPr lang="en-US" dirty="0" smtClean="0"/>
              <a:t>Research methods (6.831G only)</a:t>
            </a:r>
          </a:p>
          <a:p>
            <a:pPr lvl="1">
              <a:lnSpc>
                <a:spcPct val="90000"/>
              </a:lnSpc>
            </a:pPr>
            <a:r>
              <a:rPr lang="en-US" dirty="0" smtClean="0"/>
              <a:t>experiment design &amp; analysis</a:t>
            </a:r>
          </a:p>
        </p:txBody>
      </p:sp>
      <p:sp>
        <p:nvSpPr>
          <p:cNvPr id="51204" name="Date Placeholder 3"/>
          <p:cNvSpPr>
            <a:spLocks noGrp="1"/>
          </p:cNvSpPr>
          <p:nvPr>
            <p:ph type="dt" sz="quarter" idx="10"/>
          </p:nvPr>
        </p:nvSpPr>
        <p:spPr>
          <a:noFill/>
        </p:spPr>
        <p:txBody>
          <a:bodyPr/>
          <a:lstStyle/>
          <a:p>
            <a:r>
              <a:rPr lang="en-US" smtClean="0"/>
              <a:t>Spring 2013</a:t>
            </a:r>
          </a:p>
        </p:txBody>
      </p:sp>
      <p:sp>
        <p:nvSpPr>
          <p:cNvPr id="51205" name="Footer Placeholder 4"/>
          <p:cNvSpPr>
            <a:spLocks noGrp="1"/>
          </p:cNvSpPr>
          <p:nvPr>
            <p:ph type="ftr" sz="quarter" idx="11"/>
          </p:nvPr>
        </p:nvSpPr>
        <p:spPr>
          <a:noFill/>
        </p:spPr>
        <p:txBody>
          <a:bodyPr/>
          <a:lstStyle/>
          <a:p>
            <a:r>
              <a:rPr lang="en-US" smtClean="0"/>
              <a:t>6.813/6.831 User Interface Design and Implementation</a:t>
            </a:r>
          </a:p>
        </p:txBody>
      </p:sp>
      <p:sp>
        <p:nvSpPr>
          <p:cNvPr id="51206" name="Slide Number Placeholder 5"/>
          <p:cNvSpPr>
            <a:spLocks noGrp="1"/>
          </p:cNvSpPr>
          <p:nvPr>
            <p:ph type="sldNum" sz="quarter" idx="12"/>
          </p:nvPr>
        </p:nvSpPr>
        <p:spPr>
          <a:noFill/>
        </p:spPr>
        <p:txBody>
          <a:bodyPr/>
          <a:lstStyle/>
          <a:p>
            <a:fld id="{F3DE0279-2DDD-4AF0-BDC5-B21A9D908F40}" type="slidenum">
              <a:rPr lang="en-US"/>
              <a:pPr/>
              <a:t>18</a:t>
            </a:fld>
            <a:endParaRPr lang="en-US"/>
          </a:p>
        </p:txBody>
      </p:sp>
    </p:spTree>
    <p:extLst>
      <p:ext uri="{BB962C8B-B14F-4D97-AF65-F5344CB8AC3E}">
        <p14:creationId xmlns:p14="http://schemas.microsoft.com/office/powerpoint/2010/main" val="14293535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6"/>
          <p:cNvSpPr>
            <a:spLocks noGrp="1"/>
          </p:cNvSpPr>
          <p:nvPr>
            <p:ph type="title"/>
          </p:nvPr>
        </p:nvSpPr>
        <p:spPr/>
        <p:txBody>
          <a:bodyPr/>
          <a:lstStyle/>
          <a:p>
            <a:r>
              <a:rPr lang="en-US" dirty="0" smtClean="0"/>
              <a:t>What You’ll Get From 6.813/6.831</a:t>
            </a:r>
          </a:p>
        </p:txBody>
      </p:sp>
      <p:sp>
        <p:nvSpPr>
          <p:cNvPr id="53251" name="Text Placeholder 7"/>
          <p:cNvSpPr>
            <a:spLocks noGrp="1"/>
          </p:cNvSpPr>
          <p:nvPr>
            <p:ph type="body" idx="1"/>
          </p:nvPr>
        </p:nvSpPr>
        <p:spPr/>
        <p:txBody>
          <a:bodyPr/>
          <a:lstStyle/>
          <a:p>
            <a:pPr>
              <a:lnSpc>
                <a:spcPct val="90000"/>
              </a:lnSpc>
            </a:pPr>
            <a:r>
              <a:rPr lang="en-US" sz="2400" smtClean="0"/>
              <a:t>A sense for usability</a:t>
            </a:r>
          </a:p>
          <a:p>
            <a:pPr lvl="1">
              <a:lnSpc>
                <a:spcPct val="90000"/>
              </a:lnSpc>
            </a:pPr>
            <a:r>
              <a:rPr lang="en-US" sz="2000" smtClean="0"/>
              <a:t>some knowledge of human capabilities</a:t>
            </a:r>
          </a:p>
          <a:p>
            <a:pPr lvl="1">
              <a:lnSpc>
                <a:spcPct val="90000"/>
              </a:lnSpc>
            </a:pPr>
            <a:r>
              <a:rPr lang="en-US" sz="2000" smtClean="0"/>
              <a:t>design principles and patterns for better usability</a:t>
            </a:r>
          </a:p>
          <a:p>
            <a:pPr>
              <a:lnSpc>
                <a:spcPct val="90000"/>
              </a:lnSpc>
            </a:pPr>
            <a:r>
              <a:rPr lang="en-US" sz="2400" smtClean="0"/>
              <a:t>A process for building usable interfaces</a:t>
            </a:r>
          </a:p>
          <a:p>
            <a:pPr lvl="1">
              <a:lnSpc>
                <a:spcPct val="90000"/>
              </a:lnSpc>
            </a:pPr>
            <a:r>
              <a:rPr lang="en-US" sz="2000" smtClean="0"/>
              <a:t>cheap prototypes</a:t>
            </a:r>
          </a:p>
          <a:p>
            <a:pPr lvl="1">
              <a:lnSpc>
                <a:spcPct val="90000"/>
              </a:lnSpc>
            </a:pPr>
            <a:r>
              <a:rPr lang="en-US" sz="2000" smtClean="0"/>
              <a:t>early and regular feedback from users</a:t>
            </a:r>
          </a:p>
          <a:p>
            <a:pPr lvl="1">
              <a:lnSpc>
                <a:spcPct val="90000"/>
              </a:lnSpc>
            </a:pPr>
            <a:r>
              <a:rPr lang="en-US" sz="2000" smtClean="0"/>
              <a:t>iterative design</a:t>
            </a:r>
          </a:p>
          <a:p>
            <a:pPr>
              <a:lnSpc>
                <a:spcPct val="90000"/>
              </a:lnSpc>
            </a:pPr>
            <a:r>
              <a:rPr lang="en-US" sz="2400" smtClean="0"/>
              <a:t>Experience with GUI implementation</a:t>
            </a:r>
          </a:p>
          <a:p>
            <a:pPr lvl="1">
              <a:lnSpc>
                <a:spcPct val="90000"/>
              </a:lnSpc>
            </a:pPr>
            <a:r>
              <a:rPr lang="en-US" sz="2000" smtClean="0"/>
              <a:t> HTML/Javascript</a:t>
            </a:r>
          </a:p>
          <a:p>
            <a:pPr>
              <a:lnSpc>
                <a:spcPct val="90000"/>
              </a:lnSpc>
            </a:pPr>
            <a:r>
              <a:rPr lang="en-US" sz="2400" smtClean="0"/>
              <a:t>(6.831G) Preparation for HCI research</a:t>
            </a:r>
          </a:p>
          <a:p>
            <a:pPr lvl="1">
              <a:lnSpc>
                <a:spcPct val="90000"/>
              </a:lnSpc>
            </a:pPr>
            <a:r>
              <a:rPr lang="en-US" sz="2000" smtClean="0"/>
              <a:t>controlled experiments </a:t>
            </a:r>
          </a:p>
          <a:p>
            <a:pPr lvl="1">
              <a:lnSpc>
                <a:spcPct val="90000"/>
              </a:lnSpc>
            </a:pPr>
            <a:r>
              <a:rPr lang="en-US" sz="2000" smtClean="0"/>
              <a:t>current HCI research topics</a:t>
            </a:r>
          </a:p>
          <a:p>
            <a:pPr lvl="1">
              <a:lnSpc>
                <a:spcPct val="90000"/>
              </a:lnSpc>
            </a:pPr>
            <a:endParaRPr lang="en-US" sz="2000" smtClean="0"/>
          </a:p>
        </p:txBody>
      </p:sp>
      <p:sp>
        <p:nvSpPr>
          <p:cNvPr id="53252" name="Date Placeholder 3"/>
          <p:cNvSpPr>
            <a:spLocks noGrp="1"/>
          </p:cNvSpPr>
          <p:nvPr>
            <p:ph type="dt" sz="quarter" idx="10"/>
          </p:nvPr>
        </p:nvSpPr>
        <p:spPr>
          <a:noFill/>
        </p:spPr>
        <p:txBody>
          <a:bodyPr/>
          <a:lstStyle/>
          <a:p>
            <a:r>
              <a:rPr lang="en-US" smtClean="0"/>
              <a:t>Spring 2013</a:t>
            </a:r>
          </a:p>
        </p:txBody>
      </p:sp>
      <p:sp>
        <p:nvSpPr>
          <p:cNvPr id="53253" name="Footer Placeholder 4"/>
          <p:cNvSpPr>
            <a:spLocks noGrp="1"/>
          </p:cNvSpPr>
          <p:nvPr>
            <p:ph type="ftr" sz="quarter" idx="11"/>
          </p:nvPr>
        </p:nvSpPr>
        <p:spPr>
          <a:noFill/>
        </p:spPr>
        <p:txBody>
          <a:bodyPr/>
          <a:lstStyle/>
          <a:p>
            <a:r>
              <a:rPr lang="en-US" smtClean="0"/>
              <a:t>6.813/6.831 User Interface Design and Implementation</a:t>
            </a:r>
          </a:p>
        </p:txBody>
      </p:sp>
      <p:sp>
        <p:nvSpPr>
          <p:cNvPr id="53254" name="Slide Number Placeholder 5"/>
          <p:cNvSpPr>
            <a:spLocks noGrp="1"/>
          </p:cNvSpPr>
          <p:nvPr>
            <p:ph type="sldNum" sz="quarter" idx="12"/>
          </p:nvPr>
        </p:nvSpPr>
        <p:spPr>
          <a:noFill/>
        </p:spPr>
        <p:txBody>
          <a:bodyPr/>
          <a:lstStyle/>
          <a:p>
            <a:fld id="{A243ADCB-4716-4325-805F-F9F33283D216}" type="slidenum">
              <a:rPr lang="en-US"/>
              <a:pPr/>
              <a:t>19</a:t>
            </a:fld>
            <a:endParaRPr lang="en-US"/>
          </a:p>
        </p:txBody>
      </p:sp>
    </p:spTree>
    <p:extLst>
      <p:ext uri="{BB962C8B-B14F-4D97-AF65-F5344CB8AC3E}">
        <p14:creationId xmlns:p14="http://schemas.microsoft.com/office/powerpoint/2010/main" val="28483618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dirty="0" smtClean="0"/>
              <a:t>UI Hall of Fame and Shame</a:t>
            </a:r>
          </a:p>
          <a:p>
            <a:r>
              <a:rPr lang="en-US" dirty="0" smtClean="0"/>
              <a:t>Why UI design is hard</a:t>
            </a:r>
          </a:p>
          <a:p>
            <a:r>
              <a:rPr lang="en-US" dirty="0" smtClean="0"/>
              <a:t>Usability defined</a:t>
            </a:r>
          </a:p>
          <a:p>
            <a:r>
              <a:rPr lang="en-US" dirty="0" smtClean="0"/>
              <a:t>Course overview</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DED02BFE-7271-4A80-94B1-FD65C6DFD2D4}" type="slidenum">
              <a:rPr lang="en-US" smtClean="0"/>
              <a:pPr/>
              <a:t>2</a:t>
            </a:fld>
            <a:endParaRPr lang="en-US"/>
          </a:p>
        </p:txBody>
      </p:sp>
    </p:spTree>
    <p:extLst>
      <p:ext uri="{BB962C8B-B14F-4D97-AF65-F5344CB8AC3E}">
        <p14:creationId xmlns:p14="http://schemas.microsoft.com/office/powerpoint/2010/main" val="21065885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Course Structure</a:t>
            </a:r>
          </a:p>
        </p:txBody>
      </p:sp>
      <p:sp>
        <p:nvSpPr>
          <p:cNvPr id="55299" name="Rectangle 3"/>
          <p:cNvSpPr>
            <a:spLocks noGrp="1" noChangeArrowheads="1"/>
          </p:cNvSpPr>
          <p:nvPr>
            <p:ph type="body" idx="1"/>
          </p:nvPr>
        </p:nvSpPr>
        <p:spPr>
          <a:xfrm>
            <a:off x="685800" y="1066800"/>
            <a:ext cx="7772400" cy="5029200"/>
          </a:xfrm>
        </p:spPr>
        <p:txBody>
          <a:bodyPr/>
          <a:lstStyle/>
          <a:p>
            <a:r>
              <a:rPr lang="en-US" dirty="0" smtClean="0"/>
              <a:t>See course website for:</a:t>
            </a:r>
          </a:p>
          <a:p>
            <a:pPr lvl="1"/>
            <a:r>
              <a:rPr lang="en-US" dirty="0"/>
              <a:t>Lecture notes</a:t>
            </a:r>
          </a:p>
          <a:p>
            <a:pPr lvl="1"/>
            <a:r>
              <a:rPr lang="en-US" dirty="0" smtClean="0"/>
              <a:t>Grading policy</a:t>
            </a:r>
          </a:p>
          <a:p>
            <a:pPr lvl="1"/>
            <a:r>
              <a:rPr lang="en-US" dirty="0" smtClean="0"/>
              <a:t>Calendar</a:t>
            </a:r>
          </a:p>
          <a:p>
            <a:pPr lvl="1"/>
            <a:r>
              <a:rPr lang="en-US" dirty="0" smtClean="0"/>
              <a:t>Group project</a:t>
            </a:r>
          </a:p>
          <a:p>
            <a:pPr lvl="1"/>
            <a:r>
              <a:rPr lang="en-US" dirty="0" smtClean="0"/>
              <a:t>Problem sets &amp; </a:t>
            </a:r>
            <a:r>
              <a:rPr lang="en-US" dirty="0" err="1" smtClean="0"/>
              <a:t>homeworks</a:t>
            </a:r>
            <a:endParaRPr lang="en-US" dirty="0" smtClean="0"/>
          </a:p>
          <a:p>
            <a:pPr lvl="1"/>
            <a:r>
              <a:rPr lang="en-US" dirty="0" smtClean="0"/>
              <a:t>Automatic </a:t>
            </a:r>
            <a:r>
              <a:rPr lang="en-US" dirty="0"/>
              <a:t>extension </a:t>
            </a:r>
            <a:r>
              <a:rPr lang="en-US" dirty="0" smtClean="0"/>
              <a:t>policy</a:t>
            </a:r>
          </a:p>
          <a:p>
            <a:pPr lvl="1"/>
            <a:r>
              <a:rPr lang="en-US" dirty="0" smtClean="0"/>
              <a:t>Piazza forum</a:t>
            </a:r>
          </a:p>
          <a:p>
            <a:pPr lvl="1"/>
            <a:r>
              <a:rPr lang="en-US" dirty="0" smtClean="0"/>
              <a:t>Collaboration policy</a:t>
            </a:r>
          </a:p>
          <a:p>
            <a:pPr>
              <a:buFontTx/>
              <a:buNone/>
            </a:pPr>
            <a:endParaRPr lang="en-US" dirty="0" smtClean="0"/>
          </a:p>
        </p:txBody>
      </p:sp>
      <p:sp>
        <p:nvSpPr>
          <p:cNvPr id="55300" name="Date Placeholder 3"/>
          <p:cNvSpPr>
            <a:spLocks noGrp="1"/>
          </p:cNvSpPr>
          <p:nvPr>
            <p:ph type="dt" sz="quarter" idx="10"/>
          </p:nvPr>
        </p:nvSpPr>
        <p:spPr>
          <a:noFill/>
        </p:spPr>
        <p:txBody>
          <a:bodyPr/>
          <a:lstStyle/>
          <a:p>
            <a:r>
              <a:rPr lang="en-US" smtClean="0"/>
              <a:t>Spring 2013</a:t>
            </a:r>
          </a:p>
        </p:txBody>
      </p:sp>
      <p:sp>
        <p:nvSpPr>
          <p:cNvPr id="55301" name="Footer Placeholder 4"/>
          <p:cNvSpPr>
            <a:spLocks noGrp="1"/>
          </p:cNvSpPr>
          <p:nvPr>
            <p:ph type="ftr" sz="quarter" idx="11"/>
          </p:nvPr>
        </p:nvSpPr>
        <p:spPr>
          <a:noFill/>
        </p:spPr>
        <p:txBody>
          <a:bodyPr/>
          <a:lstStyle/>
          <a:p>
            <a:r>
              <a:rPr lang="en-US" smtClean="0"/>
              <a:t>6.813/6.831 User Interface Design and Implementation</a:t>
            </a:r>
          </a:p>
        </p:txBody>
      </p:sp>
      <p:sp>
        <p:nvSpPr>
          <p:cNvPr id="55302" name="Slide Number Placeholder 5"/>
          <p:cNvSpPr>
            <a:spLocks noGrp="1"/>
          </p:cNvSpPr>
          <p:nvPr>
            <p:ph type="sldNum" sz="quarter" idx="12"/>
          </p:nvPr>
        </p:nvSpPr>
        <p:spPr>
          <a:noFill/>
        </p:spPr>
        <p:txBody>
          <a:bodyPr/>
          <a:lstStyle/>
          <a:p>
            <a:fld id="{049B18A7-1D93-4534-87FF-356596EDF0B6}" type="slidenum">
              <a:rPr lang="en-US"/>
              <a:pPr/>
              <a:t>20</a:t>
            </a:fld>
            <a:endParaRPr lang="en-US"/>
          </a:p>
        </p:txBody>
      </p:sp>
    </p:spTree>
    <p:extLst>
      <p:ext uri="{BB962C8B-B14F-4D97-AF65-F5344CB8AC3E}">
        <p14:creationId xmlns:p14="http://schemas.microsoft.com/office/powerpoint/2010/main" val="27513274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Unusual Course Features</a:t>
            </a:r>
            <a:endParaRPr lang="en-US" dirty="0"/>
          </a:p>
        </p:txBody>
      </p:sp>
      <p:sp>
        <p:nvSpPr>
          <p:cNvPr id="3" name="Text Placeholder 2"/>
          <p:cNvSpPr>
            <a:spLocks noGrp="1"/>
          </p:cNvSpPr>
          <p:nvPr>
            <p:ph type="body" idx="1"/>
          </p:nvPr>
        </p:nvSpPr>
        <p:spPr>
          <a:xfrm>
            <a:off x="685800" y="762000"/>
            <a:ext cx="7772400" cy="5181600"/>
          </a:xfrm>
        </p:spPr>
        <p:txBody>
          <a:bodyPr/>
          <a:lstStyle/>
          <a:p>
            <a:r>
              <a:rPr lang="en-US" sz="2400" dirty="0" err="1" smtClean="0"/>
              <a:t>Warmup</a:t>
            </a:r>
            <a:r>
              <a:rPr lang="en-US" sz="2400" dirty="0" smtClean="0"/>
              <a:t> HTML/CSS/</a:t>
            </a:r>
            <a:r>
              <a:rPr lang="en-US" sz="2400" dirty="0" err="1" smtClean="0"/>
              <a:t>Javascript</a:t>
            </a:r>
            <a:r>
              <a:rPr lang="en-US" sz="2400" dirty="0" smtClean="0"/>
              <a:t>/</a:t>
            </a:r>
            <a:r>
              <a:rPr lang="en-US" sz="2400" dirty="0" err="1" smtClean="0"/>
              <a:t>JQuery</a:t>
            </a:r>
            <a:r>
              <a:rPr lang="en-US" sz="2400" dirty="0" smtClean="0"/>
              <a:t> labs</a:t>
            </a:r>
          </a:p>
          <a:p>
            <a:pPr lvl="1"/>
            <a:r>
              <a:rPr lang="en-US" sz="1800" dirty="0" smtClean="0"/>
              <a:t>optional evening sessions this Thurs &amp; Tues</a:t>
            </a:r>
          </a:p>
          <a:p>
            <a:r>
              <a:rPr lang="en-US" sz="2400" dirty="0" smtClean="0"/>
              <a:t>Grading questions</a:t>
            </a:r>
          </a:p>
          <a:p>
            <a:pPr lvl="1"/>
            <a:r>
              <a:rPr lang="en-US" sz="1800" dirty="0" smtClean="0"/>
              <a:t>can only be asked in lecturer office hours</a:t>
            </a:r>
          </a:p>
          <a:p>
            <a:pPr lvl="1"/>
            <a:r>
              <a:rPr lang="en-US" sz="1800" dirty="0" smtClean="0"/>
              <a:t>TAs are not empowered to discuss grades</a:t>
            </a:r>
          </a:p>
          <a:p>
            <a:r>
              <a:rPr lang="en-US" sz="2400" dirty="0" smtClean="0"/>
              <a:t>Lecture panel</a:t>
            </a:r>
          </a:p>
          <a:p>
            <a:pPr lvl="1"/>
            <a:r>
              <a:rPr lang="en-US" sz="1800" dirty="0" smtClean="0"/>
              <a:t>10 random people will be graded on participation each day</a:t>
            </a:r>
          </a:p>
          <a:p>
            <a:pPr lvl="1"/>
            <a:r>
              <a:rPr lang="en-US" sz="1800" dirty="0" smtClean="0"/>
              <a:t>if a panelist is missing, you can volunteer to substitute</a:t>
            </a:r>
          </a:p>
          <a:p>
            <a:r>
              <a:rPr lang="en-US" sz="2400" dirty="0" smtClean="0"/>
              <a:t>Studio recitation</a:t>
            </a:r>
            <a:r>
              <a:rPr lang="en-US" sz="2400" dirty="0"/>
              <a:t> </a:t>
            </a:r>
            <a:r>
              <a:rPr lang="en-US" sz="2400" dirty="0" smtClean="0"/>
              <a:t>sections on some Fridays</a:t>
            </a:r>
          </a:p>
          <a:p>
            <a:pPr lvl="1"/>
            <a:r>
              <a:rPr lang="en-US" sz="1800" dirty="0"/>
              <a:t>f</a:t>
            </a:r>
            <a:r>
              <a:rPr lang="en-US" sz="1800" dirty="0" smtClean="0"/>
              <a:t>eedback and critique on group project work</a:t>
            </a:r>
          </a:p>
          <a:p>
            <a:r>
              <a:rPr lang="en-US" sz="2400" dirty="0" err="1" smtClean="0"/>
              <a:t>Nanoquiz</a:t>
            </a:r>
            <a:r>
              <a:rPr lang="en-US" sz="2400" dirty="0" smtClean="0"/>
              <a:t> every lecture</a:t>
            </a:r>
          </a:p>
          <a:p>
            <a:pPr lvl="1"/>
            <a:r>
              <a:rPr lang="en-US" sz="1800" dirty="0"/>
              <a:t>covers </a:t>
            </a:r>
            <a:r>
              <a:rPr lang="en-US" sz="1800" dirty="0" smtClean="0"/>
              <a:t>the lecture notes that you should have read</a:t>
            </a:r>
            <a:endParaRPr lang="en-US" sz="1800" dirty="0"/>
          </a:p>
          <a:p>
            <a:pPr lvl="1"/>
            <a:r>
              <a:rPr lang="en-US" sz="1800" dirty="0" smtClean="0"/>
              <a:t>we’ll </a:t>
            </a:r>
            <a:r>
              <a:rPr lang="en-US" sz="1800" dirty="0"/>
              <a:t>discuss the answers at the end of class</a:t>
            </a:r>
          </a:p>
          <a:p>
            <a:pPr lvl="1"/>
            <a:r>
              <a:rPr lang="en-US" sz="1800" dirty="0"/>
              <a:t>your 6 lowest quiz grades will be discarded</a:t>
            </a:r>
          </a:p>
          <a:p>
            <a:pPr lvl="1"/>
            <a:r>
              <a:rPr lang="en-US" sz="1800" dirty="0"/>
              <a:t>makeup options are available on Stellar</a:t>
            </a:r>
          </a:p>
          <a:p>
            <a:pPr lvl="1"/>
            <a:endParaRPr lang="en-US" sz="18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21</a:t>
            </a:fld>
            <a:endParaRPr lang="en-US"/>
          </a:p>
        </p:txBody>
      </p:sp>
      <p:sp>
        <p:nvSpPr>
          <p:cNvPr id="7" name="Line Callout 1 6"/>
          <p:cNvSpPr/>
          <p:nvPr/>
        </p:nvSpPr>
        <p:spPr bwMode="auto">
          <a:xfrm>
            <a:off x="7467600" y="4077088"/>
            <a:ext cx="1524000" cy="1333112"/>
          </a:xfrm>
          <a:prstGeom prst="borderCallout1">
            <a:avLst>
              <a:gd name="adj1" fmla="val 44004"/>
              <a:gd name="adj2" fmla="val 84"/>
              <a:gd name="adj3" fmla="val 44782"/>
              <a:gd name="adj4" fmla="val -197607"/>
            </a:avLst>
          </a:prstGeom>
          <a:solidFill>
            <a:srgbClr val="FFFF00"/>
          </a:solidFill>
          <a:ln>
            <a:solidFill>
              <a:schemeClr val="tx1"/>
            </a:solidFill>
            <a:headEnd type="none" w="med" len="med"/>
            <a:tailEnd type="triangle" w="lg" len="lg"/>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1" compatLnSpc="1">
            <a:prstTxWarp prst="textNoShape">
              <a:avLst/>
            </a:prstTxWarp>
            <a:norm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Bring your </a:t>
            </a:r>
            <a:br>
              <a:rPr kumimoji="0" lang="en-US" sz="1800" b="0" i="0" u="none" strike="noStrike" cap="none" normalizeH="0" baseline="0" dirty="0" smtClean="0">
                <a:ln>
                  <a:noFill/>
                </a:ln>
                <a:solidFill>
                  <a:schemeClr val="tx1"/>
                </a:solidFill>
                <a:effectLst/>
                <a:latin typeface="Arial" charset="0"/>
                <a:cs typeface="Arial" charset="0"/>
              </a:rPr>
            </a:br>
            <a:r>
              <a:rPr kumimoji="0" lang="en-US" sz="1800" b="0" i="0" u="none" strike="noStrike" cap="none" normalizeH="0" baseline="0" dirty="0" smtClean="0">
                <a:ln>
                  <a:noFill/>
                </a:ln>
                <a:solidFill>
                  <a:schemeClr val="tx1"/>
                </a:solidFill>
                <a:effectLst/>
                <a:latin typeface="Arial" charset="0"/>
                <a:cs typeface="Arial" charset="0"/>
              </a:rPr>
              <a:t>laptop,</a:t>
            </a:r>
            <a:r>
              <a:rPr kumimoji="0" lang="en-US" sz="1800" b="0" i="0" u="none" strike="noStrike" cap="none" normalizeH="0" dirty="0" smtClean="0">
                <a:ln>
                  <a:noFill/>
                </a:ln>
                <a:solidFill>
                  <a:schemeClr val="tx1"/>
                </a:solidFill>
                <a:effectLst/>
                <a:latin typeface="Arial" charset="0"/>
                <a:cs typeface="Arial" charset="0"/>
              </a:rPr>
              <a:t> with </a:t>
            </a:r>
            <a:br>
              <a:rPr kumimoji="0" lang="en-US" sz="1800" b="0" i="0" u="none" strike="noStrike" cap="none" normalizeH="0" dirty="0" smtClean="0">
                <a:ln>
                  <a:noFill/>
                </a:ln>
                <a:solidFill>
                  <a:schemeClr val="tx1"/>
                </a:solidFill>
                <a:effectLst/>
                <a:latin typeface="Arial" charset="0"/>
                <a:cs typeface="Arial" charset="0"/>
              </a:rPr>
            </a:br>
            <a:r>
              <a:rPr kumimoji="0" lang="en-US" sz="1800" b="0" i="0" u="none" strike="noStrike" cap="none" normalizeH="0" dirty="0" smtClean="0">
                <a:ln>
                  <a:noFill/>
                </a:ln>
                <a:solidFill>
                  <a:schemeClr val="tx1"/>
                </a:solidFill>
                <a:effectLst/>
                <a:latin typeface="Arial" charset="0"/>
                <a:cs typeface="Arial" charset="0"/>
              </a:rPr>
              <a:t>MIT cert </a:t>
            </a:r>
            <a:br>
              <a:rPr kumimoji="0" lang="en-US" sz="1800" b="0" i="0" u="none" strike="noStrike" cap="none" normalizeH="0" dirty="0" smtClean="0">
                <a:ln>
                  <a:noFill/>
                </a:ln>
                <a:solidFill>
                  <a:schemeClr val="tx1"/>
                </a:solidFill>
                <a:effectLst/>
                <a:latin typeface="Arial" charset="0"/>
                <a:cs typeface="Arial" charset="0"/>
              </a:rPr>
            </a:br>
            <a:r>
              <a:rPr kumimoji="0" lang="en-US" sz="1800" b="0" i="0" u="none" strike="noStrike" cap="none" normalizeH="0" dirty="0" smtClean="0">
                <a:ln>
                  <a:noFill/>
                </a:ln>
                <a:solidFill>
                  <a:schemeClr val="tx1"/>
                </a:solidFill>
                <a:effectLst/>
                <a:latin typeface="Arial" charset="0"/>
                <a:cs typeface="Arial" charset="0"/>
              </a:rPr>
              <a:t>installed </a:t>
            </a: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802291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400"/>
          </a:xfrm>
        </p:spPr>
        <p:txBody>
          <a:bodyPr/>
          <a:lstStyle/>
          <a:p>
            <a:r>
              <a:rPr lang="en-US" dirty="0" smtClean="0"/>
              <a:t>Today’s </a:t>
            </a:r>
            <a:r>
              <a:rPr lang="en-US" dirty="0" smtClean="0">
                <a:solidFill>
                  <a:srgbClr val="FF0000"/>
                </a:solidFill>
              </a:rPr>
              <a:t>(Practice) </a:t>
            </a:r>
            <a:r>
              <a:rPr lang="en-US" dirty="0" err="1" smtClean="0"/>
              <a:t>Nanoquiz</a:t>
            </a:r>
            <a:endParaRPr lang="en-US" dirty="0"/>
          </a:p>
        </p:txBody>
      </p:sp>
      <p:sp>
        <p:nvSpPr>
          <p:cNvPr id="4" name="Subtitle 3"/>
          <p:cNvSpPr>
            <a:spLocks noGrp="1"/>
          </p:cNvSpPr>
          <p:nvPr>
            <p:ph type="subTitle" idx="1"/>
          </p:nvPr>
        </p:nvSpPr>
        <p:spPr>
          <a:xfrm>
            <a:off x="1524000" y="4572000"/>
            <a:ext cx="6400800" cy="1524000"/>
          </a:xfrm>
        </p:spPr>
        <p:txBody>
          <a:bodyPr>
            <a:noAutofit/>
          </a:bodyPr>
          <a:lstStyle/>
          <a:p>
            <a:pPr algn="l">
              <a:buFont typeface="Arial"/>
              <a:buChar char="•"/>
            </a:pPr>
            <a:r>
              <a:rPr lang="en-US" sz="2400" dirty="0">
                <a:solidFill>
                  <a:schemeClr val="tx1"/>
                </a:solidFill>
              </a:rPr>
              <a:t> closed book, closed </a:t>
            </a:r>
            <a:r>
              <a:rPr lang="en-US" sz="2400" dirty="0" smtClean="0">
                <a:solidFill>
                  <a:schemeClr val="tx1"/>
                </a:solidFill>
              </a:rPr>
              <a:t>notes</a:t>
            </a:r>
          </a:p>
          <a:p>
            <a:pPr algn="l">
              <a:buFont typeface="Arial"/>
              <a:buChar char="•"/>
            </a:pPr>
            <a:r>
              <a:rPr lang="en-US" sz="2400" dirty="0"/>
              <a:t> </a:t>
            </a:r>
            <a:r>
              <a:rPr lang="en-US" sz="2400" dirty="0" smtClean="0"/>
              <a:t>3 minutes (timer in the upper right)</a:t>
            </a:r>
            <a:endParaRPr lang="en-US" sz="2400" dirty="0">
              <a:solidFill>
                <a:schemeClr val="tx1"/>
              </a:solidFill>
            </a:endParaRPr>
          </a:p>
          <a:p>
            <a:pPr algn="l">
              <a:buFont typeface="Arial"/>
              <a:buChar char="•"/>
            </a:pPr>
            <a:r>
              <a:rPr lang="en-US" sz="2400" dirty="0">
                <a:solidFill>
                  <a:schemeClr val="tx1"/>
                </a:solidFill>
              </a:rPr>
              <a:t> submit </a:t>
            </a:r>
            <a:r>
              <a:rPr lang="en-US" sz="2400" b="1" dirty="0">
                <a:solidFill>
                  <a:schemeClr val="tx1"/>
                </a:solidFill>
              </a:rPr>
              <a:t>before </a:t>
            </a:r>
            <a:r>
              <a:rPr lang="en-US" sz="2400" dirty="0">
                <a:solidFill>
                  <a:schemeClr val="tx1"/>
                </a:solidFill>
              </a:rPr>
              <a:t>time is up (paper or web)</a:t>
            </a:r>
          </a:p>
          <a:p>
            <a:pPr algn="l">
              <a:buFont typeface="Arial"/>
              <a:buChar char="•"/>
            </a:pPr>
            <a:endParaRPr lang="en-US" sz="2000" dirty="0">
              <a:solidFill>
                <a:schemeClr val="tx1"/>
              </a:solidFill>
            </a:endParaRPr>
          </a:p>
        </p:txBody>
      </p:sp>
      <p:pic>
        <p:nvPicPr>
          <p:cNvPr id="3" name="Picture 2"/>
          <p:cNvPicPr>
            <a:picLocks noChangeAspect="1"/>
          </p:cNvPicPr>
          <p:nvPr/>
        </p:nvPicPr>
        <p:blipFill rotWithShape="1">
          <a:blip r:embed="rId3"/>
          <a:srcRect r="17522"/>
          <a:stretch/>
        </p:blipFill>
        <p:spPr>
          <a:xfrm>
            <a:off x="1219200" y="1447800"/>
            <a:ext cx="7342778" cy="2921000"/>
          </a:xfrm>
          <a:prstGeom prst="rect">
            <a:avLst/>
          </a:prstGeom>
        </p:spPr>
      </p:pic>
      <p:sp>
        <p:nvSpPr>
          <p:cNvPr id="7" name="Right Arrow 6"/>
          <p:cNvSpPr/>
          <p:nvPr/>
        </p:nvSpPr>
        <p:spPr>
          <a:xfrm>
            <a:off x="457200" y="3674461"/>
            <a:ext cx="1137674" cy="6517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
        <p:nvSpPr>
          <p:cNvPr id="5" name="Date Placeholder 4"/>
          <p:cNvSpPr>
            <a:spLocks noGrp="1"/>
          </p:cNvSpPr>
          <p:nvPr>
            <p:ph type="dt" sz="half" idx="10"/>
          </p:nvPr>
        </p:nvSpPr>
        <p:spPr/>
        <p:txBody>
          <a:bodyPr/>
          <a:lstStyle/>
          <a:p>
            <a:pPr>
              <a:defRPr/>
            </a:pPr>
            <a:r>
              <a:rPr lang="en-US" smtClean="0"/>
              <a:t>Spring 2013</a:t>
            </a:r>
            <a:endParaRPr lang="en-US"/>
          </a:p>
        </p:txBody>
      </p:sp>
      <p:sp>
        <p:nvSpPr>
          <p:cNvPr id="6" name="Footer Placeholder 5"/>
          <p:cNvSpPr>
            <a:spLocks noGrp="1"/>
          </p:cNvSpPr>
          <p:nvPr>
            <p:ph type="ftr" sz="quarter" idx="11"/>
          </p:nvPr>
        </p:nvSpPr>
        <p:spPr/>
        <p:txBody>
          <a:bodyPr/>
          <a:lstStyle/>
          <a:p>
            <a:pPr>
              <a:defRPr/>
            </a:pPr>
            <a:r>
              <a:rPr lang="en-US" smtClean="0"/>
              <a:t>6.813/6.831 User Interface Design and Implementation</a:t>
            </a:r>
            <a:endParaRPr lang="en-US"/>
          </a:p>
        </p:txBody>
      </p:sp>
      <p:sp>
        <p:nvSpPr>
          <p:cNvPr id="8" name="Slide Number Placeholder 7"/>
          <p:cNvSpPr>
            <a:spLocks noGrp="1"/>
          </p:cNvSpPr>
          <p:nvPr>
            <p:ph type="sldNum" sz="quarter" idx="12"/>
          </p:nvPr>
        </p:nvSpPr>
        <p:spPr/>
        <p:txBody>
          <a:bodyPr/>
          <a:lstStyle/>
          <a:p>
            <a:fld id="{E4BCEAB8-06A5-4674-AF58-2362FC21A007}" type="slidenum">
              <a:rPr lang="en-US" smtClean="0"/>
              <a:pPr/>
              <a:t>22</a:t>
            </a:fld>
            <a:endParaRPr lang="en-US"/>
          </a:p>
        </p:txBody>
      </p:sp>
    </p:spTree>
    <p:extLst>
      <p:ext uri="{BB962C8B-B14F-4D97-AF65-F5344CB8AC3E}">
        <p14:creationId xmlns:p14="http://schemas.microsoft.com/office/powerpoint/2010/main" val="27493470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304800" y="1014948"/>
            <a:ext cx="8686800" cy="3785652"/>
          </a:xfrm>
          <a:prstGeom prst="rect">
            <a:avLst/>
          </a:prstGeom>
        </p:spPr>
        <p:txBody>
          <a:bodyPr vert="horz" wrap="square" lIns="91440" tIns="45720" rIns="91440" bIns="45720" rtlCol="0">
            <a:spAutoFit/>
          </a:bodyPr>
          <a:lstStyle/>
          <a:p>
            <a:pPr marL="457200" indent="-457200" defTabSz="457200" fontAlgn="auto">
              <a:spcBef>
                <a:spcPts val="0"/>
              </a:spcBef>
              <a:spcAft>
                <a:spcPts val="0"/>
              </a:spcAft>
            </a:pPr>
            <a:r>
              <a:rPr lang="en-US" dirty="0" smtClean="0">
                <a:solidFill>
                  <a:prstClr val="black"/>
                </a:solidFill>
                <a:latin typeface="Calibri"/>
              </a:rPr>
              <a:t> For each of the following user interfaces, which </a:t>
            </a:r>
            <a:r>
              <a:rPr lang="en-US" b="1" dirty="0" smtClean="0">
                <a:solidFill>
                  <a:prstClr val="black"/>
                </a:solidFill>
                <a:latin typeface="Calibri"/>
              </a:rPr>
              <a:t>usability dimensions </a:t>
            </a:r>
            <a:r>
              <a:rPr lang="en-US" dirty="0" smtClean="0">
                <a:solidFill>
                  <a:prstClr val="black"/>
                </a:solidFill>
                <a:latin typeface="Calibri"/>
              </a:rPr>
              <a:t>are </a:t>
            </a:r>
            <a:r>
              <a:rPr lang="en-US" b="1" dirty="0" smtClean="0">
                <a:solidFill>
                  <a:prstClr val="black"/>
                </a:solidFill>
                <a:latin typeface="Calibri"/>
              </a:rPr>
              <a:t>most </a:t>
            </a:r>
            <a:r>
              <a:rPr lang="en-US" dirty="0" smtClean="0">
                <a:solidFill>
                  <a:prstClr val="black"/>
                </a:solidFill>
                <a:latin typeface="Calibri"/>
              </a:rPr>
              <a:t>important? (choose all good answers)</a:t>
            </a:r>
            <a:endParaRPr lang="en-US" dirty="0">
              <a:solidFill>
                <a:prstClr val="black"/>
              </a:solidFill>
              <a:latin typeface="Calibri"/>
            </a:endParaRPr>
          </a:p>
          <a:p>
            <a:pPr defTabSz="457200" fontAlgn="auto">
              <a:spcBef>
                <a:spcPts val="0"/>
              </a:spcBef>
              <a:spcAft>
                <a:spcPts val="0"/>
              </a:spcAft>
            </a:pPr>
            <a:endParaRPr lang="en-US" dirty="0" smtClean="0">
              <a:solidFill>
                <a:prstClr val="black"/>
              </a:solidFill>
              <a:latin typeface="Calibri"/>
              <a:cs typeface="+mn-cs"/>
            </a:endParaRPr>
          </a:p>
          <a:p>
            <a:pPr defTabSz="457200" fontAlgn="auto">
              <a:spcBef>
                <a:spcPts val="0"/>
              </a:spcBef>
              <a:spcAft>
                <a:spcPts val="0"/>
              </a:spcAft>
            </a:pPr>
            <a:r>
              <a:rPr lang="en-US" dirty="0">
                <a:solidFill>
                  <a:prstClr val="black"/>
                </a:solidFill>
                <a:latin typeface="Calibri"/>
                <a:cs typeface="+mn-cs"/>
              </a:rPr>
              <a:t>1</a:t>
            </a:r>
            <a:r>
              <a:rPr lang="en-US" dirty="0" smtClean="0">
                <a:solidFill>
                  <a:prstClr val="black"/>
                </a:solidFill>
                <a:latin typeface="Calibri"/>
                <a:cs typeface="+mn-cs"/>
              </a:rPr>
              <a:t>. A job application kiosk installed at a small homeless shelter</a:t>
            </a:r>
          </a:p>
          <a:p>
            <a:pPr defTabSz="457200" fontAlgn="auto">
              <a:spcBef>
                <a:spcPts val="0"/>
              </a:spcBef>
              <a:spcAft>
                <a:spcPts val="0"/>
              </a:spcAft>
            </a:pPr>
            <a:r>
              <a:rPr lang="en-US" dirty="0" smtClean="0">
                <a:solidFill>
                  <a:prstClr val="black"/>
                </a:solidFill>
                <a:latin typeface="Calibri"/>
                <a:cs typeface="+mn-cs"/>
              </a:rPr>
              <a:t>	A. security   B. learnability    C. cost    D. efficiency    E. safety   F. dependability</a:t>
            </a:r>
            <a:endParaRPr lang="en-US" dirty="0">
              <a:solidFill>
                <a:prstClr val="black"/>
              </a:solidFill>
              <a:latin typeface="Calibri"/>
              <a:cs typeface="+mn-cs"/>
            </a:endParaRPr>
          </a:p>
          <a:p>
            <a:pPr defTabSz="457200" fontAlgn="auto">
              <a:spcBef>
                <a:spcPts val="0"/>
              </a:spcBef>
              <a:spcAft>
                <a:spcPts val="0"/>
              </a:spcAft>
            </a:pPr>
            <a:endParaRPr lang="en-US" dirty="0" smtClean="0">
              <a:solidFill>
                <a:prstClr val="black"/>
              </a:solidFill>
              <a:latin typeface="Calibri"/>
              <a:cs typeface="+mn-cs"/>
            </a:endParaRPr>
          </a:p>
          <a:p>
            <a:pPr defTabSz="457200" fontAlgn="auto">
              <a:spcBef>
                <a:spcPts val="0"/>
              </a:spcBef>
              <a:spcAft>
                <a:spcPts val="0"/>
              </a:spcAft>
            </a:pPr>
            <a:r>
              <a:rPr lang="en-US" dirty="0">
                <a:solidFill>
                  <a:prstClr val="black"/>
                </a:solidFill>
                <a:latin typeface="Calibri"/>
                <a:cs typeface="+mn-cs"/>
              </a:rPr>
              <a:t>2</a:t>
            </a:r>
            <a:r>
              <a:rPr lang="en-US" dirty="0" smtClean="0">
                <a:solidFill>
                  <a:prstClr val="black"/>
                </a:solidFill>
                <a:latin typeface="Calibri"/>
                <a:cs typeface="+mn-cs"/>
              </a:rPr>
              <a:t>. The interface that MIT Registrar workers use to enter course grades</a:t>
            </a:r>
          </a:p>
          <a:p>
            <a:pPr defTabSz="457200" fontAlgn="auto">
              <a:spcBef>
                <a:spcPts val="0"/>
              </a:spcBef>
              <a:spcAft>
                <a:spcPts val="0"/>
              </a:spcAft>
            </a:pPr>
            <a:r>
              <a:rPr lang="en-US" dirty="0">
                <a:solidFill>
                  <a:prstClr val="black"/>
                </a:solidFill>
                <a:latin typeface="Calibri"/>
              </a:rPr>
              <a:t>	A. security   </a:t>
            </a:r>
            <a:r>
              <a:rPr lang="en-US" dirty="0" smtClean="0">
                <a:solidFill>
                  <a:prstClr val="black"/>
                </a:solidFill>
                <a:latin typeface="Calibri"/>
              </a:rPr>
              <a:t>B</a:t>
            </a:r>
            <a:r>
              <a:rPr lang="en-US" dirty="0">
                <a:solidFill>
                  <a:prstClr val="black"/>
                </a:solidFill>
                <a:latin typeface="Calibri"/>
              </a:rPr>
              <a:t>. learnability    C. cost    D. efficiency    E. safety   </a:t>
            </a:r>
            <a:r>
              <a:rPr lang="en-US" dirty="0" smtClean="0">
                <a:solidFill>
                  <a:prstClr val="black"/>
                </a:solidFill>
                <a:latin typeface="Calibri"/>
              </a:rPr>
              <a:t>F</a:t>
            </a:r>
            <a:r>
              <a:rPr lang="en-US" dirty="0">
                <a:solidFill>
                  <a:prstClr val="black"/>
                </a:solidFill>
                <a:latin typeface="Calibri"/>
              </a:rPr>
              <a:t>. </a:t>
            </a:r>
            <a:r>
              <a:rPr lang="en-US" dirty="0" smtClean="0">
                <a:solidFill>
                  <a:prstClr val="black"/>
                </a:solidFill>
                <a:latin typeface="Calibri"/>
              </a:rPr>
              <a:t>dependability</a:t>
            </a:r>
            <a:endParaRPr lang="en-US" dirty="0">
              <a:solidFill>
                <a:prstClr val="black"/>
              </a:solidFill>
              <a:latin typeface="Calibri"/>
            </a:endParaRPr>
          </a:p>
          <a:p>
            <a:pPr defTabSz="457200" fontAlgn="auto">
              <a:spcBef>
                <a:spcPts val="0"/>
              </a:spcBef>
              <a:spcAft>
                <a:spcPts val="0"/>
              </a:spcAft>
            </a:pPr>
            <a:endParaRPr lang="en-US" dirty="0" smtClean="0">
              <a:solidFill>
                <a:prstClr val="black"/>
              </a:solidFill>
              <a:latin typeface="Calibri"/>
              <a:cs typeface="+mn-cs"/>
            </a:endParaRPr>
          </a:p>
          <a:p>
            <a:pPr defTabSz="457200" fontAlgn="auto">
              <a:spcBef>
                <a:spcPts val="0"/>
              </a:spcBef>
              <a:spcAft>
                <a:spcPts val="0"/>
              </a:spcAft>
            </a:pPr>
            <a:r>
              <a:rPr lang="en-US" dirty="0">
                <a:solidFill>
                  <a:prstClr val="black"/>
                </a:solidFill>
                <a:latin typeface="Calibri"/>
                <a:cs typeface="+mn-cs"/>
              </a:rPr>
              <a:t>3</a:t>
            </a:r>
            <a:r>
              <a:rPr lang="en-US" dirty="0" smtClean="0">
                <a:solidFill>
                  <a:prstClr val="black"/>
                </a:solidFill>
                <a:latin typeface="Calibri"/>
                <a:cs typeface="+mn-cs"/>
              </a:rPr>
              <a:t>. The configuration interface for a printer driver.</a:t>
            </a:r>
          </a:p>
          <a:p>
            <a:pPr defTabSz="457200" fontAlgn="auto">
              <a:spcBef>
                <a:spcPts val="0"/>
              </a:spcBef>
              <a:spcAft>
                <a:spcPts val="0"/>
              </a:spcAft>
            </a:pPr>
            <a:r>
              <a:rPr lang="en-US" dirty="0">
                <a:solidFill>
                  <a:prstClr val="black"/>
                </a:solidFill>
                <a:latin typeface="Calibri"/>
              </a:rPr>
              <a:t>	A. security   B. learnability    C. cost    D. efficiency    E. safety   F. dependability</a:t>
            </a:r>
          </a:p>
          <a:p>
            <a:pPr defTabSz="457200" fontAlgn="auto">
              <a:spcBef>
                <a:spcPts val="0"/>
              </a:spcBef>
              <a:spcAft>
                <a:spcPts val="0"/>
              </a:spcAft>
            </a:pPr>
            <a:endParaRPr lang="en-US" dirty="0" smtClean="0">
              <a:solidFill>
                <a:prstClr val="black"/>
              </a:solidFill>
              <a:latin typeface="Calibri"/>
              <a:cs typeface="+mn-cs"/>
            </a:endParaRPr>
          </a:p>
        </p:txBody>
      </p:sp>
      <p:sp>
        <p:nvSpPr>
          <p:cNvPr id="34" name="TextBox 3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3:</a:t>
            </a:r>
            <a:r>
              <a:rPr lang="en-US" sz="2400" dirty="0">
                <a:solidFill>
                  <a:prstClr val="black"/>
                </a:solidFill>
                <a:latin typeface="Calibri"/>
                <a:cs typeface="+mn-cs"/>
              </a:rPr>
              <a:t>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35" name="TextBox 3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2</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36" name="TextBox 35"/>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2:00</a:t>
            </a:r>
            <a:endParaRPr lang="en-US" sz="2400" dirty="0">
              <a:solidFill>
                <a:prstClr val="black"/>
              </a:solidFill>
              <a:latin typeface="Calibri"/>
              <a:cs typeface="+mn-cs"/>
            </a:endParaRPr>
          </a:p>
        </p:txBody>
      </p:sp>
      <p:sp>
        <p:nvSpPr>
          <p:cNvPr id="37" name="TextBox 3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1:45</a:t>
            </a:r>
            <a:endParaRPr lang="en-US" sz="2400" dirty="0">
              <a:solidFill>
                <a:prstClr val="black"/>
              </a:solidFill>
              <a:latin typeface="Calibri"/>
              <a:cs typeface="+mn-cs"/>
            </a:endParaRPr>
          </a:p>
        </p:txBody>
      </p:sp>
      <p:sp>
        <p:nvSpPr>
          <p:cNvPr id="38" name="TextBox 3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1:30</a:t>
            </a:r>
            <a:endParaRPr lang="en-US" sz="2400" dirty="0">
              <a:solidFill>
                <a:prstClr val="black"/>
              </a:solidFill>
              <a:latin typeface="Calibri"/>
              <a:cs typeface="+mn-cs"/>
            </a:endParaRPr>
          </a:p>
        </p:txBody>
      </p:sp>
      <p:sp>
        <p:nvSpPr>
          <p:cNvPr id="39" name="TextBox 3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1:15</a:t>
            </a:r>
            <a:endParaRPr lang="en-US" sz="2400" dirty="0">
              <a:solidFill>
                <a:prstClr val="black"/>
              </a:solidFill>
              <a:latin typeface="Calibri"/>
              <a:cs typeface="+mn-cs"/>
            </a:endParaRPr>
          </a:p>
        </p:txBody>
      </p:sp>
      <p:sp>
        <p:nvSpPr>
          <p:cNvPr id="40" name="TextBox 3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1:00</a:t>
            </a:r>
            <a:endParaRPr lang="en-US" sz="2400" dirty="0">
              <a:solidFill>
                <a:prstClr val="black"/>
              </a:solidFill>
              <a:latin typeface="Calibri"/>
              <a:cs typeface="+mn-cs"/>
            </a:endParaRPr>
          </a:p>
        </p:txBody>
      </p:sp>
      <p:sp>
        <p:nvSpPr>
          <p:cNvPr id="41" name="TextBox 4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0:45</a:t>
            </a:r>
            <a:endParaRPr lang="en-US" sz="2400" dirty="0">
              <a:solidFill>
                <a:prstClr val="black"/>
              </a:solidFill>
              <a:latin typeface="Calibri"/>
              <a:cs typeface="+mn-cs"/>
            </a:endParaRPr>
          </a:p>
        </p:txBody>
      </p:sp>
      <p:sp>
        <p:nvSpPr>
          <p:cNvPr id="42" name="TextBox 4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43" name="TextBox 4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20</a:t>
            </a:r>
            <a:endParaRPr lang="en-US" sz="2400" dirty="0">
              <a:solidFill>
                <a:prstClr val="black"/>
              </a:solidFill>
              <a:latin typeface="Calibri"/>
              <a:cs typeface="+mn-cs"/>
            </a:endParaRPr>
          </a:p>
        </p:txBody>
      </p:sp>
      <p:sp>
        <p:nvSpPr>
          <p:cNvPr id="44" name="TextBox 4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19</a:t>
            </a:r>
            <a:endParaRPr lang="en-US" sz="2400" dirty="0">
              <a:solidFill>
                <a:prstClr val="black"/>
              </a:solidFill>
              <a:latin typeface="Calibri"/>
              <a:cs typeface="+mn-cs"/>
            </a:endParaRPr>
          </a:p>
        </p:txBody>
      </p:sp>
      <p:sp>
        <p:nvSpPr>
          <p:cNvPr id="45" name="TextBox 4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18</a:t>
            </a:r>
            <a:endParaRPr lang="en-US" sz="2400" dirty="0">
              <a:solidFill>
                <a:prstClr val="black"/>
              </a:solidFill>
              <a:latin typeface="Calibri"/>
              <a:cs typeface="+mn-cs"/>
            </a:endParaRPr>
          </a:p>
        </p:txBody>
      </p:sp>
      <p:sp>
        <p:nvSpPr>
          <p:cNvPr id="46" name="TextBox 45"/>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17</a:t>
            </a:r>
            <a:endParaRPr lang="en-US" sz="2400" dirty="0">
              <a:solidFill>
                <a:prstClr val="black"/>
              </a:solidFill>
              <a:latin typeface="Calibri"/>
              <a:cs typeface="+mn-cs"/>
            </a:endParaRPr>
          </a:p>
        </p:txBody>
      </p:sp>
      <p:sp>
        <p:nvSpPr>
          <p:cNvPr id="47" name="TextBox 4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16</a:t>
            </a:r>
            <a:endParaRPr lang="en-US" sz="2400" dirty="0">
              <a:solidFill>
                <a:prstClr val="black"/>
              </a:solidFill>
              <a:latin typeface="Calibri"/>
              <a:cs typeface="+mn-cs"/>
            </a:endParaRPr>
          </a:p>
        </p:txBody>
      </p:sp>
      <p:sp>
        <p:nvSpPr>
          <p:cNvPr id="48" name="TextBox 4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15</a:t>
            </a:r>
            <a:endParaRPr lang="en-US" sz="2400" dirty="0">
              <a:solidFill>
                <a:prstClr val="black"/>
              </a:solidFill>
              <a:latin typeface="Calibri"/>
              <a:cs typeface="+mn-cs"/>
            </a:endParaRPr>
          </a:p>
        </p:txBody>
      </p:sp>
      <p:sp>
        <p:nvSpPr>
          <p:cNvPr id="49" name="TextBox 48"/>
          <p:cNvSpPr txBox="1"/>
          <p:nvPr/>
        </p:nvSpPr>
        <p:spPr>
          <a:xfrm>
            <a:off x="8294464" y="76200"/>
            <a:ext cx="736099"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14</a:t>
            </a:r>
            <a:endParaRPr lang="en-US" sz="2400" dirty="0">
              <a:solidFill>
                <a:prstClr val="black"/>
              </a:solidFill>
              <a:latin typeface="Calibri"/>
              <a:cs typeface="+mn-cs"/>
            </a:endParaRPr>
          </a:p>
        </p:txBody>
      </p:sp>
      <p:sp>
        <p:nvSpPr>
          <p:cNvPr id="50" name="TextBox 4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13</a:t>
            </a:r>
            <a:endParaRPr lang="en-US" sz="2400" dirty="0">
              <a:solidFill>
                <a:prstClr val="black"/>
              </a:solidFill>
              <a:latin typeface="Calibri"/>
              <a:cs typeface="+mn-cs"/>
            </a:endParaRPr>
          </a:p>
        </p:txBody>
      </p:sp>
      <p:sp>
        <p:nvSpPr>
          <p:cNvPr id="51" name="TextBox 5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12</a:t>
            </a:r>
            <a:endParaRPr lang="en-US" sz="2400" dirty="0">
              <a:solidFill>
                <a:prstClr val="black"/>
              </a:solidFill>
              <a:latin typeface="Calibri"/>
              <a:cs typeface="+mn-cs"/>
            </a:endParaRPr>
          </a:p>
        </p:txBody>
      </p:sp>
      <p:sp>
        <p:nvSpPr>
          <p:cNvPr id="52" name="TextBox 5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11</a:t>
            </a:r>
            <a:endParaRPr lang="en-US" sz="2400" dirty="0">
              <a:solidFill>
                <a:prstClr val="black"/>
              </a:solidFill>
              <a:latin typeface="Calibri"/>
              <a:cs typeface="+mn-cs"/>
            </a:endParaRPr>
          </a:p>
        </p:txBody>
      </p:sp>
      <p:sp>
        <p:nvSpPr>
          <p:cNvPr id="53" name="TextBox 5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10</a:t>
            </a:r>
            <a:endParaRPr lang="en-US" sz="2400" dirty="0">
              <a:solidFill>
                <a:prstClr val="black"/>
              </a:solidFill>
              <a:latin typeface="Calibri"/>
              <a:cs typeface="+mn-cs"/>
            </a:endParaRPr>
          </a:p>
        </p:txBody>
      </p:sp>
      <p:sp>
        <p:nvSpPr>
          <p:cNvPr id="54" name="TextBox 53"/>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a:t>
            </a:r>
            <a:r>
              <a:rPr lang="en-US" sz="2400" dirty="0" smtClean="0">
                <a:solidFill>
                  <a:prstClr val="black"/>
                </a:solidFill>
                <a:latin typeface="Calibri"/>
              </a:rPr>
              <a:t>:0</a:t>
            </a:r>
            <a:r>
              <a:rPr lang="en-US" sz="2400" dirty="0" smtClean="0">
                <a:solidFill>
                  <a:prstClr val="black"/>
                </a:solidFill>
                <a:latin typeface="Calibri"/>
                <a:cs typeface="+mn-cs"/>
              </a:rPr>
              <a:t>9</a:t>
            </a:r>
            <a:endParaRPr lang="en-US" sz="2400" dirty="0">
              <a:solidFill>
                <a:prstClr val="black"/>
              </a:solidFill>
              <a:latin typeface="Calibri"/>
              <a:cs typeface="+mn-cs"/>
            </a:endParaRPr>
          </a:p>
        </p:txBody>
      </p:sp>
      <p:sp>
        <p:nvSpPr>
          <p:cNvPr id="55" name="TextBox 54"/>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8</a:t>
            </a:r>
            <a:endParaRPr lang="en-US" sz="2400" dirty="0">
              <a:solidFill>
                <a:prstClr val="black"/>
              </a:solidFill>
              <a:latin typeface="Calibri"/>
              <a:cs typeface="+mn-cs"/>
            </a:endParaRPr>
          </a:p>
        </p:txBody>
      </p:sp>
      <p:sp>
        <p:nvSpPr>
          <p:cNvPr id="56" name="TextBox 55"/>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7</a:t>
            </a:r>
            <a:endParaRPr lang="en-US" sz="2400" dirty="0">
              <a:solidFill>
                <a:prstClr val="black"/>
              </a:solidFill>
              <a:latin typeface="Calibri"/>
              <a:cs typeface="+mn-cs"/>
            </a:endParaRPr>
          </a:p>
        </p:txBody>
      </p:sp>
      <p:sp>
        <p:nvSpPr>
          <p:cNvPr id="57" name="TextBox 56"/>
          <p:cNvSpPr txBox="1"/>
          <p:nvPr/>
        </p:nvSpPr>
        <p:spPr>
          <a:xfrm>
            <a:off x="8188968" y="80665"/>
            <a:ext cx="841595" cy="457200"/>
          </a:xfrm>
          <a:prstGeom prst="rect">
            <a:avLst/>
          </a:prstGeom>
          <a:solidFill>
            <a:schemeClr val="bg1"/>
          </a:solidFill>
        </p:spPr>
        <p:txBody>
          <a:bodyPr wrap="square" rtlCol="0">
            <a:noAutofit/>
          </a:bodyPr>
          <a:lstStyle/>
          <a:p>
            <a:pPr algn="r" defTabSz="457200" fontAlgn="auto">
              <a:spcBef>
                <a:spcPts val="0"/>
              </a:spcBef>
              <a:spcAft>
                <a:spcPts val="0"/>
              </a:spcAft>
            </a:pPr>
            <a:r>
              <a:rPr lang="en-US" sz="2400" dirty="0" smtClean="0">
                <a:solidFill>
                  <a:prstClr val="black"/>
                </a:solidFill>
                <a:latin typeface="Calibri"/>
              </a:rPr>
              <a:t>0</a:t>
            </a:r>
            <a:r>
              <a:rPr lang="en-US" sz="2400" dirty="0">
                <a:solidFill>
                  <a:prstClr val="black"/>
                </a:solidFill>
                <a:latin typeface="Calibri"/>
              </a:rPr>
              <a:t>:0</a:t>
            </a:r>
            <a:r>
              <a:rPr lang="en-US" sz="2400" dirty="0" smtClean="0">
                <a:solidFill>
                  <a:prstClr val="black"/>
                </a:solidFill>
                <a:latin typeface="Calibri"/>
                <a:cs typeface="+mn-cs"/>
              </a:rPr>
              <a:t>6</a:t>
            </a:r>
            <a:endParaRPr lang="en-US" sz="2400" dirty="0">
              <a:solidFill>
                <a:prstClr val="black"/>
              </a:solidFill>
              <a:latin typeface="Calibri"/>
              <a:cs typeface="+mn-cs"/>
            </a:endParaRPr>
          </a:p>
        </p:txBody>
      </p:sp>
      <p:sp>
        <p:nvSpPr>
          <p:cNvPr id="58" name="TextBox 57"/>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5</a:t>
            </a:r>
            <a:endParaRPr lang="en-US" sz="2400" dirty="0">
              <a:solidFill>
                <a:prstClr val="black"/>
              </a:solidFill>
              <a:latin typeface="Calibri"/>
              <a:cs typeface="+mn-cs"/>
            </a:endParaRPr>
          </a:p>
        </p:txBody>
      </p:sp>
      <p:sp>
        <p:nvSpPr>
          <p:cNvPr id="59" name="TextBox 58"/>
          <p:cNvSpPr txBox="1"/>
          <p:nvPr/>
        </p:nvSpPr>
        <p:spPr>
          <a:xfrm>
            <a:off x="8153400" y="76200"/>
            <a:ext cx="877163"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4</a:t>
            </a:r>
            <a:endParaRPr lang="en-US" sz="2400" dirty="0">
              <a:solidFill>
                <a:prstClr val="black"/>
              </a:solidFill>
              <a:latin typeface="Calibri"/>
              <a:cs typeface="+mn-cs"/>
            </a:endParaRPr>
          </a:p>
        </p:txBody>
      </p:sp>
      <p:sp>
        <p:nvSpPr>
          <p:cNvPr id="60" name="TextBox 59"/>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3</a:t>
            </a:r>
            <a:endParaRPr lang="en-US" sz="2400" dirty="0">
              <a:solidFill>
                <a:prstClr val="black"/>
              </a:solidFill>
              <a:latin typeface="Calibri"/>
              <a:cs typeface="+mn-cs"/>
            </a:endParaRPr>
          </a:p>
        </p:txBody>
      </p:sp>
      <p:sp>
        <p:nvSpPr>
          <p:cNvPr id="61" name="TextBox 60"/>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2</a:t>
            </a:r>
            <a:endParaRPr lang="en-US" sz="2400" dirty="0">
              <a:solidFill>
                <a:prstClr val="black"/>
              </a:solidFill>
              <a:latin typeface="Calibri"/>
              <a:cs typeface="+mn-cs"/>
            </a:endParaRPr>
          </a:p>
        </p:txBody>
      </p:sp>
      <p:sp>
        <p:nvSpPr>
          <p:cNvPr id="62" name="TextBox 61"/>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1</a:t>
            </a:r>
            <a:endParaRPr lang="en-US" sz="2400" dirty="0">
              <a:solidFill>
                <a:prstClr val="black"/>
              </a:solidFill>
              <a:latin typeface="Calibri"/>
              <a:cs typeface="+mn-cs"/>
            </a:endParaRPr>
          </a:p>
        </p:txBody>
      </p:sp>
      <p:sp>
        <p:nvSpPr>
          <p:cNvPr id="63" name="TextBox 62"/>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64" name="Oval 63"/>
          <p:cNvSpPr/>
          <p:nvPr/>
        </p:nvSpPr>
        <p:spPr bwMode="auto">
          <a:xfrm>
            <a:off x="2019680" y="2286000"/>
            <a:ext cx="304800" cy="30480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5" name="Oval 64"/>
          <p:cNvSpPr/>
          <p:nvPr/>
        </p:nvSpPr>
        <p:spPr bwMode="auto">
          <a:xfrm>
            <a:off x="4572000" y="3200400"/>
            <a:ext cx="304800" cy="30480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6" name="Oval 65"/>
          <p:cNvSpPr/>
          <p:nvPr/>
        </p:nvSpPr>
        <p:spPr bwMode="auto">
          <a:xfrm>
            <a:off x="6096000" y="3200400"/>
            <a:ext cx="304800" cy="30480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7" name="Oval 66"/>
          <p:cNvSpPr/>
          <p:nvPr/>
        </p:nvSpPr>
        <p:spPr bwMode="auto">
          <a:xfrm>
            <a:off x="2038920" y="4114800"/>
            <a:ext cx="304800" cy="30480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2" name="Date Placeholder 1"/>
          <p:cNvSpPr>
            <a:spLocks noGrp="1"/>
          </p:cNvSpPr>
          <p:nvPr>
            <p:ph type="dt" sz="half" idx="10"/>
          </p:nvPr>
        </p:nvSpPr>
        <p:spPr/>
        <p:txBody>
          <a:bodyPr/>
          <a:lstStyle/>
          <a:p>
            <a:pPr>
              <a:defRPr/>
            </a:pPr>
            <a:r>
              <a:rPr lang="en-US" smtClean="0"/>
              <a:t>Spring 2013</a:t>
            </a:r>
            <a:endParaRPr lang="en-US"/>
          </a:p>
        </p:txBody>
      </p:sp>
      <p:sp>
        <p:nvSpPr>
          <p:cNvPr id="3" name="Footer Placeholder 2"/>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7769B0E4-5AD4-4B74-8A1A-605811908029}" type="slidenum">
              <a:rPr lang="en-US" smtClean="0"/>
              <a:pPr/>
              <a:t>23</a:t>
            </a:fld>
            <a:endParaRPr lang="en-US"/>
          </a:p>
        </p:txBody>
      </p:sp>
      <p:sp>
        <p:nvSpPr>
          <p:cNvPr id="68" name="Oval 67"/>
          <p:cNvSpPr/>
          <p:nvPr/>
        </p:nvSpPr>
        <p:spPr bwMode="auto">
          <a:xfrm flipV="1">
            <a:off x="762000" y="2438399"/>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9" name="Oval 68"/>
          <p:cNvSpPr/>
          <p:nvPr/>
        </p:nvSpPr>
        <p:spPr bwMode="auto">
          <a:xfrm flipV="1">
            <a:off x="3657600" y="24384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0" name="Oval 69"/>
          <p:cNvSpPr/>
          <p:nvPr/>
        </p:nvSpPr>
        <p:spPr bwMode="auto">
          <a:xfrm flipV="1">
            <a:off x="4572000" y="24384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1" name="Oval 70"/>
          <p:cNvSpPr/>
          <p:nvPr/>
        </p:nvSpPr>
        <p:spPr bwMode="auto">
          <a:xfrm flipV="1">
            <a:off x="6096000" y="24384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2" name="Oval 71"/>
          <p:cNvSpPr/>
          <p:nvPr/>
        </p:nvSpPr>
        <p:spPr bwMode="auto">
          <a:xfrm flipV="1">
            <a:off x="7086600" y="24384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3" name="Oval 72"/>
          <p:cNvSpPr/>
          <p:nvPr/>
        </p:nvSpPr>
        <p:spPr bwMode="auto">
          <a:xfrm flipV="1">
            <a:off x="2057400" y="33528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4" name="Oval 73"/>
          <p:cNvSpPr/>
          <p:nvPr/>
        </p:nvSpPr>
        <p:spPr bwMode="auto">
          <a:xfrm flipV="1">
            <a:off x="4572000" y="42672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5" name="Oval 74"/>
          <p:cNvSpPr/>
          <p:nvPr/>
        </p:nvSpPr>
        <p:spPr bwMode="auto">
          <a:xfrm flipV="1">
            <a:off x="6096000" y="4267200"/>
            <a:ext cx="304800" cy="4571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5140877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0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30000"/>
                            </p:stCondLst>
                            <p:childTnLst>
                              <p:par>
                                <p:cTn id="11" presetID="1" presetClass="entr" presetSubtype="0" fill="hold" grpId="0" nodeType="afterEffect">
                                  <p:stCondLst>
                                    <p:cond delay="3000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60000"/>
                            </p:stCondLst>
                            <p:childTnLst>
                              <p:par>
                                <p:cTn id="14" presetID="1" presetClass="entr" presetSubtype="0" fill="hold" grpId="0" nodeType="afterEffect">
                                  <p:stCondLst>
                                    <p:cond delay="1500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75000"/>
                            </p:stCondLst>
                            <p:childTnLst>
                              <p:par>
                                <p:cTn id="17" presetID="1" presetClass="entr" presetSubtype="0" fill="hold" grpId="0" nodeType="afterEffect">
                                  <p:stCondLst>
                                    <p:cond delay="15000"/>
                                  </p:stCondLst>
                                  <p:childTnLst>
                                    <p:set>
                                      <p:cBhvr>
                                        <p:cTn id="18" dur="1" fill="hold">
                                          <p:stCondLst>
                                            <p:cond delay="0"/>
                                          </p:stCondLst>
                                        </p:cTn>
                                        <p:tgtEl>
                                          <p:spTgt spid="38"/>
                                        </p:tgtEl>
                                        <p:attrNameLst>
                                          <p:attrName>style.visibility</p:attrName>
                                        </p:attrNameLst>
                                      </p:cBhvr>
                                      <p:to>
                                        <p:strVal val="visible"/>
                                      </p:to>
                                    </p:set>
                                  </p:childTnLst>
                                </p:cTn>
                              </p:par>
                            </p:childTnLst>
                          </p:cTn>
                        </p:par>
                        <p:par>
                          <p:cTn id="19" fill="hold">
                            <p:stCondLst>
                              <p:cond delay="90000"/>
                            </p:stCondLst>
                            <p:childTnLst>
                              <p:par>
                                <p:cTn id="20" presetID="1" presetClass="entr" presetSubtype="0" fill="hold" grpId="0" nodeType="afterEffect">
                                  <p:stCondLst>
                                    <p:cond delay="15000"/>
                                  </p:stCondLst>
                                  <p:childTnLst>
                                    <p:set>
                                      <p:cBhvr>
                                        <p:cTn id="21" dur="1" fill="hold">
                                          <p:stCondLst>
                                            <p:cond delay="0"/>
                                          </p:stCondLst>
                                        </p:cTn>
                                        <p:tgtEl>
                                          <p:spTgt spid="39"/>
                                        </p:tgtEl>
                                        <p:attrNameLst>
                                          <p:attrName>style.visibility</p:attrName>
                                        </p:attrNameLst>
                                      </p:cBhvr>
                                      <p:to>
                                        <p:strVal val="visible"/>
                                      </p:to>
                                    </p:set>
                                  </p:childTnLst>
                                </p:cTn>
                              </p:par>
                            </p:childTnLst>
                          </p:cTn>
                        </p:par>
                        <p:par>
                          <p:cTn id="22" fill="hold">
                            <p:stCondLst>
                              <p:cond delay="105000"/>
                            </p:stCondLst>
                            <p:childTnLst>
                              <p:par>
                                <p:cTn id="23" presetID="1" presetClass="entr" presetSubtype="0" fill="hold" grpId="0" nodeType="afterEffect">
                                  <p:stCondLst>
                                    <p:cond delay="150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20000"/>
                            </p:stCondLst>
                            <p:childTnLst>
                              <p:par>
                                <p:cTn id="26" presetID="1" presetClass="entr" presetSubtype="0" fill="hold" grpId="0" nodeType="afterEffect">
                                  <p:stCondLst>
                                    <p:cond delay="15000"/>
                                  </p:stCondLst>
                                  <p:childTnLst>
                                    <p:set>
                                      <p:cBhvr>
                                        <p:cTn id="27" dur="1" fill="hold">
                                          <p:stCondLst>
                                            <p:cond delay="0"/>
                                          </p:stCondLst>
                                        </p:cTn>
                                        <p:tgtEl>
                                          <p:spTgt spid="41"/>
                                        </p:tgtEl>
                                        <p:attrNameLst>
                                          <p:attrName>style.visibility</p:attrName>
                                        </p:attrNameLst>
                                      </p:cBhvr>
                                      <p:to>
                                        <p:strVal val="visible"/>
                                      </p:to>
                                    </p:set>
                                  </p:childTnLst>
                                </p:cTn>
                              </p:par>
                            </p:childTnLst>
                          </p:cTn>
                        </p:par>
                        <p:par>
                          <p:cTn id="28" fill="hold">
                            <p:stCondLst>
                              <p:cond delay="135000"/>
                            </p:stCondLst>
                            <p:childTnLst>
                              <p:par>
                                <p:cTn id="29" presetID="1" presetClass="entr" presetSubtype="0" fill="hold" grpId="0" nodeType="afterEffect">
                                  <p:stCondLst>
                                    <p:cond delay="15000"/>
                                  </p:stCondLst>
                                  <p:childTnLst>
                                    <p:set>
                                      <p:cBhvr>
                                        <p:cTn id="30" dur="1" fill="hold">
                                          <p:stCondLst>
                                            <p:cond delay="0"/>
                                          </p:stCondLst>
                                        </p:cTn>
                                        <p:tgtEl>
                                          <p:spTgt spid="42"/>
                                        </p:tgtEl>
                                        <p:attrNameLst>
                                          <p:attrName>style.visibility</p:attrName>
                                        </p:attrNameLst>
                                      </p:cBhvr>
                                      <p:to>
                                        <p:strVal val="visible"/>
                                      </p:to>
                                    </p:set>
                                  </p:childTnLst>
                                </p:cTn>
                              </p:par>
                            </p:childTnLst>
                          </p:cTn>
                        </p:par>
                        <p:par>
                          <p:cTn id="31" fill="hold">
                            <p:stCondLst>
                              <p:cond delay="150000"/>
                            </p:stCondLst>
                            <p:childTnLst>
                              <p:par>
                                <p:cTn id="32" presetID="1" presetClass="entr" presetSubtype="0" fill="hold" grpId="0" nodeType="afterEffect">
                                  <p:stCondLst>
                                    <p:cond delay="10000"/>
                                  </p:stCondLst>
                                  <p:childTnLst>
                                    <p:set>
                                      <p:cBhvr>
                                        <p:cTn id="33" dur="1" fill="hold">
                                          <p:stCondLst>
                                            <p:cond delay="0"/>
                                          </p:stCondLst>
                                        </p:cTn>
                                        <p:tgtEl>
                                          <p:spTgt spid="43"/>
                                        </p:tgtEl>
                                        <p:attrNameLst>
                                          <p:attrName>style.visibility</p:attrName>
                                        </p:attrNameLst>
                                      </p:cBhvr>
                                      <p:to>
                                        <p:strVal val="visible"/>
                                      </p:to>
                                    </p:set>
                                  </p:childTnLst>
                                </p:cTn>
                              </p:par>
                            </p:childTnLst>
                          </p:cTn>
                        </p:par>
                        <p:par>
                          <p:cTn id="34" fill="hold">
                            <p:stCondLst>
                              <p:cond delay="160000"/>
                            </p:stCondLst>
                            <p:childTnLst>
                              <p:par>
                                <p:cTn id="35" presetID="1" presetClass="entr" presetSubtype="0" fill="hold" grpId="0" nodeType="afterEffect">
                                  <p:stCondLst>
                                    <p:cond delay="100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61000"/>
                            </p:stCondLst>
                            <p:childTnLst>
                              <p:par>
                                <p:cTn id="38" presetID="1" presetClass="entr" presetSubtype="0" fill="hold" grpId="0" nodeType="afterEffect">
                                  <p:stCondLst>
                                    <p:cond delay="1000"/>
                                  </p:stCondLst>
                                  <p:childTnLst>
                                    <p:set>
                                      <p:cBhvr>
                                        <p:cTn id="39" dur="1" fill="hold">
                                          <p:stCondLst>
                                            <p:cond delay="0"/>
                                          </p:stCondLst>
                                        </p:cTn>
                                        <p:tgtEl>
                                          <p:spTgt spid="45"/>
                                        </p:tgtEl>
                                        <p:attrNameLst>
                                          <p:attrName>style.visibility</p:attrName>
                                        </p:attrNameLst>
                                      </p:cBhvr>
                                      <p:to>
                                        <p:strVal val="visible"/>
                                      </p:to>
                                    </p:set>
                                  </p:childTnLst>
                                </p:cTn>
                              </p:par>
                            </p:childTnLst>
                          </p:cTn>
                        </p:par>
                        <p:par>
                          <p:cTn id="40" fill="hold">
                            <p:stCondLst>
                              <p:cond delay="162000"/>
                            </p:stCondLst>
                            <p:childTnLst>
                              <p:par>
                                <p:cTn id="41" presetID="1" presetClass="entr" presetSubtype="0" fill="hold" grpId="0" nodeType="afterEffect">
                                  <p:stCondLst>
                                    <p:cond delay="1000"/>
                                  </p:stCondLst>
                                  <p:childTnLst>
                                    <p:set>
                                      <p:cBhvr>
                                        <p:cTn id="42" dur="1" fill="hold">
                                          <p:stCondLst>
                                            <p:cond delay="0"/>
                                          </p:stCondLst>
                                        </p:cTn>
                                        <p:tgtEl>
                                          <p:spTgt spid="46"/>
                                        </p:tgtEl>
                                        <p:attrNameLst>
                                          <p:attrName>style.visibility</p:attrName>
                                        </p:attrNameLst>
                                      </p:cBhvr>
                                      <p:to>
                                        <p:strVal val="visible"/>
                                      </p:to>
                                    </p:set>
                                  </p:childTnLst>
                                </p:cTn>
                              </p:par>
                            </p:childTnLst>
                          </p:cTn>
                        </p:par>
                        <p:par>
                          <p:cTn id="43" fill="hold">
                            <p:stCondLst>
                              <p:cond delay="163000"/>
                            </p:stCondLst>
                            <p:childTnLst>
                              <p:par>
                                <p:cTn id="44" presetID="1" presetClass="entr" presetSubtype="0" fill="hold" grpId="0" nodeType="afterEffect">
                                  <p:stCondLst>
                                    <p:cond delay="1000"/>
                                  </p:stCondLst>
                                  <p:childTnLst>
                                    <p:set>
                                      <p:cBhvr>
                                        <p:cTn id="45" dur="1" fill="hold">
                                          <p:stCondLst>
                                            <p:cond delay="0"/>
                                          </p:stCondLst>
                                        </p:cTn>
                                        <p:tgtEl>
                                          <p:spTgt spid="47"/>
                                        </p:tgtEl>
                                        <p:attrNameLst>
                                          <p:attrName>style.visibility</p:attrName>
                                        </p:attrNameLst>
                                      </p:cBhvr>
                                      <p:to>
                                        <p:strVal val="visible"/>
                                      </p:to>
                                    </p:set>
                                  </p:childTnLst>
                                </p:cTn>
                              </p:par>
                            </p:childTnLst>
                          </p:cTn>
                        </p:par>
                        <p:par>
                          <p:cTn id="46" fill="hold">
                            <p:stCondLst>
                              <p:cond delay="164000"/>
                            </p:stCondLst>
                            <p:childTnLst>
                              <p:par>
                                <p:cTn id="47" presetID="1" presetClass="entr" presetSubtype="0" fill="hold" grpId="0" nodeType="afterEffect">
                                  <p:stCondLst>
                                    <p:cond delay="1000"/>
                                  </p:stCondLst>
                                  <p:childTnLst>
                                    <p:set>
                                      <p:cBhvr>
                                        <p:cTn id="48" dur="1" fill="hold">
                                          <p:stCondLst>
                                            <p:cond delay="0"/>
                                          </p:stCondLst>
                                        </p:cTn>
                                        <p:tgtEl>
                                          <p:spTgt spid="48"/>
                                        </p:tgtEl>
                                        <p:attrNameLst>
                                          <p:attrName>style.visibility</p:attrName>
                                        </p:attrNameLst>
                                      </p:cBhvr>
                                      <p:to>
                                        <p:strVal val="visible"/>
                                      </p:to>
                                    </p:set>
                                  </p:childTnLst>
                                </p:cTn>
                              </p:par>
                            </p:childTnLst>
                          </p:cTn>
                        </p:par>
                        <p:par>
                          <p:cTn id="49" fill="hold">
                            <p:stCondLst>
                              <p:cond delay="165000"/>
                            </p:stCondLst>
                            <p:childTnLst>
                              <p:par>
                                <p:cTn id="50" presetID="1" presetClass="entr" presetSubtype="0" fill="hold" grpId="0" nodeType="afterEffect">
                                  <p:stCondLst>
                                    <p:cond delay="1000"/>
                                  </p:stCondLst>
                                  <p:childTnLst>
                                    <p:set>
                                      <p:cBhvr>
                                        <p:cTn id="51" dur="1" fill="hold">
                                          <p:stCondLst>
                                            <p:cond delay="0"/>
                                          </p:stCondLst>
                                        </p:cTn>
                                        <p:tgtEl>
                                          <p:spTgt spid="49"/>
                                        </p:tgtEl>
                                        <p:attrNameLst>
                                          <p:attrName>style.visibility</p:attrName>
                                        </p:attrNameLst>
                                      </p:cBhvr>
                                      <p:to>
                                        <p:strVal val="visible"/>
                                      </p:to>
                                    </p:set>
                                  </p:childTnLst>
                                </p:cTn>
                              </p:par>
                            </p:childTnLst>
                          </p:cTn>
                        </p:par>
                        <p:par>
                          <p:cTn id="52" fill="hold">
                            <p:stCondLst>
                              <p:cond delay="166000"/>
                            </p:stCondLst>
                            <p:childTnLst>
                              <p:par>
                                <p:cTn id="53" presetID="1" presetClass="entr" presetSubtype="0" fill="hold" grpId="0" nodeType="afterEffect">
                                  <p:stCondLst>
                                    <p:cond delay="1000"/>
                                  </p:stCondLst>
                                  <p:childTnLst>
                                    <p:set>
                                      <p:cBhvr>
                                        <p:cTn id="54" dur="1" fill="hold">
                                          <p:stCondLst>
                                            <p:cond delay="0"/>
                                          </p:stCondLst>
                                        </p:cTn>
                                        <p:tgtEl>
                                          <p:spTgt spid="50"/>
                                        </p:tgtEl>
                                        <p:attrNameLst>
                                          <p:attrName>style.visibility</p:attrName>
                                        </p:attrNameLst>
                                      </p:cBhvr>
                                      <p:to>
                                        <p:strVal val="visible"/>
                                      </p:to>
                                    </p:set>
                                  </p:childTnLst>
                                </p:cTn>
                              </p:par>
                            </p:childTnLst>
                          </p:cTn>
                        </p:par>
                        <p:par>
                          <p:cTn id="55" fill="hold">
                            <p:stCondLst>
                              <p:cond delay="167000"/>
                            </p:stCondLst>
                            <p:childTnLst>
                              <p:par>
                                <p:cTn id="56" presetID="1" presetClass="entr" presetSubtype="0" fill="hold" grpId="0" nodeType="afterEffect">
                                  <p:stCondLst>
                                    <p:cond delay="1000"/>
                                  </p:stCondLst>
                                  <p:childTnLst>
                                    <p:set>
                                      <p:cBhvr>
                                        <p:cTn id="57" dur="1" fill="hold">
                                          <p:stCondLst>
                                            <p:cond delay="0"/>
                                          </p:stCondLst>
                                        </p:cTn>
                                        <p:tgtEl>
                                          <p:spTgt spid="51"/>
                                        </p:tgtEl>
                                        <p:attrNameLst>
                                          <p:attrName>style.visibility</p:attrName>
                                        </p:attrNameLst>
                                      </p:cBhvr>
                                      <p:to>
                                        <p:strVal val="visible"/>
                                      </p:to>
                                    </p:set>
                                  </p:childTnLst>
                                </p:cTn>
                              </p:par>
                            </p:childTnLst>
                          </p:cTn>
                        </p:par>
                        <p:par>
                          <p:cTn id="58" fill="hold">
                            <p:stCondLst>
                              <p:cond delay="168000"/>
                            </p:stCondLst>
                            <p:childTnLst>
                              <p:par>
                                <p:cTn id="59" presetID="1" presetClass="entr" presetSubtype="0" fill="hold" grpId="0" nodeType="afterEffect">
                                  <p:stCondLst>
                                    <p:cond delay="1000"/>
                                  </p:stCondLst>
                                  <p:childTnLst>
                                    <p:set>
                                      <p:cBhvr>
                                        <p:cTn id="60" dur="1" fill="hold">
                                          <p:stCondLst>
                                            <p:cond delay="0"/>
                                          </p:stCondLst>
                                        </p:cTn>
                                        <p:tgtEl>
                                          <p:spTgt spid="52"/>
                                        </p:tgtEl>
                                        <p:attrNameLst>
                                          <p:attrName>style.visibility</p:attrName>
                                        </p:attrNameLst>
                                      </p:cBhvr>
                                      <p:to>
                                        <p:strVal val="visible"/>
                                      </p:to>
                                    </p:set>
                                  </p:childTnLst>
                                </p:cTn>
                              </p:par>
                            </p:childTnLst>
                          </p:cTn>
                        </p:par>
                        <p:par>
                          <p:cTn id="61" fill="hold">
                            <p:stCondLst>
                              <p:cond delay="169000"/>
                            </p:stCondLst>
                            <p:childTnLst>
                              <p:par>
                                <p:cTn id="62" presetID="1" presetClass="entr" presetSubtype="0" fill="hold" grpId="0" nodeType="afterEffect">
                                  <p:stCondLst>
                                    <p:cond delay="1000"/>
                                  </p:stCondLst>
                                  <p:childTnLst>
                                    <p:set>
                                      <p:cBhvr>
                                        <p:cTn id="63" dur="1" fill="hold">
                                          <p:stCondLst>
                                            <p:cond delay="0"/>
                                          </p:stCondLst>
                                        </p:cTn>
                                        <p:tgtEl>
                                          <p:spTgt spid="53"/>
                                        </p:tgtEl>
                                        <p:attrNameLst>
                                          <p:attrName>style.visibility</p:attrName>
                                        </p:attrNameLst>
                                      </p:cBhvr>
                                      <p:to>
                                        <p:strVal val="visible"/>
                                      </p:to>
                                    </p:set>
                                  </p:childTnLst>
                                </p:cTn>
                              </p:par>
                            </p:childTnLst>
                          </p:cTn>
                        </p:par>
                        <p:par>
                          <p:cTn id="64" fill="hold">
                            <p:stCondLst>
                              <p:cond delay="170000"/>
                            </p:stCondLst>
                            <p:childTnLst>
                              <p:par>
                                <p:cTn id="65" presetID="1" presetClass="entr" presetSubtype="0" fill="hold" grpId="0" nodeType="afterEffect">
                                  <p:stCondLst>
                                    <p:cond delay="1000"/>
                                  </p:stCondLst>
                                  <p:childTnLst>
                                    <p:set>
                                      <p:cBhvr>
                                        <p:cTn id="66" dur="1" fill="hold">
                                          <p:stCondLst>
                                            <p:cond delay="0"/>
                                          </p:stCondLst>
                                        </p:cTn>
                                        <p:tgtEl>
                                          <p:spTgt spid="54"/>
                                        </p:tgtEl>
                                        <p:attrNameLst>
                                          <p:attrName>style.visibility</p:attrName>
                                        </p:attrNameLst>
                                      </p:cBhvr>
                                      <p:to>
                                        <p:strVal val="visible"/>
                                      </p:to>
                                    </p:set>
                                  </p:childTnLst>
                                </p:cTn>
                              </p:par>
                            </p:childTnLst>
                          </p:cTn>
                        </p:par>
                        <p:par>
                          <p:cTn id="67" fill="hold">
                            <p:stCondLst>
                              <p:cond delay="171000"/>
                            </p:stCondLst>
                            <p:childTnLst>
                              <p:par>
                                <p:cTn id="68" presetID="1" presetClass="entr" presetSubtype="0" fill="hold" grpId="0" nodeType="afterEffect">
                                  <p:stCondLst>
                                    <p:cond delay="1000"/>
                                  </p:stCondLst>
                                  <p:childTnLst>
                                    <p:set>
                                      <p:cBhvr>
                                        <p:cTn id="69" dur="1" fill="hold">
                                          <p:stCondLst>
                                            <p:cond delay="0"/>
                                          </p:stCondLst>
                                        </p:cTn>
                                        <p:tgtEl>
                                          <p:spTgt spid="55"/>
                                        </p:tgtEl>
                                        <p:attrNameLst>
                                          <p:attrName>style.visibility</p:attrName>
                                        </p:attrNameLst>
                                      </p:cBhvr>
                                      <p:to>
                                        <p:strVal val="visible"/>
                                      </p:to>
                                    </p:set>
                                  </p:childTnLst>
                                </p:cTn>
                              </p:par>
                            </p:childTnLst>
                          </p:cTn>
                        </p:par>
                        <p:par>
                          <p:cTn id="70" fill="hold">
                            <p:stCondLst>
                              <p:cond delay="172000"/>
                            </p:stCondLst>
                            <p:childTnLst>
                              <p:par>
                                <p:cTn id="71" presetID="1" presetClass="entr" presetSubtype="0" fill="hold" grpId="0" nodeType="afterEffect">
                                  <p:stCondLst>
                                    <p:cond delay="1000"/>
                                  </p:stCondLst>
                                  <p:childTnLst>
                                    <p:set>
                                      <p:cBhvr>
                                        <p:cTn id="72" dur="1" fill="hold">
                                          <p:stCondLst>
                                            <p:cond delay="0"/>
                                          </p:stCondLst>
                                        </p:cTn>
                                        <p:tgtEl>
                                          <p:spTgt spid="56"/>
                                        </p:tgtEl>
                                        <p:attrNameLst>
                                          <p:attrName>style.visibility</p:attrName>
                                        </p:attrNameLst>
                                      </p:cBhvr>
                                      <p:to>
                                        <p:strVal val="visible"/>
                                      </p:to>
                                    </p:set>
                                  </p:childTnLst>
                                </p:cTn>
                              </p:par>
                            </p:childTnLst>
                          </p:cTn>
                        </p:par>
                        <p:par>
                          <p:cTn id="73" fill="hold">
                            <p:stCondLst>
                              <p:cond delay="173000"/>
                            </p:stCondLst>
                            <p:childTnLst>
                              <p:par>
                                <p:cTn id="74" presetID="1" presetClass="entr" presetSubtype="0" fill="hold" grpId="0" nodeType="afterEffect">
                                  <p:stCondLst>
                                    <p:cond delay="1000"/>
                                  </p:stCondLst>
                                  <p:childTnLst>
                                    <p:set>
                                      <p:cBhvr>
                                        <p:cTn id="75" dur="1" fill="hold">
                                          <p:stCondLst>
                                            <p:cond delay="0"/>
                                          </p:stCondLst>
                                        </p:cTn>
                                        <p:tgtEl>
                                          <p:spTgt spid="57"/>
                                        </p:tgtEl>
                                        <p:attrNameLst>
                                          <p:attrName>style.visibility</p:attrName>
                                        </p:attrNameLst>
                                      </p:cBhvr>
                                      <p:to>
                                        <p:strVal val="visible"/>
                                      </p:to>
                                    </p:set>
                                  </p:childTnLst>
                                </p:cTn>
                              </p:par>
                            </p:childTnLst>
                          </p:cTn>
                        </p:par>
                        <p:par>
                          <p:cTn id="76" fill="hold">
                            <p:stCondLst>
                              <p:cond delay="174000"/>
                            </p:stCondLst>
                            <p:childTnLst>
                              <p:par>
                                <p:cTn id="77" presetID="1" presetClass="entr" presetSubtype="0" fill="hold" grpId="0" nodeType="afterEffect">
                                  <p:stCondLst>
                                    <p:cond delay="1000"/>
                                  </p:stCondLst>
                                  <p:childTnLst>
                                    <p:set>
                                      <p:cBhvr>
                                        <p:cTn id="78" dur="1" fill="hold">
                                          <p:stCondLst>
                                            <p:cond delay="0"/>
                                          </p:stCondLst>
                                        </p:cTn>
                                        <p:tgtEl>
                                          <p:spTgt spid="58"/>
                                        </p:tgtEl>
                                        <p:attrNameLst>
                                          <p:attrName>style.visibility</p:attrName>
                                        </p:attrNameLst>
                                      </p:cBhvr>
                                      <p:to>
                                        <p:strVal val="visible"/>
                                      </p:to>
                                    </p:set>
                                  </p:childTnLst>
                                </p:cTn>
                              </p:par>
                            </p:childTnLst>
                          </p:cTn>
                        </p:par>
                        <p:par>
                          <p:cTn id="79" fill="hold">
                            <p:stCondLst>
                              <p:cond delay="175000"/>
                            </p:stCondLst>
                            <p:childTnLst>
                              <p:par>
                                <p:cTn id="80" presetID="1" presetClass="entr" presetSubtype="0" fill="hold" grpId="0" nodeType="afterEffect">
                                  <p:stCondLst>
                                    <p:cond delay="1000"/>
                                  </p:stCondLst>
                                  <p:childTnLst>
                                    <p:set>
                                      <p:cBhvr>
                                        <p:cTn id="81" dur="1" fill="hold">
                                          <p:stCondLst>
                                            <p:cond delay="0"/>
                                          </p:stCondLst>
                                        </p:cTn>
                                        <p:tgtEl>
                                          <p:spTgt spid="59"/>
                                        </p:tgtEl>
                                        <p:attrNameLst>
                                          <p:attrName>style.visibility</p:attrName>
                                        </p:attrNameLst>
                                      </p:cBhvr>
                                      <p:to>
                                        <p:strVal val="visible"/>
                                      </p:to>
                                    </p:set>
                                  </p:childTnLst>
                                </p:cTn>
                              </p:par>
                            </p:childTnLst>
                          </p:cTn>
                        </p:par>
                        <p:par>
                          <p:cTn id="82" fill="hold">
                            <p:stCondLst>
                              <p:cond delay="176000"/>
                            </p:stCondLst>
                            <p:childTnLst>
                              <p:par>
                                <p:cTn id="83" presetID="1" presetClass="entr" presetSubtype="0" fill="hold" grpId="0" nodeType="afterEffect">
                                  <p:stCondLst>
                                    <p:cond delay="1000"/>
                                  </p:stCondLst>
                                  <p:childTnLst>
                                    <p:set>
                                      <p:cBhvr>
                                        <p:cTn id="84" dur="1" fill="hold">
                                          <p:stCondLst>
                                            <p:cond delay="0"/>
                                          </p:stCondLst>
                                        </p:cTn>
                                        <p:tgtEl>
                                          <p:spTgt spid="60"/>
                                        </p:tgtEl>
                                        <p:attrNameLst>
                                          <p:attrName>style.visibility</p:attrName>
                                        </p:attrNameLst>
                                      </p:cBhvr>
                                      <p:to>
                                        <p:strVal val="visible"/>
                                      </p:to>
                                    </p:set>
                                  </p:childTnLst>
                                </p:cTn>
                              </p:par>
                            </p:childTnLst>
                          </p:cTn>
                        </p:par>
                        <p:par>
                          <p:cTn id="85" fill="hold">
                            <p:stCondLst>
                              <p:cond delay="177000"/>
                            </p:stCondLst>
                            <p:childTnLst>
                              <p:par>
                                <p:cTn id="86" presetID="1" presetClass="entr" presetSubtype="0" fill="hold" grpId="0" nodeType="afterEffect">
                                  <p:stCondLst>
                                    <p:cond delay="1000"/>
                                  </p:stCondLst>
                                  <p:childTnLst>
                                    <p:set>
                                      <p:cBhvr>
                                        <p:cTn id="87" dur="1" fill="hold">
                                          <p:stCondLst>
                                            <p:cond delay="0"/>
                                          </p:stCondLst>
                                        </p:cTn>
                                        <p:tgtEl>
                                          <p:spTgt spid="61"/>
                                        </p:tgtEl>
                                        <p:attrNameLst>
                                          <p:attrName>style.visibility</p:attrName>
                                        </p:attrNameLst>
                                      </p:cBhvr>
                                      <p:to>
                                        <p:strVal val="visible"/>
                                      </p:to>
                                    </p:set>
                                  </p:childTnLst>
                                </p:cTn>
                              </p:par>
                            </p:childTnLst>
                          </p:cTn>
                        </p:par>
                        <p:par>
                          <p:cTn id="88" fill="hold">
                            <p:stCondLst>
                              <p:cond delay="179000"/>
                            </p:stCondLst>
                            <p:childTnLst>
                              <p:par>
                                <p:cTn id="89" presetID="1" presetClass="entr" presetSubtype="0" fill="hold" grpId="0" nodeType="afterEffect">
                                  <p:stCondLst>
                                    <p:cond delay="1000"/>
                                  </p:stCondLst>
                                  <p:childTnLst>
                                    <p:set>
                                      <p:cBhvr>
                                        <p:cTn id="90" dur="1" fill="hold">
                                          <p:stCondLst>
                                            <p:cond delay="0"/>
                                          </p:stCondLst>
                                        </p:cTn>
                                        <p:tgtEl>
                                          <p:spTgt spid="62"/>
                                        </p:tgtEl>
                                        <p:attrNameLst>
                                          <p:attrName>style.visibility</p:attrName>
                                        </p:attrNameLst>
                                      </p:cBhvr>
                                      <p:to>
                                        <p:strVal val="visible"/>
                                      </p:to>
                                    </p:set>
                                  </p:childTnLst>
                                </p:cTn>
                              </p:par>
                            </p:childTnLst>
                          </p:cTn>
                        </p:par>
                        <p:par>
                          <p:cTn id="91" fill="hold">
                            <p:stCondLst>
                              <p:cond delay="180000"/>
                            </p:stCondLst>
                            <p:childTnLst>
                              <p:par>
                                <p:cTn id="92" presetID="1" presetClass="entr" presetSubtype="0" fill="hold" grpId="0" nodeType="afterEffect">
                                  <p:stCondLst>
                                    <p:cond delay="1000"/>
                                  </p:stCondLst>
                                  <p:childTnLst>
                                    <p:set>
                                      <p:cBhvr>
                                        <p:cTn id="93" dur="1" fill="hold">
                                          <p:stCondLst>
                                            <p:cond delay="0"/>
                                          </p:stCondLst>
                                        </p:cTn>
                                        <p:tgtEl>
                                          <p:spTgt spid="6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7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6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Coming Up</a:t>
            </a:r>
            <a:endParaRPr lang="en-US" dirty="0"/>
          </a:p>
        </p:txBody>
      </p:sp>
      <p:sp>
        <p:nvSpPr>
          <p:cNvPr id="8" name="Content Placeholder 7"/>
          <p:cNvSpPr>
            <a:spLocks noGrp="1"/>
          </p:cNvSpPr>
          <p:nvPr>
            <p:ph idx="1"/>
          </p:nvPr>
        </p:nvSpPr>
        <p:spPr/>
        <p:txBody>
          <a:bodyPr/>
          <a:lstStyle/>
          <a:p>
            <a:r>
              <a:rPr lang="en-US" dirty="0" smtClean="0"/>
              <a:t>Thurs: HTML/CSS lab</a:t>
            </a:r>
          </a:p>
          <a:p>
            <a:pPr lvl="1"/>
            <a:r>
              <a:rPr lang="en-US" dirty="0" smtClean="0"/>
              <a:t>7:30-9:30 pm in 32-123</a:t>
            </a:r>
          </a:p>
          <a:p>
            <a:pPr lvl="1"/>
            <a:r>
              <a:rPr lang="en-US" dirty="0" smtClean="0"/>
              <a:t>if you haven’t done it before or need a refresher</a:t>
            </a:r>
          </a:p>
          <a:p>
            <a:r>
              <a:rPr lang="en-US" dirty="0" smtClean="0"/>
              <a:t>Fri: Learnability</a:t>
            </a:r>
          </a:p>
          <a:p>
            <a:pPr lvl="1"/>
            <a:r>
              <a:rPr lang="en-US" dirty="0" smtClean="0"/>
              <a:t>study the notes </a:t>
            </a:r>
            <a:r>
              <a:rPr lang="en-US" dirty="0"/>
              <a:t>in </a:t>
            </a:r>
            <a:r>
              <a:rPr lang="en-US" dirty="0" smtClean="0"/>
              <a:t>advance</a:t>
            </a:r>
          </a:p>
          <a:p>
            <a:pPr lvl="1"/>
            <a:r>
              <a:rPr lang="en-US" dirty="0" smtClean="0"/>
              <a:t>be prepared for </a:t>
            </a:r>
            <a:r>
              <a:rPr lang="en-US" dirty="0" err="1" smtClean="0"/>
              <a:t>nanoquiz</a:t>
            </a:r>
            <a:r>
              <a:rPr lang="en-US" dirty="0" smtClean="0"/>
              <a:t> &amp; panel</a:t>
            </a:r>
          </a:p>
          <a:p>
            <a:pPr lvl="1"/>
            <a:r>
              <a:rPr lang="en-US" dirty="0" smtClean="0"/>
              <a:t>bring your </a:t>
            </a:r>
            <a:r>
              <a:rPr lang="en-US" dirty="0"/>
              <a:t>laptop</a:t>
            </a:r>
          </a:p>
          <a:p>
            <a:pPr marL="457200" lvl="1" indent="0">
              <a:buNone/>
            </a:pPr>
            <a:endParaRPr lang="en-US" dirty="0"/>
          </a:p>
        </p:txBody>
      </p:sp>
      <p:sp>
        <p:nvSpPr>
          <p:cNvPr id="2" name="Date Placeholder 1"/>
          <p:cNvSpPr>
            <a:spLocks noGrp="1"/>
          </p:cNvSpPr>
          <p:nvPr>
            <p:ph type="dt" sz="half" idx="10"/>
          </p:nvPr>
        </p:nvSpPr>
        <p:spPr/>
        <p:txBody>
          <a:bodyPr/>
          <a:lstStyle/>
          <a:p>
            <a:pPr>
              <a:defRPr/>
            </a:pPr>
            <a:r>
              <a:rPr lang="en-US" smtClean="0"/>
              <a:t>Spring 2013</a:t>
            </a:r>
            <a:endParaRPr lang="en-US"/>
          </a:p>
        </p:txBody>
      </p:sp>
      <p:sp>
        <p:nvSpPr>
          <p:cNvPr id="3" name="Footer Placeholder 2"/>
          <p:cNvSpPr>
            <a:spLocks noGrp="1"/>
          </p:cNvSpPr>
          <p:nvPr>
            <p:ph type="ftr" sz="quarter" idx="11"/>
          </p:nvPr>
        </p:nvSpPr>
        <p:spPr/>
        <p:txBody>
          <a:bodyPr/>
          <a:lstStyle/>
          <a:p>
            <a:pPr>
              <a:defRPr/>
            </a:pPr>
            <a:r>
              <a:rPr lang="en-US" smtClean="0"/>
              <a:t>6.813/6.831 User Interface Design and Implementation</a:t>
            </a:r>
            <a:endParaRPr lang="en-US"/>
          </a:p>
        </p:txBody>
      </p:sp>
      <p:sp>
        <p:nvSpPr>
          <p:cNvPr id="4" name="Slide Number Placeholder 3"/>
          <p:cNvSpPr>
            <a:spLocks noGrp="1"/>
          </p:cNvSpPr>
          <p:nvPr>
            <p:ph type="sldNum" sz="quarter" idx="12"/>
          </p:nvPr>
        </p:nvSpPr>
        <p:spPr/>
        <p:txBody>
          <a:bodyPr/>
          <a:lstStyle/>
          <a:p>
            <a:fld id="{7769B0E4-5AD4-4B74-8A1A-605811908029}" type="slidenum">
              <a:rPr lang="en-US" smtClean="0"/>
              <a:pPr/>
              <a:t>24</a:t>
            </a:fld>
            <a:endParaRPr lang="en-US"/>
          </a:p>
        </p:txBody>
      </p:sp>
    </p:spTree>
    <p:extLst>
      <p:ext uri="{BB962C8B-B14F-4D97-AF65-F5344CB8AC3E}">
        <p14:creationId xmlns:p14="http://schemas.microsoft.com/office/powerpoint/2010/main" val="30173411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User Interface Hall of Shame</a:t>
            </a:r>
          </a:p>
        </p:txBody>
      </p:sp>
      <p:sp>
        <p:nvSpPr>
          <p:cNvPr id="18436" name="Date Placeholder 2"/>
          <p:cNvSpPr>
            <a:spLocks noGrp="1"/>
          </p:cNvSpPr>
          <p:nvPr>
            <p:ph type="dt" sz="half" idx="10"/>
          </p:nvPr>
        </p:nvSpPr>
        <p:spPr>
          <a:noFill/>
        </p:spPr>
        <p:txBody>
          <a:bodyPr/>
          <a:lstStyle/>
          <a:p>
            <a:r>
              <a:rPr lang="en-US" smtClean="0"/>
              <a:t>Spring 2013</a:t>
            </a:r>
          </a:p>
        </p:txBody>
      </p:sp>
      <p:sp>
        <p:nvSpPr>
          <p:cNvPr id="18437" name="Footer Placeholder 3"/>
          <p:cNvSpPr>
            <a:spLocks noGrp="1"/>
          </p:cNvSpPr>
          <p:nvPr>
            <p:ph type="ftr" sz="quarter" idx="11"/>
          </p:nvPr>
        </p:nvSpPr>
        <p:spPr>
          <a:noFill/>
        </p:spPr>
        <p:txBody>
          <a:bodyPr/>
          <a:lstStyle/>
          <a:p>
            <a:r>
              <a:rPr lang="en-US" smtClean="0"/>
              <a:t>6.813/6.831 User Interface Design and Implementation</a:t>
            </a:r>
          </a:p>
        </p:txBody>
      </p:sp>
      <p:sp>
        <p:nvSpPr>
          <p:cNvPr id="18438" name="Slide Number Placeholder 4"/>
          <p:cNvSpPr>
            <a:spLocks noGrp="1"/>
          </p:cNvSpPr>
          <p:nvPr>
            <p:ph type="sldNum" sz="quarter" idx="12"/>
          </p:nvPr>
        </p:nvSpPr>
        <p:spPr>
          <a:noFill/>
        </p:spPr>
        <p:txBody>
          <a:bodyPr/>
          <a:lstStyle/>
          <a:p>
            <a:fld id="{2CC49B8E-089C-45AD-9846-08682C82281C}" type="slidenum">
              <a:rPr lang="en-US"/>
              <a:pPr/>
              <a:t>3</a:t>
            </a:fld>
            <a:endParaRPr lang="en-US"/>
          </a:p>
        </p:txBody>
      </p:sp>
      <p:sp>
        <p:nvSpPr>
          <p:cNvPr id="11" name="Rectangle 4"/>
          <p:cNvSpPr>
            <a:spLocks noChangeArrowheads="1"/>
          </p:cNvSpPr>
          <p:nvPr/>
        </p:nvSpPr>
        <p:spPr bwMode="auto">
          <a:xfrm>
            <a:off x="4800600" y="5791200"/>
            <a:ext cx="2478088" cy="274638"/>
          </a:xfrm>
          <a:prstGeom prst="rect">
            <a:avLst/>
          </a:prstGeom>
          <a:noFill/>
          <a:ln w="12700">
            <a:noFill/>
            <a:miter lim="800000"/>
            <a:headEnd type="none" w="sm" len="sm"/>
            <a:tailEnd type="none" w="sm" len="sm"/>
          </a:ln>
        </p:spPr>
        <p:txBody>
          <a:bodyPr wrap="none" anchorCtr="1">
            <a:prstTxWarp prst="textNoShape">
              <a:avLst/>
            </a:prstTxWarp>
            <a:spAutoFit/>
          </a:bodyPr>
          <a:lstStyle/>
          <a:p>
            <a:pPr eaLnBrk="0" hangingPunct="0"/>
            <a:r>
              <a:rPr lang="en-US" sz="1200" dirty="0">
                <a:solidFill>
                  <a:srgbClr val="001963"/>
                </a:solidFill>
                <a:ea typeface="Times New Roman" charset="0"/>
                <a:cs typeface="Times New Roman" charset="0"/>
              </a:rPr>
              <a:t>Source: Interface Hall of Shame</a:t>
            </a:r>
          </a:p>
        </p:txBody>
      </p:sp>
      <p:pic>
        <p:nvPicPr>
          <p:cNvPr id="3" name="Picture 2" descr="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48579"/>
            <a:ext cx="5715000" cy="4529350"/>
          </a:xfrm>
          <a:prstGeom prst="rect">
            <a:avLst/>
          </a:prstGeom>
        </p:spPr>
      </p:pic>
    </p:spTree>
    <p:extLst>
      <p:ext uri="{BB962C8B-B14F-4D97-AF65-F5344CB8AC3E}">
        <p14:creationId xmlns:p14="http://schemas.microsoft.com/office/powerpoint/2010/main" val="33171689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48579"/>
            <a:ext cx="5715000" cy="4529350"/>
          </a:xfrm>
          <a:prstGeom prst="rect">
            <a:avLst/>
          </a:prstGeom>
        </p:spPr>
      </p:pic>
      <p:pic>
        <p:nvPicPr>
          <p:cNvPr id="12" name="Picture 11" desc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143000"/>
            <a:ext cx="5715000" cy="4529351"/>
          </a:xfrm>
          <a:prstGeom prst="rect">
            <a:avLst/>
          </a:prstGeom>
        </p:spPr>
      </p:pic>
      <p:pic>
        <p:nvPicPr>
          <p:cNvPr id="13" name="Picture 12" desc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1148579"/>
            <a:ext cx="5714999" cy="4529350"/>
          </a:xfrm>
          <a:prstGeom prst="rect">
            <a:avLst/>
          </a:prstGeom>
        </p:spPr>
      </p:pic>
      <p:sp>
        <p:nvSpPr>
          <p:cNvPr id="20482" name="Rectangle 2"/>
          <p:cNvSpPr>
            <a:spLocks noGrp="1" noChangeArrowheads="1"/>
          </p:cNvSpPr>
          <p:nvPr>
            <p:ph type="title"/>
          </p:nvPr>
        </p:nvSpPr>
        <p:spPr/>
        <p:txBody>
          <a:bodyPr/>
          <a:lstStyle/>
          <a:p>
            <a:r>
              <a:rPr lang="en-US" smtClean="0"/>
              <a:t>User Interface Hall of Shame</a:t>
            </a:r>
          </a:p>
        </p:txBody>
      </p:sp>
      <p:sp>
        <p:nvSpPr>
          <p:cNvPr id="20484" name="Date Placeholder 2"/>
          <p:cNvSpPr>
            <a:spLocks noGrp="1"/>
          </p:cNvSpPr>
          <p:nvPr>
            <p:ph type="dt" sz="half" idx="10"/>
          </p:nvPr>
        </p:nvSpPr>
        <p:spPr>
          <a:noFill/>
        </p:spPr>
        <p:txBody>
          <a:bodyPr/>
          <a:lstStyle/>
          <a:p>
            <a:r>
              <a:rPr lang="en-US" smtClean="0"/>
              <a:t>Spring 2013</a:t>
            </a:r>
          </a:p>
        </p:txBody>
      </p:sp>
      <p:sp>
        <p:nvSpPr>
          <p:cNvPr id="20485" name="Footer Placeholder 3"/>
          <p:cNvSpPr>
            <a:spLocks noGrp="1"/>
          </p:cNvSpPr>
          <p:nvPr>
            <p:ph type="ftr" sz="quarter" idx="11"/>
          </p:nvPr>
        </p:nvSpPr>
        <p:spPr>
          <a:noFill/>
        </p:spPr>
        <p:txBody>
          <a:bodyPr/>
          <a:lstStyle/>
          <a:p>
            <a:r>
              <a:rPr lang="en-US" smtClean="0"/>
              <a:t>6.813/6.831 User Interface Design and Implementation</a:t>
            </a:r>
          </a:p>
        </p:txBody>
      </p:sp>
      <p:sp>
        <p:nvSpPr>
          <p:cNvPr id="20486" name="Slide Number Placeholder 4"/>
          <p:cNvSpPr>
            <a:spLocks noGrp="1"/>
          </p:cNvSpPr>
          <p:nvPr>
            <p:ph type="sldNum" sz="quarter" idx="12"/>
          </p:nvPr>
        </p:nvSpPr>
        <p:spPr>
          <a:noFill/>
        </p:spPr>
        <p:txBody>
          <a:bodyPr/>
          <a:lstStyle/>
          <a:p>
            <a:fld id="{47B6ABD4-FEC5-4C93-850B-DDC2278C79CF}" type="slidenum">
              <a:rPr lang="en-US"/>
              <a:pPr/>
              <a:t>4</a:t>
            </a:fld>
            <a:endParaRPr lang="en-US"/>
          </a:p>
        </p:txBody>
      </p:sp>
      <p:sp>
        <p:nvSpPr>
          <p:cNvPr id="9" name="Rectangle 4"/>
          <p:cNvSpPr>
            <a:spLocks noChangeArrowheads="1"/>
          </p:cNvSpPr>
          <p:nvPr/>
        </p:nvSpPr>
        <p:spPr bwMode="auto">
          <a:xfrm>
            <a:off x="4800600" y="5791200"/>
            <a:ext cx="2478088" cy="274638"/>
          </a:xfrm>
          <a:prstGeom prst="rect">
            <a:avLst/>
          </a:prstGeom>
          <a:noFill/>
          <a:ln w="12700">
            <a:noFill/>
            <a:miter lim="800000"/>
            <a:headEnd type="none" w="sm" len="sm"/>
            <a:tailEnd type="none" w="sm" len="sm"/>
          </a:ln>
        </p:spPr>
        <p:txBody>
          <a:bodyPr wrap="none" anchorCtr="1">
            <a:prstTxWarp prst="textNoShape">
              <a:avLst/>
            </a:prstTxWarp>
            <a:spAutoFit/>
          </a:bodyPr>
          <a:lstStyle/>
          <a:p>
            <a:pPr eaLnBrk="0" hangingPunct="0"/>
            <a:r>
              <a:rPr lang="en-US" sz="1200" dirty="0">
                <a:solidFill>
                  <a:srgbClr val="001963"/>
                </a:solidFill>
                <a:ea typeface="Times New Roman" charset="0"/>
                <a:cs typeface="Times New Roman" charset="0"/>
              </a:rPr>
              <a:t>Source: Interface Hall of Shame</a:t>
            </a:r>
          </a:p>
        </p:txBody>
      </p:sp>
    </p:spTree>
    <p:extLst>
      <p:ext uri="{BB962C8B-B14F-4D97-AF65-F5344CB8AC3E}">
        <p14:creationId xmlns:p14="http://schemas.microsoft.com/office/powerpoint/2010/main" val="342032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r>
              <a:rPr lang="en-US" smtClean="0"/>
              <a:t>The Example, Redesigned</a:t>
            </a:r>
          </a:p>
        </p:txBody>
      </p:sp>
      <p:sp>
        <p:nvSpPr>
          <p:cNvPr id="22531" name="Text Placeholder 7"/>
          <p:cNvSpPr>
            <a:spLocks noGrp="1"/>
          </p:cNvSpPr>
          <p:nvPr>
            <p:ph type="body" idx="1"/>
          </p:nvPr>
        </p:nvSpPr>
        <p:spPr/>
        <p:txBody>
          <a:bodyPr/>
          <a:lstStyle/>
          <a:p>
            <a:endParaRPr lang="en-US" smtClean="0"/>
          </a:p>
        </p:txBody>
      </p:sp>
      <p:sp>
        <p:nvSpPr>
          <p:cNvPr id="22532" name="Date Placeholder 2"/>
          <p:cNvSpPr>
            <a:spLocks noGrp="1"/>
          </p:cNvSpPr>
          <p:nvPr>
            <p:ph type="dt" sz="quarter" idx="10"/>
          </p:nvPr>
        </p:nvSpPr>
        <p:spPr>
          <a:noFill/>
        </p:spPr>
        <p:txBody>
          <a:bodyPr/>
          <a:lstStyle/>
          <a:p>
            <a:r>
              <a:rPr lang="en-US" smtClean="0"/>
              <a:t>Spring 2013</a:t>
            </a:r>
          </a:p>
        </p:txBody>
      </p:sp>
      <p:sp>
        <p:nvSpPr>
          <p:cNvPr id="22533" name="Footer Placeholder 3"/>
          <p:cNvSpPr>
            <a:spLocks noGrp="1"/>
          </p:cNvSpPr>
          <p:nvPr>
            <p:ph type="ftr" sz="quarter" idx="11"/>
          </p:nvPr>
        </p:nvSpPr>
        <p:spPr>
          <a:noFill/>
        </p:spPr>
        <p:txBody>
          <a:bodyPr/>
          <a:lstStyle/>
          <a:p>
            <a:r>
              <a:rPr lang="en-US" smtClean="0"/>
              <a:t>6.813/6.831 User Interface Design and Implementation</a:t>
            </a:r>
          </a:p>
        </p:txBody>
      </p:sp>
      <p:sp>
        <p:nvSpPr>
          <p:cNvPr id="22534" name="Slide Number Placeholder 4"/>
          <p:cNvSpPr>
            <a:spLocks noGrp="1"/>
          </p:cNvSpPr>
          <p:nvPr>
            <p:ph type="sldNum" sz="quarter" idx="12"/>
          </p:nvPr>
        </p:nvSpPr>
        <p:spPr>
          <a:noFill/>
        </p:spPr>
        <p:txBody>
          <a:bodyPr/>
          <a:lstStyle/>
          <a:p>
            <a:fld id="{A7897ED3-88AC-4449-BAC4-1938D8B6B037}" type="slidenum">
              <a:rPr lang="en-US"/>
              <a:pPr/>
              <a:t>5</a:t>
            </a:fld>
            <a:endParaRPr lang="en-US"/>
          </a:p>
        </p:txBody>
      </p:sp>
      <p:pic>
        <p:nvPicPr>
          <p:cNvPr id="22535" name="Picture 4" descr="award2"/>
          <p:cNvPicPr>
            <a:picLocks noChangeAspect="1" noChangeArrowheads="1"/>
          </p:cNvPicPr>
          <p:nvPr/>
        </p:nvPicPr>
        <p:blipFill>
          <a:blip r:embed="rId3" cstate="print"/>
          <a:srcRect/>
          <a:stretch>
            <a:fillRect/>
          </a:stretch>
        </p:blipFill>
        <p:spPr bwMode="auto">
          <a:xfrm>
            <a:off x="1676400" y="1676400"/>
            <a:ext cx="5486400" cy="3544888"/>
          </a:xfrm>
          <a:prstGeom prst="rect">
            <a:avLst/>
          </a:prstGeom>
          <a:noFill/>
          <a:ln w="9525">
            <a:noFill/>
            <a:miter lim="800000"/>
            <a:headEnd/>
            <a:tailEnd/>
          </a:ln>
        </p:spPr>
      </p:pic>
      <p:sp>
        <p:nvSpPr>
          <p:cNvPr id="22536" name="Rectangle 6"/>
          <p:cNvSpPr>
            <a:spLocks noChangeArrowheads="1"/>
          </p:cNvSpPr>
          <p:nvPr/>
        </p:nvSpPr>
        <p:spPr bwMode="auto">
          <a:xfrm>
            <a:off x="4724400" y="5257800"/>
            <a:ext cx="2478088" cy="274638"/>
          </a:xfrm>
          <a:prstGeom prst="rect">
            <a:avLst/>
          </a:prstGeom>
          <a:noFill/>
          <a:ln w="12700">
            <a:noFill/>
            <a:miter lim="800000"/>
            <a:headEnd type="none" w="sm" len="sm"/>
            <a:tailEnd type="none" w="sm" len="sm"/>
          </a:ln>
        </p:spPr>
        <p:txBody>
          <a:bodyPr wrap="none" anchorCtr="1">
            <a:spAutoFit/>
          </a:bodyPr>
          <a:lstStyle/>
          <a:p>
            <a:pPr eaLnBrk="0" hangingPunct="0"/>
            <a:r>
              <a:rPr lang="en-US" sz="1200" b="1">
                <a:solidFill>
                  <a:srgbClr val="001963"/>
                </a:solidFill>
                <a:latin typeface="Gill Sans MT" charset="0"/>
                <a:cs typeface="Times New Roman" charset="0"/>
              </a:rPr>
              <a:t>Source: Interface Hall of Shame</a:t>
            </a:r>
          </a:p>
        </p:txBody>
      </p:sp>
    </p:spTree>
    <p:extLst>
      <p:ext uri="{BB962C8B-B14F-4D97-AF65-F5344CB8AC3E}">
        <p14:creationId xmlns:p14="http://schemas.microsoft.com/office/powerpoint/2010/main" val="10389402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More UI Hall of Shame</a:t>
            </a:r>
          </a:p>
        </p:txBody>
      </p:sp>
      <p:sp>
        <p:nvSpPr>
          <p:cNvPr id="24579" name="Text Placeholder 9"/>
          <p:cNvSpPr>
            <a:spLocks noGrp="1"/>
          </p:cNvSpPr>
          <p:nvPr>
            <p:ph type="body" idx="1"/>
          </p:nvPr>
        </p:nvSpPr>
        <p:spPr/>
        <p:txBody>
          <a:bodyPr/>
          <a:lstStyle/>
          <a:p>
            <a:endParaRPr lang="en-US" smtClean="0"/>
          </a:p>
        </p:txBody>
      </p:sp>
      <p:sp>
        <p:nvSpPr>
          <p:cNvPr id="24580" name="Date Placeholder 2"/>
          <p:cNvSpPr>
            <a:spLocks noGrp="1"/>
          </p:cNvSpPr>
          <p:nvPr>
            <p:ph type="dt" sz="quarter" idx="10"/>
          </p:nvPr>
        </p:nvSpPr>
        <p:spPr>
          <a:noFill/>
        </p:spPr>
        <p:txBody>
          <a:bodyPr/>
          <a:lstStyle/>
          <a:p>
            <a:r>
              <a:rPr lang="en-US" smtClean="0"/>
              <a:t>Spring 2013</a:t>
            </a:r>
          </a:p>
        </p:txBody>
      </p:sp>
      <p:sp>
        <p:nvSpPr>
          <p:cNvPr id="24581" name="Footer Placeholder 3"/>
          <p:cNvSpPr>
            <a:spLocks noGrp="1"/>
          </p:cNvSpPr>
          <p:nvPr>
            <p:ph type="ftr" sz="quarter" idx="11"/>
          </p:nvPr>
        </p:nvSpPr>
        <p:spPr>
          <a:noFill/>
        </p:spPr>
        <p:txBody>
          <a:bodyPr/>
          <a:lstStyle/>
          <a:p>
            <a:r>
              <a:rPr lang="en-US" smtClean="0"/>
              <a:t>6.813/6.831 User Interface Design and Implementation</a:t>
            </a:r>
          </a:p>
        </p:txBody>
      </p:sp>
      <p:sp>
        <p:nvSpPr>
          <p:cNvPr id="24582" name="Slide Number Placeholder 4"/>
          <p:cNvSpPr>
            <a:spLocks noGrp="1"/>
          </p:cNvSpPr>
          <p:nvPr>
            <p:ph type="sldNum" sz="quarter" idx="12"/>
          </p:nvPr>
        </p:nvSpPr>
        <p:spPr>
          <a:noFill/>
        </p:spPr>
        <p:txBody>
          <a:bodyPr/>
          <a:lstStyle/>
          <a:p>
            <a:fld id="{E632F591-360B-4B54-B23F-E4CC467E9D27}" type="slidenum">
              <a:rPr lang="en-US"/>
              <a:pPr/>
              <a:t>6</a:t>
            </a:fld>
            <a:endParaRPr lang="en-US"/>
          </a:p>
        </p:txBody>
      </p:sp>
      <p:pic>
        <p:nvPicPr>
          <p:cNvPr id="24583" name="Picture 4" descr="autotim1"/>
          <p:cNvPicPr>
            <a:picLocks noChangeAspect="1" noChangeArrowheads="1"/>
          </p:cNvPicPr>
          <p:nvPr/>
        </p:nvPicPr>
        <p:blipFill>
          <a:blip r:embed="rId3" cstate="print"/>
          <a:srcRect/>
          <a:stretch>
            <a:fillRect/>
          </a:stretch>
        </p:blipFill>
        <p:spPr bwMode="auto">
          <a:xfrm>
            <a:off x="533400" y="1828800"/>
            <a:ext cx="4953000" cy="1381125"/>
          </a:xfrm>
          <a:prstGeom prst="rect">
            <a:avLst/>
          </a:prstGeom>
          <a:noFill/>
          <a:ln w="9525">
            <a:noFill/>
            <a:miter lim="800000"/>
            <a:headEnd/>
            <a:tailEnd/>
          </a:ln>
        </p:spPr>
      </p:pic>
      <p:pic>
        <p:nvPicPr>
          <p:cNvPr id="54277" name="Picture 5" descr="autotime"/>
          <p:cNvPicPr>
            <a:picLocks noChangeAspect="1" noChangeArrowheads="1"/>
          </p:cNvPicPr>
          <p:nvPr/>
        </p:nvPicPr>
        <p:blipFill>
          <a:blip r:embed="rId4" cstate="print"/>
          <a:srcRect/>
          <a:stretch>
            <a:fillRect/>
          </a:stretch>
        </p:blipFill>
        <p:spPr bwMode="auto">
          <a:xfrm>
            <a:off x="4876800" y="1295400"/>
            <a:ext cx="3667125" cy="4419600"/>
          </a:xfrm>
          <a:prstGeom prst="rect">
            <a:avLst/>
          </a:prstGeom>
          <a:noFill/>
          <a:ln w="9525">
            <a:noFill/>
            <a:miter lim="800000"/>
            <a:headEnd/>
            <a:tailEnd/>
          </a:ln>
        </p:spPr>
      </p:pic>
      <p:sp>
        <p:nvSpPr>
          <p:cNvPr id="54278" name="Freeform 6"/>
          <p:cNvSpPr>
            <a:spLocks/>
          </p:cNvSpPr>
          <p:nvPr/>
        </p:nvSpPr>
        <p:spPr bwMode="auto">
          <a:xfrm>
            <a:off x="4038600" y="2971800"/>
            <a:ext cx="838200" cy="1054100"/>
          </a:xfrm>
          <a:custGeom>
            <a:avLst/>
            <a:gdLst>
              <a:gd name="T0" fmla="*/ 2147483647 w 840"/>
              <a:gd name="T1" fmla="*/ 0 h 568"/>
              <a:gd name="T2" fmla="*/ 2147483647 w 840"/>
              <a:gd name="T3" fmla="*/ 2147483647 h 568"/>
              <a:gd name="T4" fmla="*/ 2147483647 w 840"/>
              <a:gd name="T5" fmla="*/ 2147483647 h 568"/>
              <a:gd name="T6" fmla="*/ 0 60000 65536"/>
              <a:gd name="T7" fmla="*/ 0 60000 65536"/>
              <a:gd name="T8" fmla="*/ 0 60000 65536"/>
              <a:gd name="T9" fmla="*/ 0 w 840"/>
              <a:gd name="T10" fmla="*/ 0 h 568"/>
              <a:gd name="T11" fmla="*/ 840 w 840"/>
              <a:gd name="T12" fmla="*/ 568 h 568"/>
            </a:gdLst>
            <a:ahLst/>
            <a:cxnLst>
              <a:cxn ang="T6">
                <a:pos x="T0" y="T1"/>
              </a:cxn>
              <a:cxn ang="T7">
                <a:pos x="T2" y="T3"/>
              </a:cxn>
              <a:cxn ang="T8">
                <a:pos x="T4" y="T5"/>
              </a:cxn>
            </a:cxnLst>
            <a:rect l="T9" t="T10" r="T11" b="T12"/>
            <a:pathLst>
              <a:path w="840" h="568">
                <a:moveTo>
                  <a:pt x="120" y="0"/>
                </a:moveTo>
                <a:cubicBezTo>
                  <a:pt x="60" y="196"/>
                  <a:pt x="0" y="392"/>
                  <a:pt x="120" y="480"/>
                </a:cubicBezTo>
                <a:cubicBezTo>
                  <a:pt x="240" y="568"/>
                  <a:pt x="720" y="520"/>
                  <a:pt x="840" y="528"/>
                </a:cubicBezTo>
              </a:path>
            </a:pathLst>
          </a:custGeom>
          <a:noFill/>
          <a:ln w="50800">
            <a:solidFill>
              <a:schemeClr val="tx1"/>
            </a:solidFill>
            <a:round/>
            <a:headEnd type="none" w="sm" len="sm"/>
            <a:tailEnd type="stealth" w="lg" len="lg"/>
          </a:ln>
        </p:spPr>
        <p:txBody>
          <a:bodyPr wrap="none" anchorCtr="1"/>
          <a:lstStyle/>
          <a:p>
            <a:endParaRPr lang="en-US"/>
          </a:p>
        </p:txBody>
      </p:sp>
      <p:sp>
        <p:nvSpPr>
          <p:cNvPr id="54279" name="Rectangle 7"/>
          <p:cNvSpPr>
            <a:spLocks noChangeArrowheads="1"/>
          </p:cNvSpPr>
          <p:nvPr/>
        </p:nvSpPr>
        <p:spPr bwMode="auto">
          <a:xfrm>
            <a:off x="6096000" y="5715000"/>
            <a:ext cx="2478088" cy="274638"/>
          </a:xfrm>
          <a:prstGeom prst="rect">
            <a:avLst/>
          </a:prstGeom>
          <a:noFill/>
          <a:ln w="12700">
            <a:noFill/>
            <a:miter lim="800000"/>
            <a:headEnd type="none" w="sm" len="sm"/>
            <a:tailEnd type="none" w="sm" len="sm"/>
          </a:ln>
        </p:spPr>
        <p:txBody>
          <a:bodyPr wrap="none" anchorCtr="1">
            <a:spAutoFit/>
          </a:bodyPr>
          <a:lstStyle/>
          <a:p>
            <a:pPr eaLnBrk="0" hangingPunct="0"/>
            <a:r>
              <a:rPr lang="en-US" sz="1200" b="1">
                <a:solidFill>
                  <a:srgbClr val="001963"/>
                </a:solidFill>
                <a:latin typeface="Gill Sans MT" charset="0"/>
                <a:cs typeface="Times New Roman" charset="0"/>
              </a:rPr>
              <a:t>Source: Interface Hall of Shame</a:t>
            </a:r>
          </a:p>
        </p:txBody>
      </p:sp>
    </p:spTree>
    <p:extLst>
      <p:ext uri="{BB962C8B-B14F-4D97-AF65-F5344CB8AC3E}">
        <p14:creationId xmlns:p14="http://schemas.microsoft.com/office/powerpoint/2010/main" val="1186539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UI Hall of Fame or Shame?</a:t>
            </a:r>
          </a:p>
        </p:txBody>
      </p:sp>
      <p:sp>
        <p:nvSpPr>
          <p:cNvPr id="26627" name="Text Placeholder 7"/>
          <p:cNvSpPr>
            <a:spLocks noGrp="1"/>
          </p:cNvSpPr>
          <p:nvPr>
            <p:ph type="body" idx="1"/>
          </p:nvPr>
        </p:nvSpPr>
        <p:spPr/>
        <p:txBody>
          <a:bodyPr/>
          <a:lstStyle/>
          <a:p>
            <a:endParaRPr lang="en-US" smtClean="0"/>
          </a:p>
        </p:txBody>
      </p:sp>
      <p:sp>
        <p:nvSpPr>
          <p:cNvPr id="26628" name="Date Placeholder 2"/>
          <p:cNvSpPr>
            <a:spLocks noGrp="1"/>
          </p:cNvSpPr>
          <p:nvPr>
            <p:ph type="dt" sz="quarter" idx="10"/>
          </p:nvPr>
        </p:nvSpPr>
        <p:spPr>
          <a:noFill/>
        </p:spPr>
        <p:txBody>
          <a:bodyPr/>
          <a:lstStyle/>
          <a:p>
            <a:r>
              <a:rPr lang="en-US" smtClean="0"/>
              <a:t>Spring 2013</a:t>
            </a:r>
          </a:p>
        </p:txBody>
      </p:sp>
      <p:sp>
        <p:nvSpPr>
          <p:cNvPr id="26629" name="Footer Placeholder 3"/>
          <p:cNvSpPr>
            <a:spLocks noGrp="1"/>
          </p:cNvSpPr>
          <p:nvPr>
            <p:ph type="ftr" sz="quarter" idx="11"/>
          </p:nvPr>
        </p:nvSpPr>
        <p:spPr>
          <a:noFill/>
        </p:spPr>
        <p:txBody>
          <a:bodyPr/>
          <a:lstStyle/>
          <a:p>
            <a:r>
              <a:rPr lang="en-US" smtClean="0"/>
              <a:t>6.813/6.831 User Interface Design and Implementation</a:t>
            </a:r>
          </a:p>
        </p:txBody>
      </p:sp>
      <p:sp>
        <p:nvSpPr>
          <p:cNvPr id="26630" name="Slide Number Placeholder 4"/>
          <p:cNvSpPr>
            <a:spLocks noGrp="1"/>
          </p:cNvSpPr>
          <p:nvPr>
            <p:ph type="sldNum" sz="quarter" idx="12"/>
          </p:nvPr>
        </p:nvSpPr>
        <p:spPr>
          <a:noFill/>
        </p:spPr>
        <p:txBody>
          <a:bodyPr/>
          <a:lstStyle/>
          <a:p>
            <a:fld id="{6438ED21-48F7-44F7-8E2A-3111F36A2B40}" type="slidenum">
              <a:rPr lang="en-US"/>
              <a:pPr/>
              <a:t>7</a:t>
            </a:fld>
            <a:endParaRPr lang="en-US"/>
          </a:p>
        </p:txBody>
      </p:sp>
      <p:pic>
        <p:nvPicPr>
          <p:cNvPr id="26631" name="Picture 9"/>
          <p:cNvPicPr>
            <a:picLocks noChangeAspect="1" noChangeArrowheads="1"/>
          </p:cNvPicPr>
          <p:nvPr/>
        </p:nvPicPr>
        <p:blipFill>
          <a:blip r:embed="rId3" cstate="print"/>
          <a:srcRect/>
          <a:stretch>
            <a:fillRect/>
          </a:stretch>
        </p:blipFill>
        <p:spPr bwMode="auto">
          <a:xfrm>
            <a:off x="2114550" y="1323975"/>
            <a:ext cx="5048250" cy="4619625"/>
          </a:xfrm>
          <a:prstGeom prst="rect">
            <a:avLst/>
          </a:prstGeom>
          <a:noFill/>
          <a:ln w="25400">
            <a:noFill/>
            <a:miter lim="800000"/>
            <a:headEnd/>
            <a:tailEnd type="none" w="lg" len="lg"/>
          </a:ln>
        </p:spPr>
      </p:pic>
      <p:sp>
        <p:nvSpPr>
          <p:cNvPr id="26632" name="Line 10"/>
          <p:cNvSpPr>
            <a:spLocks noChangeShapeType="1"/>
          </p:cNvSpPr>
          <p:nvPr/>
        </p:nvSpPr>
        <p:spPr bwMode="auto">
          <a:xfrm flipV="1">
            <a:off x="3276600" y="2514600"/>
            <a:ext cx="152400" cy="152400"/>
          </a:xfrm>
          <a:prstGeom prst="line">
            <a:avLst/>
          </a:prstGeom>
          <a:noFill/>
          <a:ln w="25400">
            <a:solidFill>
              <a:schemeClr val="tx1"/>
            </a:solidFill>
            <a:round/>
            <a:headEnd/>
            <a:tailEnd type="triangle" w="lg" len="lg"/>
          </a:ln>
        </p:spPr>
        <p:txBody>
          <a:bodyPr wrap="none" anchorCtr="1"/>
          <a:lstStyle/>
          <a:p>
            <a:endParaRPr lang="en-US"/>
          </a:p>
        </p:txBody>
      </p:sp>
    </p:spTree>
    <p:extLst>
      <p:ext uri="{BB962C8B-B14F-4D97-AF65-F5344CB8AC3E}">
        <p14:creationId xmlns:p14="http://schemas.microsoft.com/office/powerpoint/2010/main" val="34243747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UI Hall of Fame or Shame?</a:t>
            </a:r>
          </a:p>
        </p:txBody>
      </p:sp>
      <p:sp>
        <p:nvSpPr>
          <p:cNvPr id="28675" name="Text Placeholder 11"/>
          <p:cNvSpPr>
            <a:spLocks noGrp="1"/>
          </p:cNvSpPr>
          <p:nvPr>
            <p:ph type="body" idx="1"/>
          </p:nvPr>
        </p:nvSpPr>
        <p:spPr/>
        <p:txBody>
          <a:bodyPr/>
          <a:lstStyle/>
          <a:p>
            <a:endParaRPr lang="en-US" smtClean="0"/>
          </a:p>
        </p:txBody>
      </p:sp>
      <p:sp>
        <p:nvSpPr>
          <p:cNvPr id="28676" name="Date Placeholder 2"/>
          <p:cNvSpPr>
            <a:spLocks noGrp="1"/>
          </p:cNvSpPr>
          <p:nvPr>
            <p:ph type="dt" sz="quarter" idx="10"/>
          </p:nvPr>
        </p:nvSpPr>
        <p:spPr>
          <a:noFill/>
        </p:spPr>
        <p:txBody>
          <a:bodyPr/>
          <a:lstStyle/>
          <a:p>
            <a:r>
              <a:rPr lang="en-US" smtClean="0"/>
              <a:t>Spring 2013</a:t>
            </a:r>
          </a:p>
        </p:txBody>
      </p:sp>
      <p:sp>
        <p:nvSpPr>
          <p:cNvPr id="28677" name="Footer Placeholder 3"/>
          <p:cNvSpPr>
            <a:spLocks noGrp="1"/>
          </p:cNvSpPr>
          <p:nvPr>
            <p:ph type="ftr" sz="quarter" idx="11"/>
          </p:nvPr>
        </p:nvSpPr>
        <p:spPr>
          <a:noFill/>
        </p:spPr>
        <p:txBody>
          <a:bodyPr/>
          <a:lstStyle/>
          <a:p>
            <a:r>
              <a:rPr lang="en-US" smtClean="0"/>
              <a:t>6.813/6.831 User Interface Design and Implementation</a:t>
            </a:r>
          </a:p>
        </p:txBody>
      </p:sp>
      <p:sp>
        <p:nvSpPr>
          <p:cNvPr id="28678" name="Slide Number Placeholder 4"/>
          <p:cNvSpPr>
            <a:spLocks noGrp="1"/>
          </p:cNvSpPr>
          <p:nvPr>
            <p:ph type="sldNum" sz="quarter" idx="12"/>
          </p:nvPr>
        </p:nvSpPr>
        <p:spPr>
          <a:noFill/>
        </p:spPr>
        <p:txBody>
          <a:bodyPr/>
          <a:lstStyle/>
          <a:p>
            <a:fld id="{B210FF1E-F30B-42E9-85A4-32CD133D83D6}" type="slidenum">
              <a:rPr lang="en-US"/>
              <a:pPr/>
              <a:t>8</a:t>
            </a:fld>
            <a:endParaRPr lang="en-US"/>
          </a:p>
        </p:txBody>
      </p:sp>
      <p:grpSp>
        <p:nvGrpSpPr>
          <p:cNvPr id="28679" name="Group 9"/>
          <p:cNvGrpSpPr>
            <a:grpSpLocks/>
          </p:cNvGrpSpPr>
          <p:nvPr/>
        </p:nvGrpSpPr>
        <p:grpSpPr bwMode="auto">
          <a:xfrm>
            <a:off x="1295400" y="1447800"/>
            <a:ext cx="2905125" cy="4029075"/>
            <a:chOff x="816" y="912"/>
            <a:chExt cx="1830" cy="2538"/>
          </a:xfrm>
        </p:grpSpPr>
        <p:pic>
          <p:nvPicPr>
            <p:cNvPr id="28683" name="Picture 4"/>
            <p:cNvPicPr>
              <a:picLocks noChangeAspect="1" noChangeArrowheads="1"/>
            </p:cNvPicPr>
            <p:nvPr/>
          </p:nvPicPr>
          <p:blipFill>
            <a:blip r:embed="rId3" cstate="print"/>
            <a:srcRect/>
            <a:stretch>
              <a:fillRect/>
            </a:stretch>
          </p:blipFill>
          <p:spPr bwMode="auto">
            <a:xfrm>
              <a:off x="816" y="912"/>
              <a:ext cx="1830" cy="2538"/>
            </a:xfrm>
            <a:prstGeom prst="rect">
              <a:avLst/>
            </a:prstGeom>
            <a:noFill/>
            <a:ln w="25400">
              <a:noFill/>
              <a:miter lim="800000"/>
              <a:headEnd/>
              <a:tailEnd type="none" w="lg" len="lg"/>
            </a:ln>
          </p:spPr>
        </p:pic>
        <p:sp>
          <p:nvSpPr>
            <p:cNvPr id="28684" name="Line 6"/>
            <p:cNvSpPr>
              <a:spLocks noChangeShapeType="1"/>
            </p:cNvSpPr>
            <p:nvPr/>
          </p:nvSpPr>
          <p:spPr bwMode="auto">
            <a:xfrm flipV="1">
              <a:off x="1872" y="1776"/>
              <a:ext cx="96" cy="96"/>
            </a:xfrm>
            <a:prstGeom prst="line">
              <a:avLst/>
            </a:prstGeom>
            <a:noFill/>
            <a:ln w="25400">
              <a:solidFill>
                <a:schemeClr val="tx1"/>
              </a:solidFill>
              <a:round/>
              <a:headEnd/>
              <a:tailEnd type="triangle" w="lg" len="lg"/>
            </a:ln>
          </p:spPr>
          <p:txBody>
            <a:bodyPr wrap="none" anchorCtr="1"/>
            <a:lstStyle/>
            <a:p>
              <a:endParaRPr lang="en-US"/>
            </a:p>
          </p:txBody>
        </p:sp>
      </p:grpSp>
      <p:grpSp>
        <p:nvGrpSpPr>
          <p:cNvPr id="3" name="Group 8"/>
          <p:cNvGrpSpPr>
            <a:grpSpLocks/>
          </p:cNvGrpSpPr>
          <p:nvPr/>
        </p:nvGrpSpPr>
        <p:grpSpPr bwMode="auto">
          <a:xfrm>
            <a:off x="4800600" y="1447800"/>
            <a:ext cx="2905125" cy="4029075"/>
            <a:chOff x="3024" y="918"/>
            <a:chExt cx="1830" cy="2538"/>
          </a:xfrm>
        </p:grpSpPr>
        <p:pic>
          <p:nvPicPr>
            <p:cNvPr id="28681" name="Picture 5"/>
            <p:cNvPicPr>
              <a:picLocks noChangeAspect="1" noChangeArrowheads="1"/>
            </p:cNvPicPr>
            <p:nvPr/>
          </p:nvPicPr>
          <p:blipFill>
            <a:blip r:embed="rId4" cstate="print"/>
            <a:srcRect/>
            <a:stretch>
              <a:fillRect/>
            </a:stretch>
          </p:blipFill>
          <p:spPr bwMode="auto">
            <a:xfrm>
              <a:off x="3024" y="918"/>
              <a:ext cx="1830" cy="2538"/>
            </a:xfrm>
            <a:prstGeom prst="rect">
              <a:avLst/>
            </a:prstGeom>
            <a:noFill/>
            <a:ln w="25400">
              <a:noFill/>
              <a:miter lim="800000"/>
              <a:headEnd/>
              <a:tailEnd type="none" w="lg" len="lg"/>
            </a:ln>
          </p:spPr>
        </p:pic>
        <p:sp>
          <p:nvSpPr>
            <p:cNvPr id="28682" name="Line 7"/>
            <p:cNvSpPr>
              <a:spLocks noChangeShapeType="1"/>
            </p:cNvSpPr>
            <p:nvPr/>
          </p:nvSpPr>
          <p:spPr bwMode="auto">
            <a:xfrm flipV="1">
              <a:off x="4080" y="1782"/>
              <a:ext cx="96" cy="96"/>
            </a:xfrm>
            <a:prstGeom prst="line">
              <a:avLst/>
            </a:prstGeom>
            <a:noFill/>
            <a:ln w="25400">
              <a:solidFill>
                <a:schemeClr val="tx1"/>
              </a:solidFill>
              <a:round/>
              <a:headEnd/>
              <a:tailEnd type="triangle" w="lg" len="lg"/>
            </a:ln>
          </p:spPr>
          <p:txBody>
            <a:bodyPr wrap="none" anchorCtr="1"/>
            <a:lstStyle/>
            <a:p>
              <a:endParaRPr lang="en-US"/>
            </a:p>
          </p:txBody>
        </p:sp>
      </p:grpSp>
    </p:spTree>
    <p:extLst>
      <p:ext uri="{BB962C8B-B14F-4D97-AF65-F5344CB8AC3E}">
        <p14:creationId xmlns:p14="http://schemas.microsoft.com/office/powerpoint/2010/main" val="981863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UI Hall of Fame or Shame?</a:t>
            </a:r>
          </a:p>
        </p:txBody>
      </p:sp>
      <p:sp>
        <p:nvSpPr>
          <p:cNvPr id="30723" name="Text Placeholder 6"/>
          <p:cNvSpPr>
            <a:spLocks noGrp="1"/>
          </p:cNvSpPr>
          <p:nvPr>
            <p:ph type="body" idx="1"/>
          </p:nvPr>
        </p:nvSpPr>
        <p:spPr/>
        <p:txBody>
          <a:bodyPr/>
          <a:lstStyle/>
          <a:p>
            <a:endParaRPr lang="en-US" smtClean="0"/>
          </a:p>
        </p:txBody>
      </p:sp>
      <p:sp>
        <p:nvSpPr>
          <p:cNvPr id="30724" name="Date Placeholder 2"/>
          <p:cNvSpPr>
            <a:spLocks noGrp="1"/>
          </p:cNvSpPr>
          <p:nvPr>
            <p:ph type="dt" sz="quarter" idx="10"/>
          </p:nvPr>
        </p:nvSpPr>
        <p:spPr>
          <a:noFill/>
        </p:spPr>
        <p:txBody>
          <a:bodyPr/>
          <a:lstStyle/>
          <a:p>
            <a:r>
              <a:rPr lang="en-US" smtClean="0"/>
              <a:t>Spring 2013</a:t>
            </a:r>
          </a:p>
        </p:txBody>
      </p:sp>
      <p:sp>
        <p:nvSpPr>
          <p:cNvPr id="30725" name="Footer Placeholder 3"/>
          <p:cNvSpPr>
            <a:spLocks noGrp="1"/>
          </p:cNvSpPr>
          <p:nvPr>
            <p:ph type="ftr" sz="quarter" idx="11"/>
          </p:nvPr>
        </p:nvSpPr>
        <p:spPr>
          <a:noFill/>
        </p:spPr>
        <p:txBody>
          <a:bodyPr/>
          <a:lstStyle/>
          <a:p>
            <a:r>
              <a:rPr lang="en-US" smtClean="0"/>
              <a:t>6.813/6.831 User Interface Design and Implementation</a:t>
            </a:r>
          </a:p>
        </p:txBody>
      </p:sp>
      <p:sp>
        <p:nvSpPr>
          <p:cNvPr id="30726" name="Slide Number Placeholder 4"/>
          <p:cNvSpPr>
            <a:spLocks noGrp="1"/>
          </p:cNvSpPr>
          <p:nvPr>
            <p:ph type="sldNum" sz="quarter" idx="12"/>
          </p:nvPr>
        </p:nvSpPr>
        <p:spPr>
          <a:noFill/>
        </p:spPr>
        <p:txBody>
          <a:bodyPr/>
          <a:lstStyle/>
          <a:p>
            <a:fld id="{E0E70333-9D18-4900-BD51-53E3D9C7BDFF}" type="slidenum">
              <a:rPr lang="en-US"/>
              <a:pPr/>
              <a:t>9</a:t>
            </a:fld>
            <a:endParaRPr lang="en-US"/>
          </a:p>
        </p:txBody>
      </p:sp>
      <p:pic>
        <p:nvPicPr>
          <p:cNvPr id="30727" name="Picture 5"/>
          <p:cNvPicPr>
            <a:picLocks noChangeAspect="1" noChangeArrowheads="1"/>
          </p:cNvPicPr>
          <p:nvPr/>
        </p:nvPicPr>
        <p:blipFill>
          <a:blip r:embed="rId3" cstate="print"/>
          <a:srcRect/>
          <a:stretch>
            <a:fillRect/>
          </a:stretch>
        </p:blipFill>
        <p:spPr bwMode="auto">
          <a:xfrm>
            <a:off x="914400" y="1295400"/>
            <a:ext cx="7315200" cy="4486275"/>
          </a:xfrm>
          <a:prstGeom prst="rect">
            <a:avLst/>
          </a:prstGeom>
          <a:noFill/>
          <a:ln w="25400">
            <a:noFill/>
            <a:miter lim="800000"/>
            <a:headEnd/>
            <a:tailEnd type="none" w="lg" len="lg"/>
          </a:ln>
        </p:spPr>
      </p:pic>
    </p:spTree>
    <p:extLst>
      <p:ext uri="{BB962C8B-B14F-4D97-AF65-F5344CB8AC3E}">
        <p14:creationId xmlns:p14="http://schemas.microsoft.com/office/powerpoint/2010/main" val="31835039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3670</TotalTime>
  <Words>4383</Words>
  <Application>Microsoft Macintosh PowerPoint</Application>
  <PresentationFormat>Letter Paper (8.5x11 in)</PresentationFormat>
  <Paragraphs>336</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mit-6893</vt:lpstr>
      <vt:lpstr>L1: Usability</vt:lpstr>
      <vt:lpstr>Today’s Topics</vt:lpstr>
      <vt:lpstr>User Interface Hall of Shame</vt:lpstr>
      <vt:lpstr>User Interface Hall of Shame</vt:lpstr>
      <vt:lpstr>The Example, Redesigned</vt:lpstr>
      <vt:lpstr>More UI Hall of Shame</vt:lpstr>
      <vt:lpstr>UI Hall of Fame or Shame?</vt:lpstr>
      <vt:lpstr>UI Hall of Fame or Shame?</vt:lpstr>
      <vt:lpstr>UI Hall of Fame or Shame?</vt:lpstr>
      <vt:lpstr>UI Hall of Fame or Shame?</vt:lpstr>
      <vt:lpstr>UI Hall of Fame or Shame?</vt:lpstr>
      <vt:lpstr>You Are Not the User</vt:lpstr>
      <vt:lpstr>Don’t Expect Users to be Designers</vt:lpstr>
      <vt:lpstr>Usability Defined</vt:lpstr>
      <vt:lpstr>Usability Dimensions Vary In Importance</vt:lpstr>
      <vt:lpstr>Usability Is Only One Attribute of a System</vt:lpstr>
      <vt:lpstr>Thinking about Usability</vt:lpstr>
      <vt:lpstr>What You’ll Learn in 6.813/6.831</vt:lpstr>
      <vt:lpstr>What You’ll Get From 6.813/6.831</vt:lpstr>
      <vt:lpstr>Course Structure</vt:lpstr>
      <vt:lpstr>Unusual Course Features</vt:lpstr>
      <vt:lpstr>Today’s (Practice) Nanoquiz</vt:lpstr>
      <vt:lpstr>PowerPoint Presentation</vt:lpstr>
      <vt:lpstr>Coming 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605</cp:revision>
  <cp:lastPrinted>2013-02-05T22:58:47Z</cp:lastPrinted>
  <dcterms:created xsi:type="dcterms:W3CDTF">2011-02-02T13:01:24Z</dcterms:created>
  <dcterms:modified xsi:type="dcterms:W3CDTF">2013-02-06T17:49:47Z</dcterms:modified>
</cp:coreProperties>
</file>