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0"/>
  </p:notesMasterIdLst>
  <p:handoutMasterIdLst>
    <p:handoutMasterId r:id="rId41"/>
  </p:handoutMasterIdLst>
  <p:sldIdLst>
    <p:sldId id="256" r:id="rId2"/>
    <p:sldId id="344" r:id="rId3"/>
    <p:sldId id="277" r:id="rId4"/>
    <p:sldId id="314" r:id="rId5"/>
    <p:sldId id="315" r:id="rId6"/>
    <p:sldId id="316" r:id="rId7"/>
    <p:sldId id="317" r:id="rId8"/>
    <p:sldId id="318" r:id="rId9"/>
    <p:sldId id="319" r:id="rId10"/>
    <p:sldId id="320" r:id="rId11"/>
    <p:sldId id="347" r:id="rId12"/>
    <p:sldId id="321" r:id="rId13"/>
    <p:sldId id="322" r:id="rId14"/>
    <p:sldId id="323" r:id="rId15"/>
    <p:sldId id="345" r:id="rId16"/>
    <p:sldId id="351" r:id="rId17"/>
    <p:sldId id="346" r:id="rId18"/>
    <p:sldId id="324" r:id="rId19"/>
    <p:sldId id="325" r:id="rId20"/>
    <p:sldId id="326" r:id="rId21"/>
    <p:sldId id="348" r:id="rId22"/>
    <p:sldId id="327" r:id="rId23"/>
    <p:sldId id="328" r:id="rId24"/>
    <p:sldId id="329" r:id="rId25"/>
    <p:sldId id="330" r:id="rId26"/>
    <p:sldId id="340" r:id="rId27"/>
    <p:sldId id="341" r:id="rId28"/>
    <p:sldId id="342" r:id="rId29"/>
    <p:sldId id="343" r:id="rId30"/>
    <p:sldId id="331" r:id="rId31"/>
    <p:sldId id="349" r:id="rId32"/>
    <p:sldId id="333" r:id="rId33"/>
    <p:sldId id="334" r:id="rId34"/>
    <p:sldId id="335" r:id="rId35"/>
    <p:sldId id="336" r:id="rId36"/>
    <p:sldId id="338" r:id="rId37"/>
    <p:sldId id="337" r:id="rId38"/>
    <p:sldId id="350" r:id="rId39"/>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CD3F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63671" autoAdjust="0"/>
  </p:normalViewPr>
  <p:slideViewPr>
    <p:cSldViewPr>
      <p:cViewPr varScale="1">
        <p:scale>
          <a:sx n="74" d="100"/>
          <a:sy n="74" d="100"/>
        </p:scale>
        <p:origin x="-792" y="-96"/>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F704B98-45C8-4B44-8F29-D1E884586C5A}" type="slidenum">
              <a:rPr lang="en-US" smtClean="0">
                <a:latin typeface="Times New Roman" pitchFamily="-97" charset="0"/>
              </a:rPr>
              <a:pPr/>
              <a:t>10</a:t>
            </a:fld>
            <a:endParaRPr lang="en-US" smtClean="0">
              <a:latin typeface="Times New Roman" pitchFamily="-97" charset="0"/>
            </a:endParaRPr>
          </a:p>
        </p:txBody>
      </p:sp>
      <p:sp>
        <p:nvSpPr>
          <p:cNvPr id="59395" name="Rectangle 2"/>
          <p:cNvSpPr>
            <a:spLocks noGrp="1" noRot="1" noChangeAspect="1" noChangeArrowheads="1" noTextEdit="1"/>
          </p:cNvSpPr>
          <p:nvPr>
            <p:ph type="sldImg"/>
          </p:nvPr>
        </p:nvSpPr>
        <p:spPr>
          <a:xfrm>
            <a:off x="1503363" y="720725"/>
            <a:ext cx="4119562" cy="3089275"/>
          </a:xfrm>
          <a:ln/>
        </p:spPr>
      </p:sp>
      <p:sp>
        <p:nvSpPr>
          <p:cNvPr id="59396" name="Rectangle 3"/>
          <p:cNvSpPr>
            <a:spLocks noGrp="1" noChangeArrowheads="1"/>
          </p:cNvSpPr>
          <p:nvPr>
            <p:ph type="body" idx="1"/>
          </p:nvPr>
        </p:nvSpPr>
        <p:spPr>
          <a:noFill/>
          <a:ln/>
        </p:spPr>
        <p:txBody>
          <a:bodyPr/>
          <a:lstStyle/>
          <a:p>
            <a:r>
              <a:rPr lang="en-US" b="1" dirty="0" smtClean="0">
                <a:latin typeface="Times New Roman" pitchFamily="-97" charset="0"/>
              </a:rPr>
              <a:t>External consistency in wording </a:t>
            </a:r>
            <a:r>
              <a:rPr lang="en-US" dirty="0" smtClean="0">
                <a:latin typeface="Times New Roman" pitchFamily="-97" charset="0"/>
              </a:rPr>
              <a:t>is important too – in other words, speak the user’s language as much as possible, rather than forcing them to learn a new one.  If the user speaks English, then the interface should also speak English, not </a:t>
            </a:r>
            <a:r>
              <a:rPr lang="en-US" dirty="0" err="1" smtClean="0">
                <a:latin typeface="Times New Roman" pitchFamily="-97" charset="0"/>
              </a:rPr>
              <a:t>Geekish</a:t>
            </a:r>
            <a:r>
              <a:rPr lang="en-US" dirty="0" smtClean="0">
                <a:latin typeface="Times New Roman" pitchFamily="-97" charset="0"/>
              </a:rPr>
              <a:t>.  Technical jargon should be avoided.  Use of jargon reflects aspects of the system model creeping up into the interface model, unnecessarily.  How might a user interpret the dialog box shown here?  One poor user actually read </a:t>
            </a:r>
            <a:r>
              <a:rPr lang="en-US" i="1" dirty="0" smtClean="0">
                <a:latin typeface="Times New Roman" pitchFamily="-97" charset="0"/>
              </a:rPr>
              <a:t>type</a:t>
            </a:r>
            <a:r>
              <a:rPr lang="en-US" dirty="0" smtClean="0">
                <a:latin typeface="Times New Roman" pitchFamily="-97" charset="0"/>
              </a:rPr>
              <a:t> as a verb, and dutifully typed M-I-S-M-A-T-C-H every time this dialog appeared.  The user’s reaction makes perfect sense when you remember that most computer users do just that, </a:t>
            </a:r>
            <a:r>
              <a:rPr lang="en-US" i="1" dirty="0" smtClean="0">
                <a:latin typeface="Times New Roman" pitchFamily="-97" charset="0"/>
              </a:rPr>
              <a:t>type</a:t>
            </a:r>
            <a:r>
              <a:rPr lang="en-US" dirty="0" smtClean="0">
                <a:latin typeface="Times New Roman" pitchFamily="-97" charset="0"/>
              </a:rPr>
              <a:t>,</a:t>
            </a:r>
            <a:r>
              <a:rPr lang="en-US" i="1" dirty="0" smtClean="0">
                <a:latin typeface="Times New Roman" pitchFamily="-97" charset="0"/>
              </a:rPr>
              <a:t> </a:t>
            </a:r>
            <a:r>
              <a:rPr lang="en-US" dirty="0" smtClean="0">
                <a:latin typeface="Times New Roman" pitchFamily="-97" charset="0"/>
              </a:rPr>
              <a:t>all day.  But most programmers wouldn’t even think of reading the message that way.  Yet another example showing that </a:t>
            </a:r>
            <a:r>
              <a:rPr lang="en-US" b="1" dirty="0" smtClean="0">
                <a:latin typeface="Times New Roman" pitchFamily="-97" charset="0"/>
              </a:rPr>
              <a:t>you are not the user</a:t>
            </a:r>
            <a:r>
              <a:rPr lang="en-US" dirty="0" smtClean="0">
                <a:latin typeface="Times New Roman" pitchFamily="-97" charset="0"/>
              </a:rPr>
              <a:t>.</a:t>
            </a:r>
          </a:p>
          <a:p>
            <a:r>
              <a:rPr lang="en-US" dirty="0" smtClean="0">
                <a:latin typeface="Times New Roman" pitchFamily="-97" charset="0"/>
              </a:rPr>
              <a:t>Technical jargon should only be used when it is specific to the application domain and the expected users are domain experts. An interface designed for doctors shouldn’t dumb down medical terms.</a:t>
            </a:r>
            <a:r>
              <a:rPr lang="en-US" b="0" baseline="0" dirty="0" smtClean="0">
                <a:latin typeface="Times New Roman" pitchFamily="-97" charset="0"/>
              </a:rPr>
              <a:t> </a:t>
            </a:r>
            <a:endParaRPr lang="en-US" dirty="0" smtClean="0">
              <a:latin typeface="Times New Roman" pitchFamily="-97" charset="0"/>
            </a:endParaRPr>
          </a:p>
          <a:p>
            <a:r>
              <a:rPr lang="en-US" dirty="0" smtClean="0">
                <a:latin typeface="Times New Roman" pitchFamily="-97" charset="0"/>
              </a:rPr>
              <a:t>When designing an interface that requires the user to type in commands or search keywords, support as many aliases or synonyms as you can. Different users rarely agree on the same name for an object or command.  One study found that the probability that two users would mention the same name was only 7-18%.  (Furnas et al, “The vocabulary problem in human-system communication,” </a:t>
            </a:r>
            <a:r>
              <a:rPr lang="en-US" i="1" dirty="0" smtClean="0">
                <a:latin typeface="Times New Roman" pitchFamily="-97" charset="0"/>
              </a:rPr>
              <a:t>CACM</a:t>
            </a:r>
            <a:r>
              <a:rPr lang="en-US" dirty="0" smtClean="0">
                <a:latin typeface="Times New Roman" pitchFamily="-97" charset="0"/>
              </a:rPr>
              <a:t> v30 n11, Nov. 1987). </a:t>
            </a:r>
          </a:p>
          <a:p>
            <a:r>
              <a:rPr lang="en-US" dirty="0" smtClean="0">
                <a:latin typeface="Times New Roman" pitchFamily="-97" charset="0"/>
              </a:rPr>
              <a:t>Incidentally, there seems to be a contradiction between these guidelines.  Speaking the User’s Language argues for synonyms and aliases, so a command language should include not only </a:t>
            </a:r>
            <a:r>
              <a:rPr lang="en-US" i="1" dirty="0" smtClean="0">
                <a:latin typeface="Times New Roman" pitchFamily="-97" charset="0"/>
              </a:rPr>
              <a:t>delete</a:t>
            </a:r>
            <a:r>
              <a:rPr lang="en-US" dirty="0" smtClean="0">
                <a:latin typeface="Times New Roman" pitchFamily="-97" charset="0"/>
              </a:rPr>
              <a:t> but </a:t>
            </a:r>
            <a:r>
              <a:rPr lang="en-US" i="1" dirty="0" smtClean="0">
                <a:latin typeface="Times New Roman" pitchFamily="-97" charset="0"/>
              </a:rPr>
              <a:t>erase </a:t>
            </a:r>
            <a:r>
              <a:rPr lang="en-US" dirty="0" smtClean="0">
                <a:latin typeface="Times New Roman" pitchFamily="-97" charset="0"/>
              </a:rPr>
              <a:t>and </a:t>
            </a:r>
            <a:r>
              <a:rPr lang="en-US" i="1" dirty="0" smtClean="0">
                <a:latin typeface="Times New Roman" pitchFamily="-97" charset="0"/>
              </a:rPr>
              <a:t>remove </a:t>
            </a:r>
            <a:r>
              <a:rPr lang="en-US" dirty="0" smtClean="0">
                <a:latin typeface="Times New Roman" pitchFamily="-97" charset="0"/>
              </a:rPr>
              <a:t>too</a:t>
            </a:r>
            <a:r>
              <a:rPr lang="en-US" i="1" dirty="0" smtClean="0">
                <a:latin typeface="Times New Roman" pitchFamily="-97" charset="0"/>
              </a:rPr>
              <a:t>.</a:t>
            </a:r>
            <a:r>
              <a:rPr lang="en-US" dirty="0" smtClean="0">
                <a:latin typeface="Times New Roman" pitchFamily="-97" charset="0"/>
              </a:rPr>
              <a:t>  But Consistency in Wording argued for only </a:t>
            </a:r>
            <a:r>
              <a:rPr lang="en-US" i="1" dirty="0" smtClean="0">
                <a:latin typeface="Times New Roman" pitchFamily="-97" charset="0"/>
              </a:rPr>
              <a:t>one </a:t>
            </a:r>
            <a:r>
              <a:rPr lang="en-US" dirty="0" smtClean="0">
                <a:latin typeface="Times New Roman" pitchFamily="-97" charset="0"/>
              </a:rPr>
              <a:t>command name, lest the user wonder whether these are three different commands that do different things.  One way around the impasse is to look at the context in which you’re applying the heuristic.  When the </a:t>
            </a:r>
            <a:r>
              <a:rPr lang="en-US" i="1" dirty="0" smtClean="0">
                <a:latin typeface="Times New Roman" pitchFamily="-97" charset="0"/>
              </a:rPr>
              <a:t>user </a:t>
            </a:r>
            <a:r>
              <a:rPr lang="en-US" dirty="0" smtClean="0">
                <a:latin typeface="Times New Roman" pitchFamily="-97" charset="0"/>
              </a:rPr>
              <a:t>is talking, the interface should make a maximum effort to understand the user, allowing synonyms and aliases.  When the </a:t>
            </a:r>
            <a:r>
              <a:rPr lang="en-US" i="1" dirty="0" smtClean="0">
                <a:latin typeface="Times New Roman" pitchFamily="-97" charset="0"/>
              </a:rPr>
              <a:t>interface </a:t>
            </a:r>
            <a:r>
              <a:rPr lang="en-US" dirty="0" smtClean="0">
                <a:latin typeface="Times New Roman" pitchFamily="-97" charset="0"/>
              </a:rPr>
              <a:t>is speaking, it should be consistent, always using the same name to describe the same command or object.  What if the interface is smart enough to adapt to the user – should it then favor matching its output to the user’s vocabulary (and possibly the user’s inconsistency) rather than enforcing its own consistency?  Perhaps, but adaptive interfaces are still an active area of research, and not much is known.</a:t>
            </a:r>
          </a:p>
          <a:p>
            <a:pPr eaLnBrk="1" hangingPunct="1"/>
            <a:endParaRPr lang="en-US" dirty="0" smtClean="0">
              <a:latin typeface="Times New Roman" pitchFamily="-97" charset="0"/>
            </a:endParaRPr>
          </a:p>
          <a:p>
            <a:pPr eaLnBrk="1" hangingPunct="1"/>
            <a:endParaRPr lang="en-US" dirty="0" smtClean="0">
              <a:latin typeface="Times New Roman" pitchFamily="-97" charset="0"/>
            </a:endParaRPr>
          </a:p>
          <a:p>
            <a:endParaRPr lang="en-US" dirty="0" smtClean="0">
              <a:latin typeface="Times New Roman" pitchFamily="-97"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=3</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11</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399703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E9A23A4-0BFD-41E1-9705-BD032CF49B55}" type="slidenum">
              <a:rPr lang="en-US" smtClean="0">
                <a:latin typeface="Times New Roman" pitchFamily="-97" charset="0"/>
              </a:rPr>
              <a:pPr/>
              <a:t>13</a:t>
            </a:fld>
            <a:endParaRPr lang="en-US" smtClean="0">
              <a:latin typeface="Times New Roman" pitchFamily="-97" charset="0"/>
            </a:endParaRPr>
          </a:p>
        </p:txBody>
      </p:sp>
      <p:sp>
        <p:nvSpPr>
          <p:cNvPr id="52227" name="Rectangle 2"/>
          <p:cNvSpPr>
            <a:spLocks noGrp="1" noRot="1" noChangeAspect="1" noChangeArrowheads="1" noTextEdit="1"/>
          </p:cNvSpPr>
          <p:nvPr>
            <p:ph type="sldImg"/>
          </p:nvPr>
        </p:nvSpPr>
        <p:spPr>
          <a:xfrm>
            <a:off x="1503363" y="720725"/>
            <a:ext cx="4119562" cy="3089275"/>
          </a:xfrm>
          <a:ln/>
        </p:spPr>
      </p:sp>
      <p:sp>
        <p:nvSpPr>
          <p:cNvPr id="52228" name="Rectangle 3"/>
          <p:cNvSpPr>
            <a:spLocks noGrp="1" noChangeArrowheads="1"/>
          </p:cNvSpPr>
          <p:nvPr>
            <p:ph type="body" idx="1"/>
          </p:nvPr>
        </p:nvSpPr>
        <p:spPr>
          <a:noFill/>
          <a:ln/>
        </p:spPr>
        <p:txBody>
          <a:bodyPr/>
          <a:lstStyle/>
          <a:p>
            <a:r>
              <a:rPr lang="en-US" sz="1000" i="1" dirty="0" smtClean="0">
                <a:latin typeface="Times New Roman" pitchFamily="-97" charset="0"/>
              </a:rPr>
              <a:t>Affordance</a:t>
            </a:r>
            <a:r>
              <a:rPr lang="en-US" sz="1000" dirty="0" smtClean="0">
                <a:latin typeface="Times New Roman" pitchFamily="-97" charset="0"/>
              </a:rPr>
              <a:t> refers to “the perceived and actual properties of a thing”, primarily the properties that determine how the thing could be operated. Chairs have properties that make them suitable for sitting;  doorknobs are the right size and shape for a hand to grasp and turn.  A button’s properties say “push me with your finger.” Scrollbars say that they continuously scroll or pan something that you can’t entirely see. Affordances are how an interface communicates </a:t>
            </a:r>
            <a:r>
              <a:rPr lang="en-US" sz="1000" b="1" dirty="0" smtClean="0">
                <a:latin typeface="Times New Roman" pitchFamily="-97" charset="0"/>
              </a:rPr>
              <a:t>nonverbally</a:t>
            </a:r>
            <a:r>
              <a:rPr lang="en-US" sz="1000" dirty="0" smtClean="0">
                <a:latin typeface="Times New Roman" pitchFamily="-97" charset="0"/>
              </a:rPr>
              <a:t>, telling you how to operate it.</a:t>
            </a:r>
          </a:p>
          <a:p>
            <a:r>
              <a:rPr lang="en-US" sz="1000" dirty="0" smtClean="0">
                <a:latin typeface="Times New Roman" pitchFamily="-97" charset="0"/>
              </a:rPr>
              <a:t>Affordances are rarely innate – they are learned from experience.  We recognize properties suitable for sitting on the basis of our long experience with chairs.  We recognize that </a:t>
            </a:r>
            <a:r>
              <a:rPr lang="en-US" sz="1000" dirty="0" err="1" smtClean="0">
                <a:latin typeface="Times New Roman" pitchFamily="-97" charset="0"/>
              </a:rPr>
              <a:t>listboxes</a:t>
            </a:r>
            <a:r>
              <a:rPr lang="en-US" sz="1000" dirty="0" smtClean="0">
                <a:latin typeface="Times New Roman" pitchFamily="-97" charset="0"/>
              </a:rPr>
              <a:t> allow you to make a selection because we’ve seen and used many </a:t>
            </a:r>
            <a:r>
              <a:rPr lang="en-US" sz="1000" dirty="0" err="1" smtClean="0">
                <a:latin typeface="Times New Roman" pitchFamily="-97" charset="0"/>
              </a:rPr>
              <a:t>listboxes</a:t>
            </a:r>
            <a:r>
              <a:rPr lang="en-US" sz="1000" dirty="0" smtClean="0">
                <a:latin typeface="Times New Roman" pitchFamily="-97" charset="0"/>
              </a:rPr>
              <a:t>, and that’s what they do.</a:t>
            </a:r>
          </a:p>
          <a:p>
            <a:r>
              <a:rPr lang="en-US" sz="1000" dirty="0" smtClean="0">
                <a:latin typeface="Times New Roman" pitchFamily="-97" charset="0"/>
              </a:rPr>
              <a:t>Note that </a:t>
            </a:r>
            <a:r>
              <a:rPr lang="en-US" sz="1000" b="1" dirty="0" smtClean="0">
                <a:latin typeface="Times New Roman" pitchFamily="-97" charset="0"/>
              </a:rPr>
              <a:t>perceived</a:t>
            </a:r>
            <a:r>
              <a:rPr lang="en-US" sz="1000" dirty="0" smtClean="0">
                <a:latin typeface="Times New Roman" pitchFamily="-97" charset="0"/>
              </a:rPr>
              <a:t> affordance</a:t>
            </a:r>
            <a:r>
              <a:rPr lang="en-US" sz="1000" i="1" dirty="0" smtClean="0">
                <a:latin typeface="Times New Roman" pitchFamily="-97" charset="0"/>
              </a:rPr>
              <a:t> </a:t>
            </a:r>
            <a:r>
              <a:rPr lang="en-US" sz="1000" dirty="0" smtClean="0">
                <a:latin typeface="Times New Roman" pitchFamily="-97" charset="0"/>
              </a:rPr>
              <a:t>is not the same as </a:t>
            </a:r>
            <a:r>
              <a:rPr lang="en-US" sz="1000" b="1" dirty="0" smtClean="0">
                <a:latin typeface="Times New Roman" pitchFamily="-97" charset="0"/>
              </a:rPr>
              <a:t>actual</a:t>
            </a:r>
            <a:r>
              <a:rPr lang="en-US" sz="1000" dirty="0" smtClean="0">
                <a:latin typeface="Times New Roman" pitchFamily="-97" charset="0"/>
              </a:rPr>
              <a:t> affordance</a:t>
            </a:r>
            <a:r>
              <a:rPr lang="en-US" sz="1000" i="1" dirty="0" smtClean="0">
                <a:latin typeface="Times New Roman" pitchFamily="-97" charset="0"/>
              </a:rPr>
              <a:t>.</a:t>
            </a:r>
            <a:r>
              <a:rPr lang="en-US" sz="1000" dirty="0" smtClean="0">
                <a:latin typeface="Times New Roman" pitchFamily="-97" charset="0"/>
              </a:rPr>
              <a:t>  A facsimile of a chair made of </a:t>
            </a:r>
            <a:r>
              <a:rPr lang="en-US" sz="1000" dirty="0" err="1" smtClean="0">
                <a:latin typeface="Times New Roman" pitchFamily="-97" charset="0"/>
              </a:rPr>
              <a:t>papier-mache</a:t>
            </a:r>
            <a:r>
              <a:rPr lang="en-US" sz="1000" dirty="0" smtClean="0">
                <a:latin typeface="Times New Roman" pitchFamily="-97" charset="0"/>
              </a:rPr>
              <a:t> has a perceived affordance for sitting, but it doesn’t actually afford sitting: it collapses under your weight.  Conversely, a fire hydrant has no perceived affordance for sitting, since it lacks a flat, human-width horizontal surface, but it actually does afford sitting, albeit uncomfortably.</a:t>
            </a:r>
          </a:p>
          <a:p>
            <a:r>
              <a:rPr lang="en-US" sz="1000" dirty="0" smtClean="0">
                <a:latin typeface="Times New Roman" pitchFamily="-97" charset="0"/>
              </a:rPr>
              <a:t>Recall the textbox from our first lecture, whose perceived affordance (type a time here) disagrees with what it can actually do (you can’t type, you have to push the Set Time button to change it).  Or the door handle on </a:t>
            </a:r>
            <a:r>
              <a:rPr lang="en-US" sz="1000" smtClean="0">
                <a:latin typeface="Times New Roman" pitchFamily="-97" charset="0"/>
              </a:rPr>
              <a:t>the left, </a:t>
            </a:r>
            <a:r>
              <a:rPr lang="en-US" sz="1000" dirty="0" smtClean="0">
                <a:latin typeface="Times New Roman" pitchFamily="-97" charset="0"/>
              </a:rPr>
              <a:t>whose nonverbal message (perceived affordance) clearly says “pull me” but whose label says “push” (which is presumably what it actually affords). The parts of a user interface should agree in perceived and actual affordances.</a:t>
            </a:r>
          </a:p>
          <a:p>
            <a:r>
              <a:rPr lang="en-US" sz="1000" dirty="0" smtClean="0">
                <a:latin typeface="Times New Roman" pitchFamily="-97" charset="0"/>
              </a:rPr>
              <a:t>The original definition of affordance (from psychology) referred only to actual properties, but when it was imported into human computer interaction, perceived properties became important too.  Actual ability without any perceivable ability is an undesirable situation. We wouldn't call that an affordance. Suppose you're in a room with completely blank walls. No sign of any exit -- it's missing all the usual cues for a door, like an upright rectangle at floor level, with a knob, and cracks around it, and hinges where it can pivot. Completely blank walls. But there </a:t>
            </a:r>
            <a:r>
              <a:rPr lang="en-US" sz="1000" i="1" dirty="0" smtClean="0">
                <a:latin typeface="Times New Roman" pitchFamily="-97" charset="0"/>
              </a:rPr>
              <a:t>is</a:t>
            </a:r>
            <a:r>
              <a:rPr lang="en-US" sz="1000" dirty="0" smtClean="0">
                <a:latin typeface="Times New Roman" pitchFamily="-97" charset="0"/>
              </a:rPr>
              <a:t> actually an exit, cleverly hidden so that it's seamless with the wall, and if you press at just the right spot it will pivot open. Does the room have an "affordance" for exiting? To a user interface designer, no, it doesn't, because we care about how the room communicates what should be done with it. To a psychologist (and perhaps an architect and a structural engineer), yes, it does, because the actual properties of the room allow you to exit, if you know how. </a:t>
            </a:r>
          </a:p>
          <a:p>
            <a:r>
              <a:rPr lang="en-US" sz="1000" dirty="0" smtClean="0">
                <a:latin typeface="Times New Roman" pitchFamily="-97" charset="0"/>
              </a:rPr>
              <a:t>What if the room has a fake door that looks like a door, but doesn't actually open? Does the room have an "affordance" for exiting? Both the UI designer and the psychologist would say no; the UI designer because its perceivable properties are lying to the user and you can't actually get out, and the psychologist because its actual properties don't allow you to exit.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503363" y="720725"/>
            <a:ext cx="4119562" cy="3089275"/>
          </a:xfrm>
          <a:ln/>
        </p:spPr>
      </p:sp>
      <p:sp>
        <p:nvSpPr>
          <p:cNvPr id="28675" name="Notes Placeholder 2"/>
          <p:cNvSpPr>
            <a:spLocks noGrp="1"/>
          </p:cNvSpPr>
          <p:nvPr>
            <p:ph type="body" idx="1"/>
          </p:nvPr>
        </p:nvSpPr>
        <p:spPr>
          <a:noFill/>
          <a:ln/>
        </p:spPr>
        <p:txBody>
          <a:bodyPr/>
          <a:lstStyle/>
          <a:p>
            <a:r>
              <a:rPr lang="en-US" dirty="0" smtClean="0">
                <a:latin typeface="Times New Roman" charset="0"/>
              </a:rPr>
              <a:t>Here are some more examples of commonly-seen affordances in graphical user interfaces.  Buttons and hyperlinks are the simplest form of affordance for actions.  Buttons are typically metaphorical of real-world buttons, but the underlined hyperlink has become an affordance all on its own, without reference to any physical metaphor.</a:t>
            </a:r>
          </a:p>
          <a:p>
            <a:r>
              <a:rPr lang="en-US" dirty="0" smtClean="0">
                <a:latin typeface="Times New Roman" charset="0"/>
              </a:rPr>
              <a:t>Downward-pointing arrows, for example, indicate that you can see more choices if you click on the arrow.  The arrow actually does double-duty – it makes visible the fact that more choices are available, and it serves as a hotspot for clicking to actually make it happen.</a:t>
            </a:r>
          </a:p>
          <a:p>
            <a:r>
              <a:rPr lang="en-US" dirty="0" smtClean="0">
                <a:latin typeface="Times New Roman" charset="0"/>
              </a:rPr>
              <a:t>Texture suggests that something can be clicked and dragged – relying on the physical metaphor, that physical switches and handles often have a ridged or bumpy surface for fingers to more easily grasp or push.</a:t>
            </a:r>
          </a:p>
          <a:p>
            <a:r>
              <a:rPr lang="en-US" dirty="0" smtClean="0">
                <a:latin typeface="Times New Roman" charset="0"/>
              </a:rPr>
              <a:t>Mouse cursor changes are another kind of affordance – a visible property of a graphical object that suggests how you operate it.  When you move the mouse over a hyperlink, for example, you get a finger cursor.  When you move over the corner of a window, you often get a resize cursor; when you move over a textbox, you get a text cursor (the “I-bar”).</a:t>
            </a:r>
          </a:p>
          <a:p>
            <a:r>
              <a:rPr lang="en-US" dirty="0" smtClean="0">
                <a:latin typeface="Times New Roman" charset="0"/>
              </a:rPr>
              <a:t>Finally, the visible highlighting that you get when you move the mouse over a menu item or a button is another kind of affordance.  Because the object </a:t>
            </a:r>
            <a:r>
              <a:rPr lang="en-US" b="1" dirty="0" smtClean="0">
                <a:latin typeface="Times New Roman" charset="0"/>
              </a:rPr>
              <a:t>visibly responds </a:t>
            </a:r>
            <a:r>
              <a:rPr lang="en-US" dirty="0" smtClean="0">
                <a:latin typeface="Times New Roman" charset="0"/>
              </a:rPr>
              <a:t>to the presence of the mouse, it suggests that you can interact with it by clicking.</a:t>
            </a:r>
          </a:p>
          <a:p>
            <a:endParaRPr lang="en-US" dirty="0" smtClean="0">
              <a:latin typeface="Times New Roman" charset="0"/>
            </a:endParaRPr>
          </a:p>
        </p:txBody>
      </p:sp>
      <p:sp>
        <p:nvSpPr>
          <p:cNvPr id="28676" name="Slide Number Placeholder 3"/>
          <p:cNvSpPr>
            <a:spLocks noGrp="1"/>
          </p:cNvSpPr>
          <p:nvPr>
            <p:ph type="sldNum" sz="quarter" idx="5"/>
          </p:nvPr>
        </p:nvSpPr>
        <p:spPr>
          <a:noFill/>
        </p:spPr>
        <p:txBody>
          <a:bodyPr/>
          <a:lstStyle/>
          <a:p>
            <a:fld id="{D6A613F8-60E4-401D-B868-7DCEC0235159}"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Hyperlinks and buttons have evolved and changed significantly.  The top row shows how hyperlinks and buttons looked circa 1995 (on NCSA Mosaic, the first widely-used</a:t>
            </a:r>
            <a:r>
              <a:rPr lang="en-US" baseline="0" dirty="0" smtClean="0"/>
              <a:t> </a:t>
            </a:r>
            <a:r>
              <a:rPr lang="en-US" dirty="0" smtClean="0"/>
              <a:t>web browser,</a:t>
            </a:r>
            <a:r>
              <a:rPr lang="en-US" baseline="0" dirty="0" smtClean="0"/>
              <a:t> which used the Motif graphical user interface toolkit).  What properties did they have that distinguished them and made them clickable?  Which of those properties have been </a:t>
            </a:r>
            <a:r>
              <a:rPr lang="en-US" b="1" baseline="0" dirty="0" smtClean="0"/>
              <a:t>lost</a:t>
            </a:r>
            <a:r>
              <a:rPr lang="en-US" b="0" baseline="0" dirty="0" smtClean="0"/>
              <a:t> over time, presumably as users become more familiar with these objects?  The drive toward simplicity is a constant force in aesthetics and user interface design, so affordances tend to diminish rather than increase.</a:t>
            </a:r>
            <a:endParaRPr lang="en-US" baseline="0" dirty="0" smtClean="0"/>
          </a:p>
          <a:p>
            <a:r>
              <a:rPr lang="en-US" baseline="0" dirty="0" smtClean="0"/>
              <a:t>The bottom row shows a hyperlink which has been simplified too far, and an HTML button that has been not only simplified but also lost its mouse cursor affordance.  This goes too far.</a:t>
            </a:r>
          </a:p>
        </p:txBody>
      </p:sp>
      <p:sp>
        <p:nvSpPr>
          <p:cNvPr id="4" name="Slide Number Placeholder 3"/>
          <p:cNvSpPr>
            <a:spLocks noGrp="1"/>
          </p:cNvSpPr>
          <p:nvPr>
            <p:ph type="sldNum" sz="quarter" idx="10"/>
          </p:nvPr>
        </p:nvSpPr>
        <p:spPr/>
        <p:txBody>
          <a:bodyPr/>
          <a:lstStyle/>
          <a:p>
            <a:fld id="{261C154A-8278-49E9-8F8D-CE2B7335DD43}" type="slidenum">
              <a:rPr lang="en-US" smtClean="0"/>
              <a:pPr/>
              <a:t>15</a:t>
            </a:fld>
            <a:endParaRPr lang="en-US"/>
          </a:p>
        </p:txBody>
      </p:sp>
    </p:spTree>
    <p:extLst>
      <p:ext uri="{BB962C8B-B14F-4D97-AF65-F5344CB8AC3E}">
        <p14:creationId xmlns:p14="http://schemas.microsoft.com/office/powerpoint/2010/main" val="34084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story of affordances isn’t purely reductionist.</a:t>
            </a:r>
            <a:r>
              <a:rPr lang="en-US" baseline="0" dirty="0" smtClean="0"/>
              <a:t>  </a:t>
            </a:r>
            <a:r>
              <a:rPr lang="en-US" dirty="0" smtClean="0"/>
              <a:t>Sometimes you can’t boil the affordance</a:t>
            </a:r>
            <a:r>
              <a:rPr lang="en-US" baseline="0" dirty="0" smtClean="0"/>
              <a:t> down to a single property like its color or a 3D border.  This thing here is a button; but it’s so large, and has such a disproportionate relationship between the area and the label, that it loses its sense of </a:t>
            </a:r>
            <a:r>
              <a:rPr lang="en-US" baseline="0" dirty="0" err="1" smtClean="0"/>
              <a:t>clickability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17</a:t>
            </a:fld>
            <a:endParaRPr lang="en-US"/>
          </a:p>
        </p:txBody>
      </p:sp>
    </p:spTree>
    <p:extLst>
      <p:ext uri="{BB962C8B-B14F-4D97-AF65-F5344CB8AC3E}">
        <p14:creationId xmlns:p14="http://schemas.microsoft.com/office/powerpoint/2010/main" val="3334515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18</a:t>
            </a:fld>
            <a:endParaRPr lang="en-US"/>
          </a:p>
        </p:txBody>
      </p:sp>
    </p:spTree>
    <p:extLst>
      <p:ext uri="{BB962C8B-B14F-4D97-AF65-F5344CB8AC3E}">
        <p14:creationId xmlns:p14="http://schemas.microsoft.com/office/powerpoint/2010/main" val="22848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a:t>If the user is trying to view all the events at once on the CPW website, the user may end up clicking through all the days individually. It turns out that the graphic in the center page is actually a link to a nifty search interface that lets the user look at all the event listings in addition to other cool functionalities, but the graphic</a:t>
            </a:r>
            <a:r>
              <a:rPr lang="en-US" baseline="0"/>
              <a:t> doesn’t have strong affordances for interaction.  It’s mostly a big logo, so what does a typical user do?  Glance at it and then ignore it, scanning the page instead for things that look like actions, such as the clearly marked hyperlinks at the bottom.  The </a:t>
            </a:r>
            <a:r>
              <a:rPr lang="en-US"/>
              <a:t>"click here to search" text in the logo</a:t>
            </a:r>
            <a:r>
              <a:rPr lang="en-US" baseline="0"/>
              <a:t> </a:t>
            </a:r>
            <a:r>
              <a:rPr lang="en-US" b="1" baseline="0"/>
              <a:t>doesn’t work</a:t>
            </a:r>
            <a:r>
              <a:rPr lang="en-US" b="0" baseline="0"/>
              <a:t>.</a:t>
            </a:r>
          </a:p>
          <a:p>
            <a:r>
              <a:rPr lang="en-US"/>
              <a:t>It is</a:t>
            </a:r>
            <a:r>
              <a:rPr lang="en-US" baseline="0"/>
              <a:t> </a:t>
            </a:r>
            <a:r>
              <a:rPr lang="en-US"/>
              <a:t>very easy to miss the search interface altogether because of the poor visibility of the search feature and the lack of affordances that the</a:t>
            </a:r>
            <a:r>
              <a:rPr lang="en-US" baseline="0"/>
              <a:t> </a:t>
            </a:r>
            <a:r>
              <a:rPr lang="en-US"/>
              <a:t>graphic is a link. (example</a:t>
            </a:r>
            <a:r>
              <a:rPr lang="en-US" baseline="0"/>
              <a:t> and explanation due to Dina Betser)</a:t>
            </a:r>
            <a:endParaRPr lang="en-US"/>
          </a:p>
        </p:txBody>
      </p:sp>
      <p:sp>
        <p:nvSpPr>
          <p:cNvPr id="4" name="Slide Number Placeholder 3"/>
          <p:cNvSpPr>
            <a:spLocks noGrp="1"/>
          </p:cNvSpPr>
          <p:nvPr>
            <p:ph type="sldNum" sz="quarter" idx="10"/>
          </p:nvPr>
        </p:nvSpPr>
        <p:spPr/>
        <p:txBody>
          <a:bodyPr/>
          <a:lstStyle/>
          <a:p>
            <a:fld id="{AA289E38-A378-4E9D-8096-DC587F34D6BB}"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a:t>
            </a:r>
            <a:r>
              <a:rPr lang="en-US" baseline="0" dirty="0" smtClean="0"/>
              <a:t> exercise that you can try with your favorite webpage.  It’s a chunk of </a:t>
            </a:r>
            <a:r>
              <a:rPr lang="en-US" baseline="0" dirty="0" err="1" smtClean="0"/>
              <a:t>Javascript</a:t>
            </a:r>
            <a:r>
              <a:rPr lang="en-US" baseline="0" dirty="0" smtClean="0"/>
              <a:t> that changes all the text on the page to X’s, so that all you can see is what the page is telling you nonverbally, using affordances.  (It doesn’t affect text that’s rendered in an image, unfortunately, so this has the interesting side effect of discovering pages with poor accessibility and poor internationalization.)</a:t>
            </a:r>
            <a:endParaRPr lang="en-US" dirty="0" smtClean="0"/>
          </a:p>
          <a:p>
            <a:r>
              <a:rPr lang="en-US" dirty="0" smtClean="0"/>
              <a:t>Here’s the </a:t>
            </a:r>
            <a:r>
              <a:rPr lang="en-US" dirty="0" err="1" smtClean="0"/>
              <a:t>Javascript</a:t>
            </a:r>
            <a:r>
              <a:rPr lang="en-US" dirty="0" smtClean="0"/>
              <a:t> code:</a:t>
            </a:r>
          </a:p>
          <a:p>
            <a:r>
              <a:rPr lang="en-US" sz="800" dirty="0" err="1" smtClean="0">
                <a:latin typeface="Consolas"/>
                <a:cs typeface="Consolas"/>
              </a:rPr>
              <a:t>var</a:t>
            </a:r>
            <a:r>
              <a:rPr lang="en-US" sz="800" dirty="0" smtClean="0">
                <a:latin typeface="Consolas"/>
                <a:cs typeface="Consolas"/>
              </a:rPr>
              <a:t> result = </a:t>
            </a:r>
            <a:r>
              <a:rPr lang="en-US" sz="800" dirty="0" err="1" smtClean="0">
                <a:latin typeface="Consolas"/>
                <a:cs typeface="Consolas"/>
              </a:rPr>
              <a:t>document.evaluate</a:t>
            </a:r>
            <a:r>
              <a:rPr lang="en-US" sz="800" dirty="0" smtClean="0">
                <a:latin typeface="Consolas"/>
                <a:cs typeface="Consolas"/>
              </a:rPr>
              <a:t>("//text()", </a:t>
            </a:r>
            <a:r>
              <a:rPr lang="en-US" sz="800" dirty="0" err="1" smtClean="0">
                <a:latin typeface="Consolas"/>
                <a:cs typeface="Consolas"/>
              </a:rPr>
              <a:t>document.body</a:t>
            </a:r>
            <a:r>
              <a:rPr lang="en-US" sz="800" dirty="0" smtClean="0">
                <a:latin typeface="Consolas"/>
                <a:cs typeface="Consolas"/>
              </a:rPr>
              <a:t>, null, </a:t>
            </a:r>
            <a:r>
              <a:rPr lang="en-US" sz="800" dirty="0" err="1" smtClean="0">
                <a:latin typeface="Consolas"/>
                <a:cs typeface="Consolas"/>
              </a:rPr>
              <a:t>XPathResult.UNORDERED_NODE_SNAPSHOT_TYPE</a:t>
            </a:r>
            <a:r>
              <a:rPr lang="en-US" sz="800" dirty="0" smtClean="0">
                <a:latin typeface="Consolas"/>
                <a:cs typeface="Consolas"/>
              </a:rPr>
              <a:t>, null) ;for (</a:t>
            </a:r>
            <a:r>
              <a:rPr lang="en-US" sz="800" dirty="0" err="1" smtClean="0">
                <a:latin typeface="Consolas"/>
                <a:cs typeface="Consolas"/>
              </a:rPr>
              <a:t>var</a:t>
            </a:r>
            <a:r>
              <a:rPr lang="en-US" sz="800" dirty="0" smtClean="0">
                <a:latin typeface="Consolas"/>
                <a:cs typeface="Consolas"/>
              </a:rPr>
              <a:t> </a:t>
            </a:r>
            <a:r>
              <a:rPr lang="en-US" sz="800" dirty="0" err="1" smtClean="0">
                <a:latin typeface="Consolas"/>
                <a:cs typeface="Consolas"/>
              </a:rPr>
              <a:t>i</a:t>
            </a:r>
            <a:r>
              <a:rPr lang="en-US" sz="800" dirty="0" smtClean="0">
                <a:latin typeface="Consolas"/>
                <a:cs typeface="Consolas"/>
              </a:rPr>
              <a:t> = 0; </a:t>
            </a:r>
            <a:r>
              <a:rPr lang="en-US" sz="800" dirty="0" err="1" smtClean="0">
                <a:latin typeface="Consolas"/>
                <a:cs typeface="Consolas"/>
              </a:rPr>
              <a:t>i</a:t>
            </a:r>
            <a:r>
              <a:rPr lang="en-US" sz="800" dirty="0" smtClean="0">
                <a:latin typeface="Consolas"/>
                <a:cs typeface="Consolas"/>
              </a:rPr>
              <a:t> &lt; </a:t>
            </a:r>
            <a:r>
              <a:rPr lang="en-US" sz="800" dirty="0" err="1" smtClean="0">
                <a:latin typeface="Consolas"/>
                <a:cs typeface="Consolas"/>
              </a:rPr>
              <a:t>result.snapshotLength</a:t>
            </a:r>
            <a:r>
              <a:rPr lang="en-US" sz="800" dirty="0" smtClean="0">
                <a:latin typeface="Consolas"/>
                <a:cs typeface="Consolas"/>
              </a:rPr>
              <a:t>; ++</a:t>
            </a:r>
            <a:r>
              <a:rPr lang="en-US" sz="800" dirty="0" err="1" smtClean="0">
                <a:latin typeface="Consolas"/>
                <a:cs typeface="Consolas"/>
              </a:rPr>
              <a:t>i</a:t>
            </a:r>
            <a:r>
              <a:rPr lang="en-US" sz="800" dirty="0" smtClean="0">
                <a:latin typeface="Consolas"/>
                <a:cs typeface="Consolas"/>
              </a:rPr>
              <a:t>) {</a:t>
            </a:r>
            <a:r>
              <a:rPr lang="en-US" sz="800" dirty="0" err="1" smtClean="0">
                <a:latin typeface="Consolas"/>
                <a:cs typeface="Consolas"/>
              </a:rPr>
              <a:t>var</a:t>
            </a:r>
            <a:r>
              <a:rPr lang="en-US" sz="800" dirty="0" smtClean="0">
                <a:latin typeface="Consolas"/>
                <a:cs typeface="Consolas"/>
              </a:rPr>
              <a:t> node = </a:t>
            </a:r>
            <a:r>
              <a:rPr lang="en-US" sz="800" dirty="0" err="1" smtClean="0">
                <a:latin typeface="Consolas"/>
                <a:cs typeface="Consolas"/>
              </a:rPr>
              <a:t>result.snapshotItem</a:t>
            </a:r>
            <a:r>
              <a:rPr lang="en-US" sz="800" dirty="0" smtClean="0">
                <a:latin typeface="Consolas"/>
                <a:cs typeface="Consolas"/>
              </a:rPr>
              <a:t>(</a:t>
            </a:r>
            <a:r>
              <a:rPr lang="en-US" sz="800" dirty="0" err="1" smtClean="0">
                <a:latin typeface="Consolas"/>
                <a:cs typeface="Consolas"/>
              </a:rPr>
              <a:t>i</a:t>
            </a:r>
            <a:r>
              <a:rPr lang="en-US" sz="800" dirty="0" smtClean="0">
                <a:latin typeface="Consolas"/>
                <a:cs typeface="Consolas"/>
              </a:rPr>
              <a:t>);if ((</a:t>
            </a:r>
            <a:r>
              <a:rPr lang="en-US" sz="800" dirty="0" err="1" smtClean="0">
                <a:latin typeface="Consolas"/>
                <a:cs typeface="Consolas"/>
              </a:rPr>
              <a:t>node.textContent</a:t>
            </a:r>
            <a:r>
              <a:rPr lang="en-US" sz="800" dirty="0" smtClean="0">
                <a:latin typeface="Consolas"/>
                <a:cs typeface="Consolas"/>
              </a:rPr>
              <a:t>+"").match(/\w/)&amp;&amp;</a:t>
            </a:r>
            <a:r>
              <a:rPr lang="en-US" sz="800" dirty="0" err="1" smtClean="0">
                <a:latin typeface="Consolas"/>
                <a:cs typeface="Consolas"/>
              </a:rPr>
              <a:t>node.parentNode.nodeName</a:t>
            </a:r>
            <a:r>
              <a:rPr lang="en-US" sz="800" dirty="0" smtClean="0">
                <a:latin typeface="Consolas"/>
                <a:cs typeface="Consolas"/>
              </a:rPr>
              <a:t> != "STYLE") {</a:t>
            </a:r>
            <a:r>
              <a:rPr lang="en-US" sz="800" dirty="0" err="1" smtClean="0">
                <a:latin typeface="Consolas"/>
                <a:cs typeface="Consolas"/>
              </a:rPr>
              <a:t>node.textContent</a:t>
            </a:r>
            <a:r>
              <a:rPr lang="en-US" sz="800" dirty="0" smtClean="0">
                <a:latin typeface="Consolas"/>
                <a:cs typeface="Consolas"/>
              </a:rPr>
              <a:t> = </a:t>
            </a:r>
            <a:r>
              <a:rPr lang="en-US" sz="800" dirty="0" err="1" smtClean="0">
                <a:latin typeface="Consolas"/>
                <a:cs typeface="Consolas"/>
              </a:rPr>
              <a:t>node.textContent.replace</a:t>
            </a:r>
            <a:r>
              <a:rPr lang="en-US" sz="800" dirty="0" smtClean="0">
                <a:latin typeface="Consolas"/>
                <a:cs typeface="Consolas"/>
              </a:rPr>
              <a:t>(/[A-Z0-9]/g, "X").replace(/[a-z]/g, "x");}}void 0</a:t>
            </a:r>
          </a:p>
          <a:p>
            <a:r>
              <a:rPr lang="en-US" baseline="0" dirty="0" smtClean="0"/>
              <a:t>One way to use it is to open your browser’s </a:t>
            </a:r>
            <a:r>
              <a:rPr lang="en-US" baseline="0" dirty="0" err="1" smtClean="0"/>
              <a:t>Javascript</a:t>
            </a:r>
            <a:r>
              <a:rPr lang="en-US" baseline="0" dirty="0" smtClean="0"/>
              <a:t> console and just paste the code in; it will change the current page.  Another way to use it is to create a new bookmark in your browser, and use as the URL </a:t>
            </a:r>
            <a:r>
              <a:rPr lang="en-US" baseline="0" dirty="0" err="1" smtClean="0"/>
              <a:t>javascript</a:t>
            </a:r>
            <a:r>
              <a:rPr lang="en-US" baseline="0" dirty="0" smtClean="0"/>
              <a:t>: followed by the code given above.  Clicking on this bookmark will run the </a:t>
            </a:r>
            <a:r>
              <a:rPr lang="en-US" baseline="0" dirty="0" err="1" smtClean="0"/>
              <a:t>Javascript</a:t>
            </a:r>
            <a:r>
              <a:rPr lang="en-US" baseline="0" dirty="0" smtClean="0"/>
              <a:t> on the current page.  (This is called a </a:t>
            </a:r>
            <a:r>
              <a:rPr lang="en-US" i="1" baseline="0" dirty="0" err="1" smtClean="0"/>
              <a:t>bookmarklet</a:t>
            </a:r>
            <a:r>
              <a:rPr lang="en-US" i="0" baseline="0" dirty="0" smtClean="0"/>
              <a:t>, and it’s an one way to modify web pages you don’t own.)</a:t>
            </a:r>
          </a:p>
          <a:p>
            <a:endParaRPr lang="en-US" sz="1000" dirty="0">
              <a:latin typeface="Times New Roman"/>
              <a:cs typeface="Times New Roman"/>
            </a:endParaRPr>
          </a:p>
        </p:txBody>
      </p:sp>
      <p:sp>
        <p:nvSpPr>
          <p:cNvPr id="4" name="Slide Number Placeholder 3"/>
          <p:cNvSpPr>
            <a:spLocks noGrp="1"/>
          </p:cNvSpPr>
          <p:nvPr>
            <p:ph type="sldNum" sz="quarter" idx="10"/>
          </p:nvPr>
        </p:nvSpPr>
        <p:spPr/>
        <p:txBody>
          <a:bodyPr/>
          <a:lstStyle/>
          <a:p>
            <a:fld id="{261C154A-8278-49E9-8F8D-CE2B7335DD43}" type="slidenum">
              <a:rPr lang="en-US" smtClean="0"/>
              <a:pPr/>
              <a:t>20</a:t>
            </a:fld>
            <a:endParaRPr lang="en-US"/>
          </a:p>
        </p:txBody>
      </p:sp>
    </p:spTree>
    <p:extLst>
      <p:ext uri="{BB962C8B-B14F-4D97-AF65-F5344CB8AC3E}">
        <p14:creationId xmlns:p14="http://schemas.microsoft.com/office/powerpoint/2010/main" val="52268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516B08A-579D-4097-A3BE-C5899E537405}" type="slidenum">
              <a:rPr lang="en-US"/>
              <a:pPr/>
              <a:t>2</a:t>
            </a:fld>
            <a:endParaRPr lang="en-US"/>
          </a:p>
        </p:txBody>
      </p:sp>
      <p:sp>
        <p:nvSpPr>
          <p:cNvPr id="20483" name="Rectangle 2"/>
          <p:cNvSpPr>
            <a:spLocks noGrp="1" noRot="1" noChangeAspect="1" noChangeArrowheads="1" noTextEdit="1"/>
          </p:cNvSpPr>
          <p:nvPr>
            <p:ph type="sldImg"/>
          </p:nvPr>
        </p:nvSpPr>
        <p:spPr>
          <a:xfrm>
            <a:off x="1503363" y="720725"/>
            <a:ext cx="4119562" cy="3089275"/>
          </a:xfrm>
          <a:ln/>
        </p:spPr>
      </p:sp>
      <p:sp>
        <p:nvSpPr>
          <p:cNvPr id="2048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solidFill>
                  <a:srgbClr val="000000"/>
                </a:solidFill>
                <a:latin typeface="Times New Roman" charset="0"/>
              </a:rPr>
              <a:t>This Flash-driven web site is the Museum of Modern Art’s </a:t>
            </a:r>
            <a:r>
              <a:rPr lang="en-US" dirty="0" err="1" smtClean="0">
                <a:solidFill>
                  <a:srgbClr val="000000"/>
                </a:solidFill>
                <a:latin typeface="Times New Roman" charset="0"/>
              </a:rPr>
              <a:t>Workspheres</a:t>
            </a:r>
            <a:r>
              <a:rPr lang="en-US" dirty="0" smtClean="0">
                <a:solidFill>
                  <a:srgbClr val="000000"/>
                </a:solidFill>
                <a:latin typeface="Times New Roman" charset="0"/>
              </a:rPr>
              <a:t> exhibition (http://</a:t>
            </a:r>
            <a:r>
              <a:rPr lang="en-US" dirty="0" err="1" smtClean="0">
                <a:solidFill>
                  <a:srgbClr val="000000"/>
                </a:solidFill>
                <a:latin typeface="Times New Roman" charset="0"/>
              </a:rPr>
              <a:t>www.moma.org</a:t>
            </a:r>
            <a:r>
              <a:rPr lang="en-US" dirty="0" smtClean="0">
                <a:solidFill>
                  <a:srgbClr val="000000"/>
                </a:solidFill>
                <a:latin typeface="Times New Roman" charset="0"/>
              </a:rPr>
              <a:t>/exhibitions/2001/</a:t>
            </a:r>
            <a:r>
              <a:rPr lang="en-US" dirty="0" err="1" smtClean="0">
                <a:solidFill>
                  <a:srgbClr val="000000"/>
                </a:solidFill>
                <a:latin typeface="Times New Roman" charset="0"/>
              </a:rPr>
              <a:t>workspheres</a:t>
            </a:r>
            <a:r>
              <a:rPr lang="en-US" dirty="0" smtClean="0">
                <a:solidFill>
                  <a:srgbClr val="000000"/>
                </a:solidFill>
                <a:latin typeface="Times New Roman" charset="0"/>
              </a:rPr>
              <a:t>/), a collection of objects related to the modern workplace.  This is its main menu. </a:t>
            </a:r>
            <a:r>
              <a:rPr lang="en-US" dirty="0" err="1" smtClean="0">
                <a:solidFill>
                  <a:srgbClr val="000000"/>
                </a:solidFill>
                <a:latin typeface="Times New Roman" charset="0"/>
              </a:rPr>
              <a:t>Mousing</a:t>
            </a:r>
            <a:r>
              <a:rPr lang="en-US" dirty="0" smtClean="0">
                <a:solidFill>
                  <a:srgbClr val="000000"/>
                </a:solidFill>
                <a:latin typeface="Times New Roman" charset="0"/>
              </a:rPr>
              <a:t> over any icon makes its label appear (the yellow note shown), and clicking brings up a picture of the object.</a:t>
            </a:r>
          </a:p>
          <a:p>
            <a:r>
              <a:rPr lang="en-US" dirty="0" smtClean="0">
                <a:solidFill>
                  <a:srgbClr val="000000"/>
                </a:solidFill>
                <a:latin typeface="Times New Roman" charset="0"/>
              </a:rPr>
              <a:t>Go to the site and play with it, and we’ll talk about its </a:t>
            </a:r>
            <a:r>
              <a:rPr lang="en-US" b="1" dirty="0" smtClean="0">
                <a:solidFill>
                  <a:srgbClr val="000000"/>
                </a:solidFill>
                <a:latin typeface="Times New Roman" charset="0"/>
              </a:rPr>
              <a:t>learnability</a:t>
            </a:r>
            <a:r>
              <a:rPr lang="en-US" b="0" baseline="0" dirty="0" smtClean="0">
                <a:solidFill>
                  <a:srgbClr val="000000"/>
                </a:solidFill>
                <a:latin typeface="Times New Roman" charset="0"/>
              </a:rPr>
              <a:t> in class.  Here are some things to think about:</a:t>
            </a:r>
            <a:endParaRPr lang="en-US" dirty="0" smtClean="0">
              <a:solidFill>
                <a:srgbClr val="000000"/>
              </a:solidFill>
              <a:latin typeface="Times New Roman" charset="0"/>
            </a:endParaRPr>
          </a:p>
          <a:p>
            <a:r>
              <a:rPr lang="en-US" dirty="0" smtClean="0">
                <a:solidFill>
                  <a:srgbClr val="000000"/>
                </a:solidFill>
                <a:latin typeface="Times New Roman" charset="0"/>
              </a:rPr>
              <a:t>- what</a:t>
            </a:r>
            <a:r>
              <a:rPr lang="en-US" baseline="0" dirty="0" smtClean="0">
                <a:solidFill>
                  <a:srgbClr val="000000"/>
                </a:solidFill>
                <a:latin typeface="Times New Roman" charset="0"/>
              </a:rPr>
              <a:t> real-world </a:t>
            </a:r>
            <a:r>
              <a:rPr lang="en-US" b="1" dirty="0" smtClean="0">
                <a:solidFill>
                  <a:srgbClr val="000000"/>
                </a:solidFill>
                <a:latin typeface="Times New Roman" charset="0"/>
              </a:rPr>
              <a:t>meta</a:t>
            </a:r>
            <a:r>
              <a:rPr lang="en-US" b="1" baseline="0" dirty="0" smtClean="0">
                <a:solidFill>
                  <a:srgbClr val="000000"/>
                </a:solidFill>
                <a:latin typeface="Times New Roman" charset="0"/>
              </a:rPr>
              <a:t>phor</a:t>
            </a:r>
            <a:r>
              <a:rPr lang="en-US" baseline="0" dirty="0" smtClean="0">
                <a:solidFill>
                  <a:srgbClr val="000000"/>
                </a:solidFill>
                <a:latin typeface="Times New Roman" charset="0"/>
              </a:rPr>
              <a:t> is used by this interface?</a:t>
            </a:r>
          </a:p>
          <a:p>
            <a:r>
              <a:rPr lang="en-US" baseline="0" dirty="0" smtClean="0">
                <a:solidFill>
                  <a:srgbClr val="000000"/>
                </a:solidFill>
                <a:latin typeface="Times New Roman" charset="0"/>
              </a:rPr>
              <a:t>- how well does it do with knowledge in the head vs. knowledge in the </a:t>
            </a:r>
            <a:r>
              <a:rPr lang="en-US" baseline="0" smtClean="0">
                <a:solidFill>
                  <a:srgbClr val="000000"/>
                </a:solidFill>
                <a:latin typeface="Times New Roman" charset="0"/>
              </a:rPr>
              <a:t>world?</a:t>
            </a:r>
            <a:endParaRPr lang="en-US" baseline="0" dirty="0" smtClean="0">
              <a:solidFill>
                <a:srgbClr val="000000"/>
              </a:solidFill>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=3</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21</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2533260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C73BDB8-584C-46D4-86B6-58EA2280B2D4}" type="slidenum">
              <a:rPr lang="en-US"/>
              <a:pPr/>
              <a:t>23</a:t>
            </a:fld>
            <a:endParaRPr lang="en-US"/>
          </a:p>
        </p:txBody>
      </p:sp>
      <p:sp>
        <p:nvSpPr>
          <p:cNvPr id="47107" name="Rectangle 2"/>
          <p:cNvSpPr>
            <a:spLocks noGrp="1" noRot="1" noChangeAspect="1" noChangeArrowheads="1" noTextEdit="1"/>
          </p:cNvSpPr>
          <p:nvPr>
            <p:ph type="sldImg"/>
          </p:nvPr>
        </p:nvSpPr>
        <p:spPr>
          <a:xfrm>
            <a:off x="1503363" y="720725"/>
            <a:ext cx="4119562" cy="3089275"/>
          </a:xfrm>
          <a:ln/>
        </p:spPr>
      </p:sp>
      <p:sp>
        <p:nvSpPr>
          <p:cNvPr id="47108" name="Rectangle 3"/>
          <p:cNvSpPr>
            <a:spLocks noGrp="1" noChangeArrowheads="1"/>
          </p:cNvSpPr>
          <p:nvPr>
            <p:ph type="body" idx="1"/>
          </p:nvPr>
        </p:nvSpPr>
        <p:spPr>
          <a:noFill/>
          <a:ln/>
        </p:spPr>
        <p:txBody>
          <a:bodyPr/>
          <a:lstStyle/>
          <a:p>
            <a:pPr eaLnBrk="1" hangingPunct="1"/>
            <a:r>
              <a:rPr lang="en-US" dirty="0" smtClean="0">
                <a:latin typeface="Times New Roman" charset="0"/>
              </a:rPr>
              <a:t>Hand-in-hand</a:t>
            </a:r>
            <a:r>
              <a:rPr lang="en-US" baseline="0" dirty="0" smtClean="0">
                <a:latin typeface="Times New Roman" charset="0"/>
              </a:rPr>
              <a:t> with affordances </a:t>
            </a:r>
            <a:r>
              <a:rPr lang="en-US" dirty="0" smtClean="0">
                <a:latin typeface="Times New Roman" charset="0"/>
              </a:rPr>
              <a:t>is </a:t>
            </a:r>
            <a:r>
              <a:rPr lang="en-US" b="1" dirty="0" smtClean="0">
                <a:latin typeface="Times New Roman" charset="0"/>
              </a:rPr>
              <a:t>feedback</a:t>
            </a:r>
            <a:r>
              <a:rPr lang="en-US" dirty="0" smtClean="0">
                <a:latin typeface="Times New Roman" charset="0"/>
              </a:rPr>
              <a:t>: how the system changes visibly when you perform an action.</a:t>
            </a:r>
          </a:p>
          <a:p>
            <a:pPr eaLnBrk="1" hangingPunct="1"/>
            <a:r>
              <a:rPr lang="en-US" dirty="0" smtClean="0">
                <a:latin typeface="Times New Roman" charset="0"/>
              </a:rPr>
              <a:t>When the user invokes a part of the interface, it should appear to respond.  Push buttons should depress and release.   Scrollbar thumbs and dragged objects should move with the mouse cursor.  Pressing a key should make a character appear in a textbox.</a:t>
            </a:r>
          </a:p>
          <a:p>
            <a:pPr eaLnBrk="1" hangingPunct="1"/>
            <a:r>
              <a:rPr lang="en-US" dirty="0" smtClean="0">
                <a:latin typeface="Times New Roman" charset="0"/>
              </a:rPr>
              <a:t>Low-level feedback is provided by a view object itself, like push-button feedback.  This kind of feedback shows that the interface at least took notice of the user’s input, and is responding to it.  (It also distinguishes between disabled widgets, which don’t respond at all.)</a:t>
            </a:r>
          </a:p>
          <a:p>
            <a:pPr eaLnBrk="1" hangingPunct="1"/>
            <a:r>
              <a:rPr lang="en-US" dirty="0" smtClean="0">
                <a:latin typeface="Times New Roman" charset="0"/>
              </a:rPr>
              <a:t>High-level feedback is the actual result of the user’s action, like changing the state of the model.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8FE7C61-3433-423D-96FA-7B39483244C3}" type="slidenum">
              <a:rPr lang="en-US"/>
              <a:pPr/>
              <a:t>24</a:t>
            </a:fld>
            <a:endParaRPr lang="en-US"/>
          </a:p>
        </p:txBody>
      </p:sp>
      <p:sp>
        <p:nvSpPr>
          <p:cNvPr id="51203" name="Rectangle 2"/>
          <p:cNvSpPr>
            <a:spLocks noGrp="1" noRot="1" noChangeAspect="1" noChangeArrowheads="1" noTextEdit="1"/>
          </p:cNvSpPr>
          <p:nvPr>
            <p:ph type="sldImg"/>
          </p:nvPr>
        </p:nvSpPr>
        <p:spPr>
          <a:xfrm>
            <a:off x="1503363" y="720725"/>
            <a:ext cx="4119562" cy="3089275"/>
          </a:xfrm>
          <a:ln/>
        </p:spPr>
      </p:sp>
      <p:sp>
        <p:nvSpPr>
          <p:cNvPr id="51204" name="Rectangle 3"/>
          <p:cNvSpPr>
            <a:spLocks noGrp="1" noChangeArrowheads="1"/>
          </p:cNvSpPr>
          <p:nvPr>
            <p:ph type="body" idx="1"/>
          </p:nvPr>
        </p:nvSpPr>
        <p:spPr>
          <a:noFill/>
          <a:ln/>
        </p:spPr>
        <p:txBody>
          <a:bodyPr/>
          <a:lstStyle/>
          <a:p>
            <a:r>
              <a:rPr lang="en-US" smtClean="0">
                <a:latin typeface="Times New Roman" charset="0"/>
              </a:rPr>
              <a:t>One interesting effect of human perceptual system is </a:t>
            </a:r>
            <a:r>
              <a:rPr lang="en-US" b="1" smtClean="0">
                <a:latin typeface="Times New Roman" charset="0"/>
              </a:rPr>
              <a:t>perceptual fusion</a:t>
            </a:r>
            <a:r>
              <a:rPr lang="en-US" smtClean="0">
                <a:latin typeface="Times New Roman" charset="0"/>
              </a:rPr>
              <a:t>.  Here’s an intuition for how fusion works. Our “perceptual processor” runs at a certain frame rate, grabbing one frame (or picture) every cycle, where each cycle takes T</a:t>
            </a:r>
            <a:r>
              <a:rPr lang="en-US" baseline="-25000" smtClean="0">
                <a:latin typeface="Times New Roman" charset="0"/>
              </a:rPr>
              <a:t>p </a:t>
            </a:r>
            <a:r>
              <a:rPr lang="en-US" smtClean="0">
                <a:latin typeface="Times New Roman" charset="0"/>
              </a:rPr>
              <a:t>seconds.  Two events occurring less than the cycle time apart are likely to appear in the same frame.  If the events are similar – e.g., Mickey Mouse appearing in one position, and then a short time later in another position – then the events tend to </a:t>
            </a:r>
            <a:r>
              <a:rPr lang="en-US" i="1" smtClean="0">
                <a:latin typeface="Times New Roman" charset="0"/>
              </a:rPr>
              <a:t>fuse</a:t>
            </a:r>
            <a:r>
              <a:rPr lang="en-US" smtClean="0">
                <a:latin typeface="Times New Roman" charset="0"/>
              </a:rPr>
              <a:t> into a single perceived event – a single Mickey Mouse, in motion.</a:t>
            </a:r>
          </a:p>
          <a:p>
            <a:r>
              <a:rPr lang="en-US" smtClean="0">
                <a:latin typeface="Times New Roman" charset="0"/>
              </a:rPr>
              <a:t>The cycle time of the perceptual processor can be derived from a variety of psychological experiments over decades of research (summarized in Card, Moran, Newell, </a:t>
            </a:r>
            <a:r>
              <a:rPr lang="en-US" i="1" smtClean="0">
                <a:latin typeface="Times New Roman" charset="0"/>
              </a:rPr>
              <a:t>The Psychology of Human-Computer Interaction</a:t>
            </a:r>
            <a:r>
              <a:rPr lang="en-US" smtClean="0">
                <a:latin typeface="Times New Roman" charset="0"/>
              </a:rPr>
              <a:t>, Lawrence Erlbaum Associates, 1983).  100 milliseconds is a typical value which is useful for a rule of thumb.  But it can range from 50 ms to 200 ms, depending on the individual (some people are faster than others) and on the stimulus (for example, brighter stimuli are easier to perceive, so the processor runs faster).</a:t>
            </a:r>
          </a:p>
          <a:p>
            <a:r>
              <a:rPr lang="en-US" smtClean="0">
                <a:latin typeface="Times New Roman" charset="0"/>
              </a:rPr>
              <a:t>Perceptual fusion is responsible for the way we perceive a sequence of movie frames as a moving picture, so the parameters of the perceptual processor give us a lower bound on the frame rate for believable animation.  </a:t>
            </a:r>
          </a:p>
          <a:p>
            <a:r>
              <a:rPr lang="en-US" smtClean="0">
                <a:latin typeface="Times New Roman" charset="0"/>
              </a:rPr>
              <a:t>10 frames per second is good enough for a typical case, but 20 frames per second is better for most users and most conditions.</a:t>
            </a:r>
          </a:p>
          <a:p>
            <a:r>
              <a:rPr lang="en-US" smtClean="0">
                <a:latin typeface="Times New Roman" charset="0"/>
              </a:rPr>
              <a:t>Perceptual fusion also gives an upper bound on good computer response time.  If a computer responds to a user’s action within T</a:t>
            </a:r>
            <a:r>
              <a:rPr lang="en-US" baseline="-25000" smtClean="0">
                <a:latin typeface="Times New Roman" charset="0"/>
              </a:rPr>
              <a:t>p  </a:t>
            </a:r>
            <a:r>
              <a:rPr lang="en-US" smtClean="0">
                <a:latin typeface="Times New Roman" charset="0"/>
              </a:rPr>
              <a:t>time, its response feels instantaneous with the action itself.  Systems with that kind of response time tend to feel like extensions of the user’s body.  If you used a text editor that took longer than T</a:t>
            </a:r>
            <a:r>
              <a:rPr lang="en-US" baseline="-25000" smtClean="0">
                <a:latin typeface="Times New Roman" charset="0"/>
              </a:rPr>
              <a:t>p </a:t>
            </a:r>
            <a:r>
              <a:rPr lang="en-US" smtClean="0">
                <a:latin typeface="Times New Roman" charset="0"/>
              </a:rPr>
              <a:t>response time to display each keystroke, you would notice.</a:t>
            </a:r>
          </a:p>
          <a:p>
            <a:r>
              <a:rPr lang="en-US" smtClean="0">
                <a:latin typeface="Times New Roman" charset="0"/>
              </a:rPr>
              <a:t>Fusion also strongly affects our perception of causality.  If one event is closely followed by another – e.g., pressing a key and seeing a change in the screen – and the interval separating the events is less than T</a:t>
            </a:r>
            <a:r>
              <a:rPr lang="en-US" baseline="-25000" smtClean="0">
                <a:latin typeface="Times New Roman" charset="0"/>
              </a:rPr>
              <a:t>p</a:t>
            </a:r>
            <a:r>
              <a:rPr lang="en-US" smtClean="0">
                <a:latin typeface="Times New Roman" charset="0"/>
              </a:rPr>
              <a:t>, then we are more inclined to believe that the first event caused the second.</a:t>
            </a:r>
            <a:endParaRPr lang="en-US" baseline="-25000" smtClean="0">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503363" y="720725"/>
            <a:ext cx="4119562" cy="3089275"/>
          </a:xfrm>
          <a:ln/>
        </p:spPr>
      </p:sp>
      <p:sp>
        <p:nvSpPr>
          <p:cNvPr id="53251" name="Notes Placeholder 2"/>
          <p:cNvSpPr>
            <a:spLocks noGrp="1"/>
          </p:cNvSpPr>
          <p:nvPr>
            <p:ph type="body" idx="1"/>
          </p:nvPr>
        </p:nvSpPr>
        <p:spPr>
          <a:noFill/>
          <a:ln/>
        </p:spPr>
        <p:txBody>
          <a:bodyPr/>
          <a:lstStyle/>
          <a:p>
            <a:r>
              <a:rPr lang="en-US" smtClean="0">
                <a:latin typeface="Times New Roman" charset="0"/>
              </a:rPr>
              <a:t>Perceptual fusion provides us with some rules of thumb for responsive feedback.</a:t>
            </a:r>
          </a:p>
          <a:p>
            <a:r>
              <a:rPr lang="en-US" smtClean="0">
                <a:latin typeface="Times New Roman" charset="0"/>
              </a:rPr>
              <a:t>If the system can perform a command in less than 100 milliseconds, then it will seem instantaneous, or near enough.  As long as the result of the command itself is clearly visible – e.g., in the user’s locus of attention – then no additional feedback is required.</a:t>
            </a:r>
          </a:p>
          <a:p>
            <a:r>
              <a:rPr lang="en-US" smtClean="0">
                <a:latin typeface="Times New Roman" charset="0"/>
              </a:rPr>
              <a:t>If it takes longer than the perceptual fusion interval, then the user will notice the delay – it won’t seem instantaneous anymore. </a:t>
            </a:r>
            <a:r>
              <a:rPr lang="en-US" i="1" smtClean="0">
                <a:latin typeface="Times New Roman" charset="0"/>
              </a:rPr>
              <a:t>Something </a:t>
            </a:r>
            <a:r>
              <a:rPr lang="en-US" smtClean="0">
                <a:latin typeface="Times New Roman" charset="0"/>
              </a:rPr>
              <a:t>should change, visibly, within 100 ms, or perceptual fusion will be disrupted.  Normally, however, ordinary low-level feedback is enough to satisfy this requirement, such as a push-button popping back, or a menu disappearing.</a:t>
            </a:r>
          </a:p>
          <a:p>
            <a:r>
              <a:rPr lang="en-US" smtClean="0">
                <a:latin typeface="Times New Roman" charset="0"/>
              </a:rPr>
              <a:t>One second is a typical turn-taking delay in human conversation – the maximum comfortable pause before you feel the need to fill the gap with something, even if it’s just “uh” or “um”. If the system’s response will take longer than a second, then it should display additional feedback.  For short delays, the hourglass cursor (or spinning cursor, or throbber icon shown here) is a common design pattern.  For longer delays, show a progress bar, and give the user the ability to cancel the command.</a:t>
            </a:r>
          </a:p>
          <a:p>
            <a:r>
              <a:rPr lang="en-US" smtClean="0">
                <a:latin typeface="Times New Roman" charset="0"/>
              </a:rPr>
              <a:t>Note that progress bars don’t necessarily have to be </a:t>
            </a:r>
            <a:r>
              <a:rPr lang="en-US" i="1" smtClean="0">
                <a:latin typeface="Times New Roman" charset="0"/>
              </a:rPr>
              <a:t>accurate</a:t>
            </a:r>
            <a:r>
              <a:rPr lang="en-US" smtClean="0">
                <a:latin typeface="Times New Roman" charset="0"/>
              </a:rPr>
              <a:t>.  (This one is actually preposterous – who cares about 3 significant figures of progress?)  An effective progress bar has to show that progress is being made, and allow the user to estimate completion time at least within an order of magnitude – a minute? 10 minutes? an hour? a day?</a:t>
            </a:r>
          </a:p>
        </p:txBody>
      </p:sp>
      <p:sp>
        <p:nvSpPr>
          <p:cNvPr id="53252" name="Slide Number Placeholder 3"/>
          <p:cNvSpPr>
            <a:spLocks noGrp="1"/>
          </p:cNvSpPr>
          <p:nvPr>
            <p:ph type="sldNum" sz="quarter" idx="5"/>
          </p:nvPr>
        </p:nvSpPr>
        <p:spPr>
          <a:noFill/>
        </p:spPr>
        <p:txBody>
          <a:bodyPr/>
          <a:lstStyle/>
          <a:p>
            <a:fld id="{74205F4E-88A8-43F6-B982-A82DE78083D9}"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503363" y="720725"/>
            <a:ext cx="4119562" cy="3089275"/>
          </a:xfrm>
          <a:ln/>
        </p:spPr>
      </p:sp>
      <p:sp>
        <p:nvSpPr>
          <p:cNvPr id="45059" name="Notes Placeholder 2"/>
          <p:cNvSpPr>
            <a:spLocks noGrp="1"/>
          </p:cNvSpPr>
          <p:nvPr>
            <p:ph type="body" idx="1"/>
          </p:nvPr>
        </p:nvSpPr>
        <p:spPr>
          <a:noFill/>
          <a:ln/>
        </p:spPr>
        <p:txBody>
          <a:bodyPr/>
          <a:lstStyle/>
          <a:p>
            <a:pPr>
              <a:lnSpc>
                <a:spcPct val="90000"/>
              </a:lnSpc>
            </a:pPr>
            <a:r>
              <a:rPr lang="en-US" sz="900" dirty="0" smtClean="0">
                <a:latin typeface="Times New Roman" charset="0"/>
              </a:rPr>
              <a:t>The metaphor used by cognitive psychologists for how attention behaves in perception is the </a:t>
            </a:r>
            <a:r>
              <a:rPr lang="en-US" sz="900" b="1" dirty="0" smtClean="0">
                <a:latin typeface="Times New Roman" charset="0"/>
              </a:rPr>
              <a:t>spotlight</a:t>
            </a:r>
            <a:r>
              <a:rPr lang="en-US" sz="900" dirty="0" smtClean="0">
                <a:latin typeface="Times New Roman" charset="0"/>
              </a:rPr>
              <a:t>: you can focus your attention on only one input channel in your environment at a time.  This input channel might be a location in your visual field, or it might be a location or voice in your auditory field.  You can shift your attention to another channel, but at the cost of giving up your previous focus.</a:t>
            </a:r>
          </a:p>
          <a:p>
            <a:pPr>
              <a:lnSpc>
                <a:spcPct val="90000"/>
              </a:lnSpc>
            </a:pPr>
            <a:r>
              <a:rPr lang="en-US" sz="900" dirty="0" smtClean="0">
                <a:latin typeface="Times New Roman" charset="0"/>
              </a:rPr>
              <a:t>So when you’re thinking about how to make something important visible, you should think about where the user’s attention is likely to be focused – their document?  The text cursor?  The animated banner ads on the web site?</a:t>
            </a:r>
          </a:p>
          <a:p>
            <a:pPr>
              <a:lnSpc>
                <a:spcPct val="90000"/>
              </a:lnSpc>
            </a:pPr>
            <a:r>
              <a:rPr lang="en-US" sz="900" dirty="0" err="1" smtClean="0">
                <a:latin typeface="Times New Roman" charset="0"/>
              </a:rPr>
              <a:t>Raskin</a:t>
            </a:r>
            <a:r>
              <a:rPr lang="en-US" sz="900" dirty="0" smtClean="0">
                <a:latin typeface="Times New Roman" charset="0"/>
              </a:rPr>
              <a:t>, </a:t>
            </a:r>
            <a:r>
              <a:rPr lang="en-US" sz="900" i="1" dirty="0" smtClean="0">
                <a:latin typeface="Times New Roman" charset="0"/>
              </a:rPr>
              <a:t>The Humane Interface</a:t>
            </a:r>
            <a:r>
              <a:rPr lang="en-US" sz="900" dirty="0" smtClean="0">
                <a:latin typeface="Times New Roman" charset="0"/>
              </a:rPr>
              <a:t>, 2000 has a good discussion of attention as it relates to mode visibility.  </a:t>
            </a:r>
            <a:r>
              <a:rPr lang="en-US" sz="900" dirty="0" err="1" smtClean="0">
                <a:latin typeface="Times New Roman" charset="0"/>
              </a:rPr>
              <a:t>Raskin</a:t>
            </a:r>
            <a:r>
              <a:rPr lang="en-US" sz="900" dirty="0" smtClean="0">
                <a:latin typeface="Times New Roman" charset="0"/>
              </a:rPr>
              <a:t> argues that we should think of it as the </a:t>
            </a:r>
            <a:r>
              <a:rPr lang="en-US" sz="900" i="1" dirty="0" smtClean="0">
                <a:latin typeface="Times New Roman" charset="0"/>
              </a:rPr>
              <a:t>locus </a:t>
            </a:r>
            <a:r>
              <a:rPr lang="en-US" sz="900" dirty="0" smtClean="0">
                <a:latin typeface="Times New Roman" charset="0"/>
              </a:rPr>
              <a:t>of attention, rather than </a:t>
            </a:r>
            <a:r>
              <a:rPr lang="en-US" sz="900" i="1" dirty="0" smtClean="0">
                <a:latin typeface="Times New Roman" charset="0"/>
              </a:rPr>
              <a:t>focus</a:t>
            </a:r>
            <a:r>
              <a:rPr lang="en-US" sz="900" dirty="0" smtClean="0">
                <a:latin typeface="Times New Roman" charset="0"/>
              </a:rPr>
              <a:t>, to emphasize that it’s merely the place where the user’s attention happens to be, and doesn’t necessarily reflect any conscious </a:t>
            </a:r>
            <a:r>
              <a:rPr lang="en-US" sz="900" i="1" dirty="0" smtClean="0">
                <a:latin typeface="Times New Roman" charset="0"/>
              </a:rPr>
              <a:t>focusing </a:t>
            </a:r>
            <a:r>
              <a:rPr lang="en-US" sz="900" dirty="0" smtClean="0">
                <a:latin typeface="Times New Roman" charset="0"/>
              </a:rPr>
              <a:t>process on the user’s part.</a:t>
            </a:r>
          </a:p>
          <a:p>
            <a:pPr>
              <a:lnSpc>
                <a:spcPct val="90000"/>
              </a:lnSpc>
            </a:pPr>
            <a:r>
              <a:rPr lang="en-US" sz="900" dirty="0" smtClean="0">
                <a:latin typeface="Times New Roman" charset="0"/>
              </a:rPr>
              <a:t>The status bar probably isn’t often in the locus of attention. There’s an amusing story (possibly urban legend) about a user study mainly involving ordinary spreadsheet editing tasks, in which every five minutes the status bar would display “There’s a $50 bill taped under your chair.  Take it!”  In a full day of testing, more than a dozen users, nobody took the money.  (Alan Cooper, </a:t>
            </a:r>
            <a:r>
              <a:rPr lang="en-US" sz="900" i="1" dirty="0" smtClean="0">
                <a:latin typeface="Times New Roman" charset="0"/>
              </a:rPr>
              <a:t>The Inmates Are Running the Asylum</a:t>
            </a:r>
            <a:r>
              <a:rPr lang="en-US" sz="900" dirty="0" smtClean="0">
                <a:latin typeface="Times New Roman" charset="0"/>
              </a:rPr>
              <a:t>.)</a:t>
            </a:r>
          </a:p>
          <a:p>
            <a:pPr>
              <a:lnSpc>
                <a:spcPct val="90000"/>
              </a:lnSpc>
            </a:pPr>
            <a:r>
              <a:rPr lang="en-US" sz="900" dirty="0" smtClean="0">
                <a:latin typeface="Times New Roman" charset="0"/>
              </a:rPr>
              <a:t>But there’s also evidence that many users pay no attention to the status bar when they’re considering whether to click on a hyperlink; in other words, the URL displayed in the status bar plays little or no role in the link’s information scent (which we’ll discuss next).  Phishing web sites (fake web sites that look like major sites like eBay or PayPal or </a:t>
            </a:r>
            <a:r>
              <a:rPr lang="en-US" sz="900" dirty="0" err="1" smtClean="0">
                <a:latin typeface="Times New Roman" charset="0"/>
              </a:rPr>
              <a:t>CitiBank</a:t>
            </a:r>
            <a:r>
              <a:rPr lang="en-US" sz="900" dirty="0" smtClean="0">
                <a:latin typeface="Times New Roman" charset="0"/>
              </a:rPr>
              <a:t> and try to steal passwords and account </a:t>
            </a:r>
            <a:r>
              <a:rPr lang="en-US" sz="900" dirty="0" err="1" smtClean="0">
                <a:latin typeface="Times New Roman" charset="0"/>
              </a:rPr>
              <a:t>informations</a:t>
            </a:r>
            <a:r>
              <a:rPr lang="en-US" sz="900" dirty="0" smtClean="0">
                <a:latin typeface="Times New Roman" charset="0"/>
              </a:rPr>
              <a:t>) exploit this to hide their stinky links.</a:t>
            </a:r>
          </a:p>
          <a:p>
            <a:pPr>
              <a:lnSpc>
                <a:spcPct val="90000"/>
              </a:lnSpc>
            </a:pPr>
            <a:r>
              <a:rPr lang="en-US" sz="900" dirty="0" smtClean="0">
                <a:latin typeface="Times New Roman" charset="0"/>
              </a:rPr>
              <a:t>The Mac OS </a:t>
            </a:r>
            <a:r>
              <a:rPr lang="en-US" sz="900" dirty="0" err="1" smtClean="0">
                <a:latin typeface="Times New Roman" charset="0"/>
              </a:rPr>
              <a:t>menubar</a:t>
            </a:r>
            <a:r>
              <a:rPr lang="en-US" sz="900" dirty="0" smtClean="0">
                <a:latin typeface="Times New Roman" charset="0"/>
              </a:rPr>
              <a:t> has a similar problem – it’s at the periphery of the screen, so it’s likely to be far from the user’s locus of attention.  Since the </a:t>
            </a:r>
            <a:r>
              <a:rPr lang="en-US" sz="900" dirty="0" err="1" smtClean="0">
                <a:latin typeface="Times New Roman" charset="0"/>
              </a:rPr>
              <a:t>menubar</a:t>
            </a:r>
            <a:r>
              <a:rPr lang="en-US" sz="900" dirty="0" smtClean="0">
                <a:latin typeface="Times New Roman" charset="0"/>
              </a:rPr>
              <a:t> is the primary indicator of which application is currently active – in Mac OS, an application can be active even if it has no windows on the screen – users who use keyboard shortcuts heavily may make </a:t>
            </a:r>
            <a:r>
              <a:rPr lang="en-US" sz="900" b="1" dirty="0" smtClean="0">
                <a:latin typeface="Times New Roman" charset="0"/>
              </a:rPr>
              <a:t>mode errors</a:t>
            </a:r>
            <a:r>
              <a:rPr lang="en-US" sz="900" b="0" baseline="0" dirty="0" smtClean="0">
                <a:latin typeface="Times New Roman" charset="0"/>
              </a:rPr>
              <a:t> – in this case, sending a keyboard command to the wrong application -- </a:t>
            </a:r>
            <a:r>
              <a:rPr lang="en-US" sz="900" dirty="0" smtClean="0">
                <a:latin typeface="Times New Roman" charset="0"/>
              </a:rPr>
              <a:t>because they aren’t attending to the state</a:t>
            </a:r>
            <a:r>
              <a:rPr lang="en-US" sz="900" baseline="0" dirty="0" smtClean="0">
                <a:latin typeface="Times New Roman" charset="0"/>
              </a:rPr>
              <a:t> of</a:t>
            </a:r>
            <a:r>
              <a:rPr lang="en-US" sz="900" dirty="0" smtClean="0">
                <a:latin typeface="Times New Roman" charset="0"/>
              </a:rPr>
              <a:t> the </a:t>
            </a:r>
            <a:r>
              <a:rPr lang="en-US" sz="900" dirty="0" err="1" smtClean="0">
                <a:latin typeface="Times New Roman" charset="0"/>
              </a:rPr>
              <a:t>menubar</a:t>
            </a:r>
            <a:r>
              <a:rPr lang="en-US" sz="900" dirty="0" smtClean="0">
                <a:latin typeface="Times New Roman" charset="0"/>
              </a:rPr>
              <a:t>.</a:t>
            </a:r>
          </a:p>
          <a:p>
            <a:pPr>
              <a:lnSpc>
                <a:spcPct val="90000"/>
              </a:lnSpc>
            </a:pPr>
            <a:r>
              <a:rPr lang="en-US" sz="900" dirty="0" smtClean="0">
                <a:latin typeface="Times New Roman" charset="0"/>
              </a:rPr>
              <a:t>What about the shape of the mouse cursor?  Surely that’s reliably in the user’s locus of attention?  It may be likely to be in the user’s center of vision (or </a:t>
            </a:r>
            <a:r>
              <a:rPr lang="en-US" sz="900" b="1" dirty="0" smtClean="0">
                <a:latin typeface="Times New Roman" charset="0"/>
              </a:rPr>
              <a:t>fovea</a:t>
            </a:r>
            <a:r>
              <a:rPr lang="en-US" sz="900" dirty="0" smtClean="0">
                <a:latin typeface="Times New Roman" charset="0"/>
              </a:rPr>
              <a:t>), but that doesn’t necessarily mean they’re paying attention to the </a:t>
            </a:r>
            <a:r>
              <a:rPr lang="en-US" sz="900" i="1" dirty="0" smtClean="0">
                <a:latin typeface="Times New Roman" charset="0"/>
              </a:rPr>
              <a:t>cursor</a:t>
            </a:r>
            <a:r>
              <a:rPr lang="en-US" sz="900" dirty="0" smtClean="0">
                <a:latin typeface="Times New Roman" charset="0"/>
              </a:rPr>
              <a:t>, as opposed to the objects they’re working with.  </a:t>
            </a:r>
            <a:r>
              <a:rPr lang="en-US" sz="900" dirty="0" err="1" smtClean="0">
                <a:latin typeface="Times New Roman" charset="0"/>
              </a:rPr>
              <a:t>Raskin</a:t>
            </a:r>
            <a:r>
              <a:rPr lang="en-US" sz="900" dirty="0" smtClean="0">
                <a:latin typeface="Times New Roman" charset="0"/>
              </a:rPr>
              <a:t> describes a mode error he makes repeatedly with his favorite drawing program, despite the fact that the mode is clearly indicated by a different mouse cursor.  </a:t>
            </a:r>
          </a:p>
        </p:txBody>
      </p:sp>
      <p:sp>
        <p:nvSpPr>
          <p:cNvPr id="45060" name="Slide Number Placeholder 3"/>
          <p:cNvSpPr>
            <a:spLocks noGrp="1"/>
          </p:cNvSpPr>
          <p:nvPr>
            <p:ph type="sldNum" sz="quarter" idx="5"/>
          </p:nvPr>
        </p:nvSpPr>
        <p:spPr>
          <a:noFill/>
        </p:spPr>
        <p:txBody>
          <a:bodyPr/>
          <a:lstStyle/>
          <a:p>
            <a:fld id="{C52A8414-7CA5-435B-A426-2C19C2525066}"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503363" y="720725"/>
            <a:ext cx="4119562" cy="3089275"/>
          </a:xfrm>
          <a:ln/>
        </p:spPr>
      </p:sp>
      <p:sp>
        <p:nvSpPr>
          <p:cNvPr id="36867" name="Notes Placeholder 2"/>
          <p:cNvSpPr>
            <a:spLocks noGrp="1"/>
          </p:cNvSpPr>
          <p:nvPr>
            <p:ph type="body" idx="1"/>
          </p:nvPr>
        </p:nvSpPr>
        <p:spPr>
          <a:noFill/>
          <a:ln/>
        </p:spPr>
        <p:txBody>
          <a:bodyPr/>
          <a:lstStyle/>
          <a:p>
            <a:pPr eaLnBrk="1" hangingPunct="1"/>
            <a:r>
              <a:rPr lang="en-US" smtClean="0">
                <a:latin typeface="Times New Roman" charset="0"/>
              </a:rPr>
              <a:t>So far we’ve been looking at how to make the set of available actions visible.  Let’s turn now to visualizing the state of the system.</a:t>
            </a:r>
            <a:endParaRPr lang="en-US" b="1" smtClean="0">
              <a:latin typeface="Times New Roman" charset="0"/>
            </a:endParaRPr>
          </a:p>
          <a:p>
            <a:pPr eaLnBrk="1" hangingPunct="1"/>
            <a:r>
              <a:rPr lang="en-US" b="1" smtClean="0">
                <a:latin typeface="Times New Roman" charset="0"/>
              </a:rPr>
              <a:t>Navigation</a:t>
            </a:r>
            <a:r>
              <a:rPr lang="en-US" smtClean="0">
                <a:latin typeface="Times New Roman" charset="0"/>
              </a:rPr>
              <a:t> is one important kind of state to visualize – i.e., where am I now? On the Web, in particular, users are in danger of getting lost as they move around in deep, information-rich sites.  We’ve already seen in previous lectures a couple of patterns for preventing this by visualizing the user’s location.  Breadcrumb trails show where you are as a path through the site’s hierarchy (e.g. Travel, Guides, North America), in a very compact form.  Showing the hierarchy in a tree widget with the current node highlighted is another way to do it, but costs more screen space and complexity.</a:t>
            </a:r>
          </a:p>
          <a:p>
            <a:pPr eaLnBrk="1" hangingPunct="1"/>
            <a:r>
              <a:rPr lang="en-US" smtClean="0">
                <a:latin typeface="Times New Roman" charset="0"/>
              </a:rPr>
              <a:t>Pagination and highlighted tabs are similar patterns that show the user where they are, along with some context of where else they could go.</a:t>
            </a:r>
          </a:p>
          <a:p>
            <a:pPr eaLnBrk="1" hangingPunct="1"/>
            <a:endParaRPr lang="en-US" smtClean="0">
              <a:latin typeface="Times New Roman" charset="0"/>
            </a:endParaRPr>
          </a:p>
        </p:txBody>
      </p:sp>
      <p:sp>
        <p:nvSpPr>
          <p:cNvPr id="36868" name="Slide Number Placeholder 3"/>
          <p:cNvSpPr>
            <a:spLocks noGrp="1"/>
          </p:cNvSpPr>
          <p:nvPr>
            <p:ph type="sldNum" sz="quarter" idx="5"/>
          </p:nvPr>
        </p:nvSpPr>
        <p:spPr>
          <a:noFill/>
        </p:spPr>
        <p:txBody>
          <a:bodyPr/>
          <a:lstStyle/>
          <a:p>
            <a:fld id="{91462306-6FFA-4587-810F-F2FBDE2B57E7}" type="slidenum">
              <a:rPr lang="en-US"/>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503363" y="720725"/>
            <a:ext cx="4119562" cy="3089275"/>
          </a:xfrm>
          <a:ln/>
        </p:spPr>
      </p:sp>
      <p:sp>
        <p:nvSpPr>
          <p:cNvPr id="38915" name="Notes Placeholder 2"/>
          <p:cNvSpPr>
            <a:spLocks noGrp="1"/>
          </p:cNvSpPr>
          <p:nvPr>
            <p:ph type="body" idx="1"/>
          </p:nvPr>
        </p:nvSpPr>
        <p:spPr>
          <a:noFill/>
          <a:ln/>
        </p:spPr>
        <p:txBody>
          <a:bodyPr/>
          <a:lstStyle/>
          <a:p>
            <a:r>
              <a:rPr lang="en-US" dirty="0" smtClean="0">
                <a:latin typeface="Times New Roman" charset="0"/>
              </a:rPr>
              <a:t>It hardly seems necessary to say that the system </a:t>
            </a:r>
            <a:r>
              <a:rPr lang="en-US" b="1" dirty="0" smtClean="0">
                <a:latin typeface="Times New Roman" charset="0"/>
              </a:rPr>
              <a:t>model</a:t>
            </a:r>
            <a:r>
              <a:rPr lang="en-US" dirty="0" smtClean="0">
                <a:latin typeface="Times New Roman" charset="0"/>
              </a:rPr>
              <a:t> should be visualized in an interface.  That’s one of the essential properties of a direct-manipulation interface: a continuous visual representation of the state of the application.</a:t>
            </a:r>
          </a:p>
          <a:p>
            <a:r>
              <a:rPr lang="en-US" dirty="0" smtClean="0">
                <a:latin typeface="Times New Roman" charset="0"/>
              </a:rPr>
              <a:t>The hard design issues in model visibility tend to lie in </a:t>
            </a:r>
            <a:r>
              <a:rPr lang="en-US" i="1" dirty="0" smtClean="0">
                <a:latin typeface="Times New Roman" charset="0"/>
              </a:rPr>
              <a:t>what</a:t>
            </a:r>
            <a:r>
              <a:rPr lang="en-US" dirty="0" smtClean="0">
                <a:latin typeface="Times New Roman" charset="0"/>
              </a:rPr>
              <a:t> to make visible (i.e. which aspects of the model), and </a:t>
            </a:r>
            <a:r>
              <a:rPr lang="en-US" i="1" dirty="0" smtClean="0">
                <a:latin typeface="Times New Roman" charset="0"/>
              </a:rPr>
              <a:t>how</a:t>
            </a:r>
            <a:r>
              <a:rPr lang="en-US" dirty="0" smtClean="0">
                <a:latin typeface="Times New Roman" charset="0"/>
              </a:rPr>
              <a:t>  to display it (i.e., in what representation).  We’ll discuss the </a:t>
            </a:r>
            <a:r>
              <a:rPr lang="en-US" i="1" dirty="0" smtClean="0">
                <a:latin typeface="Times New Roman" charset="0"/>
              </a:rPr>
              <a:t>how</a:t>
            </a:r>
            <a:r>
              <a:rPr lang="en-US" dirty="0" smtClean="0">
                <a:latin typeface="Times New Roman" charset="0"/>
              </a:rPr>
              <a:t>, the visual representation, in much greater detail in a future lecture on graphic design.</a:t>
            </a:r>
          </a:p>
          <a:p>
            <a:r>
              <a:rPr lang="en-US" dirty="0" smtClean="0">
                <a:latin typeface="Times New Roman" charset="0"/>
              </a:rPr>
              <a:t>The </a:t>
            </a:r>
            <a:r>
              <a:rPr lang="en-US" i="1" dirty="0" smtClean="0">
                <a:latin typeface="Times New Roman" charset="0"/>
              </a:rPr>
              <a:t>what </a:t>
            </a:r>
            <a:r>
              <a:rPr lang="en-US" dirty="0" smtClean="0">
                <a:latin typeface="Times New Roman" charset="0"/>
              </a:rPr>
              <a:t>may involve a tension between visibility and simplicity; visibility argues for showing more, but simplicity argues for showing less.  Understanding the users and their tasks (a technique called </a:t>
            </a:r>
            <a:r>
              <a:rPr lang="en-US" i="1" dirty="0" smtClean="0">
                <a:latin typeface="Times New Roman" charset="0"/>
              </a:rPr>
              <a:t>task analysis</a:t>
            </a:r>
            <a:r>
              <a:rPr lang="en-US" i="0" dirty="0" smtClean="0">
                <a:latin typeface="Times New Roman" charset="0"/>
              </a:rPr>
              <a:t> which we’ll discuss in</a:t>
            </a:r>
            <a:r>
              <a:rPr lang="en-US" i="0" baseline="0" dirty="0" smtClean="0">
                <a:latin typeface="Times New Roman" charset="0"/>
              </a:rPr>
              <a:t> a future lecture)</a:t>
            </a:r>
            <a:r>
              <a:rPr lang="en-US" dirty="0" smtClean="0">
                <a:latin typeface="Times New Roman" charset="0"/>
              </a:rPr>
              <a:t> helps resolve the tension.  For example, Microsoft Word displays a word count continuously in the status bar, since counting words is an important subtask for many users of Word (such as students, journalists, and book authors).  Making it always visible saves the need to invoke a word-count command.</a:t>
            </a:r>
          </a:p>
        </p:txBody>
      </p:sp>
      <p:sp>
        <p:nvSpPr>
          <p:cNvPr id="38916" name="Slide Number Placeholder 3"/>
          <p:cNvSpPr>
            <a:spLocks noGrp="1"/>
          </p:cNvSpPr>
          <p:nvPr>
            <p:ph type="sldNum" sz="quarter" idx="5"/>
          </p:nvPr>
        </p:nvSpPr>
        <p:spPr>
          <a:noFill/>
        </p:spPr>
        <p:txBody>
          <a:bodyPr/>
          <a:lstStyle/>
          <a:p>
            <a:fld id="{A76EF293-A8CD-4BF1-8C1B-4A261DE42030}"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r>
              <a:rPr lang="en-US" smtClean="0">
                <a:latin typeface="Times New Roman" charset="0"/>
              </a:rPr>
              <a:t>Still other state is stored in the view (or controller), not in the backend model.  This “view state” is the current state of the user’s interaction with the interface.</a:t>
            </a:r>
          </a:p>
          <a:p>
            <a:r>
              <a:rPr lang="en-US" smtClean="0">
                <a:latin typeface="Times New Roman" charset="0"/>
              </a:rPr>
              <a:t>Selections are particularly important. When the user selects an object to operate on, highlight the object somehow. Don’t just leave the selection invisible and implicit.  Selection highlighting provides important feedback that the selection operation was successful; it also shows the current state of the selection if the user has forgotten what was previously selected.</a:t>
            </a:r>
          </a:p>
          <a:p>
            <a:r>
              <a:rPr lang="en-US" smtClean="0">
                <a:latin typeface="Times New Roman" charset="0"/>
              </a:rPr>
              <a:t>A common technique for showing a selection highlight in text is reverse video (white text on dark colored background).  For shapes and objects, the selection highlight may be done by </a:t>
            </a:r>
            <a:r>
              <a:rPr lang="en-US" b="1" smtClean="0">
                <a:latin typeface="Times New Roman" charset="0"/>
              </a:rPr>
              <a:t>selection handles</a:t>
            </a:r>
            <a:r>
              <a:rPr lang="en-US" smtClean="0">
                <a:latin typeface="Times New Roman" charset="0"/>
              </a:rPr>
              <a:t>, or by a dotted or animated border around the object (“crawling ants”).  Selection handles are appealing because they do double-duty – both indicating the selection, and providing visible affordances for resizing the object.</a:t>
            </a:r>
          </a:p>
          <a:p>
            <a:r>
              <a:rPr lang="en-US" smtClean="0">
                <a:latin typeface="Times New Roman" charset="0"/>
              </a:rPr>
              <a:t>When the user selects objects or text and then operates on the selection with a command, </a:t>
            </a:r>
            <a:r>
              <a:rPr lang="en-US" b="1" smtClean="0">
                <a:latin typeface="Times New Roman" charset="0"/>
              </a:rPr>
              <a:t>keep it selected</a:t>
            </a:r>
            <a:r>
              <a:rPr lang="en-US" smtClean="0">
                <a:latin typeface="Times New Roman" charset="0"/>
              </a:rPr>
              <a:t>, especially if it changes appearance drastically or moves somewhere else.  If the selected thing is offscreen when the user finally invokes a command on it, scroll it back into view. That allows the user to follow what happened to the object, so they can easily evaluate its final state.  Similarly, if the user makes a selection and then invokes an unrelated command (like scrolling or sorting or filtering, none of which actually use the selection), </a:t>
            </a:r>
            <a:r>
              <a:rPr lang="en-US" b="1" smtClean="0">
                <a:latin typeface="Times New Roman" charset="0"/>
              </a:rPr>
              <a:t>preserve the selection</a:t>
            </a:r>
            <a:r>
              <a:rPr lang="en-US" smtClean="0">
                <a:latin typeface="Times New Roman" charset="0"/>
              </a:rPr>
              <a:t>, even if it means you have to remember it and regenerate it.  User selections, like user data, are precious, and contribute to the visibility of what the system is doing.</a:t>
            </a:r>
          </a:p>
          <a:p>
            <a:r>
              <a:rPr lang="en-US" smtClean="0">
                <a:latin typeface="Times New Roman" charset="0"/>
              </a:rPr>
              <a:t>Another form of view state is the state of an input controller, like a drag &amp; drop operation.  Drag &amp; drop is often indicated by a cursor change.</a:t>
            </a:r>
          </a:p>
        </p:txBody>
      </p:sp>
      <p:sp>
        <p:nvSpPr>
          <p:cNvPr id="40964" name="Slide Number Placeholder 3"/>
          <p:cNvSpPr>
            <a:spLocks noGrp="1"/>
          </p:cNvSpPr>
          <p:nvPr>
            <p:ph type="sldNum" sz="quarter" idx="5"/>
          </p:nvPr>
        </p:nvSpPr>
        <p:spPr>
          <a:noFill/>
        </p:spPr>
        <p:txBody>
          <a:bodyPr/>
          <a:lstStyle/>
          <a:p>
            <a:fld id="{C13A6FAC-5019-4522-ACAA-D75DF216862D}" type="slidenum">
              <a:rPr lang="en-US"/>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503363" y="720725"/>
            <a:ext cx="4119562" cy="3089275"/>
          </a:xfrm>
          <a:ln/>
        </p:spPr>
      </p:sp>
      <p:sp>
        <p:nvSpPr>
          <p:cNvPr id="55299" name="Notes Placeholder 2"/>
          <p:cNvSpPr>
            <a:spLocks noGrp="1"/>
          </p:cNvSpPr>
          <p:nvPr>
            <p:ph type="body" idx="1"/>
          </p:nvPr>
        </p:nvSpPr>
        <p:spPr>
          <a:noFill/>
          <a:ln/>
        </p:spPr>
        <p:txBody>
          <a:bodyPr/>
          <a:lstStyle/>
          <a:p>
            <a:r>
              <a:rPr lang="en-US" smtClean="0">
                <a:latin typeface="Times New Roman" charset="0"/>
              </a:rPr>
              <a:t>Feedback is important, but don’t overdo it.  This dialog box demands a click from the user.  Why?  Does the interface need a pat on the back for finishing the conversion?  It would be better to just skip on and show the resulting documentation.</a:t>
            </a:r>
          </a:p>
          <a:p>
            <a:endParaRPr lang="en-US" smtClean="0">
              <a:latin typeface="Times New Roman" charset="0"/>
            </a:endParaRPr>
          </a:p>
        </p:txBody>
      </p:sp>
      <p:sp>
        <p:nvSpPr>
          <p:cNvPr id="55300" name="Slide Number Placeholder 3"/>
          <p:cNvSpPr>
            <a:spLocks noGrp="1"/>
          </p:cNvSpPr>
          <p:nvPr>
            <p:ph type="sldNum" sz="quarter" idx="5"/>
          </p:nvPr>
        </p:nvSpPr>
        <p:spPr>
          <a:noFill/>
        </p:spPr>
        <p:txBody>
          <a:bodyPr/>
          <a:lstStyle/>
          <a:p>
            <a:fld id="{8A9510D8-3274-47C7-A481-072C9745F38E}"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3</a:t>
            </a:fld>
            <a:endParaRPr lang="en-US"/>
          </a:p>
        </p:txBody>
      </p:sp>
    </p:spTree>
    <p:extLst>
      <p:ext uri="{BB962C8B-B14F-4D97-AF65-F5344CB8AC3E}">
        <p14:creationId xmlns:p14="http://schemas.microsoft.com/office/powerpoint/2010/main" val="392039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=3</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31</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32</a:t>
            </a:fld>
            <a:endParaRPr lang="en-US"/>
          </a:p>
        </p:txBody>
      </p:sp>
    </p:spTree>
    <p:extLst>
      <p:ext uri="{BB962C8B-B14F-4D97-AF65-F5344CB8AC3E}">
        <p14:creationId xmlns:p14="http://schemas.microsoft.com/office/powerpoint/2010/main" val="2410402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3363" y="720725"/>
            <a:ext cx="4119562" cy="3089275"/>
          </a:xfrm>
          <a:ln/>
        </p:spPr>
      </p:sp>
      <p:sp>
        <p:nvSpPr>
          <p:cNvPr id="32771" name="Notes Placeholder 2"/>
          <p:cNvSpPr>
            <a:spLocks noGrp="1"/>
          </p:cNvSpPr>
          <p:nvPr>
            <p:ph type="body" idx="1"/>
          </p:nvPr>
        </p:nvSpPr>
        <p:spPr>
          <a:noFill/>
          <a:ln/>
        </p:spPr>
        <p:txBody>
          <a:bodyPr/>
          <a:lstStyle/>
          <a:p>
            <a:r>
              <a:rPr lang="en-US" smtClean="0">
                <a:latin typeface="Times New Roman" charset="0"/>
              </a:rPr>
              <a:t>Users depend on visible cues to figure out how to achieve their goals with the least effort.  For information gathering tasks, like searching for information on the web, it turns out that this behavior can be modeled much like animals foraging for food.  An animal feeding in a natural environment asks questions like: Where should I feed?  What should I try to eat (the big rabbit that’s hard to catch, or the little rabbit that’s less filling)?  Has this location been exhausted of food that’s easy to obtain, and should I try to move on to a more profitable location?  </a:t>
            </a:r>
            <a:r>
              <a:rPr lang="en-US" b="1" smtClean="0">
                <a:latin typeface="Times New Roman" charset="0"/>
              </a:rPr>
              <a:t>Information foraging theory</a:t>
            </a:r>
            <a:r>
              <a:rPr lang="en-US" smtClean="0">
                <a:latin typeface="Times New Roman" charset="0"/>
              </a:rPr>
              <a:t> claims that we ask similar questions when we’re collecting information: Where should I search?  Which articles or paragraphs are worth reading?  Have I exhausted this source, should I move on to the next search result or a different search? (Pirolli &amp; Card, “Information Foraging in Information Access Environments,” </a:t>
            </a:r>
            <a:r>
              <a:rPr lang="en-US" i="1" smtClean="0">
                <a:latin typeface="Times New Roman" charset="0"/>
              </a:rPr>
              <a:t>CHI ‘95</a:t>
            </a:r>
            <a:r>
              <a:rPr lang="en-US" smtClean="0">
                <a:latin typeface="Times New Roman" charset="0"/>
              </a:rPr>
              <a:t>.)</a:t>
            </a:r>
          </a:p>
          <a:p>
            <a:r>
              <a:rPr lang="en-US" smtClean="0">
                <a:latin typeface="Times New Roman" charset="0"/>
              </a:rPr>
              <a:t>An important part of information foraging is the decision about whether a hyperlink is worth following – i.e., does this smell good enough to eat?  Users make this decision with relatively little information – sometimes only the words in the hyperlink itself, sometimes with some context around it (e.g., a Google search result also includes a snippet of text from the page, the site’s domain name, the length of the page, etc.)  These cues are </a:t>
            </a:r>
            <a:r>
              <a:rPr lang="en-US" b="1" smtClean="0">
                <a:latin typeface="Times New Roman" charset="0"/>
              </a:rPr>
              <a:t>information scent </a:t>
            </a:r>
            <a:r>
              <a:rPr lang="en-US" smtClean="0">
                <a:latin typeface="Times New Roman" charset="0"/>
              </a:rPr>
              <a:t>– the visible properties of a link that indicate how profitable it will be to follow the link.  (Chi et al, “Using Information Scent to Model User Information Needs and Actions on the Web”, </a:t>
            </a:r>
            <a:r>
              <a:rPr lang="en-US" i="1" smtClean="0">
                <a:latin typeface="Times New Roman" charset="0"/>
              </a:rPr>
              <a:t>CHI 2001.</a:t>
            </a:r>
            <a:r>
              <a:rPr lang="en-US" smtClean="0">
                <a:latin typeface="Times New Roman" charset="0"/>
              </a:rPr>
              <a:t>)</a:t>
            </a:r>
          </a:p>
          <a:p>
            <a:endParaRPr lang="en-US" smtClean="0">
              <a:latin typeface="Times New Roman" charset="0"/>
            </a:endParaRPr>
          </a:p>
        </p:txBody>
      </p:sp>
      <p:sp>
        <p:nvSpPr>
          <p:cNvPr id="32772" name="Slide Number Placeholder 3"/>
          <p:cNvSpPr>
            <a:spLocks noGrp="1"/>
          </p:cNvSpPr>
          <p:nvPr>
            <p:ph type="sldNum" sz="quarter" idx="5"/>
          </p:nvPr>
        </p:nvSpPr>
        <p:spPr>
          <a:noFill/>
        </p:spPr>
        <p:txBody>
          <a:bodyPr/>
          <a:lstStyle/>
          <a:p>
            <a:fld id="{6637FF76-BCDE-4DAD-B9B0-6813D138236F}" type="slidenum">
              <a:rPr lang="en-US"/>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503363" y="720725"/>
            <a:ext cx="4119562" cy="3089275"/>
          </a:xfrm>
          <a:ln/>
        </p:spPr>
      </p:sp>
      <p:sp>
        <p:nvSpPr>
          <p:cNvPr id="34819" name="Notes Placeholder 2"/>
          <p:cNvSpPr>
            <a:spLocks noGrp="1"/>
          </p:cNvSpPr>
          <p:nvPr>
            <p:ph type="body" idx="1"/>
          </p:nvPr>
        </p:nvSpPr>
        <p:spPr>
          <a:noFill/>
          <a:ln/>
        </p:spPr>
        <p:txBody>
          <a:bodyPr/>
          <a:lstStyle/>
          <a:p>
            <a:r>
              <a:rPr lang="en-US" dirty="0" smtClean="0">
                <a:latin typeface="Times New Roman" charset="0"/>
              </a:rPr>
              <a:t>Hyperlinks in your interface – or in general, any kind of</a:t>
            </a:r>
            <a:r>
              <a:rPr lang="en-US" baseline="0" dirty="0" smtClean="0">
                <a:latin typeface="Times New Roman" charset="0"/>
              </a:rPr>
              <a:t> feature,</a:t>
            </a:r>
            <a:r>
              <a:rPr lang="en-US" dirty="0" smtClean="0">
                <a:latin typeface="Times New Roman" charset="0"/>
              </a:rPr>
              <a:t> including menu commands and toolbar buttons</a:t>
            </a:r>
            <a:r>
              <a:rPr lang="en-US" baseline="0" dirty="0" smtClean="0">
                <a:latin typeface="Times New Roman" charset="0"/>
              </a:rPr>
              <a:t> </a:t>
            </a:r>
            <a:r>
              <a:rPr lang="en-US" dirty="0" smtClean="0">
                <a:latin typeface="Times New Roman" charset="0"/>
              </a:rPr>
              <a:t>– should provide good, appropriate information scent.</a:t>
            </a:r>
          </a:p>
          <a:p>
            <a:r>
              <a:rPr lang="en-US" dirty="0" smtClean="0">
                <a:latin typeface="Times New Roman" charset="0"/>
              </a:rPr>
              <a:t>Examples of bad scent include misleading terms, incomprehensible jargon (like “Set Program Access and Defaults” on the Windows XP Start menu), too-general labels (“Tools”), and overlapping categories (“Customize” and “Options” found in old versions of Microsoft Word).</a:t>
            </a:r>
          </a:p>
          <a:p>
            <a:r>
              <a:rPr lang="en-US" dirty="0" smtClean="0">
                <a:latin typeface="Times New Roman" charset="0"/>
              </a:rPr>
              <a:t>Examples of good scent can be seen in the (XP-style) Windows Control Panel on the left, which was carefully designed.  Look, for example, at “Printers and Other Hardware.”  Why do you think printers were singled out?  Presumably because task analysis (and collected data) indicated that printer configuration was a very common reason for visiting the Control Panel.  Including it in the label improves the scent of that link for users looking for printers.  (Look also at the icon – what does that add to the scent of Printers &amp; Other Hardware?)</a:t>
            </a:r>
          </a:p>
          <a:p>
            <a:r>
              <a:rPr lang="en-US" dirty="0" smtClean="0">
                <a:latin typeface="Times New Roman" charset="0"/>
              </a:rPr>
              <a:t>Date, Time, Language, and Regional Options is another example.  It might be tempting to find a single word to describe this category – say, Localization – but its scent for a user trying to reset the time would be much worse.</a:t>
            </a:r>
          </a:p>
          <a:p>
            <a:r>
              <a:rPr lang="en-US" dirty="0" smtClean="0">
                <a:latin typeface="Times New Roman" charset="0"/>
              </a:rPr>
              <a:t>Notice that the quality of information scent depends on the user’s particular goal.  A design with good scent for one set of goals might fail for another set.  For example, if a shopping site has categories for Music and Movies, then where would you look for a movie soundtrack?  One solution to this is to put it in </a:t>
            </a:r>
            <a:r>
              <a:rPr lang="en-US" i="1" dirty="0" smtClean="0">
                <a:latin typeface="Times New Roman" charset="0"/>
              </a:rPr>
              <a:t>both </a:t>
            </a:r>
            <a:r>
              <a:rPr lang="en-US" dirty="0" smtClean="0">
                <a:latin typeface="Times New Roman" charset="0"/>
              </a:rPr>
              <a:t>categories, or to provide “See Also” links in each category that direct the user sideways in the hierarchy.</a:t>
            </a:r>
          </a:p>
        </p:txBody>
      </p:sp>
      <p:sp>
        <p:nvSpPr>
          <p:cNvPr id="34820" name="Slide Number Placeholder 3"/>
          <p:cNvSpPr>
            <a:spLocks noGrp="1"/>
          </p:cNvSpPr>
          <p:nvPr>
            <p:ph type="sldNum" sz="quarter" idx="5"/>
          </p:nvPr>
        </p:nvSpPr>
        <p:spPr>
          <a:noFill/>
        </p:spPr>
        <p:txBody>
          <a:bodyPr/>
          <a:lstStyle/>
          <a:p>
            <a:fld id="{AA3C3AB3-78EC-4415-87C8-78A7ED39907F}" type="slidenum">
              <a:rPr lang="en-US"/>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Here are some examples from the web.  Poor information scent</a:t>
            </a:r>
            <a:r>
              <a:rPr lang="en-US" baseline="0" dirty="0" smtClean="0">
                <a:latin typeface="Times New Roman" charset="0"/>
              </a:rPr>
              <a:t> is on the left; much better is on the right.</a:t>
            </a:r>
          </a:p>
          <a:p>
            <a:r>
              <a:rPr lang="en-US" baseline="0" dirty="0" smtClean="0">
                <a:latin typeface="Times New Roman" charset="0"/>
              </a:rPr>
              <a:t>The first example shows an unfortunately common pathology in web design: the “click here” link.  Hyperlinks tend to be highly visible, highly salient, easy to pick out at a glance from the web page – so they should convey specific scent about the action that the link will perform.  “Click here” says nothing.  Your users won’t read the page, they’ll scan it.</a:t>
            </a:r>
          </a:p>
          <a:p>
            <a:r>
              <a:rPr lang="en-US" dirty="0" smtClean="0">
                <a:latin typeface="Times New Roman" charset="0"/>
              </a:rPr>
              <a:t>Notice that the quality of information scent depends on the user’s particular goal.  A design with good scent for one set of goals might fail for another set.  For example, if a shopping site has categories for Music and Movies, then where would you look for a movie soundtrack?  One solution to this is to put it in </a:t>
            </a:r>
            <a:r>
              <a:rPr lang="en-US" i="1" dirty="0" smtClean="0">
                <a:latin typeface="Times New Roman" charset="0"/>
              </a:rPr>
              <a:t>both </a:t>
            </a:r>
            <a:r>
              <a:rPr lang="en-US" dirty="0" smtClean="0">
                <a:latin typeface="Times New Roman" charset="0"/>
              </a:rPr>
              <a:t>categories, or to provide “See Also” links in each category that direct the user sideways in the hierarchy.</a:t>
            </a:r>
          </a:p>
        </p:txBody>
      </p:sp>
      <p:sp>
        <p:nvSpPr>
          <p:cNvPr id="4" name="Slide Number Placeholder 3"/>
          <p:cNvSpPr>
            <a:spLocks noGrp="1"/>
          </p:cNvSpPr>
          <p:nvPr>
            <p:ph type="sldNum" sz="quarter" idx="10"/>
          </p:nvPr>
        </p:nvSpPr>
        <p:spPr/>
        <p:txBody>
          <a:bodyPr/>
          <a:lstStyle/>
          <a:p>
            <a:fld id="{46C51D7D-B4C5-5D45-A774-4B2FF18C5260}" type="slidenum">
              <a:rPr lang="en-US" smtClean="0"/>
              <a:pPr/>
              <a:t>35</a:t>
            </a:fld>
            <a:endParaRPr lang="en-US"/>
          </a:p>
        </p:txBody>
      </p:sp>
    </p:spTree>
    <p:extLst>
      <p:ext uri="{BB962C8B-B14F-4D97-AF65-F5344CB8AC3E}">
        <p14:creationId xmlns:p14="http://schemas.microsoft.com/office/powerpoint/2010/main" val="1568592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user, c</a:t>
            </a:r>
            <a:r>
              <a:rPr lang="en-US" baseline="0" dirty="0" smtClean="0"/>
              <a:t>ollecting information scent cues is done progressively, with steadily increasing cost.</a:t>
            </a:r>
          </a:p>
          <a:p>
            <a:r>
              <a:rPr lang="en-US" baseline="0" dirty="0" smtClean="0"/>
              <a:t>Some properties can be observed very quickly, with a </a:t>
            </a:r>
            <a:r>
              <a:rPr lang="en-US" b="1" baseline="0" dirty="0" smtClean="0"/>
              <a:t>glance </a:t>
            </a:r>
            <a:r>
              <a:rPr lang="en-US" baseline="0" dirty="0" smtClean="0"/>
              <a:t>over the interface: detecting affordances (like buttons or hyperlinks, if they’re well designed), recognizing icons (like a magnifying glass), or short and very visible words (like Search in big bold text).</a:t>
            </a:r>
          </a:p>
          <a:p>
            <a:r>
              <a:rPr lang="en-US" baseline="0" dirty="0" smtClean="0"/>
              <a:t>With more effort, the user can </a:t>
            </a:r>
            <a:r>
              <a:rPr lang="en-US" b="1" baseline="0" dirty="0" smtClean="0"/>
              <a:t>read</a:t>
            </a:r>
            <a:r>
              <a:rPr lang="en-US" baseline="0" dirty="0" smtClean="0"/>
              <a:t>: long labels, help text, or search result snippets.  Reading is clearly more expensive than glancing, because it requires focusing and thinking.</a:t>
            </a:r>
          </a:p>
          <a:p>
            <a:r>
              <a:rPr lang="en-US" dirty="0" smtClean="0"/>
              <a:t>Still more time and effort</a:t>
            </a:r>
            <a:r>
              <a:rPr lang="en-US" baseline="0" dirty="0" smtClean="0"/>
              <a:t> is required to </a:t>
            </a:r>
            <a:r>
              <a:rPr lang="en-US" b="1" baseline="0" dirty="0" smtClean="0"/>
              <a:t>hover</a:t>
            </a:r>
            <a:r>
              <a:rPr lang="en-US" b="0" baseline="0" dirty="0" smtClean="0"/>
              <a:t> the mouse or press down, because your hands have to move, not just your eyes.  We inspect </a:t>
            </a:r>
            <a:r>
              <a:rPr lang="en-US" b="0" baseline="0" dirty="0" err="1" smtClean="0"/>
              <a:t>menubars</a:t>
            </a:r>
            <a:r>
              <a:rPr lang="en-US" b="0" baseline="0" dirty="0" smtClean="0"/>
              <a:t> and tooltips this way.  Note that tooltips are even more costly, because you often have to wait a time for the tooltip to appear.</a:t>
            </a:r>
          </a:p>
          <a:p>
            <a:r>
              <a:rPr lang="en-US" b="1" baseline="0" dirty="0" smtClean="0"/>
              <a:t>Clicking</a:t>
            </a:r>
            <a:r>
              <a:rPr lang="en-US" b="0" baseline="0" dirty="0" smtClean="0"/>
              <a:t> through a link or bringing up a dialog box is next, and actually </a:t>
            </a:r>
            <a:r>
              <a:rPr lang="en-US" b="1" baseline="0" dirty="0" smtClean="0"/>
              <a:t>invoking</a:t>
            </a:r>
            <a:r>
              <a:rPr lang="en-US" b="0" baseline="0" dirty="0" smtClean="0"/>
              <a:t> a command to see its effect is the costliest way to explore.</a:t>
            </a:r>
          </a:p>
          <a:p>
            <a:r>
              <a:rPr lang="en-US" b="0" baseline="0" dirty="0" smtClean="0"/>
              <a:t>Exploration is important to learning.  But much of this lecture has been about techniques for reducing the costs of exploration, and making the right feature more obvious right away.  An interface with very poor affordances will be very expensive to explore.  Imagine a webpage whose links aren’t distinguished by underlining or color – you’ve just taken away the Glance, and forced the user to Read or Hover to discover what’s likely to be clickable.  Now imagine it in a foreign language (or in the </a:t>
            </a:r>
            <a:r>
              <a:rPr lang="en-US" b="0" baseline="0" dirty="0" err="1" smtClean="0"/>
              <a:t>Xxxxxx’s</a:t>
            </a:r>
            <a:r>
              <a:rPr lang="en-US" b="0" baseline="0" dirty="0" smtClean="0"/>
              <a:t> we used in the affordance-stripping example) – you’ve just taken away Read.  Now get rid of the mouse cursor feedback – no more Hover, and the user is forced to Click all over the place to explore.  Your job as a designer is to make the user’s goal as easy to recognize in your user interface as possible.</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36</a:t>
            </a:fld>
            <a:endParaRPr lang="en-US"/>
          </a:p>
        </p:txBody>
      </p:sp>
    </p:spTree>
    <p:extLst>
      <p:ext uri="{BB962C8B-B14F-4D97-AF65-F5344CB8AC3E}">
        <p14:creationId xmlns:p14="http://schemas.microsoft.com/office/powerpoint/2010/main" val="1059437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’s an example of going overboard with information scent.  There is so much text in the main links of this page (Search listings..., Advertise..., See..., Browse...) that it interferes with your ability to Glance over the page.  A better approach would be to make the links themselves short and simple, and use the smaller text below each link to provide supporting scent.</a:t>
            </a:r>
          </a:p>
          <a:p>
            <a:r>
              <a:rPr lang="en-US" dirty="0" smtClean="0"/>
              <a:t>http://</a:t>
            </a:r>
            <a:r>
              <a:rPr lang="en-US" dirty="0" err="1" smtClean="0"/>
              <a:t>rentmonkey.mit.edu</a:t>
            </a:r>
            <a:r>
              <a:rPr lang="en-US" dirty="0" smtClean="0"/>
              <a:t>/account/home</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37</a:t>
            </a:fld>
            <a:endParaRPr lang="en-US"/>
          </a:p>
        </p:txBody>
      </p:sp>
    </p:spTree>
    <p:extLst>
      <p:ext uri="{BB962C8B-B14F-4D97-AF65-F5344CB8AC3E}">
        <p14:creationId xmlns:p14="http://schemas.microsoft.com/office/powerpoint/2010/main" val="2795375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=3</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38</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4</a:t>
            </a:fld>
            <a:endParaRPr lang="en-US"/>
          </a:p>
        </p:txBody>
      </p:sp>
    </p:spTree>
    <p:extLst>
      <p:ext uri="{BB962C8B-B14F-4D97-AF65-F5344CB8AC3E}">
        <p14:creationId xmlns:p14="http://schemas.microsoft.com/office/powerpoint/2010/main" val="303421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783A8F2-2143-4005-8D85-25A12BE86302}" type="slidenum">
              <a:rPr lang="en-US" smtClean="0">
                <a:latin typeface="Times New Roman" pitchFamily="-97" charset="0"/>
              </a:rPr>
              <a:pPr/>
              <a:t>5</a:t>
            </a:fld>
            <a:endParaRPr lang="en-US" smtClean="0">
              <a:latin typeface="Times New Roman" pitchFamily="-97" charset="0"/>
            </a:endParaRPr>
          </a:p>
        </p:txBody>
      </p:sp>
      <p:sp>
        <p:nvSpPr>
          <p:cNvPr id="56323" name="Rectangle 2"/>
          <p:cNvSpPr>
            <a:spLocks noGrp="1" noRot="1" noChangeAspect="1" noChangeArrowheads="1" noTextEdit="1"/>
          </p:cNvSpPr>
          <p:nvPr>
            <p:ph type="sldImg"/>
          </p:nvPr>
        </p:nvSpPr>
        <p:spPr>
          <a:xfrm>
            <a:off x="1503363" y="720725"/>
            <a:ext cx="4119562" cy="3089275"/>
          </a:xfrm>
          <a:ln/>
        </p:spPr>
      </p:sp>
      <p:sp>
        <p:nvSpPr>
          <p:cNvPr id="56324" name="Rectangle 3"/>
          <p:cNvSpPr>
            <a:spLocks noGrp="1" noChangeArrowheads="1"/>
          </p:cNvSpPr>
          <p:nvPr>
            <p:ph type="body" idx="1"/>
          </p:nvPr>
        </p:nvSpPr>
        <p:spPr>
          <a:noFill/>
          <a:ln/>
        </p:spPr>
        <p:txBody>
          <a:bodyPr/>
          <a:lstStyle/>
          <a:p>
            <a:r>
              <a:rPr lang="en-US" dirty="0" smtClean="0">
                <a:latin typeface="Times New Roman" pitchFamily="-97" charset="0"/>
              </a:rPr>
              <a:t>There’s a general principle of learnability: </a:t>
            </a:r>
            <a:r>
              <a:rPr lang="en-US" b="1" dirty="0" smtClean="0">
                <a:latin typeface="Times New Roman" pitchFamily="-97" charset="0"/>
              </a:rPr>
              <a:t>consistency</a:t>
            </a:r>
            <a:r>
              <a:rPr lang="en-US" dirty="0" smtClean="0">
                <a:latin typeface="Times New Roman" pitchFamily="-97" charset="0"/>
              </a:rPr>
              <a:t>.  This rule is often given the hifalutin’ name the Principle of Least Surprise, which basically means that you shouldn’t surprise the user with the way a command or interface object works.  Similar things should look, and act, in similar ways.  Conversely, different things should be visibly different.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97" charset="0"/>
              </a:rPr>
              <a:t>There are three kinds of consistency you need to worry about: </a:t>
            </a:r>
            <a:r>
              <a:rPr lang="en-US" b="1" dirty="0" smtClean="0">
                <a:latin typeface="Times New Roman" pitchFamily="-97" charset="0"/>
              </a:rPr>
              <a:t>internal consistency</a:t>
            </a:r>
            <a:r>
              <a:rPr lang="en-US" dirty="0" smtClean="0">
                <a:latin typeface="Times New Roman" pitchFamily="-97" charset="0"/>
              </a:rPr>
              <a:t> within your application; </a:t>
            </a:r>
            <a:r>
              <a:rPr lang="en-US" b="1" dirty="0" smtClean="0">
                <a:latin typeface="Times New Roman" pitchFamily="-97" charset="0"/>
              </a:rPr>
              <a:t>external consistency</a:t>
            </a:r>
            <a:r>
              <a:rPr lang="en-US" dirty="0" smtClean="0">
                <a:latin typeface="Times New Roman" pitchFamily="-97" charset="0"/>
              </a:rPr>
              <a:t> with other applications on the same platform; and </a:t>
            </a:r>
            <a:r>
              <a:rPr lang="en-US" b="1" dirty="0" smtClean="0">
                <a:latin typeface="Times New Roman" pitchFamily="-97" charset="0"/>
              </a:rPr>
              <a:t>metaphorical consistency</a:t>
            </a:r>
            <a:r>
              <a:rPr lang="en-US" dirty="0" smtClean="0">
                <a:latin typeface="Times New Roman" pitchFamily="-97" charset="0"/>
              </a:rPr>
              <a:t> with your interface metaphor or similar real-world objects.</a:t>
            </a:r>
          </a:p>
          <a:p>
            <a:r>
              <a:rPr lang="en-US" dirty="0" smtClean="0">
                <a:latin typeface="Times New Roman" pitchFamily="-97" charset="0"/>
              </a:rPr>
              <a:t>The </a:t>
            </a:r>
            <a:r>
              <a:rPr lang="en-US" dirty="0" err="1" smtClean="0">
                <a:latin typeface="Times New Roman" pitchFamily="-97" charset="0"/>
              </a:rPr>
              <a:t>RealCD</a:t>
            </a:r>
            <a:r>
              <a:rPr lang="en-US" dirty="0" smtClean="0">
                <a:latin typeface="Times New Roman" pitchFamily="-97" charset="0"/>
              </a:rPr>
              <a:t> interface has problems with both metaphorical consistency (CD jewel cases don’t play; you don’t open them by pressing a button on the spine; and they don’t open as shown), and with external consistency (the player controls aren’t arranged horizontally as they’re usually seen; and the track list doesn’t use the same scrollbar that other applications do).</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6</a:t>
            </a:fld>
            <a:endParaRPr lang="en-US"/>
          </a:p>
        </p:txBody>
      </p:sp>
    </p:spTree>
    <p:extLst>
      <p:ext uri="{BB962C8B-B14F-4D97-AF65-F5344CB8AC3E}">
        <p14:creationId xmlns:p14="http://schemas.microsoft.com/office/powerpoint/2010/main" val="106810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BF73069-3463-4667-9A82-9605D9AEA837}" type="slidenum">
              <a:rPr lang="en-US" smtClean="0">
                <a:latin typeface="Times New Roman" pitchFamily="-97" charset="0"/>
              </a:rPr>
              <a:pPr/>
              <a:t>7</a:t>
            </a:fld>
            <a:endParaRPr lang="en-US" smtClean="0">
              <a:latin typeface="Times New Roman" pitchFamily="-97" charset="0"/>
            </a:endParaRPr>
          </a:p>
        </p:txBody>
      </p:sp>
      <p:sp>
        <p:nvSpPr>
          <p:cNvPr id="61443" name="Rectangle 2"/>
          <p:cNvSpPr>
            <a:spLocks noGrp="1" noRot="1" noChangeAspect="1" noChangeArrowheads="1" noTextEdit="1"/>
          </p:cNvSpPr>
          <p:nvPr>
            <p:ph type="sldImg"/>
          </p:nvPr>
        </p:nvSpPr>
        <p:spPr>
          <a:xfrm>
            <a:off x="1262063" y="720725"/>
            <a:ext cx="4795837" cy="3597275"/>
          </a:xfrm>
          <a:ln/>
        </p:spPr>
      </p:sp>
      <p:sp>
        <p:nvSpPr>
          <p:cNvPr id="61444" name="Rectangle 3"/>
          <p:cNvSpPr>
            <a:spLocks noGrp="1" noChangeArrowheads="1"/>
          </p:cNvSpPr>
          <p:nvPr>
            <p:ph type="body" idx="1"/>
          </p:nvPr>
        </p:nvSpPr>
        <p:spPr>
          <a:xfrm>
            <a:off x="731838" y="4560888"/>
            <a:ext cx="5851525" cy="4319587"/>
          </a:xfrm>
          <a:noFill/>
          <a:ln/>
        </p:spPr>
        <p:txBody>
          <a:bodyPr/>
          <a:lstStyle/>
          <a:p>
            <a:pPr>
              <a:lnSpc>
                <a:spcPct val="90000"/>
              </a:lnSpc>
            </a:pPr>
            <a:r>
              <a:rPr lang="en-US" sz="850" dirty="0" smtClean="0">
                <a:latin typeface="Times New Roman" pitchFamily="-97" charset="0"/>
              </a:rPr>
              <a:t>Metaphors are one way you can bring the real world into your interface. We started out by talking about </a:t>
            </a:r>
            <a:r>
              <a:rPr lang="en-US" sz="850" dirty="0" err="1" smtClean="0">
                <a:latin typeface="Times New Roman" pitchFamily="-97" charset="0"/>
              </a:rPr>
              <a:t>RealCD</a:t>
            </a:r>
            <a:r>
              <a:rPr lang="en-US" sz="850" dirty="0" smtClean="0">
                <a:latin typeface="Times New Roman" pitchFamily="-97" charset="0"/>
              </a:rPr>
              <a:t>, an example of an interface that uses a strong metaphor in its interface. A well-chosen, well-executed metaphor can be quite effective and appealing, but be aware that metaphors can also mislead.  A computer interface must deviate from the metaphor at </a:t>
            </a:r>
            <a:r>
              <a:rPr lang="en-US" sz="850" i="1" dirty="0" smtClean="0">
                <a:latin typeface="Times New Roman" pitchFamily="-97" charset="0"/>
              </a:rPr>
              <a:t>some</a:t>
            </a:r>
            <a:r>
              <a:rPr lang="en-US" sz="850" dirty="0" smtClean="0">
                <a:latin typeface="Times New Roman" pitchFamily="-97" charset="0"/>
              </a:rPr>
              <a:t> point -- otherwise, why aren’t you just using the physical object instead?  At those deviation points, the metaphor may do more harm than good.  For example, it’s easy to say “a word processor is like a typewriter,” but you shouldn’t really </a:t>
            </a:r>
            <a:r>
              <a:rPr lang="en-US" sz="850" i="1" dirty="0" smtClean="0">
                <a:latin typeface="Times New Roman" pitchFamily="-97" charset="0"/>
              </a:rPr>
              <a:t>use</a:t>
            </a:r>
            <a:r>
              <a:rPr lang="en-US" sz="850" dirty="0" smtClean="0">
                <a:latin typeface="Times New Roman" pitchFamily="-97" charset="0"/>
              </a:rPr>
              <a:t> it like a typewriter.  Pressing Enter every time the cursor gets close to the right margin, as a typewriter demands, would wreak havoc with the word processor’s automatic word-wrapping.</a:t>
            </a:r>
          </a:p>
          <a:p>
            <a:pPr>
              <a:lnSpc>
                <a:spcPct val="90000"/>
              </a:lnSpc>
            </a:pPr>
            <a:r>
              <a:rPr lang="en-US" sz="850" dirty="0" smtClean="0">
                <a:latin typeface="Times New Roman" pitchFamily="-97" charset="0"/>
              </a:rPr>
              <a:t>The advantage of metaphor is that you’re borrowing a conceptual model that the user already has experience with.  A metaphor can convey a lot of knowledge about the interface model all at once.  It’s </a:t>
            </a:r>
            <a:r>
              <a:rPr lang="en-US" sz="850" i="1" dirty="0" smtClean="0">
                <a:latin typeface="Times New Roman" pitchFamily="-97" charset="0"/>
              </a:rPr>
              <a:t>a notebook.</a:t>
            </a:r>
            <a:r>
              <a:rPr lang="en-US" sz="850" dirty="0" smtClean="0">
                <a:latin typeface="Times New Roman" pitchFamily="-97" charset="0"/>
              </a:rPr>
              <a:t> It’s a </a:t>
            </a:r>
            <a:r>
              <a:rPr lang="en-US" sz="850" i="1" dirty="0" smtClean="0">
                <a:latin typeface="Times New Roman" pitchFamily="-97" charset="0"/>
              </a:rPr>
              <a:t>CD case</a:t>
            </a:r>
            <a:r>
              <a:rPr lang="en-US" sz="850" dirty="0" smtClean="0">
                <a:latin typeface="Times New Roman" pitchFamily="-97" charset="0"/>
              </a:rPr>
              <a:t>. It’s a </a:t>
            </a:r>
            <a:r>
              <a:rPr lang="en-US" sz="850" i="1" dirty="0" smtClean="0">
                <a:latin typeface="Times New Roman" pitchFamily="-97" charset="0"/>
              </a:rPr>
              <a:t>desktop</a:t>
            </a:r>
            <a:r>
              <a:rPr lang="en-US" sz="850" dirty="0" smtClean="0">
                <a:latin typeface="Times New Roman" pitchFamily="-97" charset="0"/>
              </a:rPr>
              <a:t>.  It’s a </a:t>
            </a:r>
            <a:r>
              <a:rPr lang="en-US" sz="850" i="1" dirty="0" smtClean="0">
                <a:latin typeface="Times New Roman" pitchFamily="-97" charset="0"/>
              </a:rPr>
              <a:t>trashcan</a:t>
            </a:r>
            <a:r>
              <a:rPr lang="en-US" sz="850" dirty="0" smtClean="0">
                <a:latin typeface="Times New Roman" pitchFamily="-97" charset="0"/>
              </a:rPr>
              <a:t>.  Each of these metaphors carries along with it a lot of knowledge about the parts, their purposes, and their interactions, which the user can draw on to make guesses about how the interface will work.</a:t>
            </a:r>
          </a:p>
          <a:p>
            <a:pPr>
              <a:lnSpc>
                <a:spcPct val="90000"/>
              </a:lnSpc>
            </a:pPr>
            <a:r>
              <a:rPr lang="en-US" sz="850" dirty="0" smtClean="0">
                <a:latin typeface="Times New Roman" pitchFamily="-97" charset="0"/>
              </a:rPr>
              <a:t>Some interface metaphors are famous and largely successful.  The desktop metaphor – documents, folders, and overlapping paper-like windows  on a desk-like surface – is widely used and copied.  The trashcan, a place for discarding things but also for digging around and bringing them back, is another effective metaphor – so much so that Apple defended its trashcan with a lawsuit, and imitators are forced to use a different look. (Recycle Bin, anyone?)</a:t>
            </a:r>
          </a:p>
          <a:p>
            <a:pPr>
              <a:lnSpc>
                <a:spcPct val="90000"/>
              </a:lnSpc>
            </a:pPr>
            <a:r>
              <a:rPr lang="en-US" sz="850" dirty="0" smtClean="0">
                <a:latin typeface="Times New Roman" pitchFamily="-97" charset="0"/>
              </a:rPr>
              <a:t>The basic rule for metaphors is: use it if you have one, but don’t stretch for one if you don’t. Appropriate metaphors can be very hard to find, particularly with real-world objects.  The designers of </a:t>
            </a:r>
            <a:r>
              <a:rPr lang="en-US" sz="850" dirty="0" err="1" smtClean="0">
                <a:latin typeface="Times New Roman" pitchFamily="-97" charset="0"/>
              </a:rPr>
              <a:t>RealCD</a:t>
            </a:r>
            <a:r>
              <a:rPr lang="en-US" sz="850" dirty="0" smtClean="0">
                <a:latin typeface="Times New Roman" pitchFamily="-97" charset="0"/>
              </a:rPr>
              <a:t> stretched hard to use their CD-case metaphor (since in the real world, CD cases don’t even play CDs), and it didn’t work well.</a:t>
            </a:r>
          </a:p>
          <a:p>
            <a:pPr>
              <a:lnSpc>
                <a:spcPct val="90000"/>
              </a:lnSpc>
            </a:pPr>
            <a:r>
              <a:rPr lang="en-US" sz="850" dirty="0" smtClean="0">
                <a:latin typeface="Times New Roman" pitchFamily="-97" charset="0"/>
              </a:rPr>
              <a:t>Metaphors can also be deceptive, leading users to infer behavior that your interface doesn’t provide.  Sure, it looks like a book, but can I write in the margin?  Can I rip out a page?</a:t>
            </a:r>
          </a:p>
          <a:p>
            <a:pPr>
              <a:lnSpc>
                <a:spcPct val="90000"/>
              </a:lnSpc>
            </a:pPr>
            <a:r>
              <a:rPr lang="en-US" sz="850" dirty="0" smtClean="0">
                <a:latin typeface="Times New Roman" pitchFamily="-97" charset="0"/>
              </a:rPr>
              <a:t>Metaphors can also be constraining.  Strict adherence to the desktop metaphor wouldn’t scale, because documents would always be full-size like they are in the real world, and folders wouldn’t be able to have arbitrarily deep nesting.</a:t>
            </a:r>
          </a:p>
          <a:p>
            <a:pPr>
              <a:lnSpc>
                <a:spcPct val="90000"/>
              </a:lnSpc>
            </a:pPr>
            <a:r>
              <a:rPr lang="en-US" sz="850" dirty="0" smtClean="0">
                <a:latin typeface="Times New Roman" pitchFamily="-97" charset="0"/>
              </a:rPr>
              <a:t>The biggest problem with metaphorical design is that your interface is presumably more capable than the real-world  object, so at some point you have to break the metaphor. Nobody would use a word processor if </a:t>
            </a:r>
            <a:r>
              <a:rPr lang="en-US" sz="850" i="1" dirty="0" smtClean="0">
                <a:latin typeface="Times New Roman" pitchFamily="-97" charset="0"/>
              </a:rPr>
              <a:t>really</a:t>
            </a:r>
            <a:r>
              <a:rPr lang="en-US" sz="850" dirty="0" smtClean="0">
                <a:latin typeface="Times New Roman" pitchFamily="-97" charset="0"/>
              </a:rPr>
              <a:t> behaved like a typewriter.  Features like automatic word-wrapping break the typewriter metaphor, by creating a distinction between hard carriage returns and soft returns.</a:t>
            </a:r>
          </a:p>
          <a:p>
            <a:pPr>
              <a:lnSpc>
                <a:spcPct val="90000"/>
              </a:lnSpc>
            </a:pPr>
            <a:r>
              <a:rPr lang="en-US" sz="850" dirty="0" smtClean="0">
                <a:latin typeface="Times New Roman" pitchFamily="-97" charset="0"/>
              </a:rPr>
              <a:t>Most of all, using a metaphor doesn’t save an interface that does a bad job communicating itself to the user.  Although </a:t>
            </a:r>
            <a:r>
              <a:rPr lang="en-US" sz="850" dirty="0" err="1" smtClean="0">
                <a:latin typeface="Times New Roman" pitchFamily="-97" charset="0"/>
              </a:rPr>
              <a:t>RealCD’s</a:t>
            </a:r>
            <a:r>
              <a:rPr lang="en-US" sz="850" dirty="0" smtClean="0">
                <a:latin typeface="Times New Roman" pitchFamily="-97" charset="0"/>
              </a:rPr>
              <a:t> model was metaphorical – it opened like a CD case, and it had a liner notes booklet inside the cover – these features had such poor visibility and perceived affordances that they were ineffective.</a:t>
            </a:r>
          </a:p>
          <a:p>
            <a:pPr>
              <a:lnSpc>
                <a:spcPct val="90000"/>
              </a:lnSpc>
            </a:pPr>
            <a:endParaRPr lang="en-US" sz="850" dirty="0" smtClean="0">
              <a:latin typeface="Times New Roman" pitchFamily="-97"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DDFA988-35A0-414B-89D2-6B5D33E94E54}" type="slidenum">
              <a:rPr lang="en-US" smtClean="0">
                <a:latin typeface="Times New Roman" pitchFamily="-97" charset="0"/>
              </a:rPr>
              <a:pPr/>
              <a:t>8</a:t>
            </a:fld>
            <a:endParaRPr lang="en-US" smtClean="0">
              <a:latin typeface="Times New Roman" pitchFamily="-97" charset="0"/>
            </a:endParaRPr>
          </a:p>
        </p:txBody>
      </p:sp>
      <p:sp>
        <p:nvSpPr>
          <p:cNvPr id="53251" name="Rectangle 2"/>
          <p:cNvSpPr>
            <a:spLocks noGrp="1" noRot="1" noChangeAspect="1" noChangeArrowheads="1" noTextEdit="1"/>
          </p:cNvSpPr>
          <p:nvPr>
            <p:ph type="sldImg"/>
          </p:nvPr>
        </p:nvSpPr>
        <p:spPr>
          <a:xfrm>
            <a:off x="1503363" y="720725"/>
            <a:ext cx="4119562" cy="3089275"/>
          </a:xfrm>
          <a:ln/>
        </p:spPr>
      </p:sp>
      <p:sp>
        <p:nvSpPr>
          <p:cNvPr id="53252" name="Rectangle 3"/>
          <p:cNvSpPr>
            <a:spLocks noGrp="1" noChangeArrowheads="1"/>
          </p:cNvSpPr>
          <p:nvPr>
            <p:ph type="body" idx="1"/>
          </p:nvPr>
        </p:nvSpPr>
        <p:spPr>
          <a:noFill/>
          <a:ln/>
        </p:spPr>
        <p:txBody>
          <a:bodyPr/>
          <a:lstStyle/>
          <a:p>
            <a:r>
              <a:rPr lang="en-US" sz="800" dirty="0" smtClean="0">
                <a:latin typeface="Times New Roman" pitchFamily="-97" charset="0"/>
              </a:rPr>
              <a:t>Another important principle of interface communication is </a:t>
            </a:r>
            <a:r>
              <a:rPr lang="en-US" sz="800" b="1" dirty="0" smtClean="0">
                <a:latin typeface="Times New Roman" pitchFamily="-97" charset="0"/>
              </a:rPr>
              <a:t>natural mapping</a:t>
            </a:r>
            <a:r>
              <a:rPr lang="en-US" sz="800" dirty="0" smtClean="0">
                <a:latin typeface="Times New Roman" pitchFamily="-97" charset="0"/>
              </a:rPr>
              <a:t> of functions to controls.</a:t>
            </a:r>
          </a:p>
          <a:p>
            <a:r>
              <a:rPr lang="en-US" sz="800" dirty="0" smtClean="0">
                <a:latin typeface="Times New Roman" pitchFamily="-97" charset="0"/>
              </a:rPr>
              <a:t>Consider the spatial arrangement of a light switch panel.  How does each switch correspond to the light it controls?  If the switches are arranged in the same fashion as the lights themselves, it is much easier to learn which switch controls which light.</a:t>
            </a:r>
          </a:p>
          <a:p>
            <a:r>
              <a:rPr lang="en-US" sz="800" dirty="0" smtClean="0">
                <a:latin typeface="Times New Roman" pitchFamily="-97" charset="0"/>
              </a:rPr>
              <a:t>Direct mappings are not always easy to achieve, since a control may be oriented differently from the function it controls.  Light switches are mounted vertically, on a wall; the lights themselves are mounted horizontally, on a ceiling.  So the switch arrangement may not correspond </a:t>
            </a:r>
            <a:r>
              <a:rPr lang="en-US" sz="800" i="1" dirty="0" smtClean="0">
                <a:latin typeface="Times New Roman" pitchFamily="-97" charset="0"/>
              </a:rPr>
              <a:t>directly</a:t>
            </a:r>
            <a:r>
              <a:rPr lang="en-US" sz="800" dirty="0" smtClean="0">
                <a:latin typeface="Times New Roman" pitchFamily="-97" charset="0"/>
              </a:rPr>
              <a:t> to a light arrangement.</a:t>
            </a:r>
          </a:p>
          <a:p>
            <a:r>
              <a:rPr lang="en-US" sz="800" dirty="0" smtClean="0">
                <a:latin typeface="Times New Roman" pitchFamily="-97" charset="0"/>
              </a:rPr>
              <a:t>Other good examples of mapping include:</a:t>
            </a:r>
          </a:p>
          <a:p>
            <a:pPr>
              <a:buFontTx/>
              <a:buChar char="•"/>
            </a:pPr>
            <a:r>
              <a:rPr lang="en-US" sz="800" dirty="0" smtClean="0">
                <a:latin typeface="Times New Roman" pitchFamily="-97" charset="0"/>
              </a:rPr>
              <a:t>Stove burners.  Many stoves have four burners arranged in a square, and four control knobs arranged in a row.  Which knobs control which burners?  Most stoves don’t make any attempt to provide a natural mapping.</a:t>
            </a:r>
          </a:p>
          <a:p>
            <a:pPr>
              <a:buFontTx/>
              <a:buChar char="•"/>
            </a:pPr>
            <a:r>
              <a:rPr lang="en-US" sz="800" dirty="0" smtClean="0">
                <a:latin typeface="Times New Roman" pitchFamily="-97" charset="0"/>
              </a:rPr>
              <a:t>Car turn signals.  The turn signal switch in most cars is a stalk that moves up and down, but the function it controls is a signal for left or right turn.  So the mapping is not direct, but it is nevertheless natural.  Why?</a:t>
            </a:r>
          </a:p>
          <a:p>
            <a:pPr>
              <a:buFontTx/>
              <a:buChar char="•"/>
            </a:pPr>
            <a:r>
              <a:rPr lang="en-US" sz="800" dirty="0" smtClean="0">
                <a:latin typeface="Times New Roman" pitchFamily="-97" charset="0"/>
              </a:rPr>
              <a:t>An audio mixer for DJs (proposed by Max Van </a:t>
            </a:r>
            <a:r>
              <a:rPr lang="en-US" sz="800" dirty="0" err="1" smtClean="0">
                <a:latin typeface="Times New Roman" pitchFamily="-97" charset="0"/>
              </a:rPr>
              <a:t>Kleek</a:t>
            </a:r>
            <a:r>
              <a:rPr lang="en-US" sz="800" dirty="0" smtClean="0">
                <a:latin typeface="Times New Roman" pitchFamily="-97" charset="0"/>
              </a:rPr>
              <a:t> for the Hall of Fame) has two sets of identical controls, one for each turntable being mixed.  The mixer is designed to sit in between the turntables, so that the left controls affect the turntable to the left of the mixer, and the right controls affect the turntable to the right.  The mapping here is direct.</a:t>
            </a:r>
          </a:p>
          <a:p>
            <a:pPr>
              <a:buFontTx/>
              <a:buChar char="•"/>
            </a:pPr>
            <a:r>
              <a:rPr lang="en-US" sz="800" dirty="0" smtClean="0">
                <a:latin typeface="Times New Roman" pitchFamily="-97" charset="0"/>
              </a:rPr>
              <a:t>The controls on the </a:t>
            </a:r>
            <a:r>
              <a:rPr lang="en-US" sz="800" dirty="0" err="1" smtClean="0">
                <a:latin typeface="Times New Roman" pitchFamily="-97" charset="0"/>
              </a:rPr>
              <a:t>RealCD</a:t>
            </a:r>
            <a:r>
              <a:rPr lang="en-US" sz="800" dirty="0" smtClean="0">
                <a:latin typeface="Times New Roman" pitchFamily="-97" charset="0"/>
              </a:rPr>
              <a:t> interface don’t have a natural mapping.  Why not?</a:t>
            </a:r>
          </a:p>
          <a:p>
            <a:pPr>
              <a:buFontTx/>
              <a:buChar char="•"/>
            </a:pPr>
            <a:r>
              <a:rPr lang="en-US" sz="800" dirty="0" smtClean="0">
                <a:latin typeface="Times New Roman" pitchFamily="-97" charset="0"/>
              </a:rPr>
              <a:t>The Segway’s controls</a:t>
            </a:r>
            <a:r>
              <a:rPr lang="en-US" sz="800" baseline="0" dirty="0" smtClean="0">
                <a:latin typeface="Times New Roman" pitchFamily="-97" charset="0"/>
              </a:rPr>
              <a:t> have a direct mapping.  Why?</a:t>
            </a:r>
          </a:p>
          <a:p>
            <a:pPr>
              <a:buFontTx/>
              <a:buChar char="•"/>
            </a:pPr>
            <a:r>
              <a:rPr lang="en-US" sz="800" dirty="0" smtClean="0">
                <a:latin typeface="Times New Roman" pitchFamily="-97" charset="0"/>
              </a:rPr>
              <a:t>Here’s a meta question</a:t>
            </a:r>
            <a:r>
              <a:rPr lang="en-US" sz="800" baseline="0" dirty="0" smtClean="0">
                <a:latin typeface="Times New Roman" pitchFamily="-97" charset="0"/>
              </a:rPr>
              <a:t> about these lecture notes.  </a:t>
            </a:r>
            <a:r>
              <a:rPr lang="en-US" sz="800" dirty="0" smtClean="0">
                <a:latin typeface="Times New Roman" pitchFamily="-97" charset="0"/>
              </a:rPr>
              <a:t>What’s wrong with the mapping of this</a:t>
            </a:r>
            <a:r>
              <a:rPr lang="en-US" sz="800" baseline="0" dirty="0" smtClean="0">
                <a:latin typeface="Times New Roman" pitchFamily="-97" charset="0"/>
              </a:rPr>
              <a:t> bulleted list with respect to the slide above?</a:t>
            </a:r>
            <a:endParaRPr lang="en-US" sz="800" dirty="0" smtClean="0">
              <a:latin typeface="Times New Roman" pitchFamily="-97" charset="0"/>
            </a:endParaRPr>
          </a:p>
          <a:p>
            <a:r>
              <a:rPr lang="en-US" sz="800" kern="1200" dirty="0" smtClean="0">
                <a:solidFill>
                  <a:schemeClr val="tx1"/>
                </a:solidFill>
                <a:latin typeface="Times New Roman" pitchFamily="-97" charset="0"/>
                <a:ea typeface="+mn-ea"/>
                <a:cs typeface="Arial" charset="0"/>
              </a:rPr>
              <a:t>Here’s a quick exercise.</a:t>
            </a:r>
            <a:r>
              <a:rPr lang="en-US" sz="800" kern="1200" baseline="0" dirty="0" smtClean="0">
                <a:solidFill>
                  <a:schemeClr val="tx1"/>
                </a:solidFill>
                <a:latin typeface="Times New Roman" pitchFamily="-97" charset="0"/>
                <a:ea typeface="+mn-ea"/>
                <a:cs typeface="Arial" charset="0"/>
              </a:rPr>
              <a:t>  Consider the lights in your room.  </a:t>
            </a:r>
            <a:r>
              <a:rPr lang="en-US" sz="800" kern="1200" baseline="0" dirty="0" smtClean="0">
                <a:solidFill>
                  <a:schemeClr val="tx1"/>
                </a:solidFill>
                <a:latin typeface="Times New Roman" pitchFamily="18" charset="0"/>
                <a:ea typeface="+mn-ea"/>
                <a:cs typeface="Arial" charset="0"/>
              </a:rPr>
              <a:t>D</a:t>
            </a:r>
            <a:r>
              <a:rPr lang="en-US" sz="800" kern="1200" dirty="0" smtClean="0">
                <a:solidFill>
                  <a:schemeClr val="tx1"/>
                </a:solidFill>
                <a:latin typeface="Times New Roman" pitchFamily="18" charset="0"/>
                <a:ea typeface="+mn-ea"/>
                <a:cs typeface="Arial" charset="0"/>
              </a:rPr>
              <a:t>esign a panel of light switches to control the room's lights, for installation</a:t>
            </a:r>
            <a:r>
              <a:rPr lang="en-US" sz="800" kern="1200" baseline="0" dirty="0" smtClean="0">
                <a:solidFill>
                  <a:schemeClr val="tx1"/>
                </a:solidFill>
                <a:latin typeface="Times New Roman" pitchFamily="18" charset="0"/>
                <a:ea typeface="+mn-ea"/>
                <a:cs typeface="Arial" charset="0"/>
              </a:rPr>
              <a:t> next to one of the entrance doors.</a:t>
            </a:r>
            <a:r>
              <a:rPr lang="en-US" sz="800" kern="1200" dirty="0" smtClean="0">
                <a:solidFill>
                  <a:schemeClr val="tx1"/>
                </a:solidFill>
                <a:latin typeface="Times New Roman" pitchFamily="18" charset="0"/>
                <a:ea typeface="+mn-ea"/>
                <a:cs typeface="Arial" charset="0"/>
              </a:rPr>
              <a:t> Devise a natural mapping between your switch panel and the lights it controls, so that a user can easily learn and remember how to use it. Don't stop with just one design, but sketch out a few.</a:t>
            </a:r>
          </a:p>
          <a:p>
            <a:r>
              <a:rPr lang="en-US" sz="800" kern="1200" dirty="0" smtClean="0">
                <a:solidFill>
                  <a:schemeClr val="tx1"/>
                </a:solidFill>
                <a:latin typeface="Times New Roman" pitchFamily="18" charset="0"/>
                <a:ea typeface="+mn-ea"/>
                <a:cs typeface="Arial" charset="0"/>
              </a:rPr>
              <a:t>A few things to think about:</a:t>
            </a:r>
            <a:r>
              <a:rPr lang="en-US" sz="800" kern="1200" baseline="0" dirty="0" smtClean="0">
                <a:solidFill>
                  <a:schemeClr val="tx1"/>
                </a:solidFill>
                <a:latin typeface="Times New Roman" pitchFamily="18" charset="0"/>
                <a:ea typeface="+mn-ea"/>
                <a:cs typeface="Arial" charset="0"/>
              </a:rPr>
              <a:t> (1) </a:t>
            </a:r>
            <a:r>
              <a:rPr lang="en-US" sz="800" kern="1200" dirty="0" smtClean="0">
                <a:solidFill>
                  <a:schemeClr val="tx1"/>
                </a:solidFill>
                <a:latin typeface="Times New Roman" pitchFamily="18" charset="0"/>
                <a:ea typeface="+mn-ea"/>
                <a:cs typeface="Arial" charset="0"/>
              </a:rPr>
              <a:t>It may not make sense to control every light individually. How should the lights be grouped? (2) Think about consistency.  Will your panel be recognizable as light switches from across the room?  On the other hand, are there better choices than the standard North American flip switches</a:t>
            </a:r>
            <a:r>
              <a:rPr lang="en-US" sz="800" kern="1200" baseline="0" dirty="0" smtClean="0">
                <a:solidFill>
                  <a:schemeClr val="tx1"/>
                </a:solidFill>
                <a:latin typeface="Times New Roman" pitchFamily="18" charset="0"/>
                <a:ea typeface="+mn-ea"/>
                <a:cs typeface="Arial" charset="0"/>
              </a:rPr>
              <a:t> (3) </a:t>
            </a:r>
            <a:r>
              <a:rPr lang="en-US" sz="800" kern="1200" dirty="0" smtClean="0">
                <a:solidFill>
                  <a:schemeClr val="tx1"/>
                </a:solidFill>
                <a:latin typeface="Times New Roman" pitchFamily="18" charset="0"/>
                <a:ea typeface="+mn-ea"/>
                <a:cs typeface="Arial" charset="0"/>
              </a:rPr>
              <a:t>If you use flip switches, how should they be oriented?</a:t>
            </a:r>
          </a:p>
          <a:p>
            <a:endParaRPr lang="en-US" sz="800" dirty="0" smtClean="0"/>
          </a:p>
          <a:p>
            <a:endParaRPr lang="en-US" sz="800" dirty="0" smtClean="0">
              <a:latin typeface="Times New Roman" pitchFamily="-97"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503363" y="720725"/>
            <a:ext cx="4119562" cy="3089275"/>
          </a:xfrm>
          <a:ln/>
        </p:spPr>
      </p:sp>
      <p:sp>
        <p:nvSpPr>
          <p:cNvPr id="58371" name="Notes Placeholder 2"/>
          <p:cNvSpPr>
            <a:spLocks noGrp="1"/>
          </p:cNvSpPr>
          <p:nvPr>
            <p:ph type="body" idx="1"/>
          </p:nvPr>
        </p:nvSpPr>
        <p:spPr>
          <a:noFill/>
          <a:ln/>
        </p:spPr>
        <p:txBody>
          <a:bodyPr/>
          <a:lstStyle/>
          <a:p>
            <a:r>
              <a:rPr lang="en-US" smtClean="0">
                <a:latin typeface="Times New Roman" pitchFamily="-97" charset="0"/>
              </a:rPr>
              <a:t>Another important kind of consistency, often overlooked, is in wording.  Use the same terms throughout your user interface.  If your interface says “share price” in one place, “stock price” in another, and “stock quote” in a third, users will wonder whether these are three different things you’re talking about.  Don’t get creative when you’re writing text for a user interface; keep it simple and uniform, just like all technical writing.</a:t>
            </a:r>
          </a:p>
          <a:p>
            <a:r>
              <a:rPr lang="en-US" smtClean="0">
                <a:latin typeface="Times New Roman" pitchFamily="-97" charset="0"/>
              </a:rPr>
              <a:t>Here are some examples from the Course VI Underground Guide web site – confusion about what’s a “review” and what’s an “evaluation”.</a:t>
            </a:r>
          </a:p>
        </p:txBody>
      </p:sp>
      <p:sp>
        <p:nvSpPr>
          <p:cNvPr id="58372" name="Slide Number Placeholder 3"/>
          <p:cNvSpPr>
            <a:spLocks noGrp="1"/>
          </p:cNvSpPr>
          <p:nvPr>
            <p:ph type="sldNum" sz="quarter" idx="5"/>
          </p:nvPr>
        </p:nvSpPr>
        <p:spPr>
          <a:noFill/>
        </p:spPr>
        <p:txBody>
          <a:bodyPr/>
          <a:lstStyle/>
          <a:p>
            <a:fld id="{C6D25FFA-99DD-4619-872B-54BF6703AA3E}" type="slidenum">
              <a:rPr lang="en-US" smtClean="0">
                <a:latin typeface="Times New Roman" pitchFamily="-97" charset="0"/>
              </a:rPr>
              <a:pPr/>
              <a:t>9</a:t>
            </a:fld>
            <a:endParaRPr lang="en-US" smtClean="0">
              <a:latin typeface="Times New Roman" pitchFamily="-97"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e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jpe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6.png"/><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28.png"/><Relationship Id="rId6" Type="http://schemas.openxmlformats.org/officeDocument/2006/relationships/image" Target="../media/image46.png"/><Relationship Id="rId7"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7.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34.png"/><Relationship Id="rId5" Type="http://schemas.openxmlformats.org/officeDocument/2006/relationships/image" Target="../media/image36.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2.png"/><Relationship Id="rId5"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69.png"/><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L3: Learnability</a:t>
            </a:r>
            <a:endParaRPr lang="en-US" dirty="0"/>
          </a:p>
        </p:txBody>
      </p:sp>
      <p:sp>
        <p:nvSpPr>
          <p:cNvPr id="3" name="Subtitle 2"/>
          <p:cNvSpPr>
            <a:spLocks noGrp="1"/>
          </p:cNvSpPr>
          <p:nvPr>
            <p:ph type="subTitle" idx="1"/>
          </p:nvPr>
        </p:nvSpPr>
        <p:spPr/>
        <p:txBody>
          <a:bodyPr/>
          <a:lstStyle/>
          <a:p>
            <a:pPr marL="342900" indent="-342900" algn="l">
              <a:buFont typeface="Arial"/>
              <a:buChar char="•"/>
            </a:pPr>
            <a:endParaRPr lang="en-US" sz="2000"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External Consistency in Wording: </a:t>
            </a:r>
            <a:br>
              <a:rPr lang="en-US" dirty="0" smtClean="0"/>
            </a:br>
            <a:r>
              <a:rPr lang="en-US" dirty="0" smtClean="0"/>
              <a:t>Speak the User’s Language</a:t>
            </a:r>
          </a:p>
        </p:txBody>
      </p:sp>
      <p:sp>
        <p:nvSpPr>
          <p:cNvPr id="28675" name="Rectangle 4"/>
          <p:cNvSpPr>
            <a:spLocks noGrp="1" noChangeArrowheads="1"/>
          </p:cNvSpPr>
          <p:nvPr>
            <p:ph type="body" idx="1"/>
          </p:nvPr>
        </p:nvSpPr>
        <p:spPr>
          <a:xfrm>
            <a:off x="685800" y="1371600"/>
            <a:ext cx="7772400" cy="4724400"/>
          </a:xfrm>
        </p:spPr>
        <p:txBody>
          <a:bodyPr/>
          <a:lstStyle/>
          <a:p>
            <a:pPr>
              <a:lnSpc>
                <a:spcPct val="90000"/>
              </a:lnSpc>
            </a:pPr>
            <a:r>
              <a:rPr lang="en-US" sz="2400" dirty="0" smtClean="0"/>
              <a:t>Use common words, not techie jargon</a:t>
            </a:r>
          </a:p>
          <a:p>
            <a:pPr lvl="1">
              <a:lnSpc>
                <a:spcPct val="90000"/>
              </a:lnSpc>
            </a:pPr>
            <a:r>
              <a:rPr lang="en-US" sz="2000" dirty="0" smtClean="0"/>
              <a:t>But use domain-specific terms where appropriate</a:t>
            </a:r>
          </a:p>
          <a:p>
            <a:pPr>
              <a:lnSpc>
                <a:spcPct val="90000"/>
              </a:lnSpc>
            </a:pPr>
            <a:r>
              <a:rPr lang="en-US" sz="2400" dirty="0" smtClean="0"/>
              <a:t>Allow aliases/synonyms in command languages</a:t>
            </a:r>
          </a:p>
          <a:p>
            <a:pPr>
              <a:lnSpc>
                <a:spcPct val="90000"/>
              </a:lnSpc>
              <a:buNone/>
            </a:pPr>
            <a:endParaRPr lang="en-US" sz="2400" dirty="0" smtClean="0"/>
          </a:p>
          <a:p>
            <a:pPr>
              <a:lnSpc>
                <a:spcPct val="90000"/>
              </a:lnSpc>
              <a:buFontTx/>
              <a:buNone/>
            </a:pPr>
            <a:endParaRPr lang="en-US" sz="2000" dirty="0" smtClean="0"/>
          </a:p>
        </p:txBody>
      </p:sp>
      <p:sp>
        <p:nvSpPr>
          <p:cNvPr id="28676" name="Date Placeholder 4"/>
          <p:cNvSpPr>
            <a:spLocks noGrp="1"/>
          </p:cNvSpPr>
          <p:nvPr>
            <p:ph type="dt" sz="quarter" idx="10"/>
          </p:nvPr>
        </p:nvSpPr>
        <p:spPr>
          <a:noFill/>
        </p:spPr>
        <p:txBody>
          <a:bodyPr/>
          <a:lstStyle/>
          <a:p>
            <a:r>
              <a:rPr lang="en-US" smtClean="0"/>
              <a:t>Spring 2013</a:t>
            </a:r>
          </a:p>
        </p:txBody>
      </p:sp>
      <p:sp>
        <p:nvSpPr>
          <p:cNvPr id="28677" name="Footer Placeholder 5"/>
          <p:cNvSpPr>
            <a:spLocks noGrp="1"/>
          </p:cNvSpPr>
          <p:nvPr>
            <p:ph type="ftr" sz="quarter" idx="11"/>
          </p:nvPr>
        </p:nvSpPr>
        <p:spPr>
          <a:noFill/>
        </p:spPr>
        <p:txBody>
          <a:bodyPr/>
          <a:lstStyle/>
          <a:p>
            <a:r>
              <a:rPr lang="en-US" smtClean="0"/>
              <a:t>6.813/6.831 User Interface Design and Implementation</a:t>
            </a:r>
          </a:p>
        </p:txBody>
      </p:sp>
      <p:sp>
        <p:nvSpPr>
          <p:cNvPr id="28678" name="Slide Number Placeholder 6"/>
          <p:cNvSpPr>
            <a:spLocks noGrp="1"/>
          </p:cNvSpPr>
          <p:nvPr>
            <p:ph type="sldNum" sz="quarter" idx="12"/>
          </p:nvPr>
        </p:nvSpPr>
        <p:spPr>
          <a:noFill/>
        </p:spPr>
        <p:txBody>
          <a:bodyPr/>
          <a:lstStyle/>
          <a:p>
            <a:fld id="{7DAA4AB8-7F06-43F5-A72F-113CC8EE9BA8}" type="slidenum">
              <a:rPr lang="en-US" smtClean="0"/>
              <a:pPr/>
              <a:t>10</a:t>
            </a:fld>
            <a:endParaRPr lang="en-US" smtClean="0"/>
          </a:p>
        </p:txBody>
      </p:sp>
      <p:pic>
        <p:nvPicPr>
          <p:cNvPr id="28679" name="Picture 6" descr="type-mismatch"/>
          <p:cNvPicPr>
            <a:picLocks noGrp="1" noChangeAspect="1" noChangeArrowheads="1"/>
          </p:cNvPicPr>
          <p:nvPr>
            <p:ph sz="half" idx="4294967295"/>
          </p:nvPr>
        </p:nvPicPr>
        <p:blipFill>
          <a:blip r:embed="rId3" cstate="print"/>
          <a:srcRect/>
          <a:stretch>
            <a:fillRect/>
          </a:stretch>
        </p:blipFill>
        <p:spPr>
          <a:xfrm>
            <a:off x="2362200" y="2895600"/>
            <a:ext cx="3505200" cy="2317750"/>
          </a:xfrm>
          <a:noFill/>
        </p:spPr>
      </p:pic>
      <p:sp>
        <p:nvSpPr>
          <p:cNvPr id="28680" name="Rectangle 7"/>
          <p:cNvSpPr>
            <a:spLocks noChangeArrowheads="1"/>
          </p:cNvSpPr>
          <p:nvPr/>
        </p:nvSpPr>
        <p:spPr bwMode="auto">
          <a:xfrm>
            <a:off x="3276600" y="5181600"/>
            <a:ext cx="2478088" cy="274638"/>
          </a:xfrm>
          <a:prstGeom prst="rect">
            <a:avLst/>
          </a:prstGeom>
          <a:noFill/>
          <a:ln w="12700" algn="ctr">
            <a:noFill/>
            <a:miter lim="800000"/>
            <a:headEnd type="none" w="sm" len="sm"/>
            <a:tailEnd type="none" w="sm" len="sm"/>
          </a:ln>
        </p:spPr>
        <p:txBody>
          <a:bodyPr wrap="none" anchorCtr="1">
            <a:spAutoFit/>
          </a:bodyPr>
          <a:lstStyle/>
          <a:p>
            <a:pPr eaLnBrk="0" hangingPunct="0"/>
            <a:r>
              <a:rPr lang="en-US" sz="1200" b="1" dirty="0">
                <a:solidFill>
                  <a:srgbClr val="001963"/>
                </a:solidFill>
                <a:latin typeface="Gill Sans MT" pitchFamily="34" charset="0"/>
                <a:cs typeface="Times New Roman" pitchFamily="-97" charset="0"/>
              </a:rPr>
              <a:t>Source: Interface Hall of Shame</a:t>
            </a:r>
          </a:p>
        </p:txBody>
      </p:sp>
    </p:spTree>
    <p:extLst>
      <p:ext uri="{BB962C8B-B14F-4D97-AF65-F5344CB8AC3E}">
        <p14:creationId xmlns:p14="http://schemas.microsoft.com/office/powerpoint/2010/main" val="8533635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What kind of consistency is natural mapping?  (</a:t>
            </a:r>
            <a:r>
              <a:rPr lang="en-US" b="1" dirty="0" smtClean="0"/>
              <a:t>choose one</a:t>
            </a:r>
            <a:r>
              <a:rPr lang="en-US" dirty="0" smtClean="0"/>
              <a:t>)</a:t>
            </a:r>
          </a:p>
          <a:p>
            <a:pPr marL="914400" lvl="1" indent="-457200">
              <a:buFont typeface="+mj-lt"/>
              <a:buAutoNum type="alphaUcPeriod"/>
            </a:pPr>
            <a:r>
              <a:rPr lang="en-US" dirty="0" smtClean="0"/>
              <a:t>internal consistency</a:t>
            </a:r>
          </a:p>
          <a:p>
            <a:pPr marL="914400" lvl="1" indent="-457200">
              <a:buFont typeface="+mj-lt"/>
              <a:buAutoNum type="alphaUcPeriod"/>
            </a:pPr>
            <a:r>
              <a:rPr lang="en-US" dirty="0" smtClean="0"/>
              <a:t>metaphorical consistency</a:t>
            </a:r>
          </a:p>
          <a:p>
            <a:pPr marL="914400" lvl="1" indent="-457200">
              <a:buFont typeface="+mj-lt"/>
              <a:buAutoNum type="alphaUcPeriod"/>
            </a:pPr>
            <a:r>
              <a:rPr lang="en-US" dirty="0" smtClean="0"/>
              <a:t>external consistency</a:t>
            </a:r>
          </a:p>
          <a:p>
            <a:pPr marL="914400" lvl="1" indent="-457200">
              <a:buFont typeface="+mj-lt"/>
              <a:buAutoNum type="alphaUcPeriod"/>
            </a:pPr>
            <a:r>
              <a:rPr lang="en-US" dirty="0" smtClean="0"/>
              <a:t>foolish consistency</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11</a:t>
            </a:fld>
            <a:endParaRPr lang="en-US"/>
          </a:p>
        </p:txBody>
      </p:sp>
    </p:spTree>
    <p:extLst>
      <p:ext uri="{BB962C8B-B14F-4D97-AF65-F5344CB8AC3E}">
        <p14:creationId xmlns:p14="http://schemas.microsoft.com/office/powerpoint/2010/main" val="160433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Affordances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60131C0-6659-4378-84D7-9E75C1B357D8}" type="slidenum">
              <a:rPr lang="en-US" smtClean="0"/>
              <a:pPr/>
              <a:t>12</a:t>
            </a:fld>
            <a:endParaRPr lang="en-US"/>
          </a:p>
        </p:txBody>
      </p:sp>
    </p:spTree>
    <p:extLst>
      <p:ext uri="{BB962C8B-B14F-4D97-AF65-F5344CB8AC3E}">
        <p14:creationId xmlns:p14="http://schemas.microsoft.com/office/powerpoint/2010/main" val="280997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Affordances</a:t>
            </a:r>
          </a:p>
        </p:txBody>
      </p:sp>
      <p:sp>
        <p:nvSpPr>
          <p:cNvPr id="21507" name="Rectangle 3"/>
          <p:cNvSpPr>
            <a:spLocks noGrp="1" noChangeArrowheads="1"/>
          </p:cNvSpPr>
          <p:nvPr>
            <p:ph type="body" idx="1"/>
          </p:nvPr>
        </p:nvSpPr>
        <p:spPr/>
        <p:txBody>
          <a:bodyPr/>
          <a:lstStyle/>
          <a:p>
            <a:pPr>
              <a:lnSpc>
                <a:spcPct val="90000"/>
              </a:lnSpc>
            </a:pPr>
            <a:r>
              <a:rPr lang="en-US" dirty="0" smtClean="0"/>
              <a:t>Perceived and actual properties of a thing that determine how the thing could be used</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Perceived vs. actual </a:t>
            </a:r>
          </a:p>
        </p:txBody>
      </p:sp>
      <p:sp>
        <p:nvSpPr>
          <p:cNvPr id="21508" name="Date Placeholder 3"/>
          <p:cNvSpPr>
            <a:spLocks noGrp="1"/>
          </p:cNvSpPr>
          <p:nvPr>
            <p:ph type="dt" sz="quarter" idx="10"/>
          </p:nvPr>
        </p:nvSpPr>
        <p:spPr>
          <a:noFill/>
        </p:spPr>
        <p:txBody>
          <a:bodyPr/>
          <a:lstStyle/>
          <a:p>
            <a:r>
              <a:rPr lang="en-US" smtClean="0"/>
              <a:t>Spring 2013</a:t>
            </a:r>
          </a:p>
        </p:txBody>
      </p:sp>
      <p:sp>
        <p:nvSpPr>
          <p:cNvPr id="21509" name="Footer Placeholder 4"/>
          <p:cNvSpPr>
            <a:spLocks noGrp="1"/>
          </p:cNvSpPr>
          <p:nvPr>
            <p:ph type="ftr" sz="quarter" idx="11"/>
          </p:nvPr>
        </p:nvSpPr>
        <p:spPr>
          <a:noFill/>
        </p:spPr>
        <p:txBody>
          <a:bodyPr/>
          <a:lstStyle/>
          <a:p>
            <a:r>
              <a:rPr lang="en-US" smtClean="0"/>
              <a:t>6.813/6.831 User Interface Design and Implementation</a:t>
            </a:r>
          </a:p>
        </p:txBody>
      </p:sp>
      <p:sp>
        <p:nvSpPr>
          <p:cNvPr id="21510" name="Slide Number Placeholder 5"/>
          <p:cNvSpPr>
            <a:spLocks noGrp="1"/>
          </p:cNvSpPr>
          <p:nvPr>
            <p:ph type="sldNum" sz="quarter" idx="12"/>
          </p:nvPr>
        </p:nvSpPr>
        <p:spPr>
          <a:noFill/>
        </p:spPr>
        <p:txBody>
          <a:bodyPr/>
          <a:lstStyle/>
          <a:p>
            <a:fld id="{FABAD7EA-AA6C-499C-A700-D357F0A0446A}" type="slidenum">
              <a:rPr lang="en-US" smtClean="0"/>
              <a:pPr/>
              <a:t>13</a:t>
            </a:fld>
            <a:endParaRPr lang="en-US" smtClean="0"/>
          </a:p>
        </p:txBody>
      </p:sp>
      <p:pic>
        <p:nvPicPr>
          <p:cNvPr id="21511" name="Picture 4" descr="autotim1"/>
          <p:cNvPicPr>
            <a:picLocks noChangeAspect="1" noChangeArrowheads="1"/>
          </p:cNvPicPr>
          <p:nvPr/>
        </p:nvPicPr>
        <p:blipFill>
          <a:blip r:embed="rId3" cstate="print"/>
          <a:srcRect t="49655"/>
          <a:stretch>
            <a:fillRect/>
          </a:stretch>
        </p:blipFill>
        <p:spPr bwMode="auto">
          <a:xfrm>
            <a:off x="3429000" y="5029200"/>
            <a:ext cx="4341813" cy="609600"/>
          </a:xfrm>
          <a:prstGeom prst="rect">
            <a:avLst/>
          </a:prstGeom>
          <a:noFill/>
          <a:ln w="9525">
            <a:noFill/>
            <a:miter lim="800000"/>
            <a:headEnd/>
            <a:tailEnd/>
          </a:ln>
        </p:spPr>
      </p:pic>
      <p:pic>
        <p:nvPicPr>
          <p:cNvPr id="21512" name="Picture 7"/>
          <p:cNvPicPr>
            <a:picLocks noChangeAspect="1" noChangeArrowheads="1"/>
          </p:cNvPicPr>
          <p:nvPr/>
        </p:nvPicPr>
        <p:blipFill>
          <a:blip r:embed="rId4" cstate="print"/>
          <a:srcRect/>
          <a:stretch>
            <a:fillRect/>
          </a:stretch>
        </p:blipFill>
        <p:spPr bwMode="auto">
          <a:xfrm>
            <a:off x="1752600" y="4648200"/>
            <a:ext cx="1123950" cy="1498600"/>
          </a:xfrm>
          <a:prstGeom prst="rect">
            <a:avLst/>
          </a:prstGeom>
          <a:noFill/>
          <a:ln w="25400" algn="ctr">
            <a:noFill/>
            <a:miter lim="800000"/>
            <a:headEnd/>
            <a:tailEnd type="none" w="lg" len="lg"/>
          </a:ln>
        </p:spPr>
      </p:pic>
      <p:pic>
        <p:nvPicPr>
          <p:cNvPr id="21513" name="Picture 8"/>
          <p:cNvPicPr>
            <a:picLocks noChangeAspect="1" noChangeArrowheads="1"/>
          </p:cNvPicPr>
          <p:nvPr/>
        </p:nvPicPr>
        <p:blipFill>
          <a:blip r:embed="rId5" cstate="print"/>
          <a:srcRect/>
          <a:stretch>
            <a:fillRect/>
          </a:stretch>
        </p:blipFill>
        <p:spPr bwMode="auto">
          <a:xfrm>
            <a:off x="1143000" y="2362200"/>
            <a:ext cx="946150" cy="1447800"/>
          </a:xfrm>
          <a:prstGeom prst="rect">
            <a:avLst/>
          </a:prstGeom>
          <a:noFill/>
          <a:ln w="25400" algn="ctr">
            <a:noFill/>
            <a:miter lim="800000"/>
            <a:headEnd/>
            <a:tailEnd type="none" w="lg" len="lg"/>
          </a:ln>
        </p:spPr>
      </p:pic>
      <p:pic>
        <p:nvPicPr>
          <p:cNvPr id="21514" name="Picture 4" descr="award2"/>
          <p:cNvPicPr>
            <a:picLocks noChangeAspect="1" noChangeArrowheads="1"/>
          </p:cNvPicPr>
          <p:nvPr/>
        </p:nvPicPr>
        <p:blipFill>
          <a:blip r:embed="rId6" cstate="print"/>
          <a:srcRect l="2779" t="8598" r="58333" b="16167"/>
          <a:stretch>
            <a:fillRect/>
          </a:stretch>
        </p:blipFill>
        <p:spPr bwMode="auto">
          <a:xfrm>
            <a:off x="7315200" y="2362200"/>
            <a:ext cx="1524000" cy="1905000"/>
          </a:xfrm>
          <a:prstGeom prst="rect">
            <a:avLst/>
          </a:prstGeom>
          <a:noFill/>
          <a:ln w="9525">
            <a:noFill/>
            <a:miter lim="800000"/>
            <a:headEnd/>
            <a:tailEnd/>
          </a:ln>
        </p:spPr>
      </p:pic>
      <p:pic>
        <p:nvPicPr>
          <p:cNvPr id="21515" name="Picture 7" descr="Picture1"/>
          <p:cNvPicPr>
            <a:picLocks noChangeAspect="1" noChangeArrowheads="1"/>
          </p:cNvPicPr>
          <p:nvPr/>
        </p:nvPicPr>
        <p:blipFill>
          <a:blip r:embed="rId7" cstate="print"/>
          <a:srcRect l="26666" t="75288" r="2667" b="16347"/>
          <a:stretch>
            <a:fillRect/>
          </a:stretch>
        </p:blipFill>
        <p:spPr bwMode="auto">
          <a:xfrm>
            <a:off x="3733800" y="2971800"/>
            <a:ext cx="3276600" cy="309113"/>
          </a:xfrm>
          <a:prstGeom prst="rect">
            <a:avLst/>
          </a:prstGeom>
          <a:noFill/>
          <a:ln w="9525">
            <a:noFill/>
            <a:miter lim="800000"/>
            <a:headEnd/>
            <a:tailEnd/>
          </a:ln>
        </p:spPr>
      </p:pic>
      <p:sp>
        <p:nvSpPr>
          <p:cNvPr id="21516" name="Picture 9"/>
          <p:cNvSpPr>
            <a:spLocks noChangeAspect="1" noChangeArrowheads="1"/>
          </p:cNvSpPr>
          <p:nvPr/>
        </p:nvSpPr>
        <p:spPr bwMode="auto">
          <a:xfrm>
            <a:off x="4876800" y="2286000"/>
            <a:ext cx="700088" cy="1020763"/>
          </a:xfrm>
          <a:prstGeom prst="rect">
            <a:avLst/>
          </a:prstGeom>
          <a:noFill/>
          <a:ln w="25400" algn="ctr">
            <a:noFill/>
            <a:miter lim="800000"/>
            <a:headEnd/>
            <a:tailEnd type="none" w="lg" len="lg"/>
          </a:ln>
        </p:spPr>
        <p:txBody>
          <a:bodyPr/>
          <a:lstStyle/>
          <a:p>
            <a:endParaRPr lang="en-US"/>
          </a:p>
        </p:txBody>
      </p:sp>
      <p:pic>
        <p:nvPicPr>
          <p:cNvPr id="21517" name="Picture 10"/>
          <p:cNvPicPr>
            <a:picLocks noChangeAspect="1" noChangeArrowheads="1"/>
          </p:cNvPicPr>
          <p:nvPr/>
        </p:nvPicPr>
        <p:blipFill>
          <a:blip r:embed="rId8" cstate="print"/>
          <a:srcRect/>
          <a:stretch>
            <a:fillRect/>
          </a:stretch>
        </p:blipFill>
        <p:spPr bwMode="auto">
          <a:xfrm>
            <a:off x="2286000" y="2590800"/>
            <a:ext cx="1066800" cy="979488"/>
          </a:xfrm>
          <a:prstGeom prst="rect">
            <a:avLst/>
          </a:prstGeom>
          <a:noFill/>
          <a:ln w="25400" algn="ctr">
            <a:noFill/>
            <a:miter lim="800000"/>
            <a:headEnd/>
            <a:tailEnd type="none" w="lg" len="lg"/>
          </a:ln>
        </p:spPr>
      </p:pic>
    </p:spTree>
    <p:extLst>
      <p:ext uri="{BB962C8B-B14F-4D97-AF65-F5344CB8AC3E}">
        <p14:creationId xmlns:p14="http://schemas.microsoft.com/office/powerpoint/2010/main" val="17257093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p:txBody>
          <a:bodyPr/>
          <a:lstStyle/>
          <a:p>
            <a:r>
              <a:rPr lang="en-US" dirty="0" smtClean="0"/>
              <a:t>Use Appropriate Affordances</a:t>
            </a:r>
          </a:p>
        </p:txBody>
      </p:sp>
      <p:sp>
        <p:nvSpPr>
          <p:cNvPr id="27651" name="Text Placeholder 7"/>
          <p:cNvSpPr>
            <a:spLocks noGrp="1"/>
          </p:cNvSpPr>
          <p:nvPr>
            <p:ph type="body" idx="1"/>
          </p:nvPr>
        </p:nvSpPr>
        <p:spPr/>
        <p:txBody>
          <a:bodyPr/>
          <a:lstStyle/>
          <a:p>
            <a:r>
              <a:rPr lang="en-US" smtClean="0"/>
              <a:t>Buttons &amp; links</a:t>
            </a:r>
          </a:p>
          <a:p>
            <a:endParaRPr lang="en-US" smtClean="0"/>
          </a:p>
          <a:p>
            <a:r>
              <a:rPr lang="en-US" smtClean="0"/>
              <a:t>Drop-down arrows</a:t>
            </a:r>
          </a:p>
          <a:p>
            <a:endParaRPr lang="en-US" smtClean="0"/>
          </a:p>
          <a:p>
            <a:r>
              <a:rPr lang="en-US" smtClean="0"/>
              <a:t>Texture</a:t>
            </a:r>
          </a:p>
          <a:p>
            <a:pPr>
              <a:buFontTx/>
              <a:buNone/>
            </a:pPr>
            <a:endParaRPr lang="en-US" smtClean="0"/>
          </a:p>
          <a:p>
            <a:r>
              <a:rPr lang="en-US" smtClean="0"/>
              <a:t>Mouse cursor</a:t>
            </a:r>
          </a:p>
          <a:p>
            <a:pPr>
              <a:buFontTx/>
              <a:buNone/>
            </a:pPr>
            <a:endParaRPr lang="en-US" smtClean="0"/>
          </a:p>
          <a:p>
            <a:r>
              <a:rPr lang="en-US" smtClean="0"/>
              <a:t>Highlight on mouseover</a:t>
            </a:r>
          </a:p>
          <a:p>
            <a:endParaRPr lang="en-US" smtClean="0"/>
          </a:p>
          <a:p>
            <a:endParaRPr lang="en-US" smtClean="0"/>
          </a:p>
        </p:txBody>
      </p:sp>
      <p:sp>
        <p:nvSpPr>
          <p:cNvPr id="27652" name="Date Placeholder 3"/>
          <p:cNvSpPr>
            <a:spLocks noGrp="1"/>
          </p:cNvSpPr>
          <p:nvPr>
            <p:ph type="dt" sz="quarter" idx="10"/>
          </p:nvPr>
        </p:nvSpPr>
        <p:spPr>
          <a:noFill/>
        </p:spPr>
        <p:txBody>
          <a:bodyPr/>
          <a:lstStyle/>
          <a:p>
            <a:r>
              <a:rPr lang="en-US" smtClean="0"/>
              <a:t>Spring 2013</a:t>
            </a:r>
          </a:p>
        </p:txBody>
      </p:sp>
      <p:sp>
        <p:nvSpPr>
          <p:cNvPr id="27653" name="Footer Placeholder 4"/>
          <p:cNvSpPr>
            <a:spLocks noGrp="1"/>
          </p:cNvSpPr>
          <p:nvPr>
            <p:ph type="ftr" sz="quarter" idx="11"/>
          </p:nvPr>
        </p:nvSpPr>
        <p:spPr>
          <a:noFill/>
        </p:spPr>
        <p:txBody>
          <a:bodyPr/>
          <a:lstStyle/>
          <a:p>
            <a:r>
              <a:rPr lang="en-US" smtClean="0"/>
              <a:t>6.813/6.831 User Interface Design and Implementation</a:t>
            </a:r>
          </a:p>
        </p:txBody>
      </p:sp>
      <p:sp>
        <p:nvSpPr>
          <p:cNvPr id="27654" name="Slide Number Placeholder 5"/>
          <p:cNvSpPr>
            <a:spLocks noGrp="1"/>
          </p:cNvSpPr>
          <p:nvPr>
            <p:ph type="sldNum" sz="quarter" idx="12"/>
          </p:nvPr>
        </p:nvSpPr>
        <p:spPr>
          <a:noFill/>
        </p:spPr>
        <p:txBody>
          <a:bodyPr/>
          <a:lstStyle/>
          <a:p>
            <a:fld id="{73CDEE20-D880-46B1-987D-40DA715DAEA3}" type="slidenum">
              <a:rPr lang="en-US"/>
              <a:pPr/>
              <a:t>14</a:t>
            </a:fld>
            <a:endParaRPr lang="en-US"/>
          </a:p>
        </p:txBody>
      </p:sp>
      <p:pic>
        <p:nvPicPr>
          <p:cNvPr id="27655" name="Picture 7"/>
          <p:cNvPicPr>
            <a:picLocks noChangeAspect="1" noChangeArrowheads="1"/>
          </p:cNvPicPr>
          <p:nvPr/>
        </p:nvPicPr>
        <p:blipFill>
          <a:blip r:embed="rId3" cstate="print"/>
          <a:srcRect/>
          <a:stretch>
            <a:fillRect/>
          </a:stretch>
        </p:blipFill>
        <p:spPr bwMode="auto">
          <a:xfrm>
            <a:off x="4419600" y="3276600"/>
            <a:ext cx="838200" cy="931863"/>
          </a:xfrm>
          <a:prstGeom prst="rect">
            <a:avLst/>
          </a:prstGeom>
          <a:noFill/>
          <a:ln w="25400">
            <a:noFill/>
            <a:miter lim="800000"/>
            <a:headEnd/>
            <a:tailEnd type="none" w="lg" len="lg"/>
          </a:ln>
        </p:spPr>
      </p:pic>
      <p:pic>
        <p:nvPicPr>
          <p:cNvPr id="27656" name="Picture 8"/>
          <p:cNvPicPr>
            <a:picLocks noChangeAspect="1" noChangeArrowheads="1"/>
          </p:cNvPicPr>
          <p:nvPr/>
        </p:nvPicPr>
        <p:blipFill>
          <a:blip r:embed="rId4" cstate="print"/>
          <a:srcRect/>
          <a:stretch>
            <a:fillRect/>
          </a:stretch>
        </p:blipFill>
        <p:spPr bwMode="auto">
          <a:xfrm>
            <a:off x="4419600" y="2300288"/>
            <a:ext cx="990600" cy="747712"/>
          </a:xfrm>
          <a:prstGeom prst="rect">
            <a:avLst/>
          </a:prstGeom>
          <a:noFill/>
          <a:ln w="25400">
            <a:noFill/>
            <a:miter lim="800000"/>
            <a:headEnd/>
            <a:tailEnd type="none" w="lg" len="lg"/>
          </a:ln>
        </p:spPr>
      </p:pic>
      <p:pic>
        <p:nvPicPr>
          <p:cNvPr id="27657" name="Picture 9"/>
          <p:cNvPicPr>
            <a:picLocks noChangeAspect="1" noChangeArrowheads="1"/>
          </p:cNvPicPr>
          <p:nvPr/>
        </p:nvPicPr>
        <p:blipFill>
          <a:blip r:embed="rId5" cstate="print"/>
          <a:srcRect/>
          <a:stretch>
            <a:fillRect/>
          </a:stretch>
        </p:blipFill>
        <p:spPr bwMode="auto">
          <a:xfrm>
            <a:off x="5715000" y="2300288"/>
            <a:ext cx="2438400" cy="742950"/>
          </a:xfrm>
          <a:prstGeom prst="rect">
            <a:avLst/>
          </a:prstGeom>
          <a:noFill/>
          <a:ln w="25400">
            <a:noFill/>
            <a:miter lim="800000"/>
            <a:headEnd/>
            <a:tailEnd type="none" w="lg" len="lg"/>
          </a:ln>
        </p:spPr>
      </p:pic>
      <p:pic>
        <p:nvPicPr>
          <p:cNvPr id="27658" name="Picture 10"/>
          <p:cNvPicPr>
            <a:picLocks noChangeAspect="1" noChangeArrowheads="1"/>
          </p:cNvPicPr>
          <p:nvPr/>
        </p:nvPicPr>
        <p:blipFill>
          <a:blip r:embed="rId6" cstate="print"/>
          <a:srcRect/>
          <a:stretch>
            <a:fillRect/>
          </a:stretch>
        </p:blipFill>
        <p:spPr bwMode="auto">
          <a:xfrm>
            <a:off x="4419600" y="4419600"/>
            <a:ext cx="469900" cy="609600"/>
          </a:xfrm>
          <a:prstGeom prst="rect">
            <a:avLst/>
          </a:prstGeom>
          <a:noFill/>
          <a:ln w="25400">
            <a:noFill/>
            <a:miter lim="800000"/>
            <a:headEnd/>
            <a:tailEnd type="none" w="lg" len="lg"/>
          </a:ln>
        </p:spPr>
      </p:pic>
      <p:pic>
        <p:nvPicPr>
          <p:cNvPr id="27659" name="Picture 11"/>
          <p:cNvPicPr>
            <a:picLocks noChangeAspect="1" noChangeArrowheads="1"/>
          </p:cNvPicPr>
          <p:nvPr/>
        </p:nvPicPr>
        <p:blipFill>
          <a:blip r:embed="rId7" cstate="print"/>
          <a:srcRect l="16216" t="16216" r="24324" b="24324"/>
          <a:stretch>
            <a:fillRect/>
          </a:stretch>
        </p:blipFill>
        <p:spPr bwMode="auto">
          <a:xfrm>
            <a:off x="4953000" y="4267200"/>
            <a:ext cx="838200" cy="838200"/>
          </a:xfrm>
          <a:prstGeom prst="rect">
            <a:avLst/>
          </a:prstGeom>
          <a:noFill/>
          <a:ln w="25400">
            <a:noFill/>
            <a:miter lim="800000"/>
            <a:headEnd/>
            <a:tailEnd type="none" w="lg" len="lg"/>
          </a:ln>
        </p:spPr>
      </p:pic>
      <p:pic>
        <p:nvPicPr>
          <p:cNvPr id="27660" name="Picture 13"/>
          <p:cNvPicPr>
            <a:picLocks noChangeAspect="1" noChangeArrowheads="1"/>
          </p:cNvPicPr>
          <p:nvPr/>
        </p:nvPicPr>
        <p:blipFill>
          <a:blip r:embed="rId8" cstate="print"/>
          <a:srcRect l="20000" t="8000" r="24001" b="20000"/>
          <a:stretch>
            <a:fillRect/>
          </a:stretch>
        </p:blipFill>
        <p:spPr bwMode="auto">
          <a:xfrm>
            <a:off x="6477000" y="4343400"/>
            <a:ext cx="533400" cy="685800"/>
          </a:xfrm>
          <a:prstGeom prst="rect">
            <a:avLst/>
          </a:prstGeom>
          <a:noFill/>
          <a:ln w="25400">
            <a:noFill/>
            <a:miter lim="800000"/>
            <a:headEnd/>
            <a:tailEnd type="none" w="lg" len="lg"/>
          </a:ln>
        </p:spPr>
      </p:pic>
      <p:pic>
        <p:nvPicPr>
          <p:cNvPr id="27661" name="Picture 14"/>
          <p:cNvPicPr>
            <a:picLocks noChangeAspect="1" noChangeArrowheads="1"/>
          </p:cNvPicPr>
          <p:nvPr/>
        </p:nvPicPr>
        <p:blipFill>
          <a:blip r:embed="rId9" cstate="print"/>
          <a:srcRect l="15385" t="15385" r="23077" b="23077"/>
          <a:stretch>
            <a:fillRect/>
          </a:stretch>
        </p:blipFill>
        <p:spPr bwMode="auto">
          <a:xfrm>
            <a:off x="5791200" y="4419600"/>
            <a:ext cx="609600" cy="609600"/>
          </a:xfrm>
          <a:prstGeom prst="rect">
            <a:avLst/>
          </a:prstGeom>
          <a:noFill/>
          <a:ln w="25400">
            <a:noFill/>
            <a:miter lim="800000"/>
            <a:headEnd/>
            <a:tailEnd type="none" w="lg" len="lg"/>
          </a:ln>
        </p:spPr>
      </p:pic>
      <p:pic>
        <p:nvPicPr>
          <p:cNvPr id="27662" name="Picture 15"/>
          <p:cNvPicPr>
            <a:picLocks noChangeAspect="1" noChangeArrowheads="1"/>
          </p:cNvPicPr>
          <p:nvPr/>
        </p:nvPicPr>
        <p:blipFill>
          <a:blip r:embed="rId10" cstate="print"/>
          <a:srcRect l="22581" t="19354" r="25806" b="29031"/>
          <a:stretch>
            <a:fillRect/>
          </a:stretch>
        </p:blipFill>
        <p:spPr bwMode="auto">
          <a:xfrm>
            <a:off x="7162800" y="4419600"/>
            <a:ext cx="609600" cy="609600"/>
          </a:xfrm>
          <a:prstGeom prst="rect">
            <a:avLst/>
          </a:prstGeom>
          <a:noFill/>
          <a:ln w="25400">
            <a:noFill/>
            <a:miter lim="800000"/>
            <a:headEnd/>
            <a:tailEnd type="none" w="lg" len="lg"/>
          </a:ln>
        </p:spPr>
      </p:pic>
      <p:pic>
        <p:nvPicPr>
          <p:cNvPr id="27663" name="Picture 16"/>
          <p:cNvPicPr>
            <a:picLocks noChangeAspect="1" noChangeArrowheads="1"/>
          </p:cNvPicPr>
          <p:nvPr/>
        </p:nvPicPr>
        <p:blipFill>
          <a:blip r:embed="rId11" cstate="print"/>
          <a:srcRect t="16792" r="25833" b="23058"/>
          <a:stretch>
            <a:fillRect/>
          </a:stretch>
        </p:blipFill>
        <p:spPr bwMode="auto">
          <a:xfrm>
            <a:off x="5791200" y="3352800"/>
            <a:ext cx="2925763" cy="457200"/>
          </a:xfrm>
          <a:prstGeom prst="rect">
            <a:avLst/>
          </a:prstGeom>
          <a:noFill/>
          <a:ln w="25400">
            <a:noFill/>
            <a:miter lim="800000"/>
            <a:headEnd/>
            <a:tailEnd type="none" w="lg" len="lg"/>
          </a:ln>
        </p:spPr>
      </p:pic>
      <p:pic>
        <p:nvPicPr>
          <p:cNvPr id="27664" name="Picture 17"/>
          <p:cNvPicPr>
            <a:picLocks noChangeAspect="1" noChangeArrowheads="1"/>
          </p:cNvPicPr>
          <p:nvPr/>
        </p:nvPicPr>
        <p:blipFill>
          <a:blip r:embed="rId12" cstate="print"/>
          <a:srcRect/>
          <a:stretch>
            <a:fillRect/>
          </a:stretch>
        </p:blipFill>
        <p:spPr bwMode="auto">
          <a:xfrm>
            <a:off x="4149725" y="1143000"/>
            <a:ext cx="3546475" cy="838200"/>
          </a:xfrm>
          <a:prstGeom prst="rect">
            <a:avLst/>
          </a:prstGeom>
          <a:noFill/>
          <a:ln w="25400">
            <a:noFill/>
            <a:miter lim="800000"/>
            <a:headEnd/>
            <a:tailEnd type="none" w="lg" len="lg"/>
          </a:ln>
        </p:spPr>
      </p:pic>
      <p:pic>
        <p:nvPicPr>
          <p:cNvPr id="27665" name="Picture 18"/>
          <p:cNvPicPr>
            <a:picLocks noChangeAspect="1" noChangeArrowheads="1"/>
          </p:cNvPicPr>
          <p:nvPr/>
        </p:nvPicPr>
        <p:blipFill>
          <a:blip r:embed="rId13" cstate="print"/>
          <a:srcRect/>
          <a:stretch>
            <a:fillRect/>
          </a:stretch>
        </p:blipFill>
        <p:spPr bwMode="auto">
          <a:xfrm>
            <a:off x="5181600" y="5257800"/>
            <a:ext cx="3049588" cy="993775"/>
          </a:xfrm>
          <a:prstGeom prst="rect">
            <a:avLst/>
          </a:prstGeom>
          <a:noFill/>
          <a:ln w="25400">
            <a:noFill/>
            <a:miter lim="800000"/>
            <a:headEnd/>
            <a:tailEnd type="none" w="lg" len="lg"/>
          </a:ln>
        </p:spPr>
      </p:pic>
      <p:pic>
        <p:nvPicPr>
          <p:cNvPr id="27666" name="Picture 17" descr="cursor.png"/>
          <p:cNvPicPr>
            <a:picLocks noChangeAspect="1"/>
          </p:cNvPicPr>
          <p:nvPr/>
        </p:nvPicPr>
        <p:blipFill>
          <a:blip r:embed="rId14" cstate="print"/>
          <a:srcRect/>
          <a:stretch>
            <a:fillRect/>
          </a:stretch>
        </p:blipFill>
        <p:spPr bwMode="auto">
          <a:xfrm>
            <a:off x="6781800" y="5715000"/>
            <a:ext cx="304800" cy="533400"/>
          </a:xfrm>
          <a:prstGeom prst="rect">
            <a:avLst/>
          </a:prstGeom>
          <a:noFill/>
          <a:ln w="9525">
            <a:noFill/>
            <a:miter lim="800000"/>
            <a:headEnd/>
            <a:tailEnd/>
          </a:ln>
        </p:spPr>
      </p:pic>
    </p:spTree>
    <p:extLst>
      <p:ext uri="{BB962C8B-B14F-4D97-AF65-F5344CB8AC3E}">
        <p14:creationId xmlns:p14="http://schemas.microsoft.com/office/powerpoint/2010/main" val="2396581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Hyperlinks and Buttons</a:t>
            </a:r>
            <a:endParaRPr lang="en-US" dirty="0"/>
          </a:p>
        </p:txBody>
      </p:sp>
      <p:sp>
        <p:nvSpPr>
          <p:cNvPr id="3" name="Text Placeholder 2"/>
          <p:cNvSpPr>
            <a:spLocks noGrp="1"/>
          </p:cNvSpPr>
          <p:nvPr>
            <p:ph idx="1"/>
          </p:nvPr>
        </p:nvSpPr>
        <p:spPr>
          <a:xfrm>
            <a:off x="914400" y="914400"/>
            <a:ext cx="3886200" cy="4724400"/>
          </a:xfrm>
        </p:spPr>
        <p:txBody>
          <a:bodyPr/>
          <a:lstStyle/>
          <a:p>
            <a:pPr marL="0" indent="0">
              <a:buNone/>
            </a:pPr>
            <a:r>
              <a:rPr lang="en-US" sz="2400" dirty="0"/>
              <a:t>V</a:t>
            </a:r>
            <a:r>
              <a:rPr lang="en-US" sz="2400" dirty="0" smtClean="0"/>
              <a:t>isit </a:t>
            </a:r>
            <a:r>
              <a:rPr lang="en-US" sz="2400" u="sng" dirty="0" smtClean="0">
                <a:solidFill>
                  <a:schemeClr val="accent6"/>
                </a:solidFill>
              </a:rPr>
              <a:t>our store</a:t>
            </a:r>
            <a:r>
              <a:rPr lang="en-US" sz="2400" dirty="0"/>
              <a:t>.</a:t>
            </a:r>
          </a:p>
          <a:p>
            <a:pPr marL="0" indent="0">
              <a:buNone/>
            </a:pPr>
            <a:r>
              <a:rPr lang="en-US" sz="2400" dirty="0">
                <a:solidFill>
                  <a:schemeClr val="bg1"/>
                </a:solidFill>
              </a:rPr>
              <a:t>Visit</a:t>
            </a:r>
            <a:r>
              <a:rPr lang="en-US" sz="2400" dirty="0"/>
              <a:t> </a:t>
            </a:r>
            <a:r>
              <a:rPr lang="en-US" sz="2400" u="sng" dirty="0">
                <a:solidFill>
                  <a:schemeClr val="accent6"/>
                </a:solidFill>
              </a:rPr>
              <a:t>our </a:t>
            </a:r>
            <a:r>
              <a:rPr lang="en-US" sz="2400" u="sng" dirty="0" smtClean="0">
                <a:solidFill>
                  <a:schemeClr val="accent6"/>
                </a:solidFill>
              </a:rPr>
              <a:t>store</a:t>
            </a:r>
            <a:endParaRPr lang="en-US" sz="2400" dirty="0" smtClean="0"/>
          </a:p>
          <a:p>
            <a:pPr marL="0" indent="0">
              <a:buNone/>
            </a:pPr>
            <a:endParaRPr lang="en-US" sz="2400" dirty="0"/>
          </a:p>
          <a:p>
            <a:pPr marL="0" indent="0">
              <a:buNone/>
            </a:pPr>
            <a:r>
              <a:rPr lang="en-US" sz="2400" dirty="0" smtClean="0"/>
              <a:t>Visit </a:t>
            </a:r>
            <a:r>
              <a:rPr lang="en-US" sz="2400" dirty="0" smtClean="0">
                <a:solidFill>
                  <a:schemeClr val="accent6"/>
                </a:solidFill>
              </a:rPr>
              <a:t>our store</a:t>
            </a:r>
            <a:r>
              <a:rPr lang="en-US" sz="2400" dirty="0" smtClean="0"/>
              <a:t>.</a:t>
            </a:r>
          </a:p>
          <a:p>
            <a:pPr marL="0" indent="0">
              <a:buNone/>
            </a:pPr>
            <a:r>
              <a:rPr lang="en-US" sz="2400" dirty="0">
                <a:solidFill>
                  <a:schemeClr val="bg1"/>
                </a:solidFill>
              </a:rPr>
              <a:t>V</a:t>
            </a:r>
            <a:r>
              <a:rPr lang="en-US" sz="2400" dirty="0" smtClean="0">
                <a:solidFill>
                  <a:schemeClr val="bg1"/>
                </a:solidFill>
              </a:rPr>
              <a:t>isit</a:t>
            </a:r>
            <a:r>
              <a:rPr lang="en-US" sz="2400" dirty="0" smtClean="0"/>
              <a:t> </a:t>
            </a:r>
            <a:r>
              <a:rPr lang="en-US" sz="2400" u="sng" dirty="0">
                <a:solidFill>
                  <a:schemeClr val="accent6"/>
                </a:solidFill>
              </a:rPr>
              <a:t>our </a:t>
            </a:r>
            <a:r>
              <a:rPr lang="en-US" sz="2400" u="sng" dirty="0" smtClean="0">
                <a:solidFill>
                  <a:schemeClr val="accent6"/>
                </a:solidFill>
              </a:rPr>
              <a:t>store</a:t>
            </a:r>
            <a:endParaRPr lang="en-US" sz="2400" u="sng" dirty="0"/>
          </a:p>
          <a:p>
            <a:pPr marL="0" indent="0">
              <a:buNone/>
            </a:pPr>
            <a:endParaRPr lang="en-US" sz="2400" dirty="0" smtClean="0"/>
          </a:p>
          <a:p>
            <a:pPr marL="0" indent="0">
              <a:buNone/>
            </a:pPr>
            <a:r>
              <a:rPr lang="en-US" sz="2400" dirty="0" smtClean="0"/>
              <a:t>Visit </a:t>
            </a:r>
            <a:r>
              <a:rPr lang="en-US" sz="2400" dirty="0" smtClean="0">
                <a:solidFill>
                  <a:srgbClr val="992F34"/>
                </a:solidFill>
              </a:rPr>
              <a:t>our store</a:t>
            </a:r>
            <a:r>
              <a:rPr lang="en-US" sz="2400" dirty="0" smtClean="0"/>
              <a:t>.</a:t>
            </a:r>
          </a:p>
          <a:p>
            <a:pPr marL="0" indent="0">
              <a:buNone/>
            </a:pPr>
            <a:r>
              <a:rPr lang="en-US" sz="2400" dirty="0">
                <a:solidFill>
                  <a:srgbClr val="FFFFFF"/>
                </a:solidFill>
              </a:rPr>
              <a:t>V</a:t>
            </a:r>
            <a:r>
              <a:rPr lang="en-US" sz="2400" dirty="0" smtClean="0">
                <a:solidFill>
                  <a:srgbClr val="FFFFFF"/>
                </a:solidFill>
              </a:rPr>
              <a:t>isit</a:t>
            </a:r>
            <a:r>
              <a:rPr lang="en-US" sz="2400" dirty="0" smtClean="0"/>
              <a:t> </a:t>
            </a:r>
            <a:r>
              <a:rPr lang="en-US" sz="2400" u="sng" dirty="0" smtClean="0">
                <a:solidFill>
                  <a:srgbClr val="992F34"/>
                </a:solidFill>
              </a:rPr>
              <a:t>our store</a:t>
            </a:r>
            <a:endParaRPr lang="en-US" sz="2400" dirty="0"/>
          </a:p>
          <a:p>
            <a:pPr marL="0" indent="0">
              <a:buNone/>
            </a:pPr>
            <a:endParaRPr lang="en-US" sz="2400" dirty="0" smtClean="0"/>
          </a:p>
          <a:p>
            <a:pPr marL="0" indent="0">
              <a:buNone/>
            </a:pPr>
            <a:r>
              <a:rPr lang="en-US" sz="2400" dirty="0" smtClean="0"/>
              <a:t>Visit our store.</a:t>
            </a:r>
            <a:br>
              <a:rPr lang="en-US" sz="2400" dirty="0" smtClean="0"/>
            </a:br>
            <a:r>
              <a:rPr lang="en-US" sz="2400" dirty="0">
                <a:solidFill>
                  <a:srgbClr val="FFFFFF"/>
                </a:solidFill>
              </a:rPr>
              <a:t>V</a:t>
            </a:r>
            <a:r>
              <a:rPr lang="en-US" sz="2400" dirty="0" smtClean="0">
                <a:solidFill>
                  <a:srgbClr val="FFFFFF"/>
                </a:solidFill>
              </a:rPr>
              <a:t>isit </a:t>
            </a:r>
            <a:r>
              <a:rPr lang="en-US" sz="2400" u="sng" dirty="0"/>
              <a:t>our </a:t>
            </a:r>
            <a:r>
              <a:rPr lang="en-US" sz="2400" u="sng" dirty="0" smtClean="0"/>
              <a:t>store</a:t>
            </a:r>
            <a:endParaRPr lang="en-US" sz="2400" u="sng" dirty="0"/>
          </a:p>
          <a:p>
            <a:pPr marL="0" indent="0">
              <a:buNone/>
            </a:pPr>
            <a:endParaRPr lang="en-US" sz="2400"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15</a:t>
            </a:fld>
            <a:endParaRPr lang="en-US"/>
          </a:p>
        </p:txBody>
      </p:sp>
      <p:pic>
        <p:nvPicPr>
          <p:cNvPr id="9" name="Picture 10"/>
          <p:cNvPicPr>
            <a:picLocks noChangeAspect="1" noChangeArrowheads="1"/>
          </p:cNvPicPr>
          <p:nvPr/>
        </p:nvPicPr>
        <p:blipFill>
          <a:blip r:embed="rId3" cstate="print"/>
          <a:srcRect/>
          <a:stretch>
            <a:fillRect/>
          </a:stretch>
        </p:blipFill>
        <p:spPr bwMode="auto">
          <a:xfrm>
            <a:off x="1981200" y="3048000"/>
            <a:ext cx="293688" cy="381000"/>
          </a:xfrm>
          <a:prstGeom prst="rect">
            <a:avLst/>
          </a:prstGeom>
          <a:noFill/>
          <a:ln w="25400">
            <a:noFill/>
            <a:miter lim="800000"/>
            <a:headEnd/>
            <a:tailEnd type="none" w="lg" len="lg"/>
          </a:ln>
        </p:spPr>
      </p:pic>
      <p:pic>
        <p:nvPicPr>
          <p:cNvPr id="10" name="Picture 10"/>
          <p:cNvPicPr>
            <a:picLocks noChangeAspect="1" noChangeArrowheads="1"/>
          </p:cNvPicPr>
          <p:nvPr/>
        </p:nvPicPr>
        <p:blipFill>
          <a:blip r:embed="rId3" cstate="print"/>
          <a:srcRect/>
          <a:stretch>
            <a:fillRect/>
          </a:stretch>
        </p:blipFill>
        <p:spPr bwMode="auto">
          <a:xfrm>
            <a:off x="1981200" y="4343400"/>
            <a:ext cx="293688" cy="381000"/>
          </a:xfrm>
          <a:prstGeom prst="rect">
            <a:avLst/>
          </a:prstGeom>
          <a:noFill/>
          <a:ln w="25400">
            <a:noFill/>
            <a:miter lim="800000"/>
            <a:headEnd/>
            <a:tailEnd type="none" w="lg" len="lg"/>
          </a:ln>
        </p:spPr>
      </p:pic>
      <p:sp>
        <p:nvSpPr>
          <p:cNvPr id="13" name="Text Placeholder 2"/>
          <p:cNvSpPr txBox="1">
            <a:spLocks/>
          </p:cNvSpPr>
          <p:nvPr/>
        </p:nvSpPr>
        <p:spPr bwMode="auto">
          <a:xfrm>
            <a:off x="4953000" y="1447800"/>
            <a:ext cx="3886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endParaRPr lang="en-US" sz="2400" dirty="0"/>
          </a:p>
        </p:txBody>
      </p:sp>
      <p:pic>
        <p:nvPicPr>
          <p:cNvPr id="14" name="Picture 10"/>
          <p:cNvPicPr>
            <a:picLocks noChangeAspect="1" noChangeArrowheads="1"/>
          </p:cNvPicPr>
          <p:nvPr/>
        </p:nvPicPr>
        <p:blipFill>
          <a:blip r:embed="rId3" cstate="print"/>
          <a:srcRect/>
          <a:stretch>
            <a:fillRect/>
          </a:stretch>
        </p:blipFill>
        <p:spPr bwMode="auto">
          <a:xfrm>
            <a:off x="2068512" y="5638800"/>
            <a:ext cx="293688" cy="381000"/>
          </a:xfrm>
          <a:prstGeom prst="rect">
            <a:avLst/>
          </a:prstGeom>
          <a:noFill/>
          <a:ln w="25400">
            <a:noFill/>
            <a:miter lim="800000"/>
            <a:headEnd/>
            <a:tailEnd type="none" w="lg" len="lg"/>
          </a:ln>
        </p:spPr>
      </p:pic>
      <p:pic>
        <p:nvPicPr>
          <p:cNvPr id="17" name="Picture 16"/>
          <p:cNvPicPr>
            <a:picLocks noChangeAspect="1"/>
          </p:cNvPicPr>
          <p:nvPr/>
        </p:nvPicPr>
        <p:blipFill rotWithShape="1">
          <a:blip r:embed="rId4"/>
          <a:srcRect l="56564" t="61138" r="34194" b="32053"/>
          <a:stretch/>
        </p:blipFill>
        <p:spPr>
          <a:xfrm>
            <a:off x="6172200" y="1447799"/>
            <a:ext cx="1295400" cy="584241"/>
          </a:xfrm>
          <a:prstGeom prst="rect">
            <a:avLst/>
          </a:prstGeom>
        </p:spPr>
      </p:pic>
      <p:pic>
        <p:nvPicPr>
          <p:cNvPr id="18" name="Picture 17"/>
          <p:cNvPicPr>
            <a:picLocks noChangeAspect="1"/>
          </p:cNvPicPr>
          <p:nvPr/>
        </p:nvPicPr>
        <p:blipFill>
          <a:blip r:embed="rId5"/>
          <a:stretch>
            <a:fillRect/>
          </a:stretch>
        </p:blipFill>
        <p:spPr>
          <a:xfrm>
            <a:off x="6096000" y="2362200"/>
            <a:ext cx="1447800" cy="686777"/>
          </a:xfrm>
          <a:prstGeom prst="rect">
            <a:avLst/>
          </a:prstGeom>
        </p:spPr>
      </p:pic>
      <p:pic>
        <p:nvPicPr>
          <p:cNvPr id="19" name="Picture 18"/>
          <p:cNvPicPr>
            <a:picLocks noChangeAspect="1"/>
          </p:cNvPicPr>
          <p:nvPr/>
        </p:nvPicPr>
        <p:blipFill>
          <a:blip r:embed="rId6"/>
          <a:stretch>
            <a:fillRect/>
          </a:stretch>
        </p:blipFill>
        <p:spPr>
          <a:xfrm>
            <a:off x="5410200" y="3581400"/>
            <a:ext cx="1714619" cy="787455"/>
          </a:xfrm>
          <a:prstGeom prst="rect">
            <a:avLst/>
          </a:prstGeom>
        </p:spPr>
      </p:pic>
      <p:pic>
        <p:nvPicPr>
          <p:cNvPr id="21" name="Picture 20"/>
          <p:cNvPicPr>
            <a:picLocks noChangeAspect="1"/>
          </p:cNvPicPr>
          <p:nvPr/>
        </p:nvPicPr>
        <p:blipFill>
          <a:blip r:embed="rId7"/>
          <a:stretch>
            <a:fillRect/>
          </a:stretch>
        </p:blipFill>
        <p:spPr>
          <a:xfrm>
            <a:off x="7086600" y="3581400"/>
            <a:ext cx="1676516" cy="736651"/>
          </a:xfrm>
          <a:prstGeom prst="rect">
            <a:avLst/>
          </a:prstGeom>
        </p:spPr>
      </p:pic>
      <p:pic>
        <p:nvPicPr>
          <p:cNvPr id="22" name="Picture 10"/>
          <p:cNvPicPr>
            <a:picLocks noChangeAspect="1" noChangeArrowheads="1"/>
          </p:cNvPicPr>
          <p:nvPr/>
        </p:nvPicPr>
        <p:blipFill>
          <a:blip r:embed="rId3" cstate="print"/>
          <a:srcRect/>
          <a:stretch>
            <a:fillRect/>
          </a:stretch>
        </p:blipFill>
        <p:spPr bwMode="auto">
          <a:xfrm>
            <a:off x="7772400" y="4191000"/>
            <a:ext cx="293688" cy="381000"/>
          </a:xfrm>
          <a:prstGeom prst="rect">
            <a:avLst/>
          </a:prstGeom>
          <a:noFill/>
          <a:ln w="25400">
            <a:noFill/>
            <a:miter lim="800000"/>
            <a:headEnd/>
            <a:tailEnd type="none" w="lg" len="lg"/>
          </a:ln>
        </p:spPr>
      </p:pic>
      <p:pic>
        <p:nvPicPr>
          <p:cNvPr id="23" name="Picture 22"/>
          <p:cNvPicPr>
            <a:picLocks noChangeAspect="1"/>
          </p:cNvPicPr>
          <p:nvPr/>
        </p:nvPicPr>
        <p:blipFill rotWithShape="1">
          <a:blip r:embed="rId8"/>
          <a:srcRect r="12396"/>
          <a:stretch/>
        </p:blipFill>
        <p:spPr>
          <a:xfrm>
            <a:off x="5181600" y="4724400"/>
            <a:ext cx="1852428" cy="1295400"/>
          </a:xfrm>
          <a:prstGeom prst="rect">
            <a:avLst/>
          </a:prstGeom>
        </p:spPr>
      </p:pic>
      <p:pic>
        <p:nvPicPr>
          <p:cNvPr id="24" name="Picture 23"/>
          <p:cNvPicPr>
            <a:picLocks noChangeAspect="1"/>
          </p:cNvPicPr>
          <p:nvPr/>
        </p:nvPicPr>
        <p:blipFill>
          <a:blip r:embed="rId8"/>
          <a:stretch>
            <a:fillRect/>
          </a:stretch>
        </p:blipFill>
        <p:spPr>
          <a:xfrm>
            <a:off x="7010400" y="4724399"/>
            <a:ext cx="2133600" cy="1307071"/>
          </a:xfrm>
          <a:prstGeom prst="rect">
            <a:avLst/>
          </a:prstGeom>
        </p:spPr>
      </p:pic>
      <p:pic>
        <p:nvPicPr>
          <p:cNvPr id="25" name="Picture 14"/>
          <p:cNvPicPr>
            <a:picLocks noChangeAspect="1" noChangeArrowheads="1"/>
          </p:cNvPicPr>
          <p:nvPr/>
        </p:nvPicPr>
        <p:blipFill rotWithShape="1">
          <a:blip r:embed="rId9" cstate="print"/>
          <a:srcRect l="34297" t="24252" r="39123" b="27274"/>
          <a:stretch/>
        </p:blipFill>
        <p:spPr bwMode="auto">
          <a:xfrm>
            <a:off x="7266457" y="5296366"/>
            <a:ext cx="239367" cy="436525"/>
          </a:xfrm>
          <a:prstGeom prst="rect">
            <a:avLst/>
          </a:prstGeom>
          <a:noFill/>
          <a:ln w="25400">
            <a:noFill/>
            <a:miter lim="800000"/>
            <a:headEnd/>
            <a:tailEnd type="none" w="lg" len="lg"/>
          </a:ln>
        </p:spPr>
      </p:pic>
      <p:sp>
        <p:nvSpPr>
          <p:cNvPr id="28" name="Left-Right Arrow 27"/>
          <p:cNvSpPr/>
          <p:nvPr/>
        </p:nvSpPr>
        <p:spPr bwMode="auto">
          <a:xfrm>
            <a:off x="3200400" y="4800600"/>
            <a:ext cx="2057400" cy="914400"/>
          </a:xfrm>
          <a:prstGeom prst="leftRightArrow">
            <a:avLst/>
          </a:prstGeom>
          <a:solidFill>
            <a:srgbClr val="800000"/>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cs typeface="Arial" charset="0"/>
              </a:rPr>
              <a:t>BAD!</a:t>
            </a:r>
          </a:p>
        </p:txBody>
      </p:sp>
      <p:pic>
        <p:nvPicPr>
          <p:cNvPr id="20" name="Picture 10"/>
          <p:cNvPicPr>
            <a:picLocks noChangeAspect="1" noChangeArrowheads="1"/>
          </p:cNvPicPr>
          <p:nvPr/>
        </p:nvPicPr>
        <p:blipFill>
          <a:blip r:embed="rId3" cstate="print"/>
          <a:srcRect/>
          <a:stretch>
            <a:fillRect/>
          </a:stretch>
        </p:blipFill>
        <p:spPr bwMode="auto">
          <a:xfrm>
            <a:off x="1981200" y="1752600"/>
            <a:ext cx="293688" cy="381000"/>
          </a:xfrm>
          <a:prstGeom prst="rect">
            <a:avLst/>
          </a:prstGeom>
          <a:noFill/>
          <a:ln w="25400">
            <a:noFill/>
            <a:miter lim="800000"/>
            <a:headEnd/>
            <a:tailEnd type="none" w="lg" len="lg"/>
          </a:ln>
        </p:spPr>
      </p:pic>
    </p:spTree>
    <p:extLst>
      <p:ext uri="{BB962C8B-B14F-4D97-AF65-F5344CB8AC3E}">
        <p14:creationId xmlns:p14="http://schemas.microsoft.com/office/powerpoint/2010/main" val="33960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a:t>
            </a:r>
            <a:r>
              <a:rPr lang="en-US" dirty="0"/>
              <a:t>W</a:t>
            </a:r>
            <a:r>
              <a:rPr lang="en-US" dirty="0" smtClean="0"/>
              <a:t>ith This?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16</a:t>
            </a:fld>
            <a:endParaRPr lang="en-US"/>
          </a:p>
        </p:txBody>
      </p:sp>
      <p:pic>
        <p:nvPicPr>
          <p:cNvPr id="8" name="Picture 7" descr="Screen Shot 2013-03-26 at 3.51.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590800"/>
            <a:ext cx="8397554" cy="685800"/>
          </a:xfrm>
          <a:prstGeom prst="rect">
            <a:avLst/>
          </a:prstGeom>
        </p:spPr>
      </p:pic>
    </p:spTree>
    <p:extLst>
      <p:ext uri="{BB962C8B-B14F-4D97-AF65-F5344CB8AC3E}">
        <p14:creationId xmlns:p14="http://schemas.microsoft.com/office/powerpoint/2010/main" val="156435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17</a:t>
            </a:fld>
            <a:endParaRPr lang="en-US"/>
          </a:p>
        </p:txBody>
      </p:sp>
      <p:pic>
        <p:nvPicPr>
          <p:cNvPr id="7" name="Picture 6"/>
          <p:cNvPicPr>
            <a:picLocks noChangeAspect="1"/>
          </p:cNvPicPr>
          <p:nvPr/>
        </p:nvPicPr>
        <p:blipFill>
          <a:blip r:embed="rId3"/>
          <a:stretch>
            <a:fillRect/>
          </a:stretch>
        </p:blipFill>
        <p:spPr>
          <a:xfrm>
            <a:off x="1447800" y="990600"/>
            <a:ext cx="5917314" cy="5257800"/>
          </a:xfrm>
          <a:prstGeom prst="rect">
            <a:avLst/>
          </a:prstGeom>
        </p:spPr>
      </p:pic>
    </p:spTree>
    <p:extLst>
      <p:ext uri="{BB962C8B-B14F-4D97-AF65-F5344CB8AC3E}">
        <p14:creationId xmlns:p14="http://schemas.microsoft.com/office/powerpoint/2010/main" val="83568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Affordances</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18</a:t>
            </a:fld>
            <a:endParaRPr lang="en-US"/>
          </a:p>
        </p:txBody>
      </p:sp>
      <p:pic>
        <p:nvPicPr>
          <p:cNvPr id="7" name="Picture 6"/>
          <p:cNvPicPr>
            <a:picLocks noChangeAspect="1"/>
          </p:cNvPicPr>
          <p:nvPr/>
        </p:nvPicPr>
        <p:blipFill>
          <a:blip r:embed="rId3"/>
          <a:stretch>
            <a:fillRect/>
          </a:stretch>
        </p:blipFill>
        <p:spPr>
          <a:xfrm>
            <a:off x="457200" y="838200"/>
            <a:ext cx="8035565" cy="4038600"/>
          </a:xfrm>
          <a:prstGeom prst="rect">
            <a:avLst/>
          </a:prstGeom>
        </p:spPr>
      </p:pic>
      <p:pic>
        <p:nvPicPr>
          <p:cNvPr id="8" name="Picture 7"/>
          <p:cNvPicPr>
            <a:picLocks noChangeAspect="1"/>
          </p:cNvPicPr>
          <p:nvPr/>
        </p:nvPicPr>
        <p:blipFill rotWithShape="1">
          <a:blip r:embed="rId4"/>
          <a:srcRect l="20371" t="37704" r="74999" b="58148"/>
          <a:stretch/>
        </p:blipFill>
        <p:spPr>
          <a:xfrm>
            <a:off x="952499" y="5181600"/>
            <a:ext cx="952501" cy="533400"/>
          </a:xfrm>
          <a:prstGeom prst="rect">
            <a:avLst/>
          </a:prstGeom>
        </p:spPr>
      </p:pic>
      <p:pic>
        <p:nvPicPr>
          <p:cNvPr id="9" name="Picture 10"/>
          <p:cNvPicPr>
            <a:picLocks noChangeAspect="1" noChangeArrowheads="1"/>
          </p:cNvPicPr>
          <p:nvPr/>
        </p:nvPicPr>
        <p:blipFill>
          <a:blip r:embed="rId5" cstate="print"/>
          <a:srcRect/>
          <a:stretch>
            <a:fillRect/>
          </a:stretch>
        </p:blipFill>
        <p:spPr bwMode="auto">
          <a:xfrm>
            <a:off x="1257299" y="5638800"/>
            <a:ext cx="352425" cy="457200"/>
          </a:xfrm>
          <a:prstGeom prst="rect">
            <a:avLst/>
          </a:prstGeom>
          <a:noFill/>
          <a:ln w="25400">
            <a:noFill/>
            <a:miter lim="800000"/>
            <a:headEnd/>
            <a:tailEnd type="none" w="lg" len="lg"/>
          </a:ln>
        </p:spPr>
      </p:pic>
      <p:pic>
        <p:nvPicPr>
          <p:cNvPr id="11" name="Picture 10"/>
          <p:cNvPicPr>
            <a:picLocks noChangeAspect="1"/>
          </p:cNvPicPr>
          <p:nvPr/>
        </p:nvPicPr>
        <p:blipFill rotWithShape="1">
          <a:blip r:embed="rId6"/>
          <a:srcRect l="12353" t="20895" r="5306" b="55829"/>
          <a:stretch/>
        </p:blipFill>
        <p:spPr>
          <a:xfrm>
            <a:off x="2599908" y="5236110"/>
            <a:ext cx="6848892" cy="478890"/>
          </a:xfrm>
          <a:prstGeom prst="rect">
            <a:avLst/>
          </a:prstGeom>
        </p:spPr>
      </p:pic>
      <p:cxnSp>
        <p:nvCxnSpPr>
          <p:cNvPr id="12" name="Straight Connector 11"/>
          <p:cNvCxnSpPr/>
          <p:nvPr/>
        </p:nvCxnSpPr>
        <p:spPr bwMode="auto">
          <a:xfrm>
            <a:off x="6296844" y="5297304"/>
            <a:ext cx="0" cy="228600"/>
          </a:xfrm>
          <a:prstGeom prst="line">
            <a:avLst/>
          </a:prstGeom>
          <a:solidFill>
            <a:schemeClr val="bg1"/>
          </a:solidFill>
          <a:ln w="25400" cap="flat" cmpd="sng" algn="ctr">
            <a:solidFill>
              <a:schemeClr val="tx1"/>
            </a:solidFill>
            <a:prstDash val="solid"/>
            <a:round/>
            <a:headEnd type="none" w="med" len="med"/>
            <a:tailEnd type="none" w="lg" len="lg"/>
          </a:ln>
          <a:effectLst/>
        </p:spPr>
      </p:cxnSp>
      <p:pic>
        <p:nvPicPr>
          <p:cNvPr id="13" name="Picture 14"/>
          <p:cNvPicPr>
            <a:picLocks noChangeAspect="1" noChangeArrowheads="1"/>
          </p:cNvPicPr>
          <p:nvPr/>
        </p:nvPicPr>
        <p:blipFill rotWithShape="1">
          <a:blip r:embed="rId7" cstate="print"/>
          <a:srcRect l="17786" t="22967" r="23078" b="23077"/>
          <a:stretch/>
        </p:blipFill>
        <p:spPr bwMode="auto">
          <a:xfrm>
            <a:off x="4666046" y="5618934"/>
            <a:ext cx="439354" cy="400865"/>
          </a:xfrm>
          <a:prstGeom prst="rect">
            <a:avLst/>
          </a:prstGeom>
          <a:noFill/>
          <a:ln w="25400">
            <a:noFill/>
            <a:miter lim="800000"/>
            <a:headEnd/>
            <a:tailEnd type="none" w="lg" len="lg"/>
          </a:ln>
        </p:spPr>
      </p:pic>
    </p:spTree>
    <p:extLst>
      <p:ext uri="{BB962C8B-B14F-4D97-AF65-F5344CB8AC3E}">
        <p14:creationId xmlns:p14="http://schemas.microsoft.com/office/powerpoint/2010/main" val="115757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Can You Do With This Page?</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99BE5011-196B-49F3-BCB6-0333AC042E95}" type="slidenum">
              <a:rPr lang="en-US"/>
              <a:pPr/>
              <a:t>19</a:t>
            </a:fld>
            <a:endParaRPr lang="en-US"/>
          </a:p>
        </p:txBody>
      </p:sp>
      <p:pic>
        <p:nvPicPr>
          <p:cNvPr id="7" name="Picture 6" descr="cpwevents.tiff"/>
          <p:cNvPicPr>
            <a:picLocks noChangeAspect="1"/>
          </p:cNvPicPr>
          <p:nvPr/>
        </p:nvPicPr>
        <p:blipFill>
          <a:blip r:embed="rId3"/>
          <a:stretch>
            <a:fillRect/>
          </a:stretch>
        </p:blipFill>
        <p:spPr>
          <a:xfrm>
            <a:off x="914400" y="990600"/>
            <a:ext cx="7467600" cy="5009269"/>
          </a:xfrm>
          <a:prstGeom prst="rect">
            <a:avLst/>
          </a:prstGeom>
        </p:spPr>
      </p:pic>
      <p:sp>
        <p:nvSpPr>
          <p:cNvPr id="8" name="Text Box 4"/>
          <p:cNvSpPr txBox="1">
            <a:spLocks noChangeArrowheads="1"/>
          </p:cNvSpPr>
          <p:nvPr/>
        </p:nvSpPr>
        <p:spPr bwMode="auto">
          <a:xfrm>
            <a:off x="5943600" y="5943600"/>
            <a:ext cx="2559828" cy="369332"/>
          </a:xfrm>
          <a:prstGeom prst="rect">
            <a:avLst/>
          </a:prstGeom>
          <a:noFill/>
          <a:ln w="12700" cap="sq">
            <a:noFill/>
            <a:miter lim="800000"/>
            <a:headEnd type="none" w="sm" len="sm"/>
            <a:tailEnd type="none" w="sm" len="sm"/>
          </a:ln>
        </p:spPr>
        <p:txBody>
          <a:bodyPr wrap="none" anchorCtr="1">
            <a:spAutoFit/>
          </a:bodyPr>
          <a:lstStyle/>
          <a:p>
            <a:r>
              <a:rPr lang="en-US" sz="1800">
                <a:latin typeface="Gill Sans MT" charset="0"/>
              </a:rPr>
              <a:t>Suggested by Dina Betser</a:t>
            </a:r>
          </a:p>
        </p:txBody>
      </p:sp>
    </p:spTree>
    <p:extLst>
      <p:ext uri="{BB962C8B-B14F-4D97-AF65-F5344CB8AC3E}">
        <p14:creationId xmlns:p14="http://schemas.microsoft.com/office/powerpoint/2010/main" val="25388376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UI Hall of Fame or Shame?</a:t>
            </a:r>
          </a:p>
        </p:txBody>
      </p:sp>
      <p:sp>
        <p:nvSpPr>
          <p:cNvPr id="19459" name="Text Placeholder 8"/>
          <p:cNvSpPr>
            <a:spLocks noGrp="1"/>
          </p:cNvSpPr>
          <p:nvPr>
            <p:ph type="body" idx="1"/>
          </p:nvPr>
        </p:nvSpPr>
        <p:spPr/>
        <p:txBody>
          <a:bodyPr/>
          <a:lstStyle/>
          <a:p>
            <a:endParaRPr lang="en-US" smtClean="0"/>
          </a:p>
        </p:txBody>
      </p:sp>
      <p:sp>
        <p:nvSpPr>
          <p:cNvPr id="19460" name="Date Placeholder 2"/>
          <p:cNvSpPr>
            <a:spLocks noGrp="1"/>
          </p:cNvSpPr>
          <p:nvPr>
            <p:ph type="dt" sz="quarter" idx="10"/>
          </p:nvPr>
        </p:nvSpPr>
        <p:spPr>
          <a:noFill/>
        </p:spPr>
        <p:txBody>
          <a:bodyPr/>
          <a:lstStyle/>
          <a:p>
            <a:r>
              <a:rPr lang="en-US" smtClean="0"/>
              <a:t>Spring 2013</a:t>
            </a:r>
          </a:p>
        </p:txBody>
      </p:sp>
      <p:sp>
        <p:nvSpPr>
          <p:cNvPr id="19461" name="Footer Placeholder 3"/>
          <p:cNvSpPr>
            <a:spLocks noGrp="1"/>
          </p:cNvSpPr>
          <p:nvPr>
            <p:ph type="ftr" sz="quarter" idx="11"/>
          </p:nvPr>
        </p:nvSpPr>
        <p:spPr>
          <a:noFill/>
        </p:spPr>
        <p:txBody>
          <a:bodyPr/>
          <a:lstStyle/>
          <a:p>
            <a:r>
              <a:rPr lang="en-US" smtClean="0"/>
              <a:t>6.813/6.831 User Interface Design and Implementation</a:t>
            </a:r>
          </a:p>
        </p:txBody>
      </p:sp>
      <p:sp>
        <p:nvSpPr>
          <p:cNvPr id="19462" name="Slide Number Placeholder 4"/>
          <p:cNvSpPr>
            <a:spLocks noGrp="1"/>
          </p:cNvSpPr>
          <p:nvPr>
            <p:ph type="sldNum" sz="quarter" idx="12"/>
          </p:nvPr>
        </p:nvSpPr>
        <p:spPr>
          <a:noFill/>
        </p:spPr>
        <p:txBody>
          <a:bodyPr/>
          <a:lstStyle/>
          <a:p>
            <a:fld id="{85EF8BAC-ABD9-4345-AD45-FCF362D07EB8}" type="slidenum">
              <a:rPr lang="en-US"/>
              <a:pPr/>
              <a:t>2</a:t>
            </a:fld>
            <a:endParaRPr lang="en-US"/>
          </a:p>
        </p:txBody>
      </p:sp>
      <p:pic>
        <p:nvPicPr>
          <p:cNvPr id="19463" name="Picture 3"/>
          <p:cNvPicPr>
            <a:picLocks noChangeAspect="1" noChangeArrowheads="1"/>
          </p:cNvPicPr>
          <p:nvPr/>
        </p:nvPicPr>
        <p:blipFill>
          <a:blip r:embed="rId3" cstate="print"/>
          <a:srcRect/>
          <a:stretch>
            <a:fillRect/>
          </a:stretch>
        </p:blipFill>
        <p:spPr bwMode="auto">
          <a:xfrm>
            <a:off x="1371600" y="1238250"/>
            <a:ext cx="6096000" cy="4568825"/>
          </a:xfrm>
          <a:prstGeom prst="rect">
            <a:avLst/>
          </a:prstGeom>
          <a:noFill/>
          <a:ln w="9525">
            <a:noFill/>
            <a:miter lim="800000"/>
            <a:headEnd/>
            <a:tailEnd/>
          </a:ln>
        </p:spPr>
      </p:pic>
      <p:sp>
        <p:nvSpPr>
          <p:cNvPr id="19464" name="Text Box 4"/>
          <p:cNvSpPr txBox="1">
            <a:spLocks noChangeArrowheads="1"/>
          </p:cNvSpPr>
          <p:nvPr/>
        </p:nvSpPr>
        <p:spPr bwMode="auto">
          <a:xfrm>
            <a:off x="4064000" y="5791200"/>
            <a:ext cx="3613150" cy="366713"/>
          </a:xfrm>
          <a:prstGeom prst="rect">
            <a:avLst/>
          </a:prstGeom>
          <a:noFill/>
          <a:ln w="12700" cap="sq">
            <a:noFill/>
            <a:miter lim="800000"/>
            <a:headEnd type="none" w="sm" len="sm"/>
            <a:tailEnd type="none" w="sm" len="sm"/>
          </a:ln>
        </p:spPr>
        <p:txBody>
          <a:bodyPr wrap="none" anchorCtr="1">
            <a:spAutoFit/>
          </a:bodyPr>
          <a:lstStyle/>
          <a:p>
            <a:r>
              <a:rPr lang="en-US" sz="1800">
                <a:latin typeface="Gill Sans MT" charset="0"/>
              </a:rPr>
              <a:t>Suggested by Vishy Venugopalan</a:t>
            </a:r>
          </a:p>
        </p:txBody>
      </p:sp>
    </p:spTree>
    <p:extLst>
      <p:ext uri="{BB962C8B-B14F-4D97-AF65-F5344CB8AC3E}">
        <p14:creationId xmlns:p14="http://schemas.microsoft.com/office/powerpoint/2010/main" val="22398514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Try It: Playing with Affordances</a:t>
            </a:r>
            <a:endParaRPr lang="en-US" dirty="0"/>
          </a:p>
        </p:txBody>
      </p:sp>
      <p:sp>
        <p:nvSpPr>
          <p:cNvPr id="10" name="Content Placeholder 9"/>
          <p:cNvSpPr>
            <a:spLocks noGrp="1"/>
          </p:cNvSpPr>
          <p:nvPr>
            <p:ph idx="1"/>
          </p:nvPr>
        </p:nvSpPr>
        <p:spPr/>
        <p:txBody>
          <a:bodyPr/>
          <a:lstStyle/>
          <a:p>
            <a:r>
              <a:rPr lang="en-US" sz="2000" dirty="0" smtClean="0"/>
              <a:t>Use </a:t>
            </a:r>
            <a:r>
              <a:rPr lang="en-US" sz="2000" dirty="0" err="1" smtClean="0"/>
              <a:t>Javascript</a:t>
            </a:r>
            <a:r>
              <a:rPr lang="en-US" sz="2000" dirty="0" smtClean="0"/>
              <a:t> to obscure</a:t>
            </a:r>
            <a:br>
              <a:rPr lang="en-US" sz="2000" dirty="0" smtClean="0"/>
            </a:br>
            <a:r>
              <a:rPr lang="en-US" sz="2000" dirty="0" smtClean="0"/>
              <a:t>all the text on a page</a:t>
            </a:r>
          </a:p>
          <a:p>
            <a:r>
              <a:rPr lang="en-US" sz="2000" dirty="0" smtClean="0"/>
              <a:t>Visit several pages, e.g.:</a:t>
            </a:r>
          </a:p>
          <a:p>
            <a:pPr lvl="1"/>
            <a:r>
              <a:rPr lang="en-US" sz="1600" dirty="0" smtClean="0"/>
              <a:t>MIT’s home page</a:t>
            </a:r>
          </a:p>
          <a:p>
            <a:pPr lvl="1"/>
            <a:r>
              <a:rPr lang="en-US" sz="1600" dirty="0" smtClean="0"/>
              <a:t>6.813/6.831 home page</a:t>
            </a:r>
            <a:endParaRPr lang="en-US" sz="1600" dirty="0"/>
          </a:p>
          <a:p>
            <a:r>
              <a:rPr lang="en-US" sz="2000" dirty="0" smtClean="0"/>
              <a:t>What do the affordances tell</a:t>
            </a:r>
            <a:br>
              <a:rPr lang="en-US" sz="2000" dirty="0" smtClean="0"/>
            </a:br>
            <a:r>
              <a:rPr lang="en-US" sz="2000" dirty="0" smtClean="0"/>
              <a:t>you nonverbally?</a:t>
            </a:r>
          </a:p>
          <a:p>
            <a:r>
              <a:rPr lang="en-US" sz="2000" dirty="0" smtClean="0"/>
              <a:t>Are any of the affordances </a:t>
            </a:r>
            <a:br>
              <a:rPr lang="en-US" sz="2000" dirty="0" smtClean="0"/>
            </a:br>
            <a:r>
              <a:rPr lang="en-US" sz="2000" dirty="0" smtClean="0"/>
              <a:t>lying to you? </a:t>
            </a:r>
          </a:p>
        </p:txBody>
      </p:sp>
      <p:sp>
        <p:nvSpPr>
          <p:cNvPr id="4" name="Date Placeholder 3"/>
          <p:cNvSpPr>
            <a:spLocks noGrp="1"/>
          </p:cNvSpPr>
          <p:nvPr>
            <p:ph type="dt" sz="half" idx="10"/>
          </p:nvPr>
        </p:nvSpPr>
        <p:spPr/>
        <p:txBody>
          <a:bodyPr/>
          <a:lstStyle/>
          <a:p>
            <a:pPr>
              <a:defRPr/>
            </a:pPr>
            <a:r>
              <a:rPr lang="en-US" smtClean="0"/>
              <a:t>Spring 2013</a:t>
            </a:r>
            <a:endParaRPr lang="en-US" dirty="0"/>
          </a:p>
        </p:txBody>
      </p:sp>
      <p:sp>
        <p:nvSpPr>
          <p:cNvPr id="5" name="Footer Placeholder 4"/>
          <p:cNvSpPr>
            <a:spLocks noGrp="1"/>
          </p:cNvSpPr>
          <p:nvPr>
            <p:ph type="ftr" sz="quarter" idx="11"/>
          </p:nvPr>
        </p:nvSpPr>
        <p:spPr/>
        <p:txBody>
          <a:bodyPr/>
          <a:lstStyle/>
          <a:p>
            <a:pPr>
              <a:defRPr/>
            </a:pPr>
            <a:r>
              <a:rPr lang="en-US" dirty="0" smtClean="0"/>
              <a:t>6.813/6.831 User Interface Design and Implementation</a:t>
            </a:r>
            <a:endParaRPr lang="en-US" dirty="0"/>
          </a:p>
        </p:txBody>
      </p:sp>
      <p:sp>
        <p:nvSpPr>
          <p:cNvPr id="6" name="Slide Number Placeholder 5"/>
          <p:cNvSpPr>
            <a:spLocks noGrp="1"/>
          </p:cNvSpPr>
          <p:nvPr>
            <p:ph type="sldNum" sz="quarter" idx="12"/>
          </p:nvPr>
        </p:nvSpPr>
        <p:spPr/>
        <p:txBody>
          <a:bodyPr/>
          <a:lstStyle/>
          <a:p>
            <a:fld id="{08BF3C87-60DA-48BB-AE3C-B67AEA404027}" type="slidenum">
              <a:rPr lang="en-US" smtClean="0"/>
              <a:pPr/>
              <a:t>20</a:t>
            </a:fld>
            <a:endParaRPr lang="en-US"/>
          </a:p>
        </p:txBody>
      </p:sp>
      <p:pic>
        <p:nvPicPr>
          <p:cNvPr id="9" name="Picture 8"/>
          <p:cNvPicPr>
            <a:picLocks noChangeAspect="1"/>
          </p:cNvPicPr>
          <p:nvPr/>
        </p:nvPicPr>
        <p:blipFill>
          <a:blip r:embed="rId3"/>
          <a:stretch>
            <a:fillRect/>
          </a:stretch>
        </p:blipFill>
        <p:spPr>
          <a:xfrm>
            <a:off x="4953000" y="1142999"/>
            <a:ext cx="3495480" cy="4758317"/>
          </a:xfrm>
          <a:prstGeom prst="rect">
            <a:avLst/>
          </a:prstGeom>
        </p:spPr>
      </p:pic>
    </p:spTree>
    <p:extLst>
      <p:ext uri="{BB962C8B-B14F-4D97-AF65-F5344CB8AC3E}">
        <p14:creationId xmlns:p14="http://schemas.microsoft.com/office/powerpoint/2010/main" val="27969451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are affordances for sleeping?  (</a:t>
            </a:r>
            <a:r>
              <a:rPr lang="en-US" b="1" dirty="0" smtClean="0"/>
              <a:t>choose all good answers</a:t>
            </a:r>
            <a:r>
              <a:rPr lang="en-US" dirty="0" smtClean="0"/>
              <a:t>)</a:t>
            </a:r>
          </a:p>
          <a:p>
            <a:pPr marL="914400" lvl="1" indent="-457200">
              <a:buFont typeface="+mj-lt"/>
              <a:buAutoNum type="alphaUcPeriod"/>
            </a:pPr>
            <a:r>
              <a:rPr lang="en-US" dirty="0" smtClean="0"/>
              <a:t>a soft surface</a:t>
            </a:r>
          </a:p>
          <a:p>
            <a:pPr marL="914400" lvl="1" indent="-457200">
              <a:buFont typeface="+mj-lt"/>
              <a:buAutoNum type="alphaUcPeriod"/>
            </a:pPr>
            <a:r>
              <a:rPr lang="en-US" dirty="0" smtClean="0"/>
              <a:t>night time</a:t>
            </a:r>
          </a:p>
          <a:p>
            <a:pPr marL="914400" lvl="1" indent="-457200">
              <a:buFont typeface="+mj-lt"/>
              <a:buAutoNum type="alphaUcPeriod"/>
            </a:pPr>
            <a:r>
              <a:rPr lang="en-US" dirty="0" smtClean="0"/>
              <a:t>scorpions</a:t>
            </a:r>
          </a:p>
          <a:p>
            <a:pPr marL="914400" lvl="1" indent="-457200">
              <a:buFont typeface="+mj-lt"/>
              <a:buAutoNum type="alphaUcPeriod"/>
            </a:pPr>
            <a:r>
              <a:rPr lang="en-US" dirty="0" smtClean="0"/>
              <a:t>horizontalness </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21</a:t>
            </a:fld>
            <a:endParaRPr lang="en-US"/>
          </a:p>
        </p:txBody>
      </p:sp>
    </p:spTree>
    <p:extLst>
      <p:ext uri="{BB962C8B-B14F-4D97-AF65-F5344CB8AC3E}">
        <p14:creationId xmlns:p14="http://schemas.microsoft.com/office/powerpoint/2010/main" val="85258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Feedback</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22</a:t>
            </a:fld>
            <a:endParaRPr lang="en-US"/>
          </a:p>
        </p:txBody>
      </p:sp>
    </p:spTree>
    <p:extLst>
      <p:ext uri="{BB962C8B-B14F-4D97-AF65-F5344CB8AC3E}">
        <p14:creationId xmlns:p14="http://schemas.microsoft.com/office/powerpoint/2010/main" val="22767969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2400" dirty="0" smtClean="0"/>
              <a:t>Actions Should Have Immediately Visible Effects</a:t>
            </a:r>
          </a:p>
        </p:txBody>
      </p:sp>
      <p:sp>
        <p:nvSpPr>
          <p:cNvPr id="46083" name="Rectangle 3"/>
          <p:cNvSpPr>
            <a:spLocks noGrp="1" noChangeArrowheads="1"/>
          </p:cNvSpPr>
          <p:nvPr>
            <p:ph type="body" idx="1"/>
          </p:nvPr>
        </p:nvSpPr>
        <p:spPr/>
        <p:txBody>
          <a:bodyPr/>
          <a:lstStyle/>
          <a:p>
            <a:pPr eaLnBrk="1" hangingPunct="1">
              <a:lnSpc>
                <a:spcPct val="90000"/>
              </a:lnSpc>
            </a:pPr>
            <a:r>
              <a:rPr lang="en-US" smtClean="0"/>
              <a:t>Low-level feedback</a:t>
            </a:r>
          </a:p>
          <a:p>
            <a:pPr lvl="1" eaLnBrk="1" hangingPunct="1">
              <a:lnSpc>
                <a:spcPct val="90000"/>
              </a:lnSpc>
            </a:pPr>
            <a:r>
              <a:rPr lang="en-US" smtClean="0"/>
              <a:t>e.g. push button</a:t>
            </a:r>
          </a:p>
          <a:p>
            <a:pPr lvl="1" eaLnBrk="1" hangingPunct="1">
              <a:lnSpc>
                <a:spcPct val="90000"/>
              </a:lnSpc>
            </a:pPr>
            <a:endParaRPr lang="en-US" smtClean="0"/>
          </a:p>
          <a:p>
            <a:pPr lvl="1" eaLnBrk="1" hangingPunct="1">
              <a:lnSpc>
                <a:spcPct val="90000"/>
              </a:lnSpc>
            </a:pPr>
            <a:endParaRPr lang="en-US" smtClean="0"/>
          </a:p>
          <a:p>
            <a:pPr lvl="1" eaLnBrk="1" hangingPunct="1">
              <a:lnSpc>
                <a:spcPct val="90000"/>
              </a:lnSpc>
            </a:pPr>
            <a:endParaRPr lang="en-US" smtClean="0"/>
          </a:p>
          <a:p>
            <a:pPr eaLnBrk="1" hangingPunct="1">
              <a:lnSpc>
                <a:spcPct val="90000"/>
              </a:lnSpc>
            </a:pPr>
            <a:r>
              <a:rPr lang="en-US" smtClean="0"/>
              <a:t>High-level feedback</a:t>
            </a:r>
          </a:p>
          <a:p>
            <a:pPr lvl="1" eaLnBrk="1" hangingPunct="1">
              <a:lnSpc>
                <a:spcPct val="90000"/>
              </a:lnSpc>
            </a:pPr>
            <a:r>
              <a:rPr lang="en-US" smtClean="0"/>
              <a:t>model state changes</a:t>
            </a:r>
          </a:p>
          <a:p>
            <a:pPr lvl="1" eaLnBrk="1" hangingPunct="1">
              <a:lnSpc>
                <a:spcPct val="90000"/>
              </a:lnSpc>
            </a:pPr>
            <a:r>
              <a:rPr lang="en-US" smtClean="0"/>
              <a:t>new web page starts loading</a:t>
            </a:r>
          </a:p>
          <a:p>
            <a:pPr lvl="1" eaLnBrk="1" hangingPunct="1">
              <a:lnSpc>
                <a:spcPct val="90000"/>
              </a:lnSpc>
            </a:pPr>
            <a:endParaRPr lang="en-US" smtClean="0"/>
          </a:p>
        </p:txBody>
      </p:sp>
      <p:sp>
        <p:nvSpPr>
          <p:cNvPr id="46084" name="Date Placeholder 3"/>
          <p:cNvSpPr>
            <a:spLocks noGrp="1"/>
          </p:cNvSpPr>
          <p:nvPr>
            <p:ph type="dt" sz="quarter" idx="10"/>
          </p:nvPr>
        </p:nvSpPr>
        <p:spPr>
          <a:noFill/>
        </p:spPr>
        <p:txBody>
          <a:bodyPr/>
          <a:lstStyle/>
          <a:p>
            <a:r>
              <a:rPr lang="en-US" smtClean="0"/>
              <a:t>Spring 2013</a:t>
            </a:r>
          </a:p>
        </p:txBody>
      </p:sp>
      <p:sp>
        <p:nvSpPr>
          <p:cNvPr id="46085" name="Footer Placeholder 4"/>
          <p:cNvSpPr>
            <a:spLocks noGrp="1"/>
          </p:cNvSpPr>
          <p:nvPr>
            <p:ph type="ftr" sz="quarter" idx="11"/>
          </p:nvPr>
        </p:nvSpPr>
        <p:spPr>
          <a:noFill/>
        </p:spPr>
        <p:txBody>
          <a:bodyPr/>
          <a:lstStyle/>
          <a:p>
            <a:r>
              <a:rPr lang="en-US" smtClean="0"/>
              <a:t>6.813/6.831 User Interface Design and Implementation</a:t>
            </a:r>
          </a:p>
        </p:txBody>
      </p:sp>
      <p:sp>
        <p:nvSpPr>
          <p:cNvPr id="46086" name="Slide Number Placeholder 5"/>
          <p:cNvSpPr>
            <a:spLocks noGrp="1"/>
          </p:cNvSpPr>
          <p:nvPr>
            <p:ph type="sldNum" sz="quarter" idx="12"/>
          </p:nvPr>
        </p:nvSpPr>
        <p:spPr>
          <a:noFill/>
        </p:spPr>
        <p:txBody>
          <a:bodyPr/>
          <a:lstStyle/>
          <a:p>
            <a:fld id="{00DDCFF6-EECB-41BD-9856-1FA6FA8DF66A}" type="slidenum">
              <a:rPr lang="en-US"/>
              <a:pPr/>
              <a:t>23</a:t>
            </a:fld>
            <a:endParaRPr lang="en-US"/>
          </a:p>
        </p:txBody>
      </p:sp>
      <p:pic>
        <p:nvPicPr>
          <p:cNvPr id="46087" name="Picture 2"/>
          <p:cNvPicPr>
            <a:picLocks noChangeAspect="1" noChangeArrowheads="1"/>
          </p:cNvPicPr>
          <p:nvPr/>
        </p:nvPicPr>
        <p:blipFill>
          <a:blip r:embed="rId3" cstate="print"/>
          <a:srcRect/>
          <a:stretch>
            <a:fillRect/>
          </a:stretch>
        </p:blipFill>
        <p:spPr bwMode="auto">
          <a:xfrm>
            <a:off x="3200400" y="2209800"/>
            <a:ext cx="1504950" cy="838200"/>
          </a:xfrm>
          <a:prstGeom prst="rect">
            <a:avLst/>
          </a:prstGeom>
          <a:noFill/>
          <a:ln w="9525">
            <a:noFill/>
            <a:miter lim="800000"/>
            <a:headEnd/>
            <a:tailEnd/>
          </a:ln>
        </p:spPr>
      </p:pic>
      <p:pic>
        <p:nvPicPr>
          <p:cNvPr id="46088" name="Picture 17"/>
          <p:cNvPicPr>
            <a:picLocks noChangeAspect="1" noChangeArrowheads="1"/>
          </p:cNvPicPr>
          <p:nvPr/>
        </p:nvPicPr>
        <p:blipFill>
          <a:blip r:embed="rId4" cstate="print"/>
          <a:srcRect r="57025" b="9091"/>
          <a:stretch>
            <a:fillRect/>
          </a:stretch>
        </p:blipFill>
        <p:spPr bwMode="auto">
          <a:xfrm>
            <a:off x="1600200" y="2263775"/>
            <a:ext cx="1524000" cy="762000"/>
          </a:xfrm>
          <a:prstGeom prst="rect">
            <a:avLst/>
          </a:prstGeom>
          <a:noFill/>
          <a:ln w="25400">
            <a:noFill/>
            <a:miter lim="800000"/>
            <a:headEnd/>
            <a:tailEnd type="none" w="lg" len="lg"/>
          </a:ln>
        </p:spPr>
      </p:pic>
      <p:pic>
        <p:nvPicPr>
          <p:cNvPr id="46089" name="Picture 8" descr="cursor.png"/>
          <p:cNvPicPr>
            <a:picLocks noChangeAspect="1"/>
          </p:cNvPicPr>
          <p:nvPr/>
        </p:nvPicPr>
        <p:blipFill>
          <a:blip r:embed="rId5" cstate="print"/>
          <a:srcRect/>
          <a:stretch>
            <a:fillRect/>
          </a:stretch>
        </p:blipFill>
        <p:spPr bwMode="auto">
          <a:xfrm>
            <a:off x="2362200" y="2644775"/>
            <a:ext cx="304800" cy="533400"/>
          </a:xfrm>
          <a:prstGeom prst="rect">
            <a:avLst/>
          </a:prstGeom>
          <a:noFill/>
          <a:ln w="9525">
            <a:noFill/>
            <a:miter lim="800000"/>
            <a:headEnd/>
            <a:tailEnd/>
          </a:ln>
        </p:spPr>
      </p:pic>
      <p:pic>
        <p:nvPicPr>
          <p:cNvPr id="46090" name="Picture 9" descr="cursor.png"/>
          <p:cNvPicPr>
            <a:picLocks noChangeAspect="1"/>
          </p:cNvPicPr>
          <p:nvPr/>
        </p:nvPicPr>
        <p:blipFill>
          <a:blip r:embed="rId5" cstate="print"/>
          <a:srcRect/>
          <a:stretch>
            <a:fillRect/>
          </a:stretch>
        </p:blipFill>
        <p:spPr bwMode="auto">
          <a:xfrm>
            <a:off x="3886200" y="2644775"/>
            <a:ext cx="304800" cy="533400"/>
          </a:xfrm>
          <a:prstGeom prst="rect">
            <a:avLst/>
          </a:prstGeom>
          <a:noFill/>
          <a:ln w="9525">
            <a:noFill/>
            <a:miter lim="800000"/>
            <a:headEnd/>
            <a:tailEnd/>
          </a:ln>
        </p:spPr>
      </p:pic>
      <p:pic>
        <p:nvPicPr>
          <p:cNvPr id="46091" name="Picture 17"/>
          <p:cNvPicPr>
            <a:picLocks noChangeAspect="1" noChangeArrowheads="1"/>
          </p:cNvPicPr>
          <p:nvPr/>
        </p:nvPicPr>
        <p:blipFill>
          <a:blip r:embed="rId4" cstate="print"/>
          <a:srcRect r="57025" b="9091"/>
          <a:stretch>
            <a:fillRect/>
          </a:stretch>
        </p:blipFill>
        <p:spPr bwMode="auto">
          <a:xfrm>
            <a:off x="4724400" y="2263775"/>
            <a:ext cx="1524000" cy="762000"/>
          </a:xfrm>
          <a:prstGeom prst="rect">
            <a:avLst/>
          </a:prstGeom>
          <a:noFill/>
          <a:ln w="25400">
            <a:noFill/>
            <a:miter lim="800000"/>
            <a:headEnd/>
            <a:tailEnd type="none" w="lg" len="lg"/>
          </a:ln>
        </p:spPr>
      </p:pic>
      <p:pic>
        <p:nvPicPr>
          <p:cNvPr id="46092" name="Picture 11" descr="cursor.png"/>
          <p:cNvPicPr>
            <a:picLocks noChangeAspect="1"/>
          </p:cNvPicPr>
          <p:nvPr/>
        </p:nvPicPr>
        <p:blipFill>
          <a:blip r:embed="rId5" cstate="print"/>
          <a:srcRect/>
          <a:stretch>
            <a:fillRect/>
          </a:stretch>
        </p:blipFill>
        <p:spPr bwMode="auto">
          <a:xfrm>
            <a:off x="5486400" y="2644775"/>
            <a:ext cx="304800" cy="533400"/>
          </a:xfrm>
          <a:prstGeom prst="rect">
            <a:avLst/>
          </a:prstGeom>
          <a:noFill/>
          <a:ln w="9525">
            <a:noFill/>
            <a:miter lim="800000"/>
            <a:headEnd/>
            <a:tailEnd/>
          </a:ln>
        </p:spPr>
      </p:pic>
    </p:spTree>
    <p:extLst>
      <p:ext uri="{BB962C8B-B14F-4D97-AF65-F5344CB8AC3E}">
        <p14:creationId xmlns:p14="http://schemas.microsoft.com/office/powerpoint/2010/main" val="13558678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Perceptual Fusion</a:t>
            </a:r>
          </a:p>
        </p:txBody>
      </p:sp>
      <p:sp>
        <p:nvSpPr>
          <p:cNvPr id="50179" name="Rectangle 3"/>
          <p:cNvSpPr>
            <a:spLocks noGrp="1" noChangeArrowheads="1"/>
          </p:cNvSpPr>
          <p:nvPr>
            <p:ph type="body" idx="1"/>
          </p:nvPr>
        </p:nvSpPr>
        <p:spPr/>
        <p:txBody>
          <a:bodyPr/>
          <a:lstStyle/>
          <a:p>
            <a:r>
              <a:rPr lang="en-US" sz="2400" dirty="0" smtClean="0"/>
              <a:t>Two stimuli within the same perceptual cycle (</a:t>
            </a:r>
            <a:r>
              <a:rPr lang="en-US" sz="2400" dirty="0" err="1" smtClean="0"/>
              <a:t>T</a:t>
            </a:r>
            <a:r>
              <a:rPr lang="en-US" sz="2400" baseline="-25000" dirty="0" err="1" smtClean="0"/>
              <a:t>p</a:t>
            </a:r>
            <a:r>
              <a:rPr lang="en-US" sz="2400" dirty="0" smtClean="0"/>
              <a:t> ~ 100ms [50-200 </a:t>
            </a:r>
            <a:r>
              <a:rPr lang="en-US" sz="2400" dirty="0" err="1" smtClean="0"/>
              <a:t>ms</a:t>
            </a:r>
            <a:r>
              <a:rPr lang="en-US" sz="2400" dirty="0" smtClean="0"/>
              <a:t>]) appear </a:t>
            </a:r>
            <a:r>
              <a:rPr lang="en-US" sz="2400" b="1" dirty="0" smtClean="0"/>
              <a:t>fused</a:t>
            </a:r>
          </a:p>
          <a:p>
            <a:r>
              <a:rPr lang="en-US" sz="2400" dirty="0" smtClean="0"/>
              <a:t>Consequences</a:t>
            </a:r>
          </a:p>
          <a:p>
            <a:pPr lvl="1"/>
            <a:r>
              <a:rPr lang="en-US" sz="2000" dirty="0" smtClean="0"/>
              <a:t>1/ </a:t>
            </a:r>
            <a:r>
              <a:rPr lang="en-US" sz="2000" dirty="0" err="1" smtClean="0"/>
              <a:t>T</a:t>
            </a:r>
            <a:r>
              <a:rPr lang="en-US" sz="2000" baseline="-25000" dirty="0" err="1" smtClean="0"/>
              <a:t>p</a:t>
            </a:r>
            <a:r>
              <a:rPr lang="en-US" sz="2000" dirty="0" smtClean="0"/>
              <a:t> frames/sec is enough to perceive a moving picture (10 fps OK, 20 fps smooth)</a:t>
            </a:r>
          </a:p>
          <a:p>
            <a:pPr lvl="1"/>
            <a:r>
              <a:rPr lang="en-US" sz="2000" dirty="0" smtClean="0"/>
              <a:t>Computer response &lt; </a:t>
            </a:r>
            <a:r>
              <a:rPr lang="en-US" sz="2000" dirty="0" err="1" smtClean="0"/>
              <a:t>T</a:t>
            </a:r>
            <a:r>
              <a:rPr lang="en-US" sz="2000" baseline="-25000" dirty="0" err="1" smtClean="0"/>
              <a:t>p</a:t>
            </a:r>
            <a:r>
              <a:rPr lang="en-US" sz="2000" dirty="0" smtClean="0"/>
              <a:t> feels instantaneous</a:t>
            </a:r>
          </a:p>
          <a:p>
            <a:pPr lvl="1"/>
            <a:r>
              <a:rPr lang="en-US" sz="2000" dirty="0" smtClean="0"/>
              <a:t>Causality is strongly influenced by fusion</a:t>
            </a:r>
          </a:p>
          <a:p>
            <a:pPr>
              <a:buFontTx/>
              <a:buNone/>
            </a:pPr>
            <a:endParaRPr lang="en-US" sz="2400" dirty="0" smtClean="0"/>
          </a:p>
        </p:txBody>
      </p:sp>
      <p:sp>
        <p:nvSpPr>
          <p:cNvPr id="50180" name="Date Placeholder 3"/>
          <p:cNvSpPr>
            <a:spLocks noGrp="1"/>
          </p:cNvSpPr>
          <p:nvPr>
            <p:ph type="dt" sz="quarter" idx="10"/>
          </p:nvPr>
        </p:nvSpPr>
        <p:spPr>
          <a:noFill/>
        </p:spPr>
        <p:txBody>
          <a:bodyPr/>
          <a:lstStyle/>
          <a:p>
            <a:r>
              <a:rPr lang="en-US" smtClean="0"/>
              <a:t>Spring 2013</a:t>
            </a:r>
          </a:p>
        </p:txBody>
      </p:sp>
      <p:sp>
        <p:nvSpPr>
          <p:cNvPr id="50181" name="Footer Placeholder 4"/>
          <p:cNvSpPr>
            <a:spLocks noGrp="1"/>
          </p:cNvSpPr>
          <p:nvPr>
            <p:ph type="ftr" sz="quarter" idx="11"/>
          </p:nvPr>
        </p:nvSpPr>
        <p:spPr>
          <a:noFill/>
        </p:spPr>
        <p:txBody>
          <a:bodyPr/>
          <a:lstStyle/>
          <a:p>
            <a:r>
              <a:rPr lang="en-US" smtClean="0"/>
              <a:t>6.813/6.831 User Interface Design and Implementation</a:t>
            </a:r>
          </a:p>
        </p:txBody>
      </p:sp>
      <p:sp>
        <p:nvSpPr>
          <p:cNvPr id="50182" name="Slide Number Placeholder 5"/>
          <p:cNvSpPr>
            <a:spLocks noGrp="1"/>
          </p:cNvSpPr>
          <p:nvPr>
            <p:ph type="sldNum" sz="quarter" idx="12"/>
          </p:nvPr>
        </p:nvSpPr>
        <p:spPr>
          <a:noFill/>
        </p:spPr>
        <p:txBody>
          <a:bodyPr/>
          <a:lstStyle/>
          <a:p>
            <a:fld id="{803CC92D-6DCC-4524-8DDA-CA42719E5811}" type="slidenum">
              <a:rPr lang="en-US"/>
              <a:pPr/>
              <a:t>24</a:t>
            </a:fld>
            <a:endParaRPr lang="en-US"/>
          </a:p>
        </p:txBody>
      </p:sp>
    </p:spTree>
    <p:extLst>
      <p:ext uri="{BB962C8B-B14F-4D97-AF65-F5344CB8AC3E}">
        <p14:creationId xmlns:p14="http://schemas.microsoft.com/office/powerpoint/2010/main" val="6745396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6"/>
          <p:cNvSpPr>
            <a:spLocks noGrp="1"/>
          </p:cNvSpPr>
          <p:nvPr>
            <p:ph type="title"/>
          </p:nvPr>
        </p:nvSpPr>
        <p:spPr/>
        <p:txBody>
          <a:bodyPr/>
          <a:lstStyle/>
          <a:p>
            <a:r>
              <a:rPr lang="en-US" smtClean="0"/>
              <a:t>Response Time</a:t>
            </a:r>
          </a:p>
        </p:txBody>
      </p:sp>
      <p:sp>
        <p:nvSpPr>
          <p:cNvPr id="52227" name="Text Placeholder 7"/>
          <p:cNvSpPr>
            <a:spLocks noGrp="1"/>
          </p:cNvSpPr>
          <p:nvPr>
            <p:ph type="body" idx="1"/>
          </p:nvPr>
        </p:nvSpPr>
        <p:spPr/>
        <p:txBody>
          <a:bodyPr/>
          <a:lstStyle/>
          <a:p>
            <a:pPr eaLnBrk="1" hangingPunct="1">
              <a:lnSpc>
                <a:spcPct val="90000"/>
              </a:lnSpc>
              <a:buFontTx/>
              <a:buNone/>
            </a:pPr>
            <a:r>
              <a:rPr lang="en-US" smtClean="0"/>
              <a:t>&lt; 0.1 s: seems instantaneous</a:t>
            </a:r>
          </a:p>
          <a:p>
            <a:pPr eaLnBrk="1" hangingPunct="1">
              <a:lnSpc>
                <a:spcPct val="90000"/>
              </a:lnSpc>
              <a:buFontTx/>
              <a:buNone/>
            </a:pPr>
            <a:endParaRPr lang="en-US" smtClean="0"/>
          </a:p>
          <a:p>
            <a:pPr eaLnBrk="1" hangingPunct="1">
              <a:lnSpc>
                <a:spcPct val="90000"/>
              </a:lnSpc>
              <a:buFontTx/>
              <a:buNone/>
            </a:pPr>
            <a:r>
              <a:rPr lang="en-US" smtClean="0"/>
              <a:t>0.1-1 s: user notices the delay</a:t>
            </a:r>
          </a:p>
          <a:p>
            <a:pPr eaLnBrk="1" hangingPunct="1">
              <a:lnSpc>
                <a:spcPct val="90000"/>
              </a:lnSpc>
              <a:buFontTx/>
              <a:buNone/>
            </a:pPr>
            <a:endParaRPr lang="en-US" smtClean="0"/>
          </a:p>
          <a:p>
            <a:pPr eaLnBrk="1" hangingPunct="1">
              <a:lnSpc>
                <a:spcPct val="90000"/>
              </a:lnSpc>
              <a:buFontTx/>
              <a:buNone/>
            </a:pPr>
            <a:r>
              <a:rPr lang="en-US" smtClean="0"/>
              <a:t>1-5 s: display busy indicator</a:t>
            </a:r>
          </a:p>
          <a:p>
            <a:pPr eaLnBrk="1" hangingPunct="1">
              <a:lnSpc>
                <a:spcPct val="90000"/>
              </a:lnSpc>
              <a:buFontTx/>
              <a:buNone/>
            </a:pPr>
            <a:endParaRPr lang="en-US" smtClean="0"/>
          </a:p>
          <a:p>
            <a:pPr eaLnBrk="1" hangingPunct="1">
              <a:lnSpc>
                <a:spcPct val="90000"/>
              </a:lnSpc>
              <a:buFontTx/>
              <a:buNone/>
            </a:pPr>
            <a:r>
              <a:rPr lang="en-US" smtClean="0"/>
              <a:t>&gt; 1-5 s: display progress bar</a:t>
            </a:r>
          </a:p>
          <a:p>
            <a:endParaRPr lang="en-US" smtClean="0"/>
          </a:p>
        </p:txBody>
      </p:sp>
      <p:sp>
        <p:nvSpPr>
          <p:cNvPr id="52228" name="Date Placeholder 3"/>
          <p:cNvSpPr>
            <a:spLocks noGrp="1"/>
          </p:cNvSpPr>
          <p:nvPr>
            <p:ph type="dt" sz="quarter" idx="10"/>
          </p:nvPr>
        </p:nvSpPr>
        <p:spPr>
          <a:noFill/>
        </p:spPr>
        <p:txBody>
          <a:bodyPr/>
          <a:lstStyle/>
          <a:p>
            <a:r>
              <a:rPr lang="en-US" smtClean="0"/>
              <a:t>Spring 2013</a:t>
            </a:r>
          </a:p>
        </p:txBody>
      </p:sp>
      <p:sp>
        <p:nvSpPr>
          <p:cNvPr id="52229" name="Footer Placeholder 4"/>
          <p:cNvSpPr>
            <a:spLocks noGrp="1"/>
          </p:cNvSpPr>
          <p:nvPr>
            <p:ph type="ftr" sz="quarter" idx="11"/>
          </p:nvPr>
        </p:nvSpPr>
        <p:spPr>
          <a:noFill/>
        </p:spPr>
        <p:txBody>
          <a:bodyPr/>
          <a:lstStyle/>
          <a:p>
            <a:r>
              <a:rPr lang="en-US" smtClean="0"/>
              <a:t>6.813/6.831 User Interface Design and Implementation</a:t>
            </a:r>
          </a:p>
        </p:txBody>
      </p:sp>
      <p:sp>
        <p:nvSpPr>
          <p:cNvPr id="52230" name="Slide Number Placeholder 5"/>
          <p:cNvSpPr>
            <a:spLocks noGrp="1"/>
          </p:cNvSpPr>
          <p:nvPr>
            <p:ph type="sldNum" sz="quarter" idx="12"/>
          </p:nvPr>
        </p:nvSpPr>
        <p:spPr>
          <a:noFill/>
        </p:spPr>
        <p:txBody>
          <a:bodyPr/>
          <a:lstStyle/>
          <a:p>
            <a:fld id="{FD65C902-5F72-4833-A7C5-D4843A8C83CC}" type="slidenum">
              <a:rPr lang="en-US"/>
              <a:pPr/>
              <a:t>25</a:t>
            </a:fld>
            <a:endParaRPr lang="en-US"/>
          </a:p>
        </p:txBody>
      </p:sp>
      <p:pic>
        <p:nvPicPr>
          <p:cNvPr id="52231" name="Picture 7"/>
          <p:cNvPicPr>
            <a:picLocks noChangeAspect="1" noChangeArrowheads="1"/>
          </p:cNvPicPr>
          <p:nvPr/>
        </p:nvPicPr>
        <p:blipFill>
          <a:blip r:embed="rId3" cstate="print"/>
          <a:srcRect l="71249" t="39729" r="22946" b="53664"/>
          <a:stretch>
            <a:fillRect/>
          </a:stretch>
        </p:blipFill>
        <p:spPr bwMode="auto">
          <a:xfrm>
            <a:off x="5486400" y="3124200"/>
            <a:ext cx="609600" cy="685800"/>
          </a:xfrm>
          <a:prstGeom prst="rect">
            <a:avLst/>
          </a:prstGeom>
          <a:noFill/>
          <a:ln w="25400">
            <a:noFill/>
            <a:miter lim="800000"/>
            <a:headEnd/>
            <a:tailEnd type="none" w="lg" len="lg"/>
          </a:ln>
        </p:spPr>
      </p:pic>
      <p:pic>
        <p:nvPicPr>
          <p:cNvPr id="52232" name="Picture 8"/>
          <p:cNvPicPr>
            <a:picLocks noChangeAspect="1" noChangeArrowheads="1"/>
          </p:cNvPicPr>
          <p:nvPr/>
        </p:nvPicPr>
        <p:blipFill>
          <a:blip r:embed="rId4" cstate="print"/>
          <a:srcRect/>
          <a:stretch>
            <a:fillRect/>
          </a:stretch>
        </p:blipFill>
        <p:spPr bwMode="auto">
          <a:xfrm>
            <a:off x="5791200" y="4306888"/>
            <a:ext cx="2362200" cy="417512"/>
          </a:xfrm>
          <a:prstGeom prst="rect">
            <a:avLst/>
          </a:prstGeom>
          <a:noFill/>
          <a:ln w="25400">
            <a:noFill/>
            <a:miter lim="800000"/>
            <a:headEnd/>
            <a:tailEnd type="none" w="lg" len="lg"/>
          </a:ln>
        </p:spPr>
      </p:pic>
      <p:pic>
        <p:nvPicPr>
          <p:cNvPr id="52233" name="Picture 2"/>
          <p:cNvPicPr>
            <a:picLocks noChangeAspect="1" noChangeArrowheads="1"/>
          </p:cNvPicPr>
          <p:nvPr/>
        </p:nvPicPr>
        <p:blipFill>
          <a:blip r:embed="rId5" cstate="print"/>
          <a:srcRect/>
          <a:stretch>
            <a:fillRect/>
          </a:stretch>
        </p:blipFill>
        <p:spPr bwMode="auto">
          <a:xfrm>
            <a:off x="6477000" y="2971800"/>
            <a:ext cx="838200" cy="838200"/>
          </a:xfrm>
          <a:prstGeom prst="rect">
            <a:avLst/>
          </a:prstGeom>
          <a:noFill/>
          <a:ln w="9525">
            <a:noFill/>
            <a:miter lim="800000"/>
            <a:headEnd/>
            <a:tailEnd/>
          </a:ln>
        </p:spPr>
      </p:pic>
    </p:spTree>
    <p:extLst>
      <p:ext uri="{BB962C8B-B14F-4D97-AF65-F5344CB8AC3E}">
        <p14:creationId xmlns:p14="http://schemas.microsoft.com/office/powerpoint/2010/main" val="39773048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6"/>
          <p:cNvSpPr>
            <a:spLocks noGrp="1"/>
          </p:cNvSpPr>
          <p:nvPr>
            <p:ph type="title"/>
          </p:nvPr>
        </p:nvSpPr>
        <p:spPr/>
        <p:txBody>
          <a:bodyPr/>
          <a:lstStyle/>
          <a:p>
            <a:r>
              <a:rPr lang="en-US" dirty="0" smtClean="0"/>
              <a:t>Feedback Visibility Depends on Locus of Attention</a:t>
            </a:r>
          </a:p>
        </p:txBody>
      </p:sp>
      <p:sp>
        <p:nvSpPr>
          <p:cNvPr id="44035" name="Text Placeholder 7"/>
          <p:cNvSpPr>
            <a:spLocks noGrp="1"/>
          </p:cNvSpPr>
          <p:nvPr>
            <p:ph type="body" idx="1"/>
          </p:nvPr>
        </p:nvSpPr>
        <p:spPr/>
        <p:txBody>
          <a:bodyPr/>
          <a:lstStyle/>
          <a:p>
            <a:pPr marL="342900" lvl="1" indent="-342900">
              <a:buFontTx/>
              <a:buChar char="•"/>
            </a:pPr>
            <a:r>
              <a:rPr lang="en-US" b="1" dirty="0" smtClean="0"/>
              <a:t>Spotlight </a:t>
            </a:r>
            <a:r>
              <a:rPr lang="en-US" b="1" smtClean="0"/>
              <a:t>of attention</a:t>
            </a:r>
            <a:r>
              <a:rPr lang="en-US" smtClean="0"/>
              <a:t>: </a:t>
            </a:r>
            <a:r>
              <a:rPr lang="en-US" dirty="0" smtClean="0"/>
              <a:t>attention focuses on one input channel (e.g. area of visual field) at a time</a:t>
            </a:r>
          </a:p>
          <a:p>
            <a:pPr marL="342900" lvl="1" indent="-342900">
              <a:buFontTx/>
              <a:buChar char="•"/>
            </a:pPr>
            <a:endParaRPr lang="en-US" b="1" dirty="0" smtClean="0"/>
          </a:p>
          <a:p>
            <a:pPr marL="342900" lvl="1" indent="-342900">
              <a:buFontTx/>
              <a:buChar char="•"/>
            </a:pPr>
            <a:r>
              <a:rPr lang="en-US" dirty="0" smtClean="0"/>
              <a:t>Does the user’s locus of attention include:</a:t>
            </a:r>
          </a:p>
          <a:p>
            <a:pPr marL="742950" lvl="2" indent="-342900"/>
            <a:r>
              <a:rPr lang="en-US" dirty="0" smtClean="0"/>
              <a:t>Caps Lock light on keyboard?</a:t>
            </a:r>
          </a:p>
          <a:p>
            <a:pPr marL="742950" lvl="2" indent="-342900"/>
            <a:r>
              <a:rPr lang="en-US" dirty="0" smtClean="0"/>
              <a:t>Status bar?</a:t>
            </a:r>
          </a:p>
          <a:p>
            <a:pPr marL="742950" lvl="2" indent="-342900"/>
            <a:r>
              <a:rPr lang="en-US" dirty="0" smtClean="0"/>
              <a:t>Menu bar?</a:t>
            </a:r>
          </a:p>
          <a:p>
            <a:pPr marL="742950" lvl="2" indent="-342900"/>
            <a:r>
              <a:rPr lang="en-US" dirty="0" smtClean="0"/>
              <a:t>Mouse cursor?</a:t>
            </a:r>
          </a:p>
        </p:txBody>
      </p:sp>
      <p:sp>
        <p:nvSpPr>
          <p:cNvPr id="44036" name="Date Placeholder 3"/>
          <p:cNvSpPr>
            <a:spLocks noGrp="1"/>
          </p:cNvSpPr>
          <p:nvPr>
            <p:ph type="dt" sz="quarter" idx="10"/>
          </p:nvPr>
        </p:nvSpPr>
        <p:spPr>
          <a:noFill/>
        </p:spPr>
        <p:txBody>
          <a:bodyPr/>
          <a:lstStyle/>
          <a:p>
            <a:r>
              <a:rPr lang="en-US" smtClean="0"/>
              <a:t>Spring 2013</a:t>
            </a:r>
          </a:p>
        </p:txBody>
      </p:sp>
      <p:sp>
        <p:nvSpPr>
          <p:cNvPr id="44037" name="Footer Placeholder 4"/>
          <p:cNvSpPr>
            <a:spLocks noGrp="1"/>
          </p:cNvSpPr>
          <p:nvPr>
            <p:ph type="ftr" sz="quarter" idx="11"/>
          </p:nvPr>
        </p:nvSpPr>
        <p:spPr>
          <a:noFill/>
        </p:spPr>
        <p:txBody>
          <a:bodyPr/>
          <a:lstStyle/>
          <a:p>
            <a:r>
              <a:rPr lang="en-US" smtClean="0"/>
              <a:t>6.813/6.831 User Interface Design and Implementation</a:t>
            </a:r>
          </a:p>
        </p:txBody>
      </p:sp>
      <p:sp>
        <p:nvSpPr>
          <p:cNvPr id="44038" name="Slide Number Placeholder 5"/>
          <p:cNvSpPr>
            <a:spLocks noGrp="1"/>
          </p:cNvSpPr>
          <p:nvPr>
            <p:ph type="sldNum" sz="quarter" idx="12"/>
          </p:nvPr>
        </p:nvSpPr>
        <p:spPr>
          <a:noFill/>
        </p:spPr>
        <p:txBody>
          <a:bodyPr/>
          <a:lstStyle/>
          <a:p>
            <a:fld id="{57E17AD3-6266-4ED4-A78C-2A4294CF3B6A}" type="slidenum">
              <a:rPr lang="en-US"/>
              <a:pPr/>
              <a:t>26</a:t>
            </a:fld>
            <a:endParaRPr lang="en-US"/>
          </a:p>
        </p:txBody>
      </p:sp>
    </p:spTree>
    <p:extLst>
      <p:ext uri="{BB962C8B-B14F-4D97-AF65-F5344CB8AC3E}">
        <p14:creationId xmlns:p14="http://schemas.microsoft.com/office/powerpoint/2010/main" val="40173530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6"/>
          <p:cNvSpPr>
            <a:spLocks noGrp="1"/>
          </p:cNvSpPr>
          <p:nvPr>
            <p:ph type="title"/>
          </p:nvPr>
        </p:nvSpPr>
        <p:spPr/>
        <p:txBody>
          <a:bodyPr/>
          <a:lstStyle/>
          <a:p>
            <a:r>
              <a:rPr lang="en-US" smtClean="0"/>
              <a:t>Visible Navigation State</a:t>
            </a:r>
          </a:p>
        </p:txBody>
      </p:sp>
      <p:sp>
        <p:nvSpPr>
          <p:cNvPr id="35843" name="Text Placeholder 7"/>
          <p:cNvSpPr>
            <a:spLocks noGrp="1"/>
          </p:cNvSpPr>
          <p:nvPr>
            <p:ph type="body" idx="1"/>
          </p:nvPr>
        </p:nvSpPr>
        <p:spPr/>
        <p:txBody>
          <a:bodyPr/>
          <a:lstStyle/>
          <a:p>
            <a:r>
              <a:rPr lang="en-US" smtClean="0"/>
              <a:t>Breadcrumbs</a:t>
            </a:r>
          </a:p>
          <a:p>
            <a:endParaRPr lang="en-US" smtClean="0"/>
          </a:p>
          <a:p>
            <a:r>
              <a:rPr lang="en-US" smtClean="0"/>
              <a:t>Pagination</a:t>
            </a:r>
          </a:p>
          <a:p>
            <a:endParaRPr lang="en-US" smtClean="0"/>
          </a:p>
          <a:p>
            <a:r>
              <a:rPr lang="en-US" smtClean="0"/>
              <a:t>Tabs</a:t>
            </a:r>
          </a:p>
          <a:p>
            <a:pPr lvl="1"/>
            <a:endParaRPr lang="en-US" smtClean="0"/>
          </a:p>
          <a:p>
            <a:endParaRPr lang="en-US" smtClean="0"/>
          </a:p>
        </p:txBody>
      </p:sp>
      <p:sp>
        <p:nvSpPr>
          <p:cNvPr id="35844" name="Date Placeholder 3"/>
          <p:cNvSpPr>
            <a:spLocks noGrp="1"/>
          </p:cNvSpPr>
          <p:nvPr>
            <p:ph type="dt" sz="quarter" idx="10"/>
          </p:nvPr>
        </p:nvSpPr>
        <p:spPr>
          <a:noFill/>
        </p:spPr>
        <p:txBody>
          <a:bodyPr/>
          <a:lstStyle/>
          <a:p>
            <a:r>
              <a:rPr lang="en-US" smtClean="0"/>
              <a:t>Spring 2013</a:t>
            </a:r>
          </a:p>
        </p:txBody>
      </p:sp>
      <p:sp>
        <p:nvSpPr>
          <p:cNvPr id="35845" name="Footer Placeholder 4"/>
          <p:cNvSpPr>
            <a:spLocks noGrp="1"/>
          </p:cNvSpPr>
          <p:nvPr>
            <p:ph type="ftr" sz="quarter" idx="11"/>
          </p:nvPr>
        </p:nvSpPr>
        <p:spPr>
          <a:noFill/>
        </p:spPr>
        <p:txBody>
          <a:bodyPr/>
          <a:lstStyle/>
          <a:p>
            <a:r>
              <a:rPr lang="en-US" smtClean="0"/>
              <a:t>6.813/6.831 User Interface Design and Implementation</a:t>
            </a:r>
          </a:p>
        </p:txBody>
      </p:sp>
      <p:sp>
        <p:nvSpPr>
          <p:cNvPr id="35846" name="Slide Number Placeholder 5"/>
          <p:cNvSpPr>
            <a:spLocks noGrp="1"/>
          </p:cNvSpPr>
          <p:nvPr>
            <p:ph type="sldNum" sz="quarter" idx="12"/>
          </p:nvPr>
        </p:nvSpPr>
        <p:spPr>
          <a:noFill/>
        </p:spPr>
        <p:txBody>
          <a:bodyPr/>
          <a:lstStyle/>
          <a:p>
            <a:fld id="{D025683C-1E19-484F-8EBF-8E660A208625}" type="slidenum">
              <a:rPr lang="en-US"/>
              <a:pPr/>
              <a:t>27</a:t>
            </a:fld>
            <a:endParaRPr lang="en-US"/>
          </a:p>
        </p:txBody>
      </p:sp>
      <p:pic>
        <p:nvPicPr>
          <p:cNvPr id="35847" name="Picture 3"/>
          <p:cNvPicPr>
            <a:picLocks noChangeAspect="1" noChangeArrowheads="1"/>
          </p:cNvPicPr>
          <p:nvPr/>
        </p:nvPicPr>
        <p:blipFill>
          <a:blip r:embed="rId3" cstate="print"/>
          <a:srcRect r="55699" b="84932"/>
          <a:stretch>
            <a:fillRect/>
          </a:stretch>
        </p:blipFill>
        <p:spPr bwMode="auto">
          <a:xfrm>
            <a:off x="3657600" y="1371600"/>
            <a:ext cx="5029200" cy="457200"/>
          </a:xfrm>
          <a:prstGeom prst="rect">
            <a:avLst/>
          </a:prstGeom>
          <a:noFill/>
          <a:ln w="12700">
            <a:noFill/>
            <a:miter lim="800000"/>
            <a:headEnd type="none" w="sm" len="sm"/>
            <a:tailEnd type="none" w="sm" len="sm"/>
          </a:ln>
        </p:spPr>
      </p:pic>
      <p:pic>
        <p:nvPicPr>
          <p:cNvPr id="35848" name="Picture 4"/>
          <p:cNvPicPr>
            <a:picLocks noChangeAspect="1" noChangeArrowheads="1"/>
          </p:cNvPicPr>
          <p:nvPr/>
        </p:nvPicPr>
        <p:blipFill>
          <a:blip r:embed="rId4" cstate="print"/>
          <a:srcRect l="14268" t="8522" r="20430" b="69420"/>
          <a:stretch>
            <a:fillRect/>
          </a:stretch>
        </p:blipFill>
        <p:spPr bwMode="auto">
          <a:xfrm>
            <a:off x="3352800" y="2286000"/>
            <a:ext cx="4740275" cy="685800"/>
          </a:xfrm>
          <a:prstGeom prst="rect">
            <a:avLst/>
          </a:prstGeom>
          <a:noFill/>
          <a:ln w="12700">
            <a:noFill/>
            <a:miter lim="800000"/>
            <a:headEnd type="none" w="sm" len="sm"/>
            <a:tailEnd type="none" w="sm" len="sm"/>
          </a:ln>
        </p:spPr>
      </p:pic>
      <p:pic>
        <p:nvPicPr>
          <p:cNvPr id="35849" name="Picture 5"/>
          <p:cNvPicPr>
            <a:picLocks noChangeAspect="1" noChangeArrowheads="1"/>
          </p:cNvPicPr>
          <p:nvPr/>
        </p:nvPicPr>
        <p:blipFill>
          <a:blip r:embed="rId5" cstate="print"/>
          <a:srcRect t="17432" b="30275"/>
          <a:stretch>
            <a:fillRect/>
          </a:stretch>
        </p:blipFill>
        <p:spPr bwMode="auto">
          <a:xfrm>
            <a:off x="3276600" y="3048000"/>
            <a:ext cx="4662488" cy="1219200"/>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13614599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p:cNvSpPr>
            <a:spLocks noGrp="1"/>
          </p:cNvSpPr>
          <p:nvPr>
            <p:ph type="title"/>
          </p:nvPr>
        </p:nvSpPr>
        <p:spPr/>
        <p:txBody>
          <a:bodyPr/>
          <a:lstStyle/>
          <a:p>
            <a:r>
              <a:rPr lang="en-US" dirty="0" smtClean="0"/>
              <a:t>Visible Model State</a:t>
            </a:r>
          </a:p>
        </p:txBody>
      </p:sp>
      <p:sp>
        <p:nvSpPr>
          <p:cNvPr id="37891" name="Text Placeholder 7"/>
          <p:cNvSpPr>
            <a:spLocks noGrp="1"/>
          </p:cNvSpPr>
          <p:nvPr>
            <p:ph type="body" idx="1"/>
          </p:nvPr>
        </p:nvSpPr>
        <p:spPr/>
        <p:txBody>
          <a:bodyPr/>
          <a:lstStyle/>
          <a:p>
            <a:r>
              <a:rPr lang="en-US" dirty="0" smtClean="0"/>
              <a:t>Continuous visual representation of model</a:t>
            </a:r>
          </a:p>
          <a:p>
            <a:pPr lvl="1"/>
            <a:r>
              <a:rPr lang="en-US" dirty="0" smtClean="0"/>
              <a:t>What to visualize should be guided by the user’s tasks</a:t>
            </a:r>
          </a:p>
        </p:txBody>
      </p:sp>
      <p:sp>
        <p:nvSpPr>
          <p:cNvPr id="37892" name="Date Placeholder 3"/>
          <p:cNvSpPr>
            <a:spLocks noGrp="1"/>
          </p:cNvSpPr>
          <p:nvPr>
            <p:ph type="dt" sz="quarter" idx="10"/>
          </p:nvPr>
        </p:nvSpPr>
        <p:spPr>
          <a:noFill/>
        </p:spPr>
        <p:txBody>
          <a:bodyPr/>
          <a:lstStyle/>
          <a:p>
            <a:r>
              <a:rPr lang="en-US" smtClean="0"/>
              <a:t>Spring 2013</a:t>
            </a:r>
          </a:p>
        </p:txBody>
      </p:sp>
      <p:sp>
        <p:nvSpPr>
          <p:cNvPr id="37893" name="Footer Placeholder 4"/>
          <p:cNvSpPr>
            <a:spLocks noGrp="1"/>
          </p:cNvSpPr>
          <p:nvPr>
            <p:ph type="ftr" sz="quarter" idx="11"/>
          </p:nvPr>
        </p:nvSpPr>
        <p:spPr>
          <a:noFill/>
        </p:spPr>
        <p:txBody>
          <a:bodyPr/>
          <a:lstStyle/>
          <a:p>
            <a:r>
              <a:rPr lang="en-US" smtClean="0"/>
              <a:t>6.813/6.831 User Interface Design and Implementation</a:t>
            </a:r>
          </a:p>
        </p:txBody>
      </p:sp>
      <p:sp>
        <p:nvSpPr>
          <p:cNvPr id="37894" name="Slide Number Placeholder 5"/>
          <p:cNvSpPr>
            <a:spLocks noGrp="1"/>
          </p:cNvSpPr>
          <p:nvPr>
            <p:ph type="sldNum" sz="quarter" idx="12"/>
          </p:nvPr>
        </p:nvSpPr>
        <p:spPr>
          <a:noFill/>
        </p:spPr>
        <p:txBody>
          <a:bodyPr/>
          <a:lstStyle/>
          <a:p>
            <a:fld id="{253E27CF-010A-409D-9D0D-BF9E69CC6306}" type="slidenum">
              <a:rPr lang="en-US"/>
              <a:pPr/>
              <a:t>28</a:t>
            </a:fld>
            <a:endParaRPr lang="en-US"/>
          </a:p>
        </p:txBody>
      </p:sp>
      <p:pic>
        <p:nvPicPr>
          <p:cNvPr id="37895" name="Picture 2"/>
          <p:cNvPicPr>
            <a:picLocks noChangeAspect="1" noChangeArrowheads="1"/>
          </p:cNvPicPr>
          <p:nvPr/>
        </p:nvPicPr>
        <p:blipFill>
          <a:blip r:embed="rId3" cstate="print"/>
          <a:srcRect/>
          <a:stretch>
            <a:fillRect/>
          </a:stretch>
        </p:blipFill>
        <p:spPr bwMode="auto">
          <a:xfrm>
            <a:off x="2438400" y="3352800"/>
            <a:ext cx="3798888" cy="1243013"/>
          </a:xfrm>
          <a:prstGeom prst="rect">
            <a:avLst/>
          </a:prstGeom>
          <a:noFill/>
          <a:ln w="9525">
            <a:noFill/>
            <a:miter lim="800000"/>
            <a:headEnd/>
            <a:tailEnd/>
          </a:ln>
        </p:spPr>
      </p:pic>
    </p:spTree>
    <p:extLst>
      <p:ext uri="{BB962C8B-B14F-4D97-AF65-F5344CB8AC3E}">
        <p14:creationId xmlns:p14="http://schemas.microsoft.com/office/powerpoint/2010/main" val="3414024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
          <p:cNvSpPr>
            <a:spLocks noGrp="1"/>
          </p:cNvSpPr>
          <p:nvPr>
            <p:ph type="title"/>
          </p:nvPr>
        </p:nvSpPr>
        <p:spPr/>
        <p:txBody>
          <a:bodyPr/>
          <a:lstStyle/>
          <a:p>
            <a:r>
              <a:rPr lang="en-US" smtClean="0"/>
              <a:t>Visible View State</a:t>
            </a:r>
          </a:p>
        </p:txBody>
      </p:sp>
      <p:sp>
        <p:nvSpPr>
          <p:cNvPr id="39939" name="Text Placeholder 7"/>
          <p:cNvSpPr>
            <a:spLocks noGrp="1"/>
          </p:cNvSpPr>
          <p:nvPr>
            <p:ph type="body" idx="1"/>
          </p:nvPr>
        </p:nvSpPr>
        <p:spPr/>
        <p:txBody>
          <a:bodyPr/>
          <a:lstStyle/>
          <a:p>
            <a:r>
              <a:rPr lang="en-US" smtClean="0"/>
              <a:t>Selection highlight</a:t>
            </a:r>
          </a:p>
          <a:p>
            <a:endParaRPr lang="en-US" smtClean="0"/>
          </a:p>
          <a:p>
            <a:endParaRPr lang="en-US" smtClean="0"/>
          </a:p>
          <a:p>
            <a:r>
              <a:rPr lang="en-US" smtClean="0"/>
              <a:t>Selection handles</a:t>
            </a:r>
          </a:p>
          <a:p>
            <a:endParaRPr lang="en-US" smtClean="0"/>
          </a:p>
          <a:p>
            <a:endParaRPr lang="en-US" smtClean="0"/>
          </a:p>
          <a:p>
            <a:r>
              <a:rPr lang="en-US" smtClean="0"/>
              <a:t>Drag &amp; drop</a:t>
            </a:r>
          </a:p>
        </p:txBody>
      </p:sp>
      <p:sp>
        <p:nvSpPr>
          <p:cNvPr id="39940" name="Date Placeholder 3"/>
          <p:cNvSpPr>
            <a:spLocks noGrp="1"/>
          </p:cNvSpPr>
          <p:nvPr>
            <p:ph type="dt" sz="quarter" idx="10"/>
          </p:nvPr>
        </p:nvSpPr>
        <p:spPr>
          <a:noFill/>
        </p:spPr>
        <p:txBody>
          <a:bodyPr/>
          <a:lstStyle/>
          <a:p>
            <a:r>
              <a:rPr lang="en-US" smtClean="0"/>
              <a:t>Spring 2013</a:t>
            </a:r>
          </a:p>
        </p:txBody>
      </p:sp>
      <p:sp>
        <p:nvSpPr>
          <p:cNvPr id="39941" name="Footer Placeholder 4"/>
          <p:cNvSpPr>
            <a:spLocks noGrp="1"/>
          </p:cNvSpPr>
          <p:nvPr>
            <p:ph type="ftr" sz="quarter" idx="11"/>
          </p:nvPr>
        </p:nvSpPr>
        <p:spPr>
          <a:noFill/>
        </p:spPr>
        <p:txBody>
          <a:bodyPr/>
          <a:lstStyle/>
          <a:p>
            <a:r>
              <a:rPr lang="en-US" smtClean="0"/>
              <a:t>6.813/6.831 User Interface Design and Implementation</a:t>
            </a:r>
          </a:p>
        </p:txBody>
      </p:sp>
      <p:sp>
        <p:nvSpPr>
          <p:cNvPr id="39942" name="Slide Number Placeholder 5"/>
          <p:cNvSpPr>
            <a:spLocks noGrp="1"/>
          </p:cNvSpPr>
          <p:nvPr>
            <p:ph type="sldNum" sz="quarter" idx="12"/>
          </p:nvPr>
        </p:nvSpPr>
        <p:spPr>
          <a:noFill/>
        </p:spPr>
        <p:txBody>
          <a:bodyPr/>
          <a:lstStyle/>
          <a:p>
            <a:fld id="{9B6C0EFD-B41F-48BD-BE32-9335B6766D37}" type="slidenum">
              <a:rPr lang="en-US"/>
              <a:pPr/>
              <a:t>29</a:t>
            </a:fld>
            <a:endParaRPr lang="en-US"/>
          </a:p>
        </p:txBody>
      </p:sp>
      <p:pic>
        <p:nvPicPr>
          <p:cNvPr id="39943" name="Picture 7"/>
          <p:cNvPicPr>
            <a:picLocks noChangeAspect="1" noChangeArrowheads="1"/>
          </p:cNvPicPr>
          <p:nvPr/>
        </p:nvPicPr>
        <p:blipFill>
          <a:blip r:embed="rId3" cstate="print"/>
          <a:srcRect/>
          <a:stretch>
            <a:fillRect/>
          </a:stretch>
        </p:blipFill>
        <p:spPr bwMode="auto">
          <a:xfrm>
            <a:off x="4495800" y="4343400"/>
            <a:ext cx="1181100" cy="1181100"/>
          </a:xfrm>
          <a:prstGeom prst="rect">
            <a:avLst/>
          </a:prstGeom>
          <a:noFill/>
          <a:ln w="25400">
            <a:noFill/>
            <a:miter lim="800000"/>
            <a:headEnd/>
            <a:tailEnd type="none" w="lg" len="lg"/>
          </a:ln>
        </p:spPr>
      </p:pic>
      <p:pic>
        <p:nvPicPr>
          <p:cNvPr id="39944" name="Picture 8"/>
          <p:cNvPicPr>
            <a:picLocks noChangeAspect="1" noChangeArrowheads="1"/>
          </p:cNvPicPr>
          <p:nvPr/>
        </p:nvPicPr>
        <p:blipFill>
          <a:blip r:embed="rId4" cstate="print"/>
          <a:srcRect/>
          <a:stretch>
            <a:fillRect/>
          </a:stretch>
        </p:blipFill>
        <p:spPr bwMode="auto">
          <a:xfrm>
            <a:off x="3352800" y="4419600"/>
            <a:ext cx="1104900" cy="1104900"/>
          </a:xfrm>
          <a:prstGeom prst="rect">
            <a:avLst/>
          </a:prstGeom>
          <a:noFill/>
          <a:ln w="25400">
            <a:noFill/>
            <a:miter lim="800000"/>
            <a:headEnd/>
            <a:tailEnd type="none" w="lg" len="lg"/>
          </a:ln>
        </p:spPr>
      </p:pic>
      <p:pic>
        <p:nvPicPr>
          <p:cNvPr id="39945" name="Picture 2"/>
          <p:cNvPicPr>
            <a:picLocks noChangeAspect="1" noChangeArrowheads="1"/>
          </p:cNvPicPr>
          <p:nvPr/>
        </p:nvPicPr>
        <p:blipFill>
          <a:blip r:embed="rId5" cstate="print"/>
          <a:srcRect/>
          <a:stretch>
            <a:fillRect/>
          </a:stretch>
        </p:blipFill>
        <p:spPr bwMode="auto">
          <a:xfrm>
            <a:off x="4572000" y="2362200"/>
            <a:ext cx="1822450" cy="1981200"/>
          </a:xfrm>
          <a:prstGeom prst="rect">
            <a:avLst/>
          </a:prstGeom>
          <a:noFill/>
          <a:ln w="9525">
            <a:noFill/>
            <a:miter lim="800000"/>
            <a:headEnd/>
            <a:tailEnd/>
          </a:ln>
        </p:spPr>
      </p:pic>
      <p:pic>
        <p:nvPicPr>
          <p:cNvPr id="39946" name="Picture 3"/>
          <p:cNvPicPr>
            <a:picLocks noChangeAspect="1" noChangeArrowheads="1"/>
          </p:cNvPicPr>
          <p:nvPr/>
        </p:nvPicPr>
        <p:blipFill>
          <a:blip r:embed="rId6" cstate="print"/>
          <a:srcRect/>
          <a:stretch>
            <a:fillRect/>
          </a:stretch>
        </p:blipFill>
        <p:spPr bwMode="auto">
          <a:xfrm>
            <a:off x="4594225" y="1295400"/>
            <a:ext cx="2720975" cy="685800"/>
          </a:xfrm>
          <a:prstGeom prst="rect">
            <a:avLst/>
          </a:prstGeom>
          <a:noFill/>
          <a:ln w="9525">
            <a:noFill/>
            <a:miter lim="800000"/>
            <a:headEnd/>
            <a:tailEnd/>
          </a:ln>
        </p:spPr>
      </p:pic>
    </p:spTree>
    <p:extLst>
      <p:ext uri="{BB962C8B-B14F-4D97-AF65-F5344CB8AC3E}">
        <p14:creationId xmlns:p14="http://schemas.microsoft.com/office/powerpoint/2010/main" val="37050580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US" dirty="0"/>
          </a:p>
        </p:txBody>
      </p:sp>
      <p:sp>
        <p:nvSpPr>
          <p:cNvPr id="3" name="Content Placeholder 2"/>
          <p:cNvSpPr>
            <a:spLocks noGrp="1"/>
          </p:cNvSpPr>
          <p:nvPr>
            <p:ph idx="1"/>
          </p:nvPr>
        </p:nvSpPr>
        <p:spPr/>
        <p:txBody>
          <a:bodyPr/>
          <a:lstStyle/>
          <a:p>
            <a:r>
              <a:rPr lang="en-US" dirty="0" smtClean="0"/>
              <a:t>Consistency</a:t>
            </a:r>
          </a:p>
          <a:p>
            <a:r>
              <a:rPr lang="en-US" dirty="0"/>
              <a:t>Affordances</a:t>
            </a:r>
          </a:p>
          <a:p>
            <a:r>
              <a:rPr lang="en-US" dirty="0"/>
              <a:t>Feedback</a:t>
            </a:r>
          </a:p>
          <a:p>
            <a:r>
              <a:rPr lang="en-US" dirty="0"/>
              <a:t>Information </a:t>
            </a:r>
            <a:r>
              <a:rPr lang="en-US" dirty="0" smtClean="0"/>
              <a:t>scent</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3</a:t>
            </a:fld>
            <a:endParaRPr lang="en-US"/>
          </a:p>
        </p:txBody>
      </p:sp>
    </p:spTree>
    <p:extLst>
      <p:ext uri="{BB962C8B-B14F-4D97-AF65-F5344CB8AC3E}">
        <p14:creationId xmlns:p14="http://schemas.microsoft.com/office/powerpoint/2010/main" val="210658855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6"/>
          <p:cNvSpPr>
            <a:spLocks noGrp="1"/>
          </p:cNvSpPr>
          <p:nvPr>
            <p:ph type="title"/>
          </p:nvPr>
        </p:nvSpPr>
        <p:spPr/>
        <p:txBody>
          <a:bodyPr/>
          <a:lstStyle/>
          <a:p>
            <a:r>
              <a:rPr lang="en-US" dirty="0" smtClean="0"/>
              <a:t>Useless Feedback vs. Useful Feedback</a:t>
            </a:r>
          </a:p>
        </p:txBody>
      </p:sp>
      <p:sp>
        <p:nvSpPr>
          <p:cNvPr id="54275" name="Text Placeholder 7"/>
          <p:cNvSpPr>
            <a:spLocks noGrp="1"/>
          </p:cNvSpPr>
          <p:nvPr>
            <p:ph type="body" idx="1"/>
          </p:nvPr>
        </p:nvSpPr>
        <p:spPr/>
        <p:txBody>
          <a:bodyPr/>
          <a:lstStyle/>
          <a:p>
            <a:endParaRPr lang="en-US" smtClean="0"/>
          </a:p>
        </p:txBody>
      </p:sp>
      <p:sp>
        <p:nvSpPr>
          <p:cNvPr id="54276" name="Date Placeholder 3"/>
          <p:cNvSpPr>
            <a:spLocks noGrp="1"/>
          </p:cNvSpPr>
          <p:nvPr>
            <p:ph type="dt" sz="quarter" idx="10"/>
          </p:nvPr>
        </p:nvSpPr>
        <p:spPr>
          <a:noFill/>
        </p:spPr>
        <p:txBody>
          <a:bodyPr/>
          <a:lstStyle/>
          <a:p>
            <a:r>
              <a:rPr lang="en-US" smtClean="0"/>
              <a:t>Spring 2013</a:t>
            </a:r>
          </a:p>
        </p:txBody>
      </p:sp>
      <p:sp>
        <p:nvSpPr>
          <p:cNvPr id="54277" name="Footer Placeholder 4"/>
          <p:cNvSpPr>
            <a:spLocks noGrp="1"/>
          </p:cNvSpPr>
          <p:nvPr>
            <p:ph type="ftr" sz="quarter" idx="11"/>
          </p:nvPr>
        </p:nvSpPr>
        <p:spPr>
          <a:noFill/>
        </p:spPr>
        <p:txBody>
          <a:bodyPr/>
          <a:lstStyle/>
          <a:p>
            <a:r>
              <a:rPr lang="en-US" smtClean="0"/>
              <a:t>6.813/6.831 User Interface Design and Implementation</a:t>
            </a:r>
          </a:p>
        </p:txBody>
      </p:sp>
      <p:sp>
        <p:nvSpPr>
          <p:cNvPr id="54278" name="Slide Number Placeholder 5"/>
          <p:cNvSpPr>
            <a:spLocks noGrp="1"/>
          </p:cNvSpPr>
          <p:nvPr>
            <p:ph type="sldNum" sz="quarter" idx="12"/>
          </p:nvPr>
        </p:nvSpPr>
        <p:spPr>
          <a:noFill/>
        </p:spPr>
        <p:txBody>
          <a:bodyPr/>
          <a:lstStyle/>
          <a:p>
            <a:fld id="{A9EFBA65-6957-4E0A-B889-6FB80AE48466}" type="slidenum">
              <a:rPr lang="en-US"/>
              <a:pPr/>
              <a:t>30</a:t>
            </a:fld>
            <a:endParaRPr lang="en-US"/>
          </a:p>
        </p:txBody>
      </p:sp>
      <p:pic>
        <p:nvPicPr>
          <p:cNvPr id="54279" name="Picture 4" descr="view-result"/>
          <p:cNvPicPr>
            <a:picLocks noChangeAspect="1" noChangeArrowheads="1"/>
          </p:cNvPicPr>
          <p:nvPr/>
        </p:nvPicPr>
        <p:blipFill>
          <a:blip r:embed="rId3" cstate="print"/>
          <a:srcRect/>
          <a:stretch>
            <a:fillRect/>
          </a:stretch>
        </p:blipFill>
        <p:spPr bwMode="auto">
          <a:xfrm>
            <a:off x="1752600" y="2362200"/>
            <a:ext cx="4419600" cy="1903413"/>
          </a:xfrm>
          <a:prstGeom prst="rect">
            <a:avLst/>
          </a:prstGeom>
          <a:noFill/>
          <a:ln w="9525">
            <a:noFill/>
            <a:miter lim="800000"/>
            <a:headEnd/>
            <a:tailEnd/>
          </a:ln>
        </p:spPr>
      </p:pic>
      <p:sp>
        <p:nvSpPr>
          <p:cNvPr id="54280" name="Rectangle 5"/>
          <p:cNvSpPr>
            <a:spLocks noChangeArrowheads="1"/>
          </p:cNvSpPr>
          <p:nvPr/>
        </p:nvSpPr>
        <p:spPr bwMode="auto">
          <a:xfrm>
            <a:off x="3657600" y="4267200"/>
            <a:ext cx="2478088" cy="274638"/>
          </a:xfrm>
          <a:prstGeom prst="rect">
            <a:avLst/>
          </a:prstGeom>
          <a:noFill/>
          <a:ln w="12700">
            <a:noFill/>
            <a:miter lim="800000"/>
            <a:headEnd type="none" w="sm" len="sm"/>
            <a:tailEnd type="none" w="sm" len="sm"/>
          </a:ln>
        </p:spPr>
        <p:txBody>
          <a:bodyPr wrap="none" anchorCtr="1">
            <a:spAutoFit/>
          </a:bodyPr>
          <a:lstStyle/>
          <a:p>
            <a:pPr eaLnBrk="0" hangingPunct="0"/>
            <a:r>
              <a:rPr lang="en-US" sz="1200" b="1">
                <a:solidFill>
                  <a:srgbClr val="001963"/>
                </a:solidFill>
                <a:latin typeface="Gill Sans MT" charset="0"/>
                <a:cs typeface="Times New Roman" charset="0"/>
              </a:rPr>
              <a:t>Source: Interface Hall of Shame</a:t>
            </a:r>
          </a:p>
        </p:txBody>
      </p:sp>
    </p:spTree>
    <p:extLst>
      <p:ext uri="{BB962C8B-B14F-4D97-AF65-F5344CB8AC3E}">
        <p14:creationId xmlns:p14="http://schemas.microsoft.com/office/powerpoint/2010/main" val="931365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design features play a dual role -- both as an affordance and as feedback?  (</a:t>
            </a:r>
            <a:r>
              <a:rPr lang="en-US" b="1" dirty="0" smtClean="0"/>
              <a:t>choose all good answers</a:t>
            </a:r>
            <a:r>
              <a:rPr lang="en-US" dirty="0" smtClean="0"/>
              <a:t>)</a:t>
            </a:r>
          </a:p>
          <a:p>
            <a:pPr marL="914400" lvl="1" indent="-457200">
              <a:buFont typeface="+mj-lt"/>
              <a:buAutoNum type="alphaUcPeriod"/>
            </a:pPr>
            <a:endParaRPr lang="en-US" dirty="0" smtClean="0"/>
          </a:p>
          <a:p>
            <a:pPr marL="914400" lvl="1" indent="-457200">
              <a:buFont typeface="+mj-lt"/>
              <a:buAutoNum type="alphaUcPeriod"/>
            </a:pPr>
            <a:r>
              <a:rPr lang="en-US" dirty="0" smtClean="0"/>
              <a:t>selection handles</a:t>
            </a:r>
          </a:p>
          <a:p>
            <a:pPr marL="457200" lvl="1" indent="0">
              <a:buNone/>
            </a:pPr>
            <a:endParaRPr lang="en-US" dirty="0" smtClean="0"/>
          </a:p>
          <a:p>
            <a:pPr marL="914400" lvl="1" indent="-457200">
              <a:buFont typeface="+mj-lt"/>
              <a:buAutoNum type="alphaUcPeriod"/>
            </a:pPr>
            <a:r>
              <a:rPr lang="en-US" dirty="0" smtClean="0"/>
              <a:t>underline </a:t>
            </a:r>
            <a:r>
              <a:rPr lang="en-US" dirty="0"/>
              <a:t>a</a:t>
            </a:r>
            <a:r>
              <a:rPr lang="en-US" dirty="0" smtClean="0"/>
              <a:t>ppearing on mouse-hover</a:t>
            </a:r>
          </a:p>
          <a:p>
            <a:pPr marL="914400" lvl="1" indent="-457200">
              <a:buFont typeface="+mj-lt"/>
              <a:buAutoNum type="alphaUcPeriod"/>
            </a:pPr>
            <a:endParaRPr lang="en-US" dirty="0" smtClean="0"/>
          </a:p>
          <a:p>
            <a:pPr marL="914400" lvl="1" indent="-457200">
              <a:buFont typeface="+mj-lt"/>
              <a:buAutoNum type="alphaUcPeriod"/>
            </a:pPr>
            <a:r>
              <a:rPr lang="en-US" dirty="0" smtClean="0"/>
              <a:t>error message appearing in the status bar</a:t>
            </a:r>
          </a:p>
          <a:p>
            <a:pPr marL="914400" lvl="1" indent="-457200">
              <a:buFont typeface="+mj-lt"/>
              <a:buAutoNum type="alphaUcPeriod"/>
            </a:pP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31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4191000" y="2362200"/>
            <a:ext cx="908050" cy="987148"/>
          </a:xfrm>
          <a:prstGeom prst="rect">
            <a:avLst/>
          </a:prstGeom>
          <a:noFill/>
          <a:ln w="9525">
            <a:noFill/>
            <a:miter lim="800000"/>
            <a:headEnd/>
            <a:tailEnd/>
          </a:ln>
        </p:spPr>
      </p:pic>
      <p:pic>
        <p:nvPicPr>
          <p:cNvPr id="8" name="Picture 7"/>
          <p:cNvPicPr>
            <a:picLocks noChangeAspect="1"/>
          </p:cNvPicPr>
          <p:nvPr/>
        </p:nvPicPr>
        <p:blipFill>
          <a:blip r:embed="rId4"/>
          <a:stretch>
            <a:fillRect/>
          </a:stretch>
        </p:blipFill>
        <p:spPr>
          <a:xfrm>
            <a:off x="6934200" y="3733800"/>
            <a:ext cx="1168481" cy="609642"/>
          </a:xfrm>
          <a:prstGeom prst="rect">
            <a:avLst/>
          </a:prstGeom>
        </p:spPr>
      </p:pic>
      <p:pic>
        <p:nvPicPr>
          <p:cNvPr id="9" name="Picture 8"/>
          <p:cNvPicPr>
            <a:picLocks noChangeAspect="1"/>
          </p:cNvPicPr>
          <p:nvPr/>
        </p:nvPicPr>
        <p:blipFill rotWithShape="1">
          <a:blip r:embed="rId5"/>
          <a:srcRect t="36966" b="14450"/>
          <a:stretch/>
        </p:blipFill>
        <p:spPr>
          <a:xfrm>
            <a:off x="3352800" y="5029200"/>
            <a:ext cx="5295900" cy="681540"/>
          </a:xfrm>
          <a:prstGeom prst="rect">
            <a:avLst/>
          </a:prstGeom>
        </p:spPr>
      </p:pic>
    </p:spTree>
    <p:extLst>
      <p:ext uri="{BB962C8B-B14F-4D97-AF65-F5344CB8AC3E}">
        <p14:creationId xmlns:p14="http://schemas.microsoft.com/office/powerpoint/2010/main" val="2523698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Scent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60131C0-6659-4378-84D7-9E75C1B357D8}" type="slidenum">
              <a:rPr lang="en-US" smtClean="0"/>
              <a:pPr/>
              <a:t>32</a:t>
            </a:fld>
            <a:endParaRPr lang="en-US"/>
          </a:p>
        </p:txBody>
      </p:sp>
    </p:spTree>
    <p:extLst>
      <p:ext uri="{BB962C8B-B14F-4D97-AF65-F5344CB8AC3E}">
        <p14:creationId xmlns:p14="http://schemas.microsoft.com/office/powerpoint/2010/main" val="230471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a:lstStyle/>
          <a:p>
            <a:r>
              <a:rPr lang="en-US" smtClean="0"/>
              <a:t>Information Scent</a:t>
            </a:r>
          </a:p>
        </p:txBody>
      </p:sp>
      <p:sp>
        <p:nvSpPr>
          <p:cNvPr id="31747" name="Text Placeholder 7"/>
          <p:cNvSpPr>
            <a:spLocks noGrp="1"/>
          </p:cNvSpPr>
          <p:nvPr>
            <p:ph type="body" idx="1"/>
          </p:nvPr>
        </p:nvSpPr>
        <p:spPr/>
        <p:txBody>
          <a:bodyPr/>
          <a:lstStyle/>
          <a:p>
            <a:r>
              <a:rPr lang="en-US" smtClean="0"/>
              <a:t>Information foraging theory</a:t>
            </a:r>
          </a:p>
          <a:p>
            <a:pPr lvl="1"/>
            <a:r>
              <a:rPr lang="en-US" smtClean="0"/>
              <a:t>Humans  gathering information can be modeled like animals gathering food</a:t>
            </a:r>
          </a:p>
          <a:p>
            <a:pPr lvl="1"/>
            <a:r>
              <a:rPr lang="en-US" smtClean="0"/>
              <a:t>Constantly evaluating and making decisions to maximize information collected against cost of obtaining it</a:t>
            </a:r>
          </a:p>
          <a:p>
            <a:r>
              <a:rPr lang="en-US" smtClean="0"/>
              <a:t>Information scent</a:t>
            </a:r>
          </a:p>
          <a:p>
            <a:pPr lvl="1"/>
            <a:r>
              <a:rPr lang="en-US" smtClean="0"/>
              <a:t>Cues on a link that indicate how profitable it will be to follow the link to its destination</a:t>
            </a:r>
          </a:p>
          <a:p>
            <a:pPr lvl="1">
              <a:buFontTx/>
              <a:buNone/>
            </a:pPr>
            <a:endParaRPr lang="en-US" smtClean="0"/>
          </a:p>
          <a:p>
            <a:pPr lvl="1"/>
            <a:endParaRPr lang="en-US" smtClean="0"/>
          </a:p>
        </p:txBody>
      </p:sp>
      <p:sp>
        <p:nvSpPr>
          <p:cNvPr id="31748" name="Date Placeholder 3"/>
          <p:cNvSpPr>
            <a:spLocks noGrp="1"/>
          </p:cNvSpPr>
          <p:nvPr>
            <p:ph type="dt" sz="quarter" idx="10"/>
          </p:nvPr>
        </p:nvSpPr>
        <p:spPr>
          <a:noFill/>
        </p:spPr>
        <p:txBody>
          <a:bodyPr/>
          <a:lstStyle/>
          <a:p>
            <a:r>
              <a:rPr lang="en-US" smtClean="0"/>
              <a:t>Spring 2013</a:t>
            </a:r>
          </a:p>
        </p:txBody>
      </p:sp>
      <p:sp>
        <p:nvSpPr>
          <p:cNvPr id="31749" name="Footer Placeholder 4"/>
          <p:cNvSpPr>
            <a:spLocks noGrp="1"/>
          </p:cNvSpPr>
          <p:nvPr>
            <p:ph type="ftr" sz="quarter" idx="11"/>
          </p:nvPr>
        </p:nvSpPr>
        <p:spPr>
          <a:noFill/>
        </p:spPr>
        <p:txBody>
          <a:bodyPr/>
          <a:lstStyle/>
          <a:p>
            <a:r>
              <a:rPr lang="en-US" smtClean="0"/>
              <a:t>6.813/6.831 User Interface Design and Implementation</a:t>
            </a:r>
          </a:p>
        </p:txBody>
      </p:sp>
      <p:sp>
        <p:nvSpPr>
          <p:cNvPr id="31750" name="Slide Number Placeholder 5"/>
          <p:cNvSpPr>
            <a:spLocks noGrp="1"/>
          </p:cNvSpPr>
          <p:nvPr>
            <p:ph type="sldNum" sz="quarter" idx="12"/>
          </p:nvPr>
        </p:nvSpPr>
        <p:spPr>
          <a:noFill/>
        </p:spPr>
        <p:txBody>
          <a:bodyPr/>
          <a:lstStyle/>
          <a:p>
            <a:fld id="{6844DEAE-1894-4594-BAE0-BA750C4DF297}" type="slidenum">
              <a:rPr lang="en-US"/>
              <a:pPr/>
              <a:t>33</a:t>
            </a:fld>
            <a:endParaRPr lang="en-US"/>
          </a:p>
        </p:txBody>
      </p:sp>
    </p:spTree>
    <p:extLst>
      <p:ext uri="{BB962C8B-B14F-4D97-AF65-F5344CB8AC3E}">
        <p14:creationId xmlns:p14="http://schemas.microsoft.com/office/powerpoint/2010/main" val="5721941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6"/>
          <p:cNvSpPr>
            <a:spLocks noGrp="1"/>
          </p:cNvSpPr>
          <p:nvPr>
            <p:ph type="title"/>
          </p:nvPr>
        </p:nvSpPr>
        <p:spPr/>
        <p:txBody>
          <a:bodyPr/>
          <a:lstStyle/>
          <a:p>
            <a:r>
              <a:rPr lang="en-US" smtClean="0"/>
              <a:t>Give Good Information Scent</a:t>
            </a:r>
          </a:p>
        </p:txBody>
      </p:sp>
      <p:sp>
        <p:nvSpPr>
          <p:cNvPr id="33795" name="Text Placeholder 7"/>
          <p:cNvSpPr>
            <a:spLocks noGrp="1"/>
          </p:cNvSpPr>
          <p:nvPr>
            <p:ph type="body" idx="1"/>
          </p:nvPr>
        </p:nvSpPr>
        <p:spPr/>
        <p:txBody>
          <a:bodyPr/>
          <a:lstStyle/>
          <a:p>
            <a:r>
              <a:rPr lang="en-US" smtClean="0"/>
              <a:t>A link should smell like the content it leads to</a:t>
            </a:r>
          </a:p>
        </p:txBody>
      </p:sp>
      <p:sp>
        <p:nvSpPr>
          <p:cNvPr id="33796" name="Date Placeholder 3"/>
          <p:cNvSpPr>
            <a:spLocks noGrp="1"/>
          </p:cNvSpPr>
          <p:nvPr>
            <p:ph type="dt" sz="quarter" idx="10"/>
          </p:nvPr>
        </p:nvSpPr>
        <p:spPr>
          <a:noFill/>
        </p:spPr>
        <p:txBody>
          <a:bodyPr/>
          <a:lstStyle/>
          <a:p>
            <a:r>
              <a:rPr lang="en-US" smtClean="0"/>
              <a:t>Spring 2013</a:t>
            </a:r>
          </a:p>
        </p:txBody>
      </p:sp>
      <p:sp>
        <p:nvSpPr>
          <p:cNvPr id="33797" name="Footer Placeholder 4"/>
          <p:cNvSpPr>
            <a:spLocks noGrp="1"/>
          </p:cNvSpPr>
          <p:nvPr>
            <p:ph type="ftr" sz="quarter" idx="11"/>
          </p:nvPr>
        </p:nvSpPr>
        <p:spPr>
          <a:noFill/>
        </p:spPr>
        <p:txBody>
          <a:bodyPr/>
          <a:lstStyle/>
          <a:p>
            <a:r>
              <a:rPr lang="en-US" smtClean="0"/>
              <a:t>6.813/6.831 User Interface Design and Implementation</a:t>
            </a:r>
          </a:p>
        </p:txBody>
      </p:sp>
      <p:sp>
        <p:nvSpPr>
          <p:cNvPr id="33798" name="Slide Number Placeholder 5"/>
          <p:cNvSpPr>
            <a:spLocks noGrp="1"/>
          </p:cNvSpPr>
          <p:nvPr>
            <p:ph type="sldNum" sz="quarter" idx="12"/>
          </p:nvPr>
        </p:nvSpPr>
        <p:spPr>
          <a:noFill/>
        </p:spPr>
        <p:txBody>
          <a:bodyPr/>
          <a:lstStyle/>
          <a:p>
            <a:fld id="{A0891864-329C-4AEC-B08F-16B1744E4B28}" type="slidenum">
              <a:rPr lang="en-US"/>
              <a:pPr/>
              <a:t>34</a:t>
            </a:fld>
            <a:endParaRPr lang="en-US"/>
          </a:p>
        </p:txBody>
      </p:sp>
      <p:pic>
        <p:nvPicPr>
          <p:cNvPr id="33799" name="Picture 3"/>
          <p:cNvPicPr>
            <a:picLocks noChangeAspect="1" noChangeArrowheads="1"/>
          </p:cNvPicPr>
          <p:nvPr/>
        </p:nvPicPr>
        <p:blipFill>
          <a:blip r:embed="rId3" cstate="print"/>
          <a:srcRect/>
          <a:stretch>
            <a:fillRect/>
          </a:stretch>
        </p:blipFill>
        <p:spPr bwMode="auto">
          <a:xfrm>
            <a:off x="1752600" y="2057400"/>
            <a:ext cx="5227638" cy="3429000"/>
          </a:xfrm>
          <a:prstGeom prst="rect">
            <a:avLst/>
          </a:prstGeom>
          <a:noFill/>
          <a:ln w="9525">
            <a:noFill/>
            <a:miter lim="800000"/>
            <a:headEnd/>
            <a:tailEnd/>
          </a:ln>
        </p:spPr>
      </p:pic>
    </p:spTree>
    <p:extLst>
      <p:ext uri="{BB962C8B-B14F-4D97-AF65-F5344CB8AC3E}">
        <p14:creationId xmlns:p14="http://schemas.microsoft.com/office/powerpoint/2010/main" val="23103282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&amp; Bad Information Scent</a:t>
            </a:r>
            <a:endParaRPr lang="en-US" dirty="0"/>
          </a:p>
        </p:txBody>
      </p:sp>
      <p:sp>
        <p:nvSpPr>
          <p:cNvPr id="4" name="Date Placeholder 3"/>
          <p:cNvSpPr>
            <a:spLocks noGrp="1"/>
          </p:cNvSpPr>
          <p:nvPr>
            <p:ph type="dt" sz="half" idx="10"/>
          </p:nvPr>
        </p:nvSpPr>
        <p:spPr/>
        <p:txBody>
          <a:bodyPr/>
          <a:lstStyle/>
          <a:p>
            <a:r>
              <a:rPr lang="en-US" smtClean="0"/>
              <a:t>Spring 2013</a:t>
            </a:r>
            <a:endParaRPr lang="en-US"/>
          </a:p>
        </p:txBody>
      </p:sp>
      <p:sp>
        <p:nvSpPr>
          <p:cNvPr id="5" name="Footer Placeholder 4"/>
          <p:cNvSpPr>
            <a:spLocks noGrp="1"/>
          </p:cNvSpPr>
          <p:nvPr>
            <p:ph type="ftr" sz="quarter" idx="11"/>
          </p:nvPr>
        </p:nvSpPr>
        <p:spPr/>
        <p:txBody>
          <a:bodyPr/>
          <a:lstStyle/>
          <a:p>
            <a:r>
              <a:rPr lang="en-US" smtClean="0"/>
              <a:t>6.813/6.831 User Interface Design and Implementation</a:t>
            </a:r>
            <a:endParaRPr lang="en-US"/>
          </a:p>
        </p:txBody>
      </p:sp>
      <p:pic>
        <p:nvPicPr>
          <p:cNvPr id="7" name="Picture 6"/>
          <p:cNvPicPr>
            <a:picLocks noChangeAspect="1"/>
          </p:cNvPicPr>
          <p:nvPr/>
        </p:nvPicPr>
        <p:blipFill>
          <a:blip r:embed="rId3"/>
          <a:stretch>
            <a:fillRect/>
          </a:stretch>
        </p:blipFill>
        <p:spPr>
          <a:xfrm>
            <a:off x="784194" y="1611099"/>
            <a:ext cx="4241800" cy="1524000"/>
          </a:xfrm>
          <a:prstGeom prst="rect">
            <a:avLst/>
          </a:prstGeom>
        </p:spPr>
      </p:pic>
      <p:pic>
        <p:nvPicPr>
          <p:cNvPr id="8" name="Picture 7"/>
          <p:cNvPicPr>
            <a:picLocks noChangeAspect="1"/>
          </p:cNvPicPr>
          <p:nvPr/>
        </p:nvPicPr>
        <p:blipFill>
          <a:blip r:embed="rId4"/>
          <a:stretch>
            <a:fillRect/>
          </a:stretch>
        </p:blipFill>
        <p:spPr>
          <a:xfrm>
            <a:off x="5678669" y="1422763"/>
            <a:ext cx="2882900" cy="508000"/>
          </a:xfrm>
          <a:prstGeom prst="rect">
            <a:avLst/>
          </a:prstGeom>
        </p:spPr>
      </p:pic>
      <p:pic>
        <p:nvPicPr>
          <p:cNvPr id="9" name="Picture 8"/>
          <p:cNvPicPr>
            <a:picLocks noChangeAspect="1"/>
          </p:cNvPicPr>
          <p:nvPr/>
        </p:nvPicPr>
        <p:blipFill>
          <a:blip r:embed="rId5"/>
          <a:stretch>
            <a:fillRect/>
          </a:stretch>
        </p:blipFill>
        <p:spPr>
          <a:xfrm>
            <a:off x="5678669" y="2097357"/>
            <a:ext cx="1206500" cy="444500"/>
          </a:xfrm>
          <a:prstGeom prst="rect">
            <a:avLst/>
          </a:prstGeom>
        </p:spPr>
      </p:pic>
      <p:pic>
        <p:nvPicPr>
          <p:cNvPr id="10" name="Picture 9"/>
          <p:cNvPicPr>
            <a:picLocks noChangeAspect="1"/>
          </p:cNvPicPr>
          <p:nvPr/>
        </p:nvPicPr>
        <p:blipFill>
          <a:blip r:embed="rId6"/>
          <a:stretch>
            <a:fillRect/>
          </a:stretch>
        </p:blipFill>
        <p:spPr>
          <a:xfrm>
            <a:off x="860394" y="3824352"/>
            <a:ext cx="2044700" cy="1549400"/>
          </a:xfrm>
          <a:prstGeom prst="rect">
            <a:avLst/>
          </a:prstGeom>
        </p:spPr>
      </p:pic>
      <p:pic>
        <p:nvPicPr>
          <p:cNvPr id="11" name="Picture 10"/>
          <p:cNvPicPr>
            <a:picLocks noChangeAspect="1"/>
          </p:cNvPicPr>
          <p:nvPr/>
        </p:nvPicPr>
        <p:blipFill>
          <a:blip r:embed="rId7"/>
          <a:stretch>
            <a:fillRect/>
          </a:stretch>
        </p:blipFill>
        <p:spPr>
          <a:xfrm>
            <a:off x="3989569" y="3824352"/>
            <a:ext cx="4572000" cy="1625600"/>
          </a:xfrm>
          <a:prstGeom prst="rect">
            <a:avLst/>
          </a:prstGeom>
        </p:spPr>
      </p:pic>
      <p:grpSp>
        <p:nvGrpSpPr>
          <p:cNvPr id="12" name="Group 11"/>
          <p:cNvGrpSpPr/>
          <p:nvPr/>
        </p:nvGrpSpPr>
        <p:grpSpPr>
          <a:xfrm>
            <a:off x="7993332" y="-1361"/>
            <a:ext cx="1138252" cy="1107996"/>
            <a:chOff x="7993332" y="-1361"/>
            <a:chExt cx="1138252" cy="1107996"/>
          </a:xfrm>
        </p:grpSpPr>
        <p:sp>
          <p:nvSpPr>
            <p:cNvPr id="13" name="Rectangle 12"/>
            <p:cNvSpPr/>
            <p:nvPr/>
          </p:nvSpPr>
          <p:spPr>
            <a:xfrm>
              <a:off x="7993332" y="59881"/>
              <a:ext cx="1125836" cy="255814"/>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2"/>
                </a:solidFill>
              </a:endParaRPr>
            </a:p>
          </p:txBody>
        </p:sp>
        <p:sp>
          <p:nvSpPr>
            <p:cNvPr id="14" name="Text Box 9"/>
            <p:cNvSpPr txBox="1">
              <a:spLocks noChangeArrowheads="1"/>
            </p:cNvSpPr>
            <p:nvPr/>
          </p:nvSpPr>
          <p:spPr bwMode="auto">
            <a:xfrm>
              <a:off x="7993332" y="-1361"/>
              <a:ext cx="1138252" cy="1107996"/>
            </a:xfrm>
            <a:prstGeom prst="rect">
              <a:avLst/>
            </a:prstGeom>
            <a:noFill/>
            <a:ln w="25400">
              <a:noFill/>
              <a:miter lim="800000"/>
              <a:headEnd/>
              <a:tailEnd type="none" w="lg" len="lg"/>
            </a:ln>
          </p:spPr>
          <p:txBody>
            <a:bodyPr wrap="none" anchorCtr="1">
              <a:prstTxWarp prst="textNoShape">
                <a:avLst/>
              </a:prstTxWarp>
              <a:spAutoFit/>
            </a:bodyPr>
            <a:lstStyle/>
            <a:p>
              <a:r>
                <a:rPr lang="en-US" sz="1600" dirty="0">
                  <a:solidFill>
                    <a:schemeClr val="bg1">
                      <a:lumMod val="75000"/>
                    </a:schemeClr>
                  </a:solidFill>
                  <a:latin typeface="Gill Sans MT"/>
                  <a:cs typeface="Gill Sans MT"/>
                </a:rPr>
                <a:t>L</a:t>
              </a:r>
              <a:r>
                <a:rPr lang="en-US" sz="1600" dirty="0" smtClean="0">
                  <a:solidFill>
                    <a:schemeClr val="bg1">
                      <a:lumMod val="75000"/>
                    </a:schemeClr>
                  </a:solidFill>
                  <a:latin typeface="Gill Sans MT"/>
                  <a:cs typeface="Gill Sans MT"/>
                </a:rPr>
                <a:t>earnability</a:t>
              </a:r>
            </a:p>
            <a:p>
              <a:r>
                <a:rPr lang="en-US" sz="1600" dirty="0">
                  <a:solidFill>
                    <a:schemeClr val="bg1">
                      <a:lumMod val="75000"/>
                    </a:schemeClr>
                  </a:solidFill>
                  <a:latin typeface="Gill Sans MT"/>
                  <a:cs typeface="Gill Sans MT"/>
                </a:rPr>
                <a:t>E</a:t>
              </a:r>
              <a:r>
                <a:rPr lang="en-US" sz="1600" dirty="0" smtClean="0">
                  <a:solidFill>
                    <a:schemeClr val="bg1">
                      <a:lumMod val="75000"/>
                    </a:schemeClr>
                  </a:solidFill>
                  <a:latin typeface="Gill Sans MT"/>
                  <a:cs typeface="Gill Sans MT"/>
                </a:rPr>
                <a:t>fficiency</a:t>
              </a:r>
            </a:p>
            <a:p>
              <a:r>
                <a:rPr lang="en-US" sz="1600" dirty="0">
                  <a:solidFill>
                    <a:schemeClr val="bg1">
                      <a:lumMod val="75000"/>
                    </a:schemeClr>
                  </a:solidFill>
                  <a:latin typeface="Gill Sans MT"/>
                  <a:cs typeface="Gill Sans MT"/>
                </a:rPr>
                <a:t>E</a:t>
              </a:r>
              <a:r>
                <a:rPr lang="en-US" sz="1600" dirty="0" smtClean="0">
                  <a:solidFill>
                    <a:schemeClr val="bg1">
                      <a:lumMod val="75000"/>
                    </a:schemeClr>
                  </a:solidFill>
                  <a:latin typeface="Gill Sans MT"/>
                  <a:cs typeface="Gill Sans MT"/>
                </a:rPr>
                <a:t>rrors</a:t>
              </a:r>
            </a:p>
            <a:p>
              <a:r>
                <a:rPr lang="en-US" sz="1600" dirty="0" smtClean="0">
                  <a:solidFill>
                    <a:schemeClr val="bg1">
                      <a:lumMod val="75000"/>
                    </a:schemeClr>
                  </a:solidFill>
                  <a:latin typeface="Gill Sans MT"/>
                  <a:cs typeface="Gill Sans MT"/>
                </a:rPr>
                <a:t>Simplicity</a:t>
              </a:r>
            </a:p>
          </p:txBody>
        </p:sp>
      </p:grpSp>
      <p:sp>
        <p:nvSpPr>
          <p:cNvPr id="3" name="Slide Number Placeholder 2"/>
          <p:cNvSpPr>
            <a:spLocks noGrp="1"/>
          </p:cNvSpPr>
          <p:nvPr>
            <p:ph type="sldNum" sz="quarter" idx="12"/>
          </p:nvPr>
        </p:nvSpPr>
        <p:spPr/>
        <p:txBody>
          <a:bodyPr/>
          <a:lstStyle/>
          <a:p>
            <a:fld id="{0865F683-D6B1-41F4-BD57-49C8073962A3}" type="slidenum">
              <a:rPr lang="en-US" smtClean="0"/>
              <a:pPr/>
              <a:t>35</a:t>
            </a:fld>
            <a:endParaRPr lang="en-US"/>
          </a:p>
        </p:txBody>
      </p:sp>
    </p:spTree>
    <p:extLst>
      <p:ext uri="{BB962C8B-B14F-4D97-AF65-F5344CB8AC3E}">
        <p14:creationId xmlns:p14="http://schemas.microsoft.com/office/powerpoint/2010/main" val="41357494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Exploration Costs</a:t>
            </a:r>
            <a:endParaRPr lang="en-US" dirty="0"/>
          </a:p>
        </p:txBody>
      </p:sp>
      <p:sp>
        <p:nvSpPr>
          <p:cNvPr id="3" name="Text Placeholder 2"/>
          <p:cNvSpPr>
            <a:spLocks noGrp="1"/>
          </p:cNvSpPr>
          <p:nvPr>
            <p:ph type="body" idx="1"/>
          </p:nvPr>
        </p:nvSpPr>
        <p:spPr>
          <a:xfrm>
            <a:off x="685800" y="990600"/>
            <a:ext cx="8153400" cy="5105400"/>
          </a:xfrm>
        </p:spPr>
        <p:txBody>
          <a:bodyPr/>
          <a:lstStyle/>
          <a:p>
            <a:r>
              <a:rPr lang="en-US" dirty="0" smtClean="0"/>
              <a:t>Glance</a:t>
            </a:r>
          </a:p>
          <a:p>
            <a:pPr lvl="1"/>
            <a:r>
              <a:rPr lang="en-US" dirty="0" smtClean="0"/>
              <a:t>affordances, icons, short salient words</a:t>
            </a:r>
          </a:p>
          <a:p>
            <a:r>
              <a:rPr lang="en-US" dirty="0" smtClean="0"/>
              <a:t>Read</a:t>
            </a:r>
          </a:p>
          <a:p>
            <a:pPr lvl="1"/>
            <a:r>
              <a:rPr lang="en-US" dirty="0" smtClean="0"/>
              <a:t>description, keywords</a:t>
            </a:r>
          </a:p>
          <a:p>
            <a:r>
              <a:rPr lang="en-US" dirty="0" smtClean="0"/>
              <a:t>Hover or press</a:t>
            </a:r>
          </a:p>
          <a:p>
            <a:pPr lvl="1"/>
            <a:r>
              <a:rPr lang="en-US" dirty="0" smtClean="0"/>
              <a:t>cursor change, highlight, tooltip, submenu, preview</a:t>
            </a:r>
          </a:p>
          <a:p>
            <a:r>
              <a:rPr lang="en-US" dirty="0" smtClean="0"/>
              <a:t>Click through</a:t>
            </a:r>
          </a:p>
          <a:p>
            <a:pPr lvl="1"/>
            <a:r>
              <a:rPr lang="en-US" dirty="0" smtClean="0"/>
              <a:t>target page, dialog box, or mode</a:t>
            </a:r>
          </a:p>
          <a:p>
            <a:r>
              <a:rPr lang="en-US" dirty="0" smtClean="0"/>
              <a:t>Invoke</a:t>
            </a:r>
          </a:p>
          <a:p>
            <a:pPr lvl="1"/>
            <a:r>
              <a:rPr lang="en-US" dirty="0" smtClean="0"/>
              <a:t>feedback effect on the model state</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36</a:t>
            </a:fld>
            <a:endParaRPr lang="en-US"/>
          </a:p>
        </p:txBody>
      </p:sp>
    </p:spTree>
    <p:extLst>
      <p:ext uri="{BB962C8B-B14F-4D97-AF65-F5344CB8AC3E}">
        <p14:creationId xmlns:p14="http://schemas.microsoft.com/office/powerpoint/2010/main" val="210526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a:t>
            </a:r>
            <a:r>
              <a:rPr lang="en-US" smtClean="0"/>
              <a:t>of scent but hard </a:t>
            </a:r>
            <a:r>
              <a:rPr lang="en-US" dirty="0" smtClean="0"/>
              <a:t>to scan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37</a:t>
            </a:fld>
            <a:endParaRPr lang="en-US"/>
          </a:p>
        </p:txBody>
      </p:sp>
      <p:pic>
        <p:nvPicPr>
          <p:cNvPr id="7" name="Picture 6"/>
          <p:cNvPicPr>
            <a:picLocks noChangeAspect="1"/>
          </p:cNvPicPr>
          <p:nvPr/>
        </p:nvPicPr>
        <p:blipFill>
          <a:blip r:embed="rId3"/>
          <a:stretch>
            <a:fillRect/>
          </a:stretch>
        </p:blipFill>
        <p:spPr>
          <a:xfrm>
            <a:off x="0" y="1104900"/>
            <a:ext cx="9144000" cy="4628444"/>
          </a:xfrm>
          <a:prstGeom prst="rect">
            <a:avLst/>
          </a:prstGeom>
        </p:spPr>
      </p:pic>
    </p:spTree>
    <p:extLst>
      <p:ext uri="{BB962C8B-B14F-4D97-AF65-F5344CB8AC3E}">
        <p14:creationId xmlns:p14="http://schemas.microsoft.com/office/powerpoint/2010/main" val="1249159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Suppose the following line appears on a web page.  What are its learnability problems? (</a:t>
            </a:r>
            <a:r>
              <a:rPr lang="en-US" b="1" dirty="0" smtClean="0"/>
              <a:t>choose all good answers</a:t>
            </a:r>
            <a:r>
              <a:rPr lang="en-US" dirty="0" smtClean="0"/>
              <a:t>)</a:t>
            </a:r>
          </a:p>
          <a:p>
            <a:pPr marL="0" indent="0">
              <a:buNone/>
            </a:pPr>
            <a:endParaRPr lang="en-US" dirty="0"/>
          </a:p>
          <a:p>
            <a:pPr marL="0" indent="0">
              <a:buNone/>
            </a:pPr>
            <a:r>
              <a:rPr lang="en-US" dirty="0" smtClean="0"/>
              <a:t>	</a:t>
            </a:r>
            <a:r>
              <a:rPr lang="en-US" i="1" dirty="0" smtClean="0"/>
              <a:t>Click here </a:t>
            </a:r>
            <a:r>
              <a:rPr lang="en-US" dirty="0" smtClean="0"/>
              <a:t>for more results.</a:t>
            </a:r>
          </a:p>
          <a:p>
            <a:pPr marL="914400" lvl="1" indent="-457200">
              <a:buFont typeface="+mj-lt"/>
              <a:buAutoNum type="alphaUcPeriod"/>
            </a:pPr>
            <a:endParaRPr lang="en-US" dirty="0" smtClean="0"/>
          </a:p>
          <a:p>
            <a:pPr marL="914400" lvl="1" indent="-457200">
              <a:buFont typeface="+mj-lt"/>
              <a:buAutoNum type="alphaUcPeriod"/>
            </a:pPr>
            <a:r>
              <a:rPr lang="en-US" dirty="0" smtClean="0"/>
              <a:t>bad external consistency</a:t>
            </a:r>
          </a:p>
          <a:p>
            <a:pPr marL="914400" lvl="1" indent="-457200">
              <a:buFont typeface="+mj-lt"/>
              <a:buAutoNum type="alphaUcPeriod"/>
            </a:pPr>
            <a:r>
              <a:rPr lang="en-US" dirty="0" smtClean="0"/>
              <a:t>bad metaphorical consistency</a:t>
            </a:r>
          </a:p>
          <a:p>
            <a:pPr marL="914400" lvl="1" indent="-457200">
              <a:buFont typeface="+mj-lt"/>
              <a:buAutoNum type="alphaUcPeriod"/>
            </a:pPr>
            <a:r>
              <a:rPr lang="en-US" dirty="0" smtClean="0"/>
              <a:t>bad information scent</a:t>
            </a:r>
          </a:p>
          <a:p>
            <a:pPr marL="914400" lvl="1" indent="-457200">
              <a:buFont typeface="+mj-lt"/>
              <a:buAutoNum type="alphaUcPeriod"/>
            </a:pPr>
            <a:r>
              <a:rPr lang="en-US" dirty="0" smtClean="0"/>
              <a:t>bad affordances</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38</a:t>
            </a:fld>
            <a:endParaRPr lang="en-US"/>
          </a:p>
        </p:txBody>
      </p:sp>
    </p:spTree>
    <p:extLst>
      <p:ext uri="{BB962C8B-B14F-4D97-AF65-F5344CB8AC3E}">
        <p14:creationId xmlns:p14="http://schemas.microsoft.com/office/powerpoint/2010/main" val="76038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60131C0-6659-4378-84D7-9E75C1B357D8}" type="slidenum">
              <a:rPr lang="en-US" smtClean="0"/>
              <a:pPr/>
              <a:t>4</a:t>
            </a:fld>
            <a:endParaRPr lang="en-US"/>
          </a:p>
        </p:txBody>
      </p:sp>
    </p:spTree>
    <p:extLst>
      <p:ext uri="{BB962C8B-B14F-4D97-AF65-F5344CB8AC3E}">
        <p14:creationId xmlns:p14="http://schemas.microsoft.com/office/powerpoint/2010/main" val="185643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Consistency</a:t>
            </a:r>
          </a:p>
        </p:txBody>
      </p:sp>
      <p:sp>
        <p:nvSpPr>
          <p:cNvPr id="25603" name="Rectangle 4"/>
          <p:cNvSpPr>
            <a:spLocks noGrp="1" noChangeArrowheads="1"/>
          </p:cNvSpPr>
          <p:nvPr>
            <p:ph type="body" idx="1"/>
          </p:nvPr>
        </p:nvSpPr>
        <p:spPr/>
        <p:txBody>
          <a:bodyPr/>
          <a:lstStyle/>
          <a:p>
            <a:pPr>
              <a:lnSpc>
                <a:spcPct val="80000"/>
              </a:lnSpc>
            </a:pPr>
            <a:r>
              <a:rPr lang="en-US" dirty="0" smtClean="0"/>
              <a:t>Similar things should look and act the same</a:t>
            </a:r>
            <a:endParaRPr lang="en-US" dirty="0"/>
          </a:p>
          <a:p>
            <a:pPr>
              <a:lnSpc>
                <a:spcPct val="80000"/>
              </a:lnSpc>
            </a:pPr>
            <a:r>
              <a:rPr lang="en-US" dirty="0" smtClean="0"/>
              <a:t>Different things should look different</a:t>
            </a:r>
          </a:p>
          <a:p>
            <a:pPr>
              <a:lnSpc>
                <a:spcPct val="80000"/>
              </a:lnSpc>
            </a:pPr>
            <a:endParaRPr lang="en-US" dirty="0"/>
          </a:p>
          <a:p>
            <a:pPr lvl="1">
              <a:lnSpc>
                <a:spcPct val="80000"/>
              </a:lnSpc>
            </a:pPr>
            <a:r>
              <a:rPr lang="en-US" dirty="0" smtClean="0"/>
              <a:t>also called the principle of “least surprise”</a:t>
            </a:r>
          </a:p>
          <a:p>
            <a:pPr>
              <a:lnSpc>
                <a:spcPct val="80000"/>
              </a:lnSpc>
            </a:pPr>
            <a:endParaRPr lang="en-US" dirty="0" smtClean="0"/>
          </a:p>
          <a:p>
            <a:pPr>
              <a:lnSpc>
                <a:spcPct val="80000"/>
              </a:lnSpc>
            </a:pPr>
            <a:endParaRPr lang="en-US" dirty="0"/>
          </a:p>
          <a:p>
            <a:pPr>
              <a:lnSpc>
                <a:spcPct val="80000"/>
              </a:lnSpc>
            </a:pPr>
            <a:endParaRPr lang="en-US" dirty="0" smtClean="0"/>
          </a:p>
          <a:p>
            <a:pPr>
              <a:lnSpc>
                <a:spcPct val="80000"/>
              </a:lnSpc>
            </a:pPr>
            <a:r>
              <a:rPr lang="en-US" dirty="0" smtClean="0"/>
              <a:t>Consistency allows the user to transfer their existing knowledge easily to a new UI</a:t>
            </a:r>
          </a:p>
        </p:txBody>
      </p:sp>
      <p:sp>
        <p:nvSpPr>
          <p:cNvPr id="25604" name="Date Placeholder 3"/>
          <p:cNvSpPr>
            <a:spLocks noGrp="1"/>
          </p:cNvSpPr>
          <p:nvPr>
            <p:ph type="dt" sz="quarter" idx="10"/>
          </p:nvPr>
        </p:nvSpPr>
        <p:spPr>
          <a:noFill/>
        </p:spPr>
        <p:txBody>
          <a:bodyPr/>
          <a:lstStyle/>
          <a:p>
            <a:r>
              <a:rPr lang="en-US" smtClean="0"/>
              <a:t>Spring 2013</a:t>
            </a:r>
          </a:p>
        </p:txBody>
      </p:sp>
      <p:sp>
        <p:nvSpPr>
          <p:cNvPr id="25605" name="Footer Placeholder 4"/>
          <p:cNvSpPr>
            <a:spLocks noGrp="1"/>
          </p:cNvSpPr>
          <p:nvPr>
            <p:ph type="ftr" sz="quarter" idx="11"/>
          </p:nvPr>
        </p:nvSpPr>
        <p:spPr>
          <a:noFill/>
        </p:spPr>
        <p:txBody>
          <a:bodyPr/>
          <a:lstStyle/>
          <a:p>
            <a:r>
              <a:rPr lang="en-US" smtClean="0"/>
              <a:t>6.813/6.831 User Interface Design and Implementation</a:t>
            </a:r>
          </a:p>
        </p:txBody>
      </p:sp>
      <p:sp>
        <p:nvSpPr>
          <p:cNvPr id="25606" name="Slide Number Placeholder 5"/>
          <p:cNvSpPr>
            <a:spLocks noGrp="1"/>
          </p:cNvSpPr>
          <p:nvPr>
            <p:ph type="sldNum" sz="quarter" idx="12"/>
          </p:nvPr>
        </p:nvSpPr>
        <p:spPr>
          <a:noFill/>
        </p:spPr>
        <p:txBody>
          <a:bodyPr/>
          <a:lstStyle/>
          <a:p>
            <a:fld id="{20996EB9-3AF5-4885-815D-6E73FA23A73C}" type="slidenum">
              <a:rPr lang="en-US" smtClean="0"/>
              <a:pPr/>
              <a:t>5</a:t>
            </a:fld>
            <a:endParaRPr lang="en-US" smtClean="0"/>
          </a:p>
        </p:txBody>
      </p:sp>
    </p:spTree>
    <p:extLst>
      <p:ext uri="{BB962C8B-B14F-4D97-AF65-F5344CB8AC3E}">
        <p14:creationId xmlns:p14="http://schemas.microsoft.com/office/powerpoint/2010/main" val="2415136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Consistency</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6</a:t>
            </a:fld>
            <a:endParaRPr lang="en-US"/>
          </a:p>
        </p:txBody>
      </p:sp>
      <p:pic>
        <p:nvPicPr>
          <p:cNvPr id="7" name="Picture 9"/>
          <p:cNvPicPr>
            <a:picLocks noChangeAspect="1" noChangeArrowheads="1"/>
          </p:cNvPicPr>
          <p:nvPr/>
        </p:nvPicPr>
        <p:blipFill>
          <a:blip r:embed="rId3" cstate="print"/>
          <a:srcRect/>
          <a:stretch>
            <a:fillRect/>
          </a:stretch>
        </p:blipFill>
        <p:spPr bwMode="auto">
          <a:xfrm>
            <a:off x="3429000" y="1524000"/>
            <a:ext cx="2457450" cy="2248799"/>
          </a:xfrm>
          <a:prstGeom prst="rect">
            <a:avLst/>
          </a:prstGeom>
          <a:noFill/>
          <a:ln w="25400">
            <a:noFill/>
            <a:miter lim="800000"/>
            <a:headEnd/>
            <a:tailEnd type="none" w="lg" len="lg"/>
          </a:ln>
        </p:spPr>
      </p:pic>
      <p:sp>
        <p:nvSpPr>
          <p:cNvPr id="8" name="Rectangle 17"/>
          <p:cNvSpPr>
            <a:spLocks noChangeArrowheads="1"/>
          </p:cNvSpPr>
          <p:nvPr/>
        </p:nvSpPr>
        <p:spPr bwMode="auto">
          <a:xfrm>
            <a:off x="3124200" y="3962400"/>
            <a:ext cx="2819400" cy="1015663"/>
          </a:xfrm>
          <a:prstGeom prst="rect">
            <a:avLst/>
          </a:prstGeom>
          <a:noFill/>
          <a:ln w="9525">
            <a:noFill/>
            <a:miter lim="800000"/>
            <a:headEnd/>
            <a:tailEnd/>
          </a:ln>
        </p:spPr>
        <p:txBody>
          <a:bodyPr wrap="square">
            <a:spAutoFit/>
          </a:bodyPr>
          <a:lstStyle/>
          <a:p>
            <a:pPr algn="ctr"/>
            <a:r>
              <a:rPr lang="en-US" b="1" dirty="0" smtClean="0"/>
              <a:t>External</a:t>
            </a:r>
            <a:r>
              <a:rPr lang="en-US" dirty="0" smtClean="0"/>
              <a:t>: </a:t>
            </a:r>
            <a:br>
              <a:rPr lang="en-US" dirty="0" smtClean="0"/>
            </a:br>
            <a:r>
              <a:rPr lang="en-US" dirty="0" smtClean="0"/>
              <a:t>with other UIs or the real world</a:t>
            </a:r>
            <a:endParaRPr lang="en-US" dirty="0"/>
          </a:p>
        </p:txBody>
      </p:sp>
      <p:pic>
        <p:nvPicPr>
          <p:cNvPr id="10" name="Picture 3" descr="cdibm"/>
          <p:cNvPicPr>
            <a:picLocks noChangeAspect="1" noChangeArrowheads="1"/>
          </p:cNvPicPr>
          <p:nvPr/>
        </p:nvPicPr>
        <p:blipFill>
          <a:blip r:embed="rId4" cstate="print"/>
          <a:srcRect/>
          <a:stretch>
            <a:fillRect/>
          </a:stretch>
        </p:blipFill>
        <p:spPr bwMode="auto">
          <a:xfrm>
            <a:off x="6248400" y="1576236"/>
            <a:ext cx="2514600" cy="2081364"/>
          </a:xfrm>
          <a:prstGeom prst="rect">
            <a:avLst/>
          </a:prstGeom>
          <a:noFill/>
          <a:ln w="9525">
            <a:noFill/>
            <a:miter lim="800000"/>
            <a:headEnd/>
            <a:tailEnd/>
          </a:ln>
        </p:spPr>
      </p:pic>
      <p:sp>
        <p:nvSpPr>
          <p:cNvPr id="11" name="Rectangle 17"/>
          <p:cNvSpPr>
            <a:spLocks noChangeArrowheads="1"/>
          </p:cNvSpPr>
          <p:nvPr/>
        </p:nvSpPr>
        <p:spPr bwMode="auto">
          <a:xfrm>
            <a:off x="6096000" y="3962400"/>
            <a:ext cx="2819400" cy="1015663"/>
          </a:xfrm>
          <a:prstGeom prst="rect">
            <a:avLst/>
          </a:prstGeom>
          <a:noFill/>
          <a:ln w="9525">
            <a:noFill/>
            <a:miter lim="800000"/>
            <a:headEnd/>
            <a:tailEnd/>
          </a:ln>
        </p:spPr>
        <p:txBody>
          <a:bodyPr wrap="square">
            <a:spAutoFit/>
          </a:bodyPr>
          <a:lstStyle/>
          <a:p>
            <a:pPr algn="ctr"/>
            <a:r>
              <a:rPr lang="en-US" b="1" dirty="0" smtClean="0"/>
              <a:t>Metaphorical</a:t>
            </a:r>
            <a:r>
              <a:rPr lang="en-US" dirty="0" smtClean="0"/>
              <a:t>: </a:t>
            </a:r>
            <a:br>
              <a:rPr lang="en-US" dirty="0" smtClean="0"/>
            </a:br>
            <a:r>
              <a:rPr lang="en-US" dirty="0" smtClean="0"/>
              <a:t>with the chosen interface metaphor</a:t>
            </a:r>
            <a:endParaRPr lang="en-US" dirty="0"/>
          </a:p>
        </p:txBody>
      </p:sp>
      <p:sp>
        <p:nvSpPr>
          <p:cNvPr id="12" name="Rectangle 17"/>
          <p:cNvSpPr>
            <a:spLocks noChangeArrowheads="1"/>
          </p:cNvSpPr>
          <p:nvPr/>
        </p:nvSpPr>
        <p:spPr bwMode="auto">
          <a:xfrm>
            <a:off x="304800" y="3962400"/>
            <a:ext cx="2819400" cy="707886"/>
          </a:xfrm>
          <a:prstGeom prst="rect">
            <a:avLst/>
          </a:prstGeom>
          <a:noFill/>
          <a:ln w="9525">
            <a:noFill/>
            <a:miter lim="800000"/>
            <a:headEnd/>
            <a:tailEnd/>
          </a:ln>
        </p:spPr>
        <p:txBody>
          <a:bodyPr wrap="square">
            <a:spAutoFit/>
          </a:bodyPr>
          <a:lstStyle/>
          <a:p>
            <a:pPr algn="ctr"/>
            <a:r>
              <a:rPr lang="en-US" b="1" dirty="0" smtClean="0"/>
              <a:t>Internal</a:t>
            </a:r>
            <a:r>
              <a:rPr lang="en-US" dirty="0" smtClean="0"/>
              <a:t>: </a:t>
            </a:r>
            <a:br>
              <a:rPr lang="en-US" dirty="0" smtClean="0"/>
            </a:br>
            <a:r>
              <a:rPr lang="en-US" dirty="0" smtClean="0"/>
              <a:t>with itself</a:t>
            </a:r>
            <a:endParaRPr lang="en-US" dirty="0"/>
          </a:p>
        </p:txBody>
      </p:sp>
      <p:pic>
        <p:nvPicPr>
          <p:cNvPr id="13" name="Picture 12"/>
          <p:cNvPicPr>
            <a:picLocks noChangeAspect="1"/>
          </p:cNvPicPr>
          <p:nvPr/>
        </p:nvPicPr>
        <p:blipFill>
          <a:blip r:embed="rId5"/>
          <a:stretch>
            <a:fillRect/>
          </a:stretch>
        </p:blipFill>
        <p:spPr>
          <a:xfrm>
            <a:off x="376030" y="1524000"/>
            <a:ext cx="1300370" cy="1905000"/>
          </a:xfrm>
          <a:prstGeom prst="rect">
            <a:avLst/>
          </a:prstGeom>
        </p:spPr>
      </p:pic>
      <p:pic>
        <p:nvPicPr>
          <p:cNvPr id="16" name="Picture 15"/>
          <p:cNvPicPr>
            <a:picLocks noChangeAspect="1"/>
          </p:cNvPicPr>
          <p:nvPr/>
        </p:nvPicPr>
        <p:blipFill>
          <a:blip r:embed="rId6"/>
          <a:stretch>
            <a:fillRect/>
          </a:stretch>
        </p:blipFill>
        <p:spPr>
          <a:xfrm>
            <a:off x="1676400" y="1524000"/>
            <a:ext cx="1307955" cy="2133600"/>
          </a:xfrm>
          <a:prstGeom prst="rect">
            <a:avLst/>
          </a:prstGeom>
        </p:spPr>
      </p:pic>
    </p:spTree>
    <p:extLst>
      <p:ext uri="{BB962C8B-B14F-4D97-AF65-F5344CB8AC3E}">
        <p14:creationId xmlns:p14="http://schemas.microsoft.com/office/powerpoint/2010/main" val="300358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Metaphors</a:t>
            </a:r>
          </a:p>
        </p:txBody>
      </p:sp>
      <p:sp>
        <p:nvSpPr>
          <p:cNvPr id="30723" name="Rectangle 3"/>
          <p:cNvSpPr>
            <a:spLocks noGrp="1" noChangeArrowheads="1"/>
          </p:cNvSpPr>
          <p:nvPr>
            <p:ph type="body" idx="1"/>
          </p:nvPr>
        </p:nvSpPr>
        <p:spPr/>
        <p:txBody>
          <a:bodyPr/>
          <a:lstStyle/>
          <a:p>
            <a:r>
              <a:rPr lang="en-US" dirty="0" smtClean="0"/>
              <a:t>Advantages</a:t>
            </a:r>
          </a:p>
          <a:p>
            <a:pPr lvl="1"/>
            <a:r>
              <a:rPr lang="en-US" dirty="0" smtClean="0"/>
              <a:t>Highly learnable when appropriate</a:t>
            </a:r>
          </a:p>
          <a:p>
            <a:pPr lvl="1"/>
            <a:r>
              <a:rPr lang="en-US" dirty="0" smtClean="0"/>
              <a:t>Hooks into user’s existing mental</a:t>
            </a:r>
            <a:br>
              <a:rPr lang="en-US" dirty="0" smtClean="0"/>
            </a:br>
            <a:r>
              <a:rPr lang="en-US" dirty="0" smtClean="0"/>
              <a:t>models very easily</a:t>
            </a:r>
          </a:p>
          <a:p>
            <a:r>
              <a:rPr lang="en-US" dirty="0" smtClean="0"/>
              <a:t>Dangers</a:t>
            </a:r>
          </a:p>
          <a:p>
            <a:pPr lvl="1"/>
            <a:r>
              <a:rPr lang="en-US" dirty="0" smtClean="0"/>
              <a:t>Often hard for designers to find</a:t>
            </a:r>
          </a:p>
          <a:p>
            <a:pPr lvl="1"/>
            <a:r>
              <a:rPr lang="en-US" dirty="0" smtClean="0"/>
              <a:t>May be deceptive</a:t>
            </a:r>
          </a:p>
          <a:p>
            <a:pPr lvl="1"/>
            <a:r>
              <a:rPr lang="en-US" dirty="0" smtClean="0"/>
              <a:t>May be constraining</a:t>
            </a:r>
          </a:p>
          <a:p>
            <a:pPr lvl="1"/>
            <a:r>
              <a:rPr lang="en-US" dirty="0" smtClean="0"/>
              <a:t>Metaphor always breaks down</a:t>
            </a:r>
          </a:p>
        </p:txBody>
      </p:sp>
      <p:sp>
        <p:nvSpPr>
          <p:cNvPr id="30724" name="Date Placeholder 3"/>
          <p:cNvSpPr>
            <a:spLocks noGrp="1"/>
          </p:cNvSpPr>
          <p:nvPr>
            <p:ph type="dt" sz="quarter" idx="10"/>
          </p:nvPr>
        </p:nvSpPr>
        <p:spPr>
          <a:noFill/>
        </p:spPr>
        <p:txBody>
          <a:bodyPr/>
          <a:lstStyle/>
          <a:p>
            <a:r>
              <a:rPr lang="en-US" smtClean="0"/>
              <a:t>Spring 2013</a:t>
            </a:r>
          </a:p>
        </p:txBody>
      </p:sp>
      <p:sp>
        <p:nvSpPr>
          <p:cNvPr id="30725" name="Footer Placeholder 4"/>
          <p:cNvSpPr>
            <a:spLocks noGrp="1"/>
          </p:cNvSpPr>
          <p:nvPr>
            <p:ph type="ftr" sz="quarter" idx="11"/>
          </p:nvPr>
        </p:nvSpPr>
        <p:spPr>
          <a:noFill/>
        </p:spPr>
        <p:txBody>
          <a:bodyPr/>
          <a:lstStyle/>
          <a:p>
            <a:r>
              <a:rPr lang="en-US" smtClean="0"/>
              <a:t>6.813/6.831 User Interface Design and Implementation</a:t>
            </a:r>
          </a:p>
        </p:txBody>
      </p:sp>
      <p:sp>
        <p:nvSpPr>
          <p:cNvPr id="30726" name="Slide Number Placeholder 5"/>
          <p:cNvSpPr>
            <a:spLocks noGrp="1"/>
          </p:cNvSpPr>
          <p:nvPr>
            <p:ph type="sldNum" sz="quarter" idx="12"/>
          </p:nvPr>
        </p:nvSpPr>
        <p:spPr>
          <a:noFill/>
        </p:spPr>
        <p:txBody>
          <a:bodyPr/>
          <a:lstStyle/>
          <a:p>
            <a:fld id="{B360AD86-9833-4F07-B82A-80D2DB5629DC}" type="slidenum">
              <a:rPr lang="en-US" smtClean="0"/>
              <a:pPr/>
              <a:t>7</a:t>
            </a:fld>
            <a:endParaRPr lang="en-US" smtClean="0"/>
          </a:p>
        </p:txBody>
      </p:sp>
      <p:pic>
        <p:nvPicPr>
          <p:cNvPr id="30727" name="Picture 7"/>
          <p:cNvPicPr>
            <a:picLocks noChangeAspect="1" noChangeArrowheads="1"/>
          </p:cNvPicPr>
          <p:nvPr/>
        </p:nvPicPr>
        <p:blipFill>
          <a:blip r:embed="rId3" cstate="print"/>
          <a:srcRect l="39928" t="33954" r="3957" b="6447"/>
          <a:stretch>
            <a:fillRect/>
          </a:stretch>
        </p:blipFill>
        <p:spPr bwMode="auto">
          <a:xfrm>
            <a:off x="6553200" y="990600"/>
            <a:ext cx="1981200" cy="1320800"/>
          </a:xfrm>
          <a:prstGeom prst="rect">
            <a:avLst/>
          </a:prstGeom>
          <a:noFill/>
          <a:ln w="25400" algn="ctr">
            <a:noFill/>
            <a:miter lim="800000"/>
            <a:headEnd/>
            <a:tailEnd type="none" w="lg" len="lg"/>
          </a:ln>
        </p:spPr>
      </p:pic>
      <p:sp>
        <p:nvSpPr>
          <p:cNvPr id="30728" name="TextBox 8"/>
          <p:cNvSpPr txBox="1">
            <a:spLocks noChangeArrowheads="1"/>
          </p:cNvSpPr>
          <p:nvPr/>
        </p:nvSpPr>
        <p:spPr bwMode="auto">
          <a:xfrm>
            <a:off x="6326188" y="2362200"/>
            <a:ext cx="2436812" cy="400050"/>
          </a:xfrm>
          <a:prstGeom prst="rect">
            <a:avLst/>
          </a:prstGeom>
          <a:noFill/>
          <a:ln w="9525">
            <a:noFill/>
            <a:miter lim="800000"/>
            <a:headEnd/>
            <a:tailEnd/>
          </a:ln>
        </p:spPr>
        <p:txBody>
          <a:bodyPr wrap="none">
            <a:spAutoFit/>
          </a:bodyPr>
          <a:lstStyle/>
          <a:p>
            <a:r>
              <a:rPr lang="en-US" b="1"/>
              <a:t>Desktop metaphor</a:t>
            </a:r>
          </a:p>
        </p:txBody>
      </p:sp>
      <p:pic>
        <p:nvPicPr>
          <p:cNvPr id="30729" name="Picture 7"/>
          <p:cNvPicPr>
            <a:picLocks noChangeAspect="1" noChangeArrowheads="1"/>
          </p:cNvPicPr>
          <p:nvPr/>
        </p:nvPicPr>
        <p:blipFill>
          <a:blip r:embed="rId4" cstate="print"/>
          <a:srcRect t="54279" r="50000"/>
          <a:stretch>
            <a:fillRect/>
          </a:stretch>
        </p:blipFill>
        <p:spPr bwMode="auto">
          <a:xfrm>
            <a:off x="6745288" y="3028950"/>
            <a:ext cx="714375" cy="814388"/>
          </a:xfrm>
          <a:prstGeom prst="rect">
            <a:avLst/>
          </a:prstGeom>
          <a:noFill/>
          <a:ln w="25400" algn="ctr">
            <a:noFill/>
            <a:miter lim="800000"/>
            <a:headEnd/>
            <a:tailEnd type="none" w="lg" len="lg"/>
          </a:ln>
        </p:spPr>
      </p:pic>
      <p:pic>
        <p:nvPicPr>
          <p:cNvPr id="30730" name="Picture 9"/>
          <p:cNvPicPr>
            <a:picLocks noChangeAspect="1" noChangeArrowheads="1"/>
          </p:cNvPicPr>
          <p:nvPr/>
        </p:nvPicPr>
        <p:blipFill>
          <a:blip r:embed="rId5" cstate="print"/>
          <a:srcRect/>
          <a:stretch>
            <a:fillRect/>
          </a:stretch>
        </p:blipFill>
        <p:spPr bwMode="auto">
          <a:xfrm>
            <a:off x="7507288" y="3181350"/>
            <a:ext cx="619125" cy="619125"/>
          </a:xfrm>
          <a:prstGeom prst="rect">
            <a:avLst/>
          </a:prstGeom>
          <a:noFill/>
          <a:ln w="25400" algn="ctr">
            <a:noFill/>
            <a:miter lim="800000"/>
            <a:headEnd/>
            <a:tailEnd type="none" w="lg" len="lg"/>
          </a:ln>
        </p:spPr>
      </p:pic>
      <p:sp>
        <p:nvSpPr>
          <p:cNvPr id="30731" name="TextBox 12"/>
          <p:cNvSpPr txBox="1">
            <a:spLocks noChangeArrowheads="1"/>
          </p:cNvSpPr>
          <p:nvPr/>
        </p:nvSpPr>
        <p:spPr bwMode="auto">
          <a:xfrm>
            <a:off x="6364288" y="3790950"/>
            <a:ext cx="2551112" cy="400050"/>
          </a:xfrm>
          <a:prstGeom prst="rect">
            <a:avLst/>
          </a:prstGeom>
          <a:noFill/>
          <a:ln w="9525">
            <a:noFill/>
            <a:miter lim="800000"/>
            <a:headEnd/>
            <a:tailEnd/>
          </a:ln>
        </p:spPr>
        <p:txBody>
          <a:bodyPr wrap="none">
            <a:spAutoFit/>
          </a:bodyPr>
          <a:lstStyle/>
          <a:p>
            <a:r>
              <a:rPr lang="en-US" b="1" dirty="0"/>
              <a:t>Trashcan metaphor</a:t>
            </a:r>
          </a:p>
        </p:txBody>
      </p:sp>
      <p:pic>
        <p:nvPicPr>
          <p:cNvPr id="12" name="Picture 11"/>
          <p:cNvPicPr>
            <a:picLocks noChangeAspect="1"/>
          </p:cNvPicPr>
          <p:nvPr/>
        </p:nvPicPr>
        <p:blipFill>
          <a:blip r:embed="rId6"/>
          <a:stretch>
            <a:fillRect/>
          </a:stretch>
        </p:blipFill>
        <p:spPr>
          <a:xfrm>
            <a:off x="7010400" y="4343400"/>
            <a:ext cx="1524000" cy="1224704"/>
          </a:xfrm>
          <a:prstGeom prst="rect">
            <a:avLst/>
          </a:prstGeom>
        </p:spPr>
      </p:pic>
      <p:sp>
        <p:nvSpPr>
          <p:cNvPr id="13" name="TextBox 12"/>
          <p:cNvSpPr txBox="1">
            <a:spLocks noChangeArrowheads="1"/>
          </p:cNvSpPr>
          <p:nvPr/>
        </p:nvSpPr>
        <p:spPr bwMode="auto">
          <a:xfrm>
            <a:off x="6400800" y="5562600"/>
            <a:ext cx="2710999" cy="400110"/>
          </a:xfrm>
          <a:prstGeom prst="rect">
            <a:avLst/>
          </a:prstGeom>
          <a:noFill/>
          <a:ln w="9525">
            <a:noFill/>
            <a:miter lim="800000"/>
            <a:headEnd/>
            <a:tailEnd/>
          </a:ln>
        </p:spPr>
        <p:txBody>
          <a:bodyPr wrap="none">
            <a:spAutoFit/>
          </a:bodyPr>
          <a:lstStyle/>
          <a:p>
            <a:r>
              <a:rPr lang="en-US" b="1" dirty="0" smtClean="0"/>
              <a:t>Typewriter metaphor</a:t>
            </a:r>
            <a:endParaRPr lang="en-US" b="1" dirty="0"/>
          </a:p>
        </p:txBody>
      </p:sp>
    </p:spTree>
    <p:extLst>
      <p:ext uri="{BB962C8B-B14F-4D97-AF65-F5344CB8AC3E}">
        <p14:creationId xmlns:p14="http://schemas.microsoft.com/office/powerpoint/2010/main" val="28434597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Natural Mapping: Consistency of Layout</a:t>
            </a:r>
          </a:p>
        </p:txBody>
      </p:sp>
      <p:sp>
        <p:nvSpPr>
          <p:cNvPr id="22531" name="Rectangle 3"/>
          <p:cNvSpPr>
            <a:spLocks noGrp="1" noChangeArrowheads="1"/>
          </p:cNvSpPr>
          <p:nvPr>
            <p:ph type="body" idx="1"/>
          </p:nvPr>
        </p:nvSpPr>
        <p:spPr>
          <a:xfrm>
            <a:off x="685800" y="838200"/>
            <a:ext cx="7772400" cy="5257800"/>
          </a:xfrm>
        </p:spPr>
        <p:txBody>
          <a:bodyPr/>
          <a:lstStyle/>
          <a:p>
            <a:r>
              <a:rPr lang="en-US" sz="2400" dirty="0" smtClean="0"/>
              <a:t>When possible, the physical arrangement of controls should match arrangement of function</a:t>
            </a:r>
          </a:p>
          <a:p>
            <a:r>
              <a:rPr lang="en-US" sz="2400" dirty="0" smtClean="0"/>
              <a:t>Best mapping is </a:t>
            </a:r>
            <a:r>
              <a:rPr lang="en-US" sz="2400" b="1" dirty="0" smtClean="0"/>
              <a:t>direct</a:t>
            </a:r>
            <a:r>
              <a:rPr lang="en-US" sz="2400" dirty="0" smtClean="0"/>
              <a:t>, but natural mappings don</a:t>
            </a:r>
            <a:r>
              <a:rPr lang="en-US" sz="2400" dirty="0" smtClean="0">
                <a:latin typeface="Verdana" pitchFamily="-97" charset="0"/>
              </a:rPr>
              <a:t>’</a:t>
            </a:r>
            <a:r>
              <a:rPr lang="en-US" sz="2400" dirty="0" smtClean="0"/>
              <a:t>t have to be direct if they have an easy mental model</a:t>
            </a:r>
          </a:p>
          <a:p>
            <a:pPr marL="0" indent="0">
              <a:buNone/>
            </a:pPr>
            <a:endParaRPr lang="en-US" sz="2400" dirty="0" smtClean="0"/>
          </a:p>
        </p:txBody>
      </p:sp>
      <p:sp>
        <p:nvSpPr>
          <p:cNvPr id="22532" name="Date Placeholder 3"/>
          <p:cNvSpPr>
            <a:spLocks noGrp="1"/>
          </p:cNvSpPr>
          <p:nvPr>
            <p:ph type="dt" sz="quarter" idx="10"/>
          </p:nvPr>
        </p:nvSpPr>
        <p:spPr>
          <a:noFill/>
        </p:spPr>
        <p:txBody>
          <a:bodyPr/>
          <a:lstStyle/>
          <a:p>
            <a:r>
              <a:rPr lang="en-US" smtClean="0"/>
              <a:t>Spring 2013</a:t>
            </a:r>
          </a:p>
        </p:txBody>
      </p:sp>
      <p:sp>
        <p:nvSpPr>
          <p:cNvPr id="22533" name="Footer Placeholder 4"/>
          <p:cNvSpPr>
            <a:spLocks noGrp="1"/>
          </p:cNvSpPr>
          <p:nvPr>
            <p:ph type="ftr" sz="quarter" idx="11"/>
          </p:nvPr>
        </p:nvSpPr>
        <p:spPr>
          <a:noFill/>
        </p:spPr>
        <p:txBody>
          <a:bodyPr/>
          <a:lstStyle/>
          <a:p>
            <a:r>
              <a:rPr lang="en-US" smtClean="0"/>
              <a:t>6.813/6.831 User Interface Design and Implementation</a:t>
            </a:r>
          </a:p>
        </p:txBody>
      </p:sp>
      <p:sp>
        <p:nvSpPr>
          <p:cNvPr id="22534" name="Slide Number Placeholder 5"/>
          <p:cNvSpPr>
            <a:spLocks noGrp="1"/>
          </p:cNvSpPr>
          <p:nvPr>
            <p:ph type="sldNum" sz="quarter" idx="12"/>
          </p:nvPr>
        </p:nvSpPr>
        <p:spPr>
          <a:noFill/>
        </p:spPr>
        <p:txBody>
          <a:bodyPr/>
          <a:lstStyle/>
          <a:p>
            <a:fld id="{5DB62701-7820-48BB-A0C9-DEA721079249}" type="slidenum">
              <a:rPr lang="en-US" smtClean="0"/>
              <a:pPr/>
              <a:t>8</a:t>
            </a:fld>
            <a:endParaRPr lang="en-US" smtClean="0"/>
          </a:p>
        </p:txBody>
      </p:sp>
      <p:pic>
        <p:nvPicPr>
          <p:cNvPr id="22535" name="Picture 3" descr="cdibm"/>
          <p:cNvPicPr>
            <a:picLocks noChangeAspect="1" noChangeArrowheads="1"/>
          </p:cNvPicPr>
          <p:nvPr/>
        </p:nvPicPr>
        <p:blipFill>
          <a:blip r:embed="rId3" cstate="print"/>
          <a:srcRect/>
          <a:stretch>
            <a:fillRect/>
          </a:stretch>
        </p:blipFill>
        <p:spPr bwMode="auto">
          <a:xfrm>
            <a:off x="2819400" y="4419600"/>
            <a:ext cx="1412926" cy="1169411"/>
          </a:xfrm>
          <a:prstGeom prst="rect">
            <a:avLst/>
          </a:prstGeom>
          <a:noFill/>
          <a:ln w="9525">
            <a:noFill/>
            <a:miter lim="800000"/>
            <a:headEnd/>
            <a:tailEnd/>
          </a:ln>
        </p:spPr>
      </p:pic>
      <p:sp>
        <p:nvSpPr>
          <p:cNvPr id="8" name="TextBox 7"/>
          <p:cNvSpPr txBox="1">
            <a:spLocks noChangeArrowheads="1"/>
          </p:cNvSpPr>
          <p:nvPr/>
        </p:nvSpPr>
        <p:spPr bwMode="auto">
          <a:xfrm>
            <a:off x="2590800" y="5486400"/>
            <a:ext cx="1809084" cy="400110"/>
          </a:xfrm>
          <a:prstGeom prst="rect">
            <a:avLst/>
          </a:prstGeom>
          <a:noFill/>
          <a:ln w="9525">
            <a:noFill/>
            <a:miter lim="800000"/>
            <a:headEnd/>
            <a:tailEnd/>
          </a:ln>
        </p:spPr>
        <p:txBody>
          <a:bodyPr wrap="none">
            <a:spAutoFit/>
          </a:bodyPr>
          <a:lstStyle/>
          <a:p>
            <a:r>
              <a:rPr lang="en-US" b="1" dirty="0" smtClean="0"/>
              <a:t>Bad mapping</a:t>
            </a:r>
            <a:endParaRPr lang="en-US" b="1" dirty="0"/>
          </a:p>
        </p:txBody>
      </p:sp>
      <p:pic>
        <p:nvPicPr>
          <p:cNvPr id="2" name="Picture 1"/>
          <p:cNvPicPr>
            <a:picLocks noChangeAspect="1"/>
          </p:cNvPicPr>
          <p:nvPr/>
        </p:nvPicPr>
        <p:blipFill>
          <a:blip r:embed="rId4"/>
          <a:stretch>
            <a:fillRect/>
          </a:stretch>
        </p:blipFill>
        <p:spPr>
          <a:xfrm>
            <a:off x="381000" y="2438400"/>
            <a:ext cx="1600200" cy="1296162"/>
          </a:xfrm>
          <a:prstGeom prst="rect">
            <a:avLst/>
          </a:prstGeom>
        </p:spPr>
      </p:pic>
      <p:pic>
        <p:nvPicPr>
          <p:cNvPr id="3" name="Picture 2"/>
          <p:cNvPicPr>
            <a:picLocks noChangeAspect="1"/>
          </p:cNvPicPr>
          <p:nvPr/>
        </p:nvPicPr>
        <p:blipFill>
          <a:blip r:embed="rId5"/>
          <a:stretch>
            <a:fillRect/>
          </a:stretch>
        </p:blipFill>
        <p:spPr>
          <a:xfrm>
            <a:off x="381001" y="4419600"/>
            <a:ext cx="1683362" cy="1295400"/>
          </a:xfrm>
          <a:prstGeom prst="rect">
            <a:avLst/>
          </a:prstGeom>
        </p:spPr>
      </p:pic>
      <p:sp>
        <p:nvSpPr>
          <p:cNvPr id="11" name="TextBox 10"/>
          <p:cNvSpPr txBox="1">
            <a:spLocks noChangeArrowheads="1"/>
          </p:cNvSpPr>
          <p:nvPr/>
        </p:nvSpPr>
        <p:spPr bwMode="auto">
          <a:xfrm>
            <a:off x="152400" y="3733800"/>
            <a:ext cx="2051538" cy="400110"/>
          </a:xfrm>
          <a:prstGeom prst="rect">
            <a:avLst/>
          </a:prstGeom>
          <a:noFill/>
          <a:ln w="9525">
            <a:noFill/>
            <a:miter lim="800000"/>
            <a:headEnd/>
            <a:tailEnd/>
          </a:ln>
        </p:spPr>
        <p:txBody>
          <a:bodyPr wrap="none">
            <a:spAutoFit/>
          </a:bodyPr>
          <a:lstStyle/>
          <a:p>
            <a:r>
              <a:rPr lang="en-US" b="1" dirty="0" smtClean="0"/>
              <a:t>Direct mapping</a:t>
            </a:r>
            <a:endParaRPr lang="en-US" b="1" dirty="0"/>
          </a:p>
        </p:txBody>
      </p:sp>
      <p:sp>
        <p:nvSpPr>
          <p:cNvPr id="12" name="TextBox 11"/>
          <p:cNvSpPr txBox="1">
            <a:spLocks noChangeArrowheads="1"/>
          </p:cNvSpPr>
          <p:nvPr/>
        </p:nvSpPr>
        <p:spPr bwMode="auto">
          <a:xfrm>
            <a:off x="304800" y="5638800"/>
            <a:ext cx="1809084" cy="400110"/>
          </a:xfrm>
          <a:prstGeom prst="rect">
            <a:avLst/>
          </a:prstGeom>
          <a:noFill/>
          <a:ln w="9525">
            <a:noFill/>
            <a:miter lim="800000"/>
            <a:headEnd/>
            <a:tailEnd/>
          </a:ln>
        </p:spPr>
        <p:txBody>
          <a:bodyPr wrap="none">
            <a:spAutoFit/>
          </a:bodyPr>
          <a:lstStyle/>
          <a:p>
            <a:r>
              <a:rPr lang="en-US" b="1" dirty="0" smtClean="0"/>
              <a:t>Bad mapping</a:t>
            </a:r>
            <a:endParaRPr lang="en-US" b="1" dirty="0"/>
          </a:p>
        </p:txBody>
      </p:sp>
      <p:pic>
        <p:nvPicPr>
          <p:cNvPr id="4" name="Picture 3"/>
          <p:cNvPicPr>
            <a:picLocks noChangeAspect="1"/>
          </p:cNvPicPr>
          <p:nvPr/>
        </p:nvPicPr>
        <p:blipFill>
          <a:blip r:embed="rId6"/>
          <a:stretch>
            <a:fillRect/>
          </a:stretch>
        </p:blipFill>
        <p:spPr>
          <a:xfrm>
            <a:off x="2590800" y="2438400"/>
            <a:ext cx="1821767" cy="1371600"/>
          </a:xfrm>
          <a:prstGeom prst="rect">
            <a:avLst/>
          </a:prstGeom>
        </p:spPr>
      </p:pic>
      <p:sp>
        <p:nvSpPr>
          <p:cNvPr id="14" name="TextBox 13"/>
          <p:cNvSpPr txBox="1">
            <a:spLocks noChangeArrowheads="1"/>
          </p:cNvSpPr>
          <p:nvPr/>
        </p:nvSpPr>
        <p:spPr bwMode="auto">
          <a:xfrm>
            <a:off x="2438400" y="3733800"/>
            <a:ext cx="2286000" cy="400110"/>
          </a:xfrm>
          <a:prstGeom prst="rect">
            <a:avLst/>
          </a:prstGeom>
          <a:noFill/>
          <a:ln w="9525">
            <a:noFill/>
            <a:miter lim="800000"/>
            <a:headEnd/>
            <a:tailEnd/>
          </a:ln>
        </p:spPr>
        <p:txBody>
          <a:bodyPr wrap="square">
            <a:spAutoFit/>
          </a:bodyPr>
          <a:lstStyle/>
          <a:p>
            <a:r>
              <a:rPr lang="en-US" b="1" dirty="0" smtClean="0"/>
              <a:t>Natural mapping</a:t>
            </a:r>
            <a:endParaRPr lang="en-US" b="1" dirty="0"/>
          </a:p>
        </p:txBody>
      </p:sp>
      <p:grpSp>
        <p:nvGrpSpPr>
          <p:cNvPr id="7" name="Group 6"/>
          <p:cNvGrpSpPr/>
          <p:nvPr/>
        </p:nvGrpSpPr>
        <p:grpSpPr>
          <a:xfrm>
            <a:off x="5394117" y="2743200"/>
            <a:ext cx="3597483" cy="2914710"/>
            <a:chOff x="4927590" y="2743200"/>
            <a:chExt cx="3597483" cy="2914710"/>
          </a:xfrm>
        </p:grpSpPr>
        <p:pic>
          <p:nvPicPr>
            <p:cNvPr id="5" name="Picture 4"/>
            <p:cNvPicPr>
              <a:picLocks noChangeAspect="1"/>
            </p:cNvPicPr>
            <p:nvPr/>
          </p:nvPicPr>
          <p:blipFill>
            <a:blip r:embed="rId7"/>
            <a:stretch>
              <a:fillRect/>
            </a:stretch>
          </p:blipFill>
          <p:spPr>
            <a:xfrm>
              <a:off x="5562600" y="3124200"/>
              <a:ext cx="1550692" cy="2287270"/>
            </a:xfrm>
            <a:prstGeom prst="rect">
              <a:avLst/>
            </a:prstGeom>
          </p:spPr>
        </p:pic>
        <p:sp>
          <p:nvSpPr>
            <p:cNvPr id="6" name="Right Arrow 5"/>
            <p:cNvSpPr/>
            <p:nvPr/>
          </p:nvSpPr>
          <p:spPr bwMode="auto">
            <a:xfrm rot="613728">
              <a:off x="6893145" y="3333860"/>
              <a:ext cx="685800" cy="457200"/>
            </a:xfrm>
            <a:prstGeom prst="rightArrow">
              <a:avLst/>
            </a:prstGeom>
            <a:solidFill>
              <a:schemeClr val="bg1"/>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17" name="Right Arrow 16"/>
            <p:cNvSpPr/>
            <p:nvPr/>
          </p:nvSpPr>
          <p:spPr bwMode="auto">
            <a:xfrm rot="11517445">
              <a:off x="5297722" y="3037884"/>
              <a:ext cx="685800" cy="457200"/>
            </a:xfrm>
            <a:prstGeom prst="rightArrow">
              <a:avLst/>
            </a:prstGeom>
            <a:solidFill>
              <a:schemeClr val="bg1"/>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18" name="TextBox 17"/>
            <p:cNvSpPr txBox="1">
              <a:spLocks noChangeArrowheads="1"/>
            </p:cNvSpPr>
            <p:nvPr/>
          </p:nvSpPr>
          <p:spPr bwMode="auto">
            <a:xfrm>
              <a:off x="5486400" y="5257800"/>
              <a:ext cx="2051538" cy="400110"/>
            </a:xfrm>
            <a:prstGeom prst="rect">
              <a:avLst/>
            </a:prstGeom>
            <a:noFill/>
            <a:ln w="9525">
              <a:noFill/>
              <a:miter lim="800000"/>
              <a:headEnd/>
              <a:tailEnd/>
            </a:ln>
          </p:spPr>
          <p:txBody>
            <a:bodyPr wrap="none">
              <a:spAutoFit/>
            </a:bodyPr>
            <a:lstStyle/>
            <a:p>
              <a:r>
                <a:rPr lang="en-US" b="1" dirty="0" smtClean="0"/>
                <a:t>Direct mapping</a:t>
              </a:r>
              <a:endParaRPr lang="en-US" b="1" dirty="0"/>
            </a:p>
          </p:txBody>
        </p:sp>
        <p:sp>
          <p:nvSpPr>
            <p:cNvPr id="19" name="TextBox 18"/>
            <p:cNvSpPr txBox="1">
              <a:spLocks noChangeArrowheads="1"/>
            </p:cNvSpPr>
            <p:nvPr/>
          </p:nvSpPr>
          <p:spPr bwMode="auto">
            <a:xfrm>
              <a:off x="6934200" y="2743200"/>
              <a:ext cx="1590873" cy="584776"/>
            </a:xfrm>
            <a:prstGeom prst="rect">
              <a:avLst/>
            </a:prstGeom>
            <a:noFill/>
            <a:ln w="9525">
              <a:noFill/>
              <a:miter lim="800000"/>
              <a:headEnd/>
              <a:tailEnd/>
            </a:ln>
          </p:spPr>
          <p:txBody>
            <a:bodyPr wrap="none">
              <a:spAutoFit/>
            </a:bodyPr>
            <a:lstStyle/>
            <a:p>
              <a:r>
                <a:rPr lang="en-US" sz="1600" i="1" dirty="0" smtClean="0"/>
                <a:t>lean forward to </a:t>
              </a:r>
              <a:br>
                <a:rPr lang="en-US" sz="1600" i="1" dirty="0" smtClean="0"/>
              </a:br>
              <a:r>
                <a:rPr lang="en-US" sz="1600" i="1" dirty="0" smtClean="0"/>
                <a:t>go forward</a:t>
              </a:r>
              <a:endParaRPr lang="en-US" sz="1600" i="1" dirty="0"/>
            </a:p>
          </p:txBody>
        </p:sp>
        <p:sp>
          <p:nvSpPr>
            <p:cNvPr id="20" name="TextBox 19"/>
            <p:cNvSpPr txBox="1">
              <a:spLocks noChangeArrowheads="1"/>
            </p:cNvSpPr>
            <p:nvPr/>
          </p:nvSpPr>
          <p:spPr bwMode="auto">
            <a:xfrm>
              <a:off x="4927590" y="3530024"/>
              <a:ext cx="1397010" cy="584776"/>
            </a:xfrm>
            <a:prstGeom prst="rect">
              <a:avLst/>
            </a:prstGeom>
            <a:noFill/>
            <a:ln w="9525">
              <a:noFill/>
              <a:miter lim="800000"/>
              <a:headEnd/>
              <a:tailEnd/>
            </a:ln>
          </p:spPr>
          <p:txBody>
            <a:bodyPr wrap="none">
              <a:spAutoFit/>
            </a:bodyPr>
            <a:lstStyle/>
            <a:p>
              <a:r>
                <a:rPr lang="en-US" sz="1600" i="1" dirty="0" smtClean="0"/>
                <a:t>lean back to </a:t>
              </a:r>
              <a:br>
                <a:rPr lang="en-US" sz="1600" i="1" dirty="0" smtClean="0"/>
              </a:br>
              <a:r>
                <a:rPr lang="en-US" sz="1600" i="1" dirty="0" smtClean="0"/>
                <a:t>go backward</a:t>
              </a:r>
              <a:endParaRPr lang="en-US" sz="1600" i="1" dirty="0"/>
            </a:p>
          </p:txBody>
        </p:sp>
      </p:grpSp>
    </p:spTree>
    <p:extLst>
      <p:ext uri="{BB962C8B-B14F-4D97-AF65-F5344CB8AC3E}">
        <p14:creationId xmlns:p14="http://schemas.microsoft.com/office/powerpoint/2010/main" val="39959130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p:txBody>
          <a:bodyPr/>
          <a:lstStyle/>
          <a:p>
            <a:r>
              <a:rPr lang="en-US" dirty="0" smtClean="0"/>
              <a:t>Internal Consistency in Wording</a:t>
            </a:r>
          </a:p>
        </p:txBody>
      </p:sp>
      <p:sp>
        <p:nvSpPr>
          <p:cNvPr id="27651" name="Text Placeholder 7"/>
          <p:cNvSpPr>
            <a:spLocks noGrp="1"/>
          </p:cNvSpPr>
          <p:nvPr>
            <p:ph type="body" idx="1"/>
          </p:nvPr>
        </p:nvSpPr>
        <p:spPr/>
        <p:txBody>
          <a:bodyPr/>
          <a:lstStyle/>
          <a:p>
            <a:endParaRPr lang="en-US" smtClean="0"/>
          </a:p>
        </p:txBody>
      </p:sp>
      <p:sp>
        <p:nvSpPr>
          <p:cNvPr id="27652" name="Date Placeholder 3"/>
          <p:cNvSpPr>
            <a:spLocks noGrp="1"/>
          </p:cNvSpPr>
          <p:nvPr>
            <p:ph type="dt" sz="quarter" idx="10"/>
          </p:nvPr>
        </p:nvSpPr>
        <p:spPr>
          <a:noFill/>
        </p:spPr>
        <p:txBody>
          <a:bodyPr/>
          <a:lstStyle/>
          <a:p>
            <a:r>
              <a:rPr lang="en-US" smtClean="0"/>
              <a:t>Spring 2013</a:t>
            </a:r>
          </a:p>
        </p:txBody>
      </p:sp>
      <p:sp>
        <p:nvSpPr>
          <p:cNvPr id="27653" name="Footer Placeholder 4"/>
          <p:cNvSpPr>
            <a:spLocks noGrp="1"/>
          </p:cNvSpPr>
          <p:nvPr>
            <p:ph type="ftr" sz="quarter" idx="11"/>
          </p:nvPr>
        </p:nvSpPr>
        <p:spPr>
          <a:noFill/>
        </p:spPr>
        <p:txBody>
          <a:bodyPr/>
          <a:lstStyle/>
          <a:p>
            <a:r>
              <a:rPr lang="en-US" smtClean="0"/>
              <a:t>6.813/6.831 User Interface Design and Implementation</a:t>
            </a:r>
          </a:p>
        </p:txBody>
      </p:sp>
      <p:sp>
        <p:nvSpPr>
          <p:cNvPr id="27654" name="Slide Number Placeholder 5"/>
          <p:cNvSpPr>
            <a:spLocks noGrp="1"/>
          </p:cNvSpPr>
          <p:nvPr>
            <p:ph type="sldNum" sz="quarter" idx="12"/>
          </p:nvPr>
        </p:nvSpPr>
        <p:spPr>
          <a:noFill/>
        </p:spPr>
        <p:txBody>
          <a:bodyPr/>
          <a:lstStyle/>
          <a:p>
            <a:fld id="{59611810-6F36-4E19-9D90-6427E6D2E01B}" type="slidenum">
              <a:rPr lang="en-US" smtClean="0"/>
              <a:pPr/>
              <a:t>9</a:t>
            </a:fld>
            <a:endParaRPr lang="en-US" smtClean="0"/>
          </a:p>
        </p:txBody>
      </p:sp>
      <p:pic>
        <p:nvPicPr>
          <p:cNvPr id="79875" name="Picture 3"/>
          <p:cNvPicPr>
            <a:picLocks noChangeAspect="1" noChangeArrowheads="1"/>
          </p:cNvPicPr>
          <p:nvPr/>
        </p:nvPicPr>
        <p:blipFill>
          <a:blip r:embed="rId3" cstate="print"/>
          <a:srcRect l="3125" t="44350" r="60938" b="43221"/>
          <a:stretch>
            <a:fillRect/>
          </a:stretch>
        </p:blipFill>
        <p:spPr bwMode="auto">
          <a:xfrm>
            <a:off x="762000" y="4648200"/>
            <a:ext cx="3505200" cy="838200"/>
          </a:xfrm>
          <a:prstGeom prst="rect">
            <a:avLst/>
          </a:prstGeom>
          <a:ln>
            <a:headEnd type="none" w="med" len="med"/>
            <a:tailEnd type="none" w="lg" len="lg"/>
          </a:ln>
        </p:spPr>
        <p:style>
          <a:lnRef idx="0">
            <a:schemeClr val="accent3"/>
          </a:lnRef>
          <a:fillRef idx="3">
            <a:schemeClr val="accent3"/>
          </a:fillRef>
          <a:effectRef idx="3">
            <a:schemeClr val="accent3"/>
          </a:effectRef>
          <a:fontRef idx="minor">
            <a:schemeClr val="lt1"/>
          </a:fontRef>
        </p:style>
      </p:pic>
      <p:pic>
        <p:nvPicPr>
          <p:cNvPr id="79876" name="Picture 4"/>
          <p:cNvPicPr>
            <a:picLocks noChangeAspect="1" noChangeArrowheads="1"/>
          </p:cNvPicPr>
          <p:nvPr/>
        </p:nvPicPr>
        <p:blipFill>
          <a:blip r:embed="rId4" cstate="print"/>
          <a:srcRect l="3125" t="74859" r="62500" b="13842"/>
          <a:stretch>
            <a:fillRect/>
          </a:stretch>
        </p:blipFill>
        <p:spPr bwMode="auto">
          <a:xfrm>
            <a:off x="762000" y="3352800"/>
            <a:ext cx="3352800" cy="762000"/>
          </a:xfrm>
          <a:prstGeom prst="rect">
            <a:avLst/>
          </a:prstGeom>
          <a:ln>
            <a:headEnd type="none" w="med" len="med"/>
            <a:tailEnd type="none" w="lg" len="lg"/>
          </a:ln>
        </p:spPr>
        <p:style>
          <a:lnRef idx="0">
            <a:schemeClr val="accent3"/>
          </a:lnRef>
          <a:fillRef idx="3">
            <a:schemeClr val="accent3"/>
          </a:fillRef>
          <a:effectRef idx="3">
            <a:schemeClr val="accent3"/>
          </a:effectRef>
          <a:fontRef idx="minor">
            <a:schemeClr val="lt1"/>
          </a:fontRef>
        </p:style>
      </p:pic>
      <p:pic>
        <p:nvPicPr>
          <p:cNvPr id="79877" name="Picture 5"/>
          <p:cNvPicPr>
            <a:picLocks noChangeAspect="1" noChangeArrowheads="1"/>
          </p:cNvPicPr>
          <p:nvPr/>
        </p:nvPicPr>
        <p:blipFill>
          <a:blip r:embed="rId5" cstate="print"/>
          <a:srcRect l="3125" t="61299" r="62500" b="21752"/>
          <a:stretch>
            <a:fillRect/>
          </a:stretch>
        </p:blipFill>
        <p:spPr bwMode="auto">
          <a:xfrm>
            <a:off x="4495800" y="3276600"/>
            <a:ext cx="3352800" cy="1143000"/>
          </a:xfrm>
          <a:prstGeom prst="rect">
            <a:avLst/>
          </a:prstGeom>
          <a:ln>
            <a:headEnd type="none" w="med" len="med"/>
            <a:tailEnd type="none" w="lg" len="lg"/>
          </a:ln>
        </p:spPr>
        <p:style>
          <a:lnRef idx="0">
            <a:schemeClr val="accent3"/>
          </a:lnRef>
          <a:fillRef idx="3">
            <a:schemeClr val="accent3"/>
          </a:fillRef>
          <a:effectRef idx="3">
            <a:schemeClr val="accent3"/>
          </a:effectRef>
          <a:fontRef idx="minor">
            <a:schemeClr val="lt1"/>
          </a:fontRef>
        </p:style>
      </p:pic>
      <p:pic>
        <p:nvPicPr>
          <p:cNvPr id="13" name="Picture 5"/>
          <p:cNvPicPr>
            <a:picLocks noChangeAspect="1" noChangeArrowheads="1"/>
          </p:cNvPicPr>
          <p:nvPr/>
        </p:nvPicPr>
        <p:blipFill>
          <a:blip r:embed="rId5" cstate="print"/>
          <a:srcRect l="4688" t="45480" r="52344" b="39831"/>
          <a:stretch>
            <a:fillRect/>
          </a:stretch>
        </p:blipFill>
        <p:spPr bwMode="auto">
          <a:xfrm>
            <a:off x="4648200" y="4648200"/>
            <a:ext cx="4191000" cy="990600"/>
          </a:xfrm>
          <a:prstGeom prst="rect">
            <a:avLst/>
          </a:prstGeom>
          <a:ln>
            <a:headEnd type="none" w="med" len="med"/>
            <a:tailEnd type="none" w="lg" len="lg"/>
          </a:ln>
        </p:spPr>
        <p:style>
          <a:lnRef idx="0">
            <a:schemeClr val="accent3"/>
          </a:lnRef>
          <a:fillRef idx="3">
            <a:schemeClr val="accent3"/>
          </a:fillRef>
          <a:effectRef idx="3">
            <a:schemeClr val="accent3"/>
          </a:effectRef>
          <a:fontRef idx="minor">
            <a:schemeClr val="lt1"/>
          </a:fontRef>
        </p:style>
      </p:pic>
      <p:pic>
        <p:nvPicPr>
          <p:cNvPr id="27659" name="Picture 6"/>
          <p:cNvPicPr>
            <a:picLocks noChangeAspect="1" noChangeArrowheads="1"/>
          </p:cNvPicPr>
          <p:nvPr/>
        </p:nvPicPr>
        <p:blipFill>
          <a:blip r:embed="rId6" cstate="print"/>
          <a:srcRect l="3125" t="20622" r="3125" b="62428"/>
          <a:stretch>
            <a:fillRect/>
          </a:stretch>
        </p:blipFill>
        <p:spPr bwMode="auto">
          <a:xfrm>
            <a:off x="685800" y="1981200"/>
            <a:ext cx="7848600" cy="981075"/>
          </a:xfrm>
          <a:prstGeom prst="rect">
            <a:avLst/>
          </a:prstGeom>
          <a:noFill/>
          <a:ln w="25400" algn="ctr">
            <a:noFill/>
            <a:miter lim="800000"/>
            <a:headEnd/>
            <a:tailEnd type="none" w="lg" len="lg"/>
          </a:ln>
        </p:spPr>
      </p:pic>
    </p:spTree>
    <p:extLst>
      <p:ext uri="{BB962C8B-B14F-4D97-AF65-F5344CB8AC3E}">
        <p14:creationId xmlns:p14="http://schemas.microsoft.com/office/powerpoint/2010/main" val="40680988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4149</TotalTime>
  <Words>8198</Words>
  <Application>Microsoft Macintosh PowerPoint</Application>
  <PresentationFormat>Letter Paper (8.5x11 in)</PresentationFormat>
  <Paragraphs>459</Paragraphs>
  <Slides>38</Slides>
  <Notes>37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mit-6893</vt:lpstr>
      <vt:lpstr>L3: Learnability</vt:lpstr>
      <vt:lpstr>UI Hall of Fame or Shame?</vt:lpstr>
      <vt:lpstr>Topics</vt:lpstr>
      <vt:lpstr>Consistency</vt:lpstr>
      <vt:lpstr>Consistency</vt:lpstr>
      <vt:lpstr>Kinds of Consistency</vt:lpstr>
      <vt:lpstr>Metaphors</vt:lpstr>
      <vt:lpstr>Natural Mapping: Consistency of Layout</vt:lpstr>
      <vt:lpstr>Internal Consistency in Wording</vt:lpstr>
      <vt:lpstr>External Consistency in Wording:  Speak the User’s Language</vt:lpstr>
      <vt:lpstr>Picoquiz</vt:lpstr>
      <vt:lpstr>Affordances</vt:lpstr>
      <vt:lpstr>Affordances</vt:lpstr>
      <vt:lpstr>Use Appropriate Affordances</vt:lpstr>
      <vt:lpstr>Evolution of Hyperlinks and Buttons</vt:lpstr>
      <vt:lpstr>What’s Wrong With This?</vt:lpstr>
      <vt:lpstr>What’s Wrong With This?</vt:lpstr>
      <vt:lpstr>Find the Affordances</vt:lpstr>
      <vt:lpstr>What Can You Do With This Page?</vt:lpstr>
      <vt:lpstr>Try It: Playing with Affordances</vt:lpstr>
      <vt:lpstr>Picoquiz</vt:lpstr>
      <vt:lpstr>Feedback</vt:lpstr>
      <vt:lpstr>Actions Should Have Immediately Visible Effects</vt:lpstr>
      <vt:lpstr>Perceptual Fusion</vt:lpstr>
      <vt:lpstr>Response Time</vt:lpstr>
      <vt:lpstr>Feedback Visibility Depends on Locus of Attention</vt:lpstr>
      <vt:lpstr>Visible Navigation State</vt:lpstr>
      <vt:lpstr>Visible Model State</vt:lpstr>
      <vt:lpstr>Visible View State</vt:lpstr>
      <vt:lpstr>Useless Feedback vs. Useful Feedback</vt:lpstr>
      <vt:lpstr>Picoquiz</vt:lpstr>
      <vt:lpstr>Information Scent</vt:lpstr>
      <vt:lpstr>Information Scent</vt:lpstr>
      <vt:lpstr>Give Good Information Scent</vt:lpstr>
      <vt:lpstr>Good &amp; Bad Information Scent</vt:lpstr>
      <vt:lpstr>Hierarchy of Exploration Costs</vt:lpstr>
      <vt:lpstr>Lots of scent but hard to scan</vt:lpstr>
      <vt:lpstr>Picoquiz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734</cp:revision>
  <cp:lastPrinted>2013-02-09T19:59:41Z</cp:lastPrinted>
  <dcterms:created xsi:type="dcterms:W3CDTF">2011-02-02T13:01:24Z</dcterms:created>
  <dcterms:modified xsi:type="dcterms:W3CDTF">2013-03-29T11:59:18Z</dcterms:modified>
</cp:coreProperties>
</file>