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 id="2147483700" r:id="rId2"/>
  </p:sldMasterIdLst>
  <p:notesMasterIdLst>
    <p:notesMasterId r:id="rId30"/>
  </p:notesMasterIdLst>
  <p:handoutMasterIdLst>
    <p:handoutMasterId r:id="rId31"/>
  </p:handoutMasterIdLst>
  <p:sldIdLst>
    <p:sldId id="256" r:id="rId3"/>
    <p:sldId id="387" r:id="rId4"/>
    <p:sldId id="388" r:id="rId5"/>
    <p:sldId id="389" r:id="rId6"/>
    <p:sldId id="412" r:id="rId7"/>
    <p:sldId id="390" r:id="rId8"/>
    <p:sldId id="391" r:id="rId9"/>
    <p:sldId id="392" r:id="rId10"/>
    <p:sldId id="393" r:id="rId11"/>
    <p:sldId id="414" r:id="rId12"/>
    <p:sldId id="413" r:id="rId13"/>
    <p:sldId id="394" r:id="rId14"/>
    <p:sldId id="395" r:id="rId15"/>
    <p:sldId id="396" r:id="rId16"/>
    <p:sldId id="397" r:id="rId17"/>
    <p:sldId id="398" r:id="rId18"/>
    <p:sldId id="399" r:id="rId19"/>
    <p:sldId id="400" r:id="rId20"/>
    <p:sldId id="401" r:id="rId21"/>
    <p:sldId id="418" r:id="rId22"/>
    <p:sldId id="416" r:id="rId23"/>
    <p:sldId id="402" r:id="rId24"/>
    <p:sldId id="403" r:id="rId25"/>
    <p:sldId id="406" r:id="rId26"/>
    <p:sldId id="410" r:id="rId27"/>
    <p:sldId id="419" r:id="rId28"/>
    <p:sldId id="411" r:id="rId29"/>
  </p:sldIdLst>
  <p:sldSz cx="9144000" cy="6858000" type="letter"/>
  <p:notesSz cx="7315200" cy="96012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894" autoAdjust="0"/>
    <p:restoredTop sz="53229" autoAdjust="0"/>
  </p:normalViewPr>
  <p:slideViewPr>
    <p:cSldViewPr>
      <p:cViewPr varScale="1">
        <p:scale>
          <a:sx n="62" d="100"/>
          <a:sy n="62" d="100"/>
        </p:scale>
        <p:origin x="-2024" y="-120"/>
      </p:cViewPr>
      <p:guideLst>
        <p:guide orient="horz" pos="2160"/>
        <p:guide pos="2880"/>
      </p:guideLst>
    </p:cSldViewPr>
  </p:slideViewPr>
  <p:notesTextViewPr>
    <p:cViewPr>
      <p:scale>
        <a:sx n="100" d="100"/>
        <a:sy n="100" d="100"/>
      </p:scale>
      <p:origin x="0" y="0"/>
    </p:cViewPr>
  </p:notesTextViewPr>
  <p:notesViewPr>
    <p:cSldViewPr>
      <p:cViewPr>
        <p:scale>
          <a:sx n="80" d="100"/>
          <a:sy n="80" d="100"/>
        </p:scale>
        <p:origin x="-3432" y="-35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7065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a:latin typeface="Times New Roman" pitchFamily="18" charset="0"/>
                <a:ea typeface="+mn-ea"/>
              </a:defRPr>
            </a:lvl1pPr>
          </a:lstStyle>
          <a:p>
            <a:pPr>
              <a:defRPr/>
            </a:pPr>
            <a:endParaRPr lang="en-US"/>
          </a:p>
        </p:txBody>
      </p:sp>
      <p:sp>
        <p:nvSpPr>
          <p:cNvPr id="7066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7066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a:latin typeface="Times New Roman" charset="0"/>
              </a:defRPr>
            </a:lvl1pPr>
          </a:lstStyle>
          <a:p>
            <a:fld id="{08073646-1C4A-4721-B3F5-586AE1318327}" type="slidenum">
              <a:rPr lang="en-US"/>
              <a:pPr/>
              <a:t>‹#›</a:t>
            </a:fld>
            <a:endParaRPr lang="en-US"/>
          </a:p>
        </p:txBody>
      </p:sp>
    </p:spTree>
    <p:extLst>
      <p:ext uri="{BB962C8B-B14F-4D97-AF65-F5344CB8AC3E}">
        <p14:creationId xmlns:p14="http://schemas.microsoft.com/office/powerpoint/2010/main" val="3843529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a:latin typeface="Times New Roman" pitchFamily="18" charset="0"/>
                <a:ea typeface="+mn-ea"/>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503363" y="720725"/>
            <a:ext cx="4119562" cy="3089275"/>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3962400"/>
            <a:ext cx="5851525" cy="491807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a:latin typeface="Times New Roman" charset="0"/>
              </a:defRPr>
            </a:lvl1pPr>
          </a:lstStyle>
          <a:p>
            <a:fld id="{261C154A-8278-49E9-8F8D-CE2B7335DD43}" type="slidenum">
              <a:rPr lang="en-US"/>
              <a:pPr/>
              <a:t>‹#›</a:t>
            </a:fld>
            <a:endParaRPr lang="en-US"/>
          </a:p>
        </p:txBody>
      </p:sp>
    </p:spTree>
    <p:extLst>
      <p:ext uri="{BB962C8B-B14F-4D97-AF65-F5344CB8AC3E}">
        <p14:creationId xmlns:p14="http://schemas.microsoft.com/office/powerpoint/2010/main" val="3356511644"/>
      </p:ext>
    </p:extLst>
  </p:cSld>
  <p:clrMap bg1="lt1" tx1="dk1" bg2="lt2" tx2="dk2" accent1="accent1" accent2="accent2" accent3="accent3" accent4="accent4" accent5="accent5" accent6="accent6" hlink="hlink" folHlink="folHlink"/>
  <p:hf hdr="0" ftr="0" dt="0"/>
  <p:notesStyle>
    <a:lvl1pPr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1pPr>
    <a:lvl2pPr marL="182563" indent="-90488" algn="l" rtl="0" eaLnBrk="0" fontAlgn="base" hangingPunct="0">
      <a:spcBef>
        <a:spcPct val="0"/>
      </a:spcBef>
      <a:spcAft>
        <a:spcPct val="0"/>
      </a:spcAft>
      <a:buFont typeface="Arial" charset="0"/>
      <a:buChar char="•"/>
      <a:defRPr sz="1000" kern="1200">
        <a:solidFill>
          <a:schemeClr val="tx1"/>
        </a:solidFill>
        <a:latin typeface="Times New Roman" pitchFamily="18" charset="0"/>
        <a:ea typeface="Arial" charset="0"/>
        <a:cs typeface="Arial" charset="0"/>
      </a:defRPr>
    </a:lvl2pPr>
    <a:lvl3pPr marL="9144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3pPr>
    <a:lvl4pPr marL="13716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4pPr>
    <a:lvl5pPr marL="18288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1C154A-8278-49E9-8F8D-CE2B7335DD43}" type="slidenum">
              <a:rPr lang="en-US" smtClean="0"/>
              <a:pPr/>
              <a:t>1</a:t>
            </a:fld>
            <a:endParaRPr lang="en-US"/>
          </a:p>
        </p:txBody>
      </p:sp>
    </p:spTree>
    <p:extLst>
      <p:ext uri="{BB962C8B-B14F-4D97-AF65-F5344CB8AC3E}">
        <p14:creationId xmlns:p14="http://schemas.microsoft.com/office/powerpoint/2010/main" val="3616303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answer the </a:t>
            </a:r>
            <a:r>
              <a:rPr lang="en-US" baseline="0" dirty="0" err="1" smtClean="0"/>
              <a:t>picoquiz</a:t>
            </a:r>
            <a:r>
              <a:rPr lang="en-US" baseline="0" dirty="0" smtClean="0"/>
              <a:t> questions in this lecture, go to:</a:t>
            </a:r>
            <a:br>
              <a:rPr lang="en-US" baseline="0" dirty="0" smtClean="0"/>
            </a:br>
            <a:r>
              <a:rPr lang="en-US" b="0" baseline="0" dirty="0" smtClean="0"/>
              <a:t>http://</a:t>
            </a:r>
            <a:r>
              <a:rPr lang="en-US" b="0" baseline="0" dirty="0" err="1" smtClean="0"/>
              <a:t>courses.csail.mit.edu</a:t>
            </a:r>
            <a:r>
              <a:rPr lang="en-US" b="0" baseline="0" dirty="0" smtClean="0"/>
              <a:t>/6.831/2013/</a:t>
            </a:r>
            <a:r>
              <a:rPr lang="en-US" b="0" baseline="0" dirty="0" err="1" smtClean="0"/>
              <a:t>picoquiz?</a:t>
            </a:r>
            <a:r>
              <a:rPr lang="en-US" b="1" baseline="0" dirty="0" err="1" smtClean="0"/>
              <a:t>lectureId</a:t>
            </a:r>
            <a:r>
              <a:rPr lang="en-US" b="1" baseline="0" dirty="0" smtClean="0"/>
              <a:t>=6</a:t>
            </a:r>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10</a:t>
            </a:fld>
            <a:endParaRPr lang="en-US"/>
          </a:p>
        </p:txBody>
      </p:sp>
    </p:spTree>
    <p:extLst>
      <p:ext uri="{BB962C8B-B14F-4D97-AF65-F5344CB8AC3E}">
        <p14:creationId xmlns:p14="http://schemas.microsoft.com/office/powerpoint/2010/main" val="2102031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503363" y="720725"/>
            <a:ext cx="4119562" cy="3089275"/>
          </a:xfrm>
          <a:ln/>
        </p:spPr>
      </p:sp>
      <p:sp>
        <p:nvSpPr>
          <p:cNvPr id="43011" name="Notes Placeholder 2"/>
          <p:cNvSpPr>
            <a:spLocks noGrp="1"/>
          </p:cNvSpPr>
          <p:nvPr>
            <p:ph type="body" idx="1"/>
          </p:nvPr>
        </p:nvSpPr>
        <p:spPr>
          <a:noFill/>
          <a:ln/>
        </p:spPr>
        <p:txBody>
          <a:bodyPr/>
          <a:lstStyle/>
          <a:p>
            <a:r>
              <a:rPr lang="en-US">
                <a:latin typeface="Times New Roman" charset="0"/>
              </a:rPr>
              <a:t>We’ve seen how GUI programs are structured around a view tree, and how input events are handled by attaching listeners to views.  This is the start of a separation of concerns – output handled by views, and input handled by listeners.</a:t>
            </a:r>
          </a:p>
          <a:p>
            <a:r>
              <a:rPr lang="en-US">
                <a:latin typeface="Times New Roman" charset="0"/>
              </a:rPr>
              <a:t>But we’re still missing the application itself – the backend that actually provides the information to be displayed, and computes the input that is handled.</a:t>
            </a:r>
          </a:p>
        </p:txBody>
      </p:sp>
      <p:sp>
        <p:nvSpPr>
          <p:cNvPr id="43012" name="Slide Number Placeholder 3"/>
          <p:cNvSpPr>
            <a:spLocks noGrp="1"/>
          </p:cNvSpPr>
          <p:nvPr>
            <p:ph type="sldNum" sz="quarter" idx="5"/>
          </p:nvPr>
        </p:nvSpPr>
        <p:spPr>
          <a:noFill/>
        </p:spPr>
        <p:txBody>
          <a:bodyPr/>
          <a:lstStyle/>
          <a:p>
            <a:fld id="{594CEC54-13CB-2A43-BEFF-DEBA4316973B}" type="slidenum">
              <a:rPr lang="en-US">
                <a:solidFill>
                  <a:prstClr val="black"/>
                </a:solidFill>
              </a:rPr>
              <a:pPr/>
              <a:t>12</a:t>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xfrm>
            <a:off x="1503363" y="720725"/>
            <a:ext cx="4119562" cy="3089275"/>
          </a:xfrm>
          <a:ln/>
        </p:spPr>
      </p:sp>
      <p:sp>
        <p:nvSpPr>
          <p:cNvPr id="44035" name="Notes Placeholder 2"/>
          <p:cNvSpPr>
            <a:spLocks noGrp="1"/>
          </p:cNvSpPr>
          <p:nvPr>
            <p:ph type="body" idx="1"/>
          </p:nvPr>
        </p:nvSpPr>
        <p:spPr>
          <a:noFill/>
          <a:ln/>
        </p:spPr>
        <p:txBody>
          <a:bodyPr/>
          <a:lstStyle/>
          <a:p>
            <a:pPr>
              <a:lnSpc>
                <a:spcPct val="90000"/>
              </a:lnSpc>
            </a:pPr>
            <a:r>
              <a:rPr lang="en-US" dirty="0">
                <a:latin typeface="Times New Roman" charset="0"/>
              </a:rPr>
              <a:t>The </a:t>
            </a:r>
            <a:r>
              <a:rPr lang="en-US" b="1" dirty="0">
                <a:latin typeface="Times New Roman" charset="0"/>
              </a:rPr>
              <a:t>model-view-controller</a:t>
            </a:r>
            <a:r>
              <a:rPr lang="en-US" dirty="0">
                <a:latin typeface="Times New Roman" charset="0"/>
              </a:rPr>
              <a:t> pattern, originally articulated in the Smalltalk-80 user interface, has strongly influenced the design of UI software ever since.  In fact, MVC may have single-handedly inspired the software design pattern movement; it figures strongly in the introductory chapter of the seminal “Gang of Four” book (Gamma, Helm, Johnson, </a:t>
            </a:r>
            <a:r>
              <a:rPr lang="en-US" dirty="0" err="1">
                <a:latin typeface="Times New Roman" charset="0"/>
              </a:rPr>
              <a:t>Vlissides</a:t>
            </a:r>
            <a:r>
              <a:rPr lang="en-US" dirty="0">
                <a:latin typeface="Times New Roman" charset="0"/>
              </a:rPr>
              <a:t>, </a:t>
            </a:r>
            <a:r>
              <a:rPr lang="en-US" i="1" dirty="0">
                <a:latin typeface="Times New Roman" charset="0"/>
              </a:rPr>
              <a:t>Design Patterns: Elements of Reusable Software</a:t>
            </a:r>
            <a:r>
              <a:rPr lang="en-US" dirty="0">
                <a:latin typeface="Times New Roman" charset="0"/>
              </a:rPr>
              <a:t>).</a:t>
            </a:r>
          </a:p>
          <a:p>
            <a:pPr>
              <a:lnSpc>
                <a:spcPct val="90000"/>
              </a:lnSpc>
            </a:pPr>
            <a:r>
              <a:rPr lang="en-US" dirty="0">
                <a:latin typeface="Times New Roman" charset="0"/>
              </a:rPr>
              <a:t>MVC’s primary goal is separation of concerns.  It separates the user interface frontend from the application backend, by putting backend code into the model and frontend code into the view and controller.  MVC also separates input from output; the controller is supposed to handle input, and the view is supposed to handle output.</a:t>
            </a:r>
          </a:p>
          <a:p>
            <a:pPr>
              <a:lnSpc>
                <a:spcPct val="90000"/>
              </a:lnSpc>
            </a:pPr>
            <a:r>
              <a:rPr lang="en-US" dirty="0">
                <a:latin typeface="Times New Roman" charset="0"/>
              </a:rPr>
              <a:t>The model is responsible for maintaining application-specific data and providing access to that data.  Models are often mutable, and they provide methods for changing the state safely, preserving its representation invariants. OK, all mutable objects do that.  But a model must also notify its clients when there are changes to its data, so that dependent views can update their displays, and dependent controllers can respond appropriately.  Models do this notification using the </a:t>
            </a:r>
            <a:r>
              <a:rPr lang="en-US" b="1" dirty="0">
                <a:latin typeface="Times New Roman" charset="0"/>
              </a:rPr>
              <a:t>listener pattern</a:t>
            </a:r>
            <a:r>
              <a:rPr lang="en-US" dirty="0">
                <a:latin typeface="Times New Roman" charset="0"/>
              </a:rPr>
              <a:t>, in which interested views and controllers register themselves as listeners for change events generated by the model.</a:t>
            </a:r>
          </a:p>
          <a:p>
            <a:pPr>
              <a:lnSpc>
                <a:spcPct val="90000"/>
              </a:lnSpc>
            </a:pPr>
            <a:r>
              <a:rPr lang="en-US" dirty="0">
                <a:latin typeface="Times New Roman" charset="0"/>
              </a:rPr>
              <a:t>View objects are responsible for output.  A view usually occupies some chunk of the screen, usually a rectangular area.  Basically, the view queries the model for data and draws the data on the screen.  It listens for changes from the model so that it can update the screen to reflect those changes.</a:t>
            </a:r>
          </a:p>
          <a:p>
            <a:pPr>
              <a:lnSpc>
                <a:spcPct val="90000"/>
              </a:lnSpc>
            </a:pPr>
            <a:r>
              <a:rPr lang="en-US" dirty="0">
                <a:latin typeface="Times New Roman" charset="0"/>
              </a:rPr>
              <a:t>Finally, the controller handles the input.  It receives keyboard and mouse events, and instructs the model to change accordingly.</a:t>
            </a:r>
          </a:p>
        </p:txBody>
      </p:sp>
      <p:sp>
        <p:nvSpPr>
          <p:cNvPr id="44036" name="Slide Number Placeholder 3"/>
          <p:cNvSpPr>
            <a:spLocks noGrp="1"/>
          </p:cNvSpPr>
          <p:nvPr>
            <p:ph type="sldNum" sz="quarter" idx="5"/>
          </p:nvPr>
        </p:nvSpPr>
        <p:spPr>
          <a:noFill/>
        </p:spPr>
        <p:txBody>
          <a:bodyPr/>
          <a:lstStyle/>
          <a:p>
            <a:fld id="{269D6083-CA7F-CA44-8DF7-3AB425636935}" type="slidenum">
              <a:rPr lang="en-US">
                <a:solidFill>
                  <a:prstClr val="black"/>
                </a:solidFill>
              </a:rPr>
              <a:pPr/>
              <a:t>13</a:t>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6A925EA8-B026-664D-99A6-0C404DDCA95E}" type="slidenum">
              <a:rPr lang="en-US">
                <a:solidFill>
                  <a:prstClr val="black"/>
                </a:solidFill>
              </a:rPr>
              <a:pPr/>
              <a:t>14</a:t>
            </a:fld>
            <a:endParaRPr lang="en-US">
              <a:solidFill>
                <a:prstClr val="black"/>
              </a:solidFill>
            </a:endParaRPr>
          </a:p>
        </p:txBody>
      </p:sp>
      <p:sp>
        <p:nvSpPr>
          <p:cNvPr id="45059" name="Rectangle 2"/>
          <p:cNvSpPr>
            <a:spLocks noGrp="1" noRot="1" noChangeAspect="1" noChangeArrowheads="1" noTextEdit="1"/>
          </p:cNvSpPr>
          <p:nvPr>
            <p:ph type="sldImg"/>
          </p:nvPr>
        </p:nvSpPr>
        <p:spPr>
          <a:xfrm>
            <a:off x="1503363" y="720725"/>
            <a:ext cx="4119562" cy="3089275"/>
          </a:xfrm>
          <a:ln/>
        </p:spPr>
      </p:sp>
      <p:sp>
        <p:nvSpPr>
          <p:cNvPr id="45060" name="Rectangle 3"/>
          <p:cNvSpPr>
            <a:spLocks noGrp="1" noChangeArrowheads="1"/>
          </p:cNvSpPr>
          <p:nvPr>
            <p:ph type="body" idx="1"/>
          </p:nvPr>
        </p:nvSpPr>
        <p:spPr>
          <a:noFill/>
          <a:ln/>
        </p:spPr>
        <p:txBody>
          <a:bodyPr/>
          <a:lstStyle/>
          <a:p>
            <a:pPr>
              <a:lnSpc>
                <a:spcPct val="90000"/>
              </a:lnSpc>
            </a:pPr>
            <a:r>
              <a:rPr lang="en-US">
                <a:latin typeface="Times New Roman" charset="0"/>
              </a:rPr>
              <a:t>In principle, this separation has several benefits.  First, it allows the interface to have multiple views showing the same application data.  For example, a database field might be shown in a table and in an editable form at the same time.  Second, it allows views and models to be reused in other applications. The MVC pattern enables the creation of user interface </a:t>
            </a:r>
            <a:r>
              <a:rPr lang="en-US" b="1">
                <a:latin typeface="Times New Roman" charset="0"/>
              </a:rPr>
              <a:t>toolkits</a:t>
            </a:r>
            <a:r>
              <a:rPr lang="en-US">
                <a:latin typeface="Times New Roman" charset="0"/>
              </a:rPr>
              <a:t>, which are libraries of reusable interface objects.</a:t>
            </a:r>
          </a:p>
          <a:p>
            <a:pPr>
              <a:lnSpc>
                <a:spcPct val="90000"/>
              </a:lnSpc>
            </a:pPr>
            <a:endParaRPr lang="en-US">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1503363" y="720725"/>
            <a:ext cx="4119562" cy="3089275"/>
          </a:xfrm>
          <a:ln/>
        </p:spPr>
      </p:sp>
      <p:sp>
        <p:nvSpPr>
          <p:cNvPr id="46083" name="Notes Placeholder 2"/>
          <p:cNvSpPr>
            <a:spLocks noGrp="1"/>
          </p:cNvSpPr>
          <p:nvPr>
            <p:ph type="body" idx="1"/>
          </p:nvPr>
        </p:nvSpPr>
        <p:spPr>
          <a:noFill/>
          <a:ln/>
        </p:spPr>
        <p:txBody>
          <a:bodyPr/>
          <a:lstStyle/>
          <a:p>
            <a:r>
              <a:rPr lang="en-US" dirty="0">
                <a:latin typeface="Times New Roman" charset="0"/>
              </a:rPr>
              <a:t>A simple example of the MVC pattern is a text field widget (this is Java Swing’s text widget).  Its model is a mutable string of characters.  The view is an object that draws the text on the screen (usually with a rectangle around it to indicate that it’s an editable text field).  The controller is an object that receives keystrokes typed by the user and inserts them in the string</a:t>
            </a:r>
            <a:r>
              <a:rPr lang="en-US" dirty="0" smtClean="0">
                <a:latin typeface="Times New Roman" charset="0"/>
              </a:rPr>
              <a:t>. Note that the controller may signal a change in the view (here, moving the cursor) even when there is no change in the underlying model.</a:t>
            </a:r>
          </a:p>
          <a:p>
            <a:endParaRPr lang="en-US" dirty="0">
              <a:latin typeface="Times New Roman" charset="0"/>
            </a:endParaRPr>
          </a:p>
          <a:p>
            <a:r>
              <a:rPr lang="en-US" dirty="0">
                <a:latin typeface="Times New Roman" charset="0"/>
              </a:rPr>
              <a:t>Instances of the MVC pattern appear at many scales in GUI software.  At a higher level, this text field might be part of a view (like the address book editor), with a different controller listening to it (for text-changed events), for a different model (like the address book).  But when you drill down to a lower level, the text field itself is an instance of MVC.</a:t>
            </a:r>
          </a:p>
        </p:txBody>
      </p:sp>
      <p:sp>
        <p:nvSpPr>
          <p:cNvPr id="46084" name="Slide Number Placeholder 3"/>
          <p:cNvSpPr>
            <a:spLocks noGrp="1"/>
          </p:cNvSpPr>
          <p:nvPr>
            <p:ph type="sldNum" sz="quarter" idx="5"/>
          </p:nvPr>
        </p:nvSpPr>
        <p:spPr>
          <a:noFill/>
        </p:spPr>
        <p:txBody>
          <a:bodyPr/>
          <a:lstStyle/>
          <a:p>
            <a:fld id="{E4A7EDBF-49A3-2A47-9EFC-74E0EA27FF32}" type="slidenum">
              <a:rPr lang="en-US">
                <a:solidFill>
                  <a:prstClr val="black"/>
                </a:solidFill>
              </a:rPr>
              <a:pPr/>
              <a:t>15</a:t>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1503363" y="720725"/>
            <a:ext cx="4119562" cy="3089275"/>
          </a:xfrm>
          <a:ln/>
        </p:spPr>
      </p:sp>
      <p:sp>
        <p:nvSpPr>
          <p:cNvPr id="47107" name="Notes Placeholder 2"/>
          <p:cNvSpPr>
            <a:spLocks noGrp="1"/>
          </p:cNvSpPr>
          <p:nvPr>
            <p:ph type="body" idx="1"/>
          </p:nvPr>
        </p:nvSpPr>
        <p:spPr>
          <a:noFill/>
          <a:ln/>
        </p:spPr>
        <p:txBody>
          <a:bodyPr/>
          <a:lstStyle/>
          <a:p>
            <a:r>
              <a:rPr lang="en-US">
                <a:latin typeface="Times New Roman" charset="0"/>
              </a:rPr>
              <a:t>Here’s a larger example, in which the view is a filesystem browser (like the Mac Finder or Windows Explorer), the model is the disk filesystem, and the controller is an input handler that translates the user’s keystrokes and mouse clicks into operations on the model and view.</a:t>
            </a:r>
          </a:p>
        </p:txBody>
      </p:sp>
      <p:sp>
        <p:nvSpPr>
          <p:cNvPr id="47108" name="Slide Number Placeholder 3"/>
          <p:cNvSpPr>
            <a:spLocks noGrp="1"/>
          </p:cNvSpPr>
          <p:nvPr>
            <p:ph type="sldNum" sz="quarter" idx="5"/>
          </p:nvPr>
        </p:nvSpPr>
        <p:spPr>
          <a:noFill/>
        </p:spPr>
        <p:txBody>
          <a:bodyPr/>
          <a:lstStyle/>
          <a:p>
            <a:fld id="{91E3F579-6BC1-8343-ACD8-5CC7F1241A09}" type="slidenum">
              <a:rPr lang="en-US">
                <a:solidFill>
                  <a:prstClr val="black"/>
                </a:solidFill>
              </a:rPr>
              <a:pPr/>
              <a:t>16</a:t>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6B58E185-242B-3745-A87A-AE70810BF660}" type="slidenum">
              <a:rPr lang="en-US">
                <a:solidFill>
                  <a:prstClr val="black"/>
                </a:solidFill>
              </a:rPr>
              <a:pPr/>
              <a:t>17</a:t>
            </a:fld>
            <a:endParaRPr lang="en-US">
              <a:solidFill>
                <a:prstClr val="black"/>
              </a:solidFill>
            </a:endParaRPr>
          </a:p>
        </p:txBody>
      </p:sp>
      <p:sp>
        <p:nvSpPr>
          <p:cNvPr id="49155" name="Rectangle 2"/>
          <p:cNvSpPr>
            <a:spLocks noGrp="1" noRot="1" noChangeAspect="1" noChangeArrowheads="1" noTextEdit="1"/>
          </p:cNvSpPr>
          <p:nvPr>
            <p:ph type="sldImg"/>
          </p:nvPr>
        </p:nvSpPr>
        <p:spPr>
          <a:xfrm>
            <a:off x="1504950" y="720725"/>
            <a:ext cx="4117975" cy="3089275"/>
          </a:xfrm>
          <a:ln/>
        </p:spPr>
      </p:sp>
      <p:sp>
        <p:nvSpPr>
          <p:cNvPr id="49156" name="Rectangle 3"/>
          <p:cNvSpPr>
            <a:spLocks noGrp="1" noChangeArrowheads="1"/>
          </p:cNvSpPr>
          <p:nvPr>
            <p:ph type="body" idx="1"/>
          </p:nvPr>
        </p:nvSpPr>
        <p:spPr>
          <a:noFill/>
          <a:ln/>
        </p:spPr>
        <p:txBody>
          <a:bodyPr/>
          <a:lstStyle/>
          <a:p>
            <a:r>
              <a:rPr lang="en-US">
                <a:latin typeface="Times New Roman" charset="0"/>
              </a:rPr>
              <a:t>The MVC pattern has a few problems when you try to apply it, which boil down to this: you can’t cleanly separate input and output in a graphical user interface. Let’s look at a few reasons why.</a:t>
            </a:r>
          </a:p>
          <a:p>
            <a:r>
              <a:rPr lang="en-US">
                <a:latin typeface="Times New Roman" charset="0"/>
              </a:rPr>
              <a:t>First, a controller often needs to produce its own output. The view must display </a:t>
            </a:r>
            <a:r>
              <a:rPr lang="en-US" b="1">
                <a:latin typeface="Times New Roman" charset="0"/>
              </a:rPr>
              <a:t>affordances</a:t>
            </a:r>
            <a:r>
              <a:rPr lang="en-US">
                <a:latin typeface="Times New Roman" charset="0"/>
              </a:rPr>
              <a:t> for the controller, such as selection handles or scrollbar thumbs.  The controller must be aware of the screen locations of these affordances.  When the user starts manipulating, the view must modify its appearance to give </a:t>
            </a:r>
            <a:r>
              <a:rPr lang="en-US" b="1">
                <a:latin typeface="Times New Roman" charset="0"/>
              </a:rPr>
              <a:t>feedback</a:t>
            </a:r>
            <a:r>
              <a:rPr lang="en-US">
                <a:latin typeface="Times New Roman" charset="0"/>
              </a:rPr>
              <a:t> about the manipulation, e.g. painting a button as if it were depressed.</a:t>
            </a:r>
          </a:p>
          <a:p>
            <a:r>
              <a:rPr lang="en-US">
                <a:latin typeface="Times New Roman" charset="0"/>
              </a:rPr>
              <a:t>Second, some pieces of state in a user interface don’t have an obvious home in the MVC pattern.  One of those pieces is the </a:t>
            </a:r>
            <a:r>
              <a:rPr lang="en-US" b="1">
                <a:latin typeface="Times New Roman" charset="0"/>
              </a:rPr>
              <a:t>selection</a:t>
            </a:r>
            <a:r>
              <a:rPr lang="en-US">
                <a:latin typeface="Times New Roman" charset="0"/>
              </a:rPr>
              <a:t>.  Many UI components have some kind of selection, indicating the parts of the interface that the user wants to use or modify.  In our text box example, the selection is either an insertion point or a range of characters.</a:t>
            </a:r>
          </a:p>
          <a:p>
            <a:r>
              <a:rPr lang="en-US">
                <a:latin typeface="Times New Roman" charset="0"/>
              </a:rPr>
              <a:t>Which object in the MVC pattern should be responsible for storing and maintaining the selection?  The view has to display it, e.g. by highlighting the corresponding characters in the text box.  But the controller has to use it and modify it.  Keystrokes are inserted into the text box at the location of the selection, and clicking or dragging the mouse or pressing arrow keys changes the selection.</a:t>
            </a:r>
          </a:p>
          <a:p>
            <a:r>
              <a:rPr lang="en-US">
                <a:latin typeface="Times New Roman" charset="0"/>
              </a:rPr>
              <a:t>Perhaps the selection should be in the model, like other data that’s displayed by the view and modified by the controller?  Probably not.  Unlike model data, the selection is very transient, and belongs more to the frontend (which is supposed to be the domain of the view and the controller) than to the backend (the model’s concern).  Furthermore, multiple views of the same model may need independent selections.  In Emacs, for example, you can edit the same file buffer in two different windows, each of which has a different cursor.</a:t>
            </a:r>
          </a:p>
          <a:p>
            <a:r>
              <a:rPr lang="en-US">
                <a:latin typeface="Times New Roman" charset="0"/>
              </a:rPr>
              <a:t>So we need a place to keep the selection, and similar bits of data representing the transient state of the user interface.  It isn’t clear where in the MVC pattern this kind of data should go.</a:t>
            </a:r>
          </a:p>
          <a:p>
            <a:endParaRPr lang="en-US">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779609A3-D72E-A043-8871-12DC457239EC}" type="slidenum">
              <a:rPr lang="en-US">
                <a:solidFill>
                  <a:prstClr val="black"/>
                </a:solidFill>
              </a:rPr>
              <a:pPr/>
              <a:t>18</a:t>
            </a:fld>
            <a:endParaRPr lang="en-US">
              <a:solidFill>
                <a:prstClr val="black"/>
              </a:solidFill>
            </a:endParaRPr>
          </a:p>
        </p:txBody>
      </p:sp>
      <p:sp>
        <p:nvSpPr>
          <p:cNvPr id="50179" name="Rectangle 2"/>
          <p:cNvSpPr>
            <a:spLocks noGrp="1" noRot="1" noChangeAspect="1" noChangeArrowheads="1" noTextEdit="1"/>
          </p:cNvSpPr>
          <p:nvPr>
            <p:ph type="sldImg"/>
          </p:nvPr>
        </p:nvSpPr>
        <p:spPr>
          <a:xfrm>
            <a:off x="1504950" y="720725"/>
            <a:ext cx="4117975" cy="3089275"/>
          </a:xfrm>
          <a:ln/>
        </p:spPr>
      </p:sp>
      <p:sp>
        <p:nvSpPr>
          <p:cNvPr id="50180" name="Rectangle 3"/>
          <p:cNvSpPr>
            <a:spLocks noGrp="1" noChangeArrowheads="1"/>
          </p:cNvSpPr>
          <p:nvPr>
            <p:ph type="body" idx="1"/>
          </p:nvPr>
        </p:nvSpPr>
        <p:spPr>
          <a:noFill/>
          <a:ln/>
        </p:spPr>
        <p:txBody>
          <a:bodyPr/>
          <a:lstStyle/>
          <a:p>
            <a:r>
              <a:rPr lang="en-US">
                <a:latin typeface="Times New Roman" charset="0"/>
              </a:rPr>
              <a:t>In principle, it’s a nice idea to separate input and output into separate, reusable classes.  In reality, it isn’t always feasible, because input and output are tightly coupled in graphical user interfaces.  As a result, the MVC pattern has largely been superseded by what might be called Model-View, in which the view and controllers are fused together into a single class, often called a </a:t>
            </a:r>
            <a:r>
              <a:rPr lang="en-US" b="1">
                <a:latin typeface="Times New Roman" charset="0"/>
              </a:rPr>
              <a:t>component</a:t>
            </a:r>
            <a:r>
              <a:rPr lang="en-US">
                <a:latin typeface="Times New Roman" charset="0"/>
              </a:rPr>
              <a:t> or a </a:t>
            </a:r>
            <a:r>
              <a:rPr lang="en-US" b="1">
                <a:latin typeface="Times New Roman" charset="0"/>
              </a:rPr>
              <a:t>widget</a:t>
            </a:r>
            <a:r>
              <a:rPr lang="en-US">
                <a:latin typeface="Times New Roman" charset="0"/>
              </a:rPr>
              <a:t>.</a:t>
            </a:r>
          </a:p>
          <a:p>
            <a:r>
              <a:rPr lang="en-US">
                <a:latin typeface="Times New Roman" charset="0"/>
              </a:rPr>
              <a:t>Most of the widgets in a GUI toolkit are fused view/controllers like this; you can’t, for example, pull out the</a:t>
            </a:r>
            <a:r>
              <a:rPr lang="en-US" baseline="0">
                <a:latin typeface="Times New Roman" charset="0"/>
              </a:rPr>
              <a:t> </a:t>
            </a:r>
            <a:r>
              <a:rPr lang="en-US">
                <a:latin typeface="Times New Roman" charset="0"/>
              </a:rPr>
              <a:t>scrollbar’s controller and reuse it in your own custom scrollbar. Internally, the scrollbar</a:t>
            </a:r>
            <a:r>
              <a:rPr lang="en-US" baseline="0">
                <a:latin typeface="Times New Roman" charset="0"/>
              </a:rPr>
              <a:t> probably </a:t>
            </a:r>
            <a:r>
              <a:rPr lang="en-US">
                <a:latin typeface="Times New Roman" charset="0"/>
              </a:rPr>
              <a:t>follows a model-view-controller architecture, but the view and controller aren’t independently reusable.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1503363" y="720725"/>
            <a:ext cx="4119562" cy="3089275"/>
          </a:xfrm>
          <a:ln/>
        </p:spPr>
      </p:sp>
      <p:sp>
        <p:nvSpPr>
          <p:cNvPr id="51203" name="Notes Placeholder 2"/>
          <p:cNvSpPr>
            <a:spLocks noGrp="1"/>
          </p:cNvSpPr>
          <p:nvPr>
            <p:ph type="body" idx="1"/>
          </p:nvPr>
        </p:nvSpPr>
        <p:spPr>
          <a:noFill/>
          <a:ln/>
        </p:spPr>
        <p:txBody>
          <a:bodyPr/>
          <a:lstStyle/>
          <a:p>
            <a:pPr>
              <a:lnSpc>
                <a:spcPct val="90000"/>
              </a:lnSpc>
            </a:pPr>
            <a:r>
              <a:rPr lang="en-US" dirty="0">
                <a:latin typeface="Times New Roman" charset="0"/>
              </a:rPr>
              <a:t>Partly in response to this difficulty, and also to provide a better decoupling between the model and the view, some definitions of the MVC pattern treat the controller less as an input handler and more as a </a:t>
            </a:r>
            <a:r>
              <a:rPr lang="en-US" b="1" dirty="0">
                <a:latin typeface="Times New Roman" charset="0"/>
              </a:rPr>
              <a:t>mediator</a:t>
            </a:r>
            <a:r>
              <a:rPr lang="en-US" dirty="0">
                <a:latin typeface="Times New Roman" charset="0"/>
              </a:rPr>
              <a:t> between the model and the view.</a:t>
            </a:r>
          </a:p>
          <a:p>
            <a:pPr>
              <a:lnSpc>
                <a:spcPct val="90000"/>
              </a:lnSpc>
            </a:pPr>
            <a:r>
              <a:rPr lang="en-US" dirty="0">
                <a:latin typeface="Times New Roman" charset="0"/>
              </a:rPr>
              <a:t>In this perspective, the view is responsible not only for output, but also for low-level input handling, so that it can handle the overlapping responsibilities like affordances and selections.</a:t>
            </a:r>
          </a:p>
          <a:p>
            <a:pPr>
              <a:lnSpc>
                <a:spcPct val="90000"/>
              </a:lnSpc>
            </a:pPr>
            <a:r>
              <a:rPr lang="en-US" dirty="0">
                <a:latin typeface="Times New Roman" charset="0"/>
              </a:rPr>
              <a:t>But listening to the model is no longer the view’s responsibility.  Instead, the controller listens to both the model and the view, passing changes back and forth.   The </a:t>
            </a:r>
            <a:r>
              <a:rPr lang="en-US" dirty="0" smtClean="0">
                <a:latin typeface="Times New Roman" charset="0"/>
              </a:rPr>
              <a:t>controller</a:t>
            </a:r>
            <a:r>
              <a:rPr lang="en-US" baseline="0" dirty="0" smtClean="0">
                <a:latin typeface="Times New Roman" charset="0"/>
              </a:rPr>
              <a:t> </a:t>
            </a:r>
            <a:r>
              <a:rPr lang="en-US" dirty="0" smtClean="0">
                <a:latin typeface="Times New Roman" charset="0"/>
              </a:rPr>
              <a:t> receives </a:t>
            </a:r>
            <a:r>
              <a:rPr lang="en-US" dirty="0">
                <a:latin typeface="Times New Roman" charset="0"/>
              </a:rPr>
              <a:t>high-level input events from the view, like selection-changed, button-activated, or textbox-changed, rather than low-level input device </a:t>
            </a:r>
            <a:r>
              <a:rPr lang="en-US" dirty="0" smtClean="0">
                <a:latin typeface="Times New Roman" charset="0"/>
              </a:rPr>
              <a:t>events.</a:t>
            </a:r>
            <a:endParaRPr lang="en-US" dirty="0">
              <a:latin typeface="Times New Roman" charset="0"/>
            </a:endParaRPr>
          </a:p>
          <a:p>
            <a:pPr>
              <a:lnSpc>
                <a:spcPct val="90000"/>
              </a:lnSpc>
            </a:pPr>
            <a:r>
              <a:rPr lang="en-US" dirty="0">
                <a:latin typeface="Times New Roman" charset="0"/>
              </a:rPr>
              <a:t>The Mac Cocoa framework</a:t>
            </a:r>
            <a:r>
              <a:rPr lang="en-US" baseline="0" dirty="0">
                <a:latin typeface="Times New Roman" charset="0"/>
              </a:rPr>
              <a:t> uses this approach to MVC.</a:t>
            </a:r>
          </a:p>
          <a:p>
            <a:pPr>
              <a:lnSpc>
                <a:spcPct val="90000"/>
              </a:lnSpc>
            </a:pPr>
            <a:endParaRPr lang="en-US" dirty="0">
              <a:latin typeface="Times New Roman" charset="0"/>
            </a:endParaRPr>
          </a:p>
        </p:txBody>
      </p:sp>
      <p:sp>
        <p:nvSpPr>
          <p:cNvPr id="51204" name="Slide Number Placeholder 3"/>
          <p:cNvSpPr>
            <a:spLocks noGrp="1"/>
          </p:cNvSpPr>
          <p:nvPr>
            <p:ph type="sldNum" sz="quarter" idx="5"/>
          </p:nvPr>
        </p:nvSpPr>
        <p:spPr>
          <a:noFill/>
        </p:spPr>
        <p:txBody>
          <a:bodyPr/>
          <a:lstStyle/>
          <a:p>
            <a:fld id="{19EABE48-01BF-524D-9AAF-0A0E7DEE4C0F}" type="slidenum">
              <a:rPr lang="en-US">
                <a:solidFill>
                  <a:prstClr val="black"/>
                </a:solidFill>
              </a:rPr>
              <a:pPr/>
              <a:t>19</a:t>
            </a:fld>
            <a:endParaRPr 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answer the </a:t>
            </a:r>
            <a:r>
              <a:rPr lang="en-US" baseline="0" dirty="0" err="1" smtClean="0"/>
              <a:t>picoquiz</a:t>
            </a:r>
            <a:r>
              <a:rPr lang="en-US" baseline="0" dirty="0" smtClean="0"/>
              <a:t> questions in this lecture, go to:</a:t>
            </a:r>
            <a:br>
              <a:rPr lang="en-US" baseline="0" dirty="0" smtClean="0"/>
            </a:br>
            <a:r>
              <a:rPr lang="en-US" b="0" baseline="0" dirty="0" smtClean="0"/>
              <a:t>http://</a:t>
            </a:r>
            <a:r>
              <a:rPr lang="en-US" b="0" baseline="0" dirty="0" err="1" smtClean="0"/>
              <a:t>courses.csail.mit.edu</a:t>
            </a:r>
            <a:r>
              <a:rPr lang="en-US" b="0" baseline="0" dirty="0" smtClean="0"/>
              <a:t>/6.831/2013/</a:t>
            </a:r>
            <a:r>
              <a:rPr lang="en-US" b="0" baseline="0" dirty="0" err="1" smtClean="0"/>
              <a:t>picoquiz?</a:t>
            </a:r>
            <a:r>
              <a:rPr lang="en-US" b="1" baseline="0" dirty="0" err="1" smtClean="0"/>
              <a:t>lectureId</a:t>
            </a:r>
            <a:r>
              <a:rPr lang="en-US" b="1" baseline="0" dirty="0" smtClean="0"/>
              <a:t>=6</a:t>
            </a:r>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20</a:t>
            </a:fld>
            <a:endParaRPr lang="en-US"/>
          </a:p>
        </p:txBody>
      </p:sp>
    </p:spTree>
    <p:extLst>
      <p:ext uri="{BB962C8B-B14F-4D97-AF65-F5344CB8AC3E}">
        <p14:creationId xmlns:p14="http://schemas.microsoft.com/office/powerpoint/2010/main" val="2102031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88E5102C-9DF5-A043-8C1B-CCC204837281}" type="slidenum">
              <a:rPr lang="en-US"/>
              <a:pPr/>
              <a:t>2</a:t>
            </a:fld>
            <a:endParaRPr lang="en-US"/>
          </a:p>
        </p:txBody>
      </p:sp>
      <p:sp>
        <p:nvSpPr>
          <p:cNvPr id="20483" name="Rectangle 2"/>
          <p:cNvSpPr>
            <a:spLocks noGrp="1" noRot="1" noChangeAspect="1" noChangeArrowheads="1" noTextEdit="1"/>
          </p:cNvSpPr>
          <p:nvPr>
            <p:ph type="sldImg"/>
          </p:nvPr>
        </p:nvSpPr>
        <p:spPr>
          <a:xfrm>
            <a:off x="1519238" y="722313"/>
            <a:ext cx="4281487" cy="3211512"/>
          </a:xfrm>
          <a:ln/>
        </p:spPr>
      </p:sp>
      <p:sp>
        <p:nvSpPr>
          <p:cNvPr id="20484" name="Rectangle 3"/>
          <p:cNvSpPr>
            <a:spLocks noGrp="1" noChangeArrowheads="1"/>
          </p:cNvSpPr>
          <p:nvPr>
            <p:ph type="body" idx="1"/>
          </p:nvPr>
        </p:nvSpPr>
        <p:spPr>
          <a:xfrm>
            <a:off x="731838" y="4008438"/>
            <a:ext cx="5851525" cy="5043487"/>
          </a:xfrm>
          <a:noFill/>
          <a:ln/>
        </p:spPr>
        <p:txBody>
          <a:bodyPr/>
          <a:lstStyle/>
          <a:p>
            <a:r>
              <a:rPr lang="en-US" dirty="0" smtClean="0">
                <a:latin typeface="Times New Roman" charset="0"/>
              </a:rPr>
              <a:t>This lecture’s </a:t>
            </a:r>
            <a:r>
              <a:rPr lang="en-US" dirty="0">
                <a:latin typeface="Times New Roman" charset="0"/>
              </a:rPr>
              <a:t>candidate for the Hall of Fame &amp; Shame is the </a:t>
            </a:r>
            <a:r>
              <a:rPr lang="en-US" b="1" dirty="0">
                <a:latin typeface="Times New Roman" charset="0"/>
              </a:rPr>
              <a:t>Alt-Tab </a:t>
            </a:r>
            <a:r>
              <a:rPr lang="en-US" dirty="0">
                <a:latin typeface="Times New Roman" charset="0"/>
              </a:rPr>
              <a:t>window switching interface in Microsoft Windows.  This interface has been copied by a number of desktop systems, including KDE, Gnome, and even Mac OS X.  </a:t>
            </a:r>
          </a:p>
          <a:p>
            <a:r>
              <a:rPr lang="en-US" dirty="0">
                <a:latin typeface="Times New Roman" charset="0"/>
              </a:rPr>
              <a:t>For those who haven’t used it, here’s how it works.  Pressing Alt-Tab makes this window appear.  As long as you hold down Alt, each press of Tab cycles to the next window in the sequence.  Releasing the Alt key switches to the window that you selected</a:t>
            </a:r>
            <a:r>
              <a:rPr lang="en-US" dirty="0" smtClean="0">
                <a:latin typeface="Times New Roman" charset="0"/>
              </a:rPr>
              <a:t>.</a:t>
            </a:r>
          </a:p>
          <a:p>
            <a:endParaRPr lang="en-US" dirty="0" smtClean="0">
              <a:latin typeface="Times New Roman" charset="0"/>
            </a:endParaRPr>
          </a:p>
          <a:p>
            <a:r>
              <a:rPr lang="en-US" dirty="0" smtClean="0">
                <a:latin typeface="Times New Roman" charset="0"/>
              </a:rPr>
              <a:t>We will talk about Alt-Tab from the usability perspective.</a:t>
            </a:r>
            <a:r>
              <a:rPr lang="en-US" baseline="0" dirty="0" smtClean="0">
                <a:latin typeface="Times New Roman" charset="0"/>
              </a:rPr>
              <a:t> Think about:</a:t>
            </a:r>
          </a:p>
          <a:p>
            <a:pPr marL="171450" indent="-171450">
              <a:buFontTx/>
              <a:buChar char="-"/>
            </a:pPr>
            <a:r>
              <a:rPr lang="en-US" baseline="0" dirty="0" smtClean="0">
                <a:latin typeface="Times New Roman" charset="0"/>
              </a:rPr>
              <a:t>Is it learnable?</a:t>
            </a:r>
          </a:p>
          <a:p>
            <a:pPr marL="171450" indent="-171450">
              <a:buFontTx/>
              <a:buChar char="-"/>
            </a:pPr>
            <a:r>
              <a:rPr lang="en-US" baseline="0" dirty="0" smtClean="0">
                <a:latin typeface="Times New Roman" charset="0"/>
              </a:rPr>
              <a:t>Is it efficient? </a:t>
            </a:r>
          </a:p>
          <a:p>
            <a:pPr marL="171450" indent="-171450">
              <a:buFontTx/>
              <a:buChar char="-"/>
            </a:pPr>
            <a:r>
              <a:rPr lang="en-US" baseline="0" dirty="0" smtClean="0">
                <a:latin typeface="Times New Roman" charset="0"/>
              </a:rPr>
              <a:t>What about errors and safety?</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21</a:t>
            </a:fld>
            <a:endParaRPr lang="en-US"/>
          </a:p>
        </p:txBody>
      </p:sp>
    </p:spTree>
    <p:extLst>
      <p:ext uri="{BB962C8B-B14F-4D97-AF65-F5344CB8AC3E}">
        <p14:creationId xmlns:p14="http://schemas.microsoft.com/office/powerpoint/2010/main" val="40015854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54CEA13-CC55-104A-8243-346A48517D9E}" type="slidenum">
              <a:rPr lang="en-US">
                <a:solidFill>
                  <a:prstClr val="black"/>
                </a:solidFill>
              </a:rPr>
              <a:pPr/>
              <a:t>22</a:t>
            </a:fld>
            <a:endParaRPr lang="en-US">
              <a:solidFill>
                <a:prstClr val="black"/>
              </a:solidFill>
            </a:endParaRPr>
          </a:p>
        </p:txBody>
      </p:sp>
      <p:sp>
        <p:nvSpPr>
          <p:cNvPr id="59395" name="Rectangle 2"/>
          <p:cNvSpPr>
            <a:spLocks noGrp="1" noRot="1" noChangeAspect="1" noChangeArrowheads="1" noTextEdit="1"/>
          </p:cNvSpPr>
          <p:nvPr>
            <p:ph type="sldImg"/>
          </p:nvPr>
        </p:nvSpPr>
        <p:spPr>
          <a:xfrm>
            <a:off x="1503363" y="720725"/>
            <a:ext cx="4119562" cy="3089275"/>
          </a:xfrm>
          <a:ln/>
        </p:spPr>
      </p:sp>
      <p:sp>
        <p:nvSpPr>
          <p:cNvPr id="59396" name="Rectangle 3"/>
          <p:cNvSpPr>
            <a:spLocks noGrp="1" noChangeArrowheads="1"/>
          </p:cNvSpPr>
          <p:nvPr>
            <p:ph type="body" idx="1"/>
          </p:nvPr>
        </p:nvSpPr>
        <p:spPr>
          <a:noFill/>
          <a:ln/>
        </p:spPr>
        <p:txBody>
          <a:bodyPr/>
          <a:lstStyle/>
          <a:p>
            <a:r>
              <a:rPr lang="en-US" dirty="0">
                <a:latin typeface="Times New Roman" charset="0"/>
              </a:rPr>
              <a:t>Now</a:t>
            </a:r>
            <a:r>
              <a:rPr lang="en-US" baseline="0" dirty="0">
                <a:latin typeface="Times New Roman" charset="0"/>
              </a:rPr>
              <a:t> let’s talk about how to construct the view tree, which will be a tale of three paradigms. </a:t>
            </a:r>
          </a:p>
          <a:p>
            <a:r>
              <a:rPr lang="en-US" baseline="0" dirty="0">
                <a:latin typeface="Times New Roman" charset="0"/>
              </a:rPr>
              <a:t>In </a:t>
            </a:r>
            <a:r>
              <a:rPr lang="en-US" b="1" dirty="0">
                <a:latin typeface="Times New Roman" charset="0"/>
              </a:rPr>
              <a:t>procedural </a:t>
            </a:r>
            <a:r>
              <a:rPr lang="en-US" dirty="0">
                <a:latin typeface="Times New Roman" charset="0"/>
              </a:rPr>
              <a:t>style, the programmer has to say, step-by-step, how to reach the desired state.  There’s an explicit thread of control.  This means you’re writing code (in,</a:t>
            </a:r>
            <a:r>
              <a:rPr lang="en-US" baseline="0" dirty="0">
                <a:latin typeface="Times New Roman" charset="0"/>
              </a:rPr>
              <a:t> say, </a:t>
            </a:r>
            <a:r>
              <a:rPr lang="en-US" baseline="0" dirty="0" err="1" smtClean="0">
                <a:latin typeface="Times New Roman" charset="0"/>
              </a:rPr>
              <a:t>Javascript</a:t>
            </a:r>
            <a:r>
              <a:rPr lang="en-US" baseline="0" dirty="0" smtClean="0">
                <a:latin typeface="Times New Roman" charset="0"/>
              </a:rPr>
              <a:t>) </a:t>
            </a:r>
            <a:r>
              <a:rPr lang="en-US" baseline="0" dirty="0">
                <a:latin typeface="Times New Roman" charset="0"/>
              </a:rPr>
              <a:t>that calls constructors to create view objects, sets properties of those objects, and then connects them together into a tree structure (by calling, say, </a:t>
            </a:r>
            <a:r>
              <a:rPr lang="en-US" baseline="0" dirty="0" err="1">
                <a:latin typeface="Times New Roman" charset="0"/>
              </a:rPr>
              <a:t>appendChild</a:t>
            </a:r>
            <a:r>
              <a:rPr lang="en-US" baseline="0" dirty="0">
                <a:latin typeface="Times New Roman" charset="0"/>
              </a:rPr>
              <a:t>() methods). </a:t>
            </a:r>
            <a:r>
              <a:rPr lang="en-US" baseline="0" dirty="0" smtClean="0">
                <a:latin typeface="Times New Roman" charset="0"/>
              </a:rPr>
              <a:t>Virtually </a:t>
            </a:r>
            <a:r>
              <a:rPr lang="en-US" baseline="0" dirty="0">
                <a:latin typeface="Times New Roman" charset="0"/>
              </a:rPr>
              <a:t>every GUI toolkit offers an API like this for constructing and mutating the view tree.</a:t>
            </a:r>
          </a:p>
          <a:p>
            <a:r>
              <a:rPr lang="en-US" baseline="0" dirty="0">
                <a:latin typeface="Times New Roman" charset="0"/>
              </a:rPr>
              <a:t>In </a:t>
            </a:r>
            <a:r>
              <a:rPr lang="en-US" b="1" baseline="0" dirty="0">
                <a:latin typeface="Times New Roman" charset="0"/>
              </a:rPr>
              <a:t>declarative</a:t>
            </a:r>
            <a:r>
              <a:rPr lang="en-US" b="0" baseline="0" dirty="0">
                <a:latin typeface="Times New Roman" charset="0"/>
              </a:rPr>
              <a:t> style, the programmer writes code that directly represents the desired view tree.  There are many ways to describe tree structure in textual syntax, but the general convention today is to use an HTML/XML-style markup language.  There’s no explicit flow of control in a declarative specification of a tree; it doesn’t </a:t>
            </a:r>
            <a:r>
              <a:rPr lang="en-US" b="0" i="1" baseline="0" dirty="0">
                <a:latin typeface="Times New Roman" charset="0"/>
              </a:rPr>
              <a:t>do</a:t>
            </a:r>
            <a:r>
              <a:rPr lang="en-US" b="0" baseline="0" dirty="0">
                <a:latin typeface="Times New Roman" charset="0"/>
              </a:rPr>
              <a:t>, it just </a:t>
            </a:r>
            <a:r>
              <a:rPr lang="en-US" b="0" i="1" baseline="0" dirty="0">
                <a:latin typeface="Times New Roman" charset="0"/>
              </a:rPr>
              <a:t>is</a:t>
            </a:r>
            <a:r>
              <a:rPr lang="en-US" b="0" baseline="0" dirty="0">
                <a:latin typeface="Times New Roman" charset="0"/>
              </a:rPr>
              <a:t>.  An automatic algorithm translates the declarative specification into runtime structure or behavior.</a:t>
            </a:r>
          </a:p>
          <a:p>
            <a:r>
              <a:rPr lang="en-US" b="0" baseline="0" dirty="0">
                <a:latin typeface="Times New Roman" charset="0"/>
              </a:rPr>
              <a:t>Finally, in </a:t>
            </a:r>
            <a:r>
              <a:rPr lang="en-US" b="1" baseline="0" dirty="0">
                <a:latin typeface="Times New Roman" charset="0"/>
              </a:rPr>
              <a:t>direct manipulation</a:t>
            </a:r>
            <a:r>
              <a:rPr lang="en-US" b="0" baseline="0" dirty="0">
                <a:latin typeface="Times New Roman" charset="0"/>
              </a:rPr>
              <a:t> style, the programmer uses a direct-manipulation graphical user interface to create the view tree.  These interfaces are usually called GUI builders, and they offer a palette of view object classes, a drawing area to arrange them on, and a property editor for changing their properties.</a:t>
            </a:r>
            <a:endParaRPr lang="en-US" dirty="0">
              <a:latin typeface="Times New Roman" charset="0"/>
            </a:endParaRPr>
          </a:p>
          <a:p>
            <a:r>
              <a:rPr lang="en-US" dirty="0">
                <a:latin typeface="Times New Roman" charset="0"/>
              </a:rPr>
              <a:t>All three paradigms</a:t>
            </a:r>
            <a:r>
              <a:rPr lang="en-US" baseline="0" dirty="0">
                <a:latin typeface="Times New Roman" charset="0"/>
              </a:rPr>
              <a:t> have their uses, but t</a:t>
            </a:r>
            <a:r>
              <a:rPr lang="en-US" dirty="0">
                <a:latin typeface="Times New Roman" charset="0"/>
              </a:rPr>
              <a:t>he</a:t>
            </a:r>
            <a:r>
              <a:rPr lang="en-US" baseline="0" dirty="0">
                <a:latin typeface="Times New Roman" charset="0"/>
              </a:rPr>
              <a:t> sweet spot for GUI programming basically lies in an appropriate mix of declarative and procedural – which is what HTML/</a:t>
            </a:r>
            <a:r>
              <a:rPr lang="en-US" baseline="0" dirty="0" err="1">
                <a:latin typeface="Times New Roman" charset="0"/>
              </a:rPr>
              <a:t>Javascript</a:t>
            </a:r>
            <a:r>
              <a:rPr lang="en-US" baseline="0" dirty="0">
                <a:latin typeface="Times New Roman" charset="0"/>
              </a:rPr>
              <a:t> provides.</a:t>
            </a:r>
            <a:endParaRPr lang="en-US" dirty="0">
              <a:latin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FBE6019A-48AC-5046-86B0-50615529AF0E}" type="slidenum">
              <a:rPr lang="en-US">
                <a:solidFill>
                  <a:prstClr val="black"/>
                </a:solidFill>
              </a:rPr>
              <a:pPr/>
              <a:t>23</a:t>
            </a:fld>
            <a:endParaRPr lang="en-US">
              <a:solidFill>
                <a:prstClr val="black"/>
              </a:solidFill>
            </a:endParaRPr>
          </a:p>
        </p:txBody>
      </p:sp>
      <p:sp>
        <p:nvSpPr>
          <p:cNvPr id="61443" name="Rectangle 2"/>
          <p:cNvSpPr>
            <a:spLocks noGrp="1" noRot="1" noChangeAspect="1" noChangeArrowheads="1" noTextEdit="1"/>
          </p:cNvSpPr>
          <p:nvPr>
            <p:ph type="sldImg"/>
          </p:nvPr>
        </p:nvSpPr>
        <p:spPr>
          <a:xfrm>
            <a:off x="1503363" y="720725"/>
            <a:ext cx="4119562" cy="3089275"/>
          </a:xfrm>
          <a:ln/>
        </p:spPr>
      </p:sp>
      <p:sp>
        <p:nvSpPr>
          <p:cNvPr id="61444" name="Rectangle 3"/>
          <p:cNvSpPr>
            <a:spLocks noGrp="1" noChangeArrowheads="1"/>
          </p:cNvSpPr>
          <p:nvPr>
            <p:ph type="body" idx="1"/>
          </p:nvPr>
        </p:nvSpPr>
        <p:spPr>
          <a:noFill/>
          <a:ln/>
        </p:spPr>
        <p:txBody>
          <a:bodyPr/>
          <a:lstStyle/>
          <a:p>
            <a:r>
              <a:rPr lang="en-US" dirty="0">
                <a:latin typeface="Times New Roman" charset="0"/>
              </a:rPr>
              <a:t>Our first example of declarative UI programming is a </a:t>
            </a:r>
            <a:r>
              <a:rPr lang="en-US" b="1" dirty="0">
                <a:latin typeface="Times New Roman" charset="0"/>
              </a:rPr>
              <a:t>markup language</a:t>
            </a:r>
            <a:r>
              <a:rPr lang="en-US" dirty="0">
                <a:latin typeface="Times New Roman" charset="0"/>
              </a:rPr>
              <a:t>, such as HTML. A markup language provides a declarative specification of a view hierarchy.  An HTML </a:t>
            </a:r>
            <a:r>
              <a:rPr lang="en-US" b="1" dirty="0">
                <a:latin typeface="Times New Roman" charset="0"/>
              </a:rPr>
              <a:t>element</a:t>
            </a:r>
            <a:r>
              <a:rPr lang="en-US" dirty="0">
                <a:latin typeface="Times New Roman" charset="0"/>
              </a:rPr>
              <a:t> is a component in the view hierarchy.  The type of an element is its </a:t>
            </a:r>
            <a:r>
              <a:rPr lang="en-US" b="1" dirty="0">
                <a:latin typeface="Times New Roman" charset="0"/>
              </a:rPr>
              <a:t>tag</a:t>
            </a:r>
            <a:r>
              <a:rPr lang="en-US" dirty="0">
                <a:latin typeface="Times New Roman" charset="0"/>
              </a:rPr>
              <a:t>, such as div, button, and </a:t>
            </a:r>
            <a:r>
              <a:rPr lang="en-US" dirty="0" err="1">
                <a:latin typeface="Times New Roman" charset="0"/>
              </a:rPr>
              <a:t>img</a:t>
            </a:r>
            <a:r>
              <a:rPr lang="en-US" dirty="0">
                <a:latin typeface="Times New Roman" charset="0"/>
              </a:rPr>
              <a:t>.  The properties of an element are its </a:t>
            </a:r>
            <a:r>
              <a:rPr lang="en-US" b="1" dirty="0">
                <a:latin typeface="Times New Roman" charset="0"/>
              </a:rPr>
              <a:t>attributes</a:t>
            </a:r>
            <a:r>
              <a:rPr lang="en-US" dirty="0">
                <a:latin typeface="Times New Roman" charset="0"/>
              </a:rPr>
              <a:t>.  In the example here, you can see the id attribute (which gives a unique name to an element) and the </a:t>
            </a:r>
            <a:r>
              <a:rPr lang="en-US" dirty="0" err="1">
                <a:latin typeface="Times New Roman" charset="0"/>
              </a:rPr>
              <a:t>src</a:t>
            </a:r>
            <a:r>
              <a:rPr lang="en-US" dirty="0">
                <a:latin typeface="Times New Roman" charset="0"/>
              </a:rPr>
              <a:t> attribute (which gives the URL of an image to load in an </a:t>
            </a:r>
            <a:r>
              <a:rPr lang="en-US" dirty="0" err="1">
                <a:latin typeface="Times New Roman" charset="0"/>
              </a:rPr>
              <a:t>img</a:t>
            </a:r>
            <a:r>
              <a:rPr lang="en-US" dirty="0">
                <a:latin typeface="Times New Roman" charset="0"/>
              </a:rPr>
              <a:t> element); there are of course many others.</a:t>
            </a:r>
          </a:p>
          <a:p>
            <a:r>
              <a:rPr lang="en-US" dirty="0">
                <a:latin typeface="Times New Roman" charset="0"/>
              </a:rPr>
              <a:t>There’s an automatic algorithm, built into every web browser, that constructs the view hierarchy from an HTML specification – it’s simply an HTML parser, which matches up start tags with end tags, determines which elements are children of other elements, and constructs a tree of element objects as a result.  So, in this case, the automatic algorithm for this declarative specification is pretty simple.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B1EB9F3D-2FB9-4F45-92A8-BD4DA511A409}" type="slidenum">
              <a:rPr lang="en-US">
                <a:solidFill>
                  <a:prstClr val="black"/>
                </a:solidFill>
              </a:rPr>
              <a:pPr/>
              <a:t>24</a:t>
            </a:fld>
            <a:endParaRPr lang="en-US">
              <a:solidFill>
                <a:prstClr val="black"/>
              </a:solidFill>
            </a:endParaRPr>
          </a:p>
        </p:txBody>
      </p:sp>
      <p:sp>
        <p:nvSpPr>
          <p:cNvPr id="63491" name="Rectangle 2"/>
          <p:cNvSpPr>
            <a:spLocks noGrp="1" noRot="1" noChangeAspect="1" noChangeArrowheads="1" noTextEdit="1"/>
          </p:cNvSpPr>
          <p:nvPr>
            <p:ph type="sldImg"/>
          </p:nvPr>
        </p:nvSpPr>
        <p:spPr>
          <a:xfrm>
            <a:off x="1503363" y="720725"/>
            <a:ext cx="4119562" cy="3089275"/>
          </a:xfrm>
          <a:ln/>
        </p:spPr>
      </p:sp>
      <p:sp>
        <p:nvSpPr>
          <p:cNvPr id="63492" name="Rectangle 3"/>
          <p:cNvSpPr>
            <a:spLocks noGrp="1" noChangeArrowheads="1"/>
          </p:cNvSpPr>
          <p:nvPr>
            <p:ph type="body" idx="1"/>
          </p:nvPr>
        </p:nvSpPr>
        <p:spPr>
          <a:noFill/>
          <a:ln/>
        </p:spPr>
        <p:txBody>
          <a:bodyPr/>
          <a:lstStyle/>
          <a:p>
            <a:r>
              <a:rPr lang="en-US" dirty="0">
                <a:latin typeface="Times New Roman" charset="0"/>
              </a:rPr>
              <a:t>Here’s procedural code that generates the same HTML view tree, using </a:t>
            </a:r>
            <a:r>
              <a:rPr lang="en-US" dirty="0" err="1">
                <a:latin typeface="Times New Roman" charset="0"/>
              </a:rPr>
              <a:t>Javascript</a:t>
            </a:r>
            <a:r>
              <a:rPr lang="en-US" dirty="0">
                <a:latin typeface="Times New Roman" charset="0"/>
              </a:rPr>
              <a:t> and the Document Object Model (DOM). DOM is a standard set of classes and methods for interacting with a tree of HTML or XML objects procedurally.  DOM interfaces exist not just in </a:t>
            </a:r>
            <a:r>
              <a:rPr lang="en-US" dirty="0" err="1">
                <a:latin typeface="Times New Roman" charset="0"/>
              </a:rPr>
              <a:t>Javascript</a:t>
            </a:r>
            <a:r>
              <a:rPr lang="en-US" dirty="0">
                <a:latin typeface="Times New Roman" charset="0"/>
              </a:rPr>
              <a:t>, which is the most common place to see it, but also in Java and other languages.</a:t>
            </a:r>
          </a:p>
          <a:p>
            <a:r>
              <a:rPr lang="en-US" dirty="0">
                <a:latin typeface="Times New Roman" charset="0"/>
              </a:rPr>
              <a:t>Note that the name DOM is</a:t>
            </a:r>
            <a:r>
              <a:rPr lang="en-US" baseline="0" dirty="0">
                <a:latin typeface="Times New Roman" charset="0"/>
              </a:rPr>
              <a:t> rather unfortunate from our point of view.  It has nothing to do with “models” in the sense of model-view-controller – in fact, the DOM is a tree of </a:t>
            </a:r>
            <a:r>
              <a:rPr lang="en-US" i="1" baseline="0" dirty="0">
                <a:latin typeface="Times New Roman" charset="0"/>
              </a:rPr>
              <a:t>views</a:t>
            </a:r>
            <a:r>
              <a:rPr lang="en-US" i="0" baseline="0" dirty="0">
                <a:latin typeface="Times New Roman" charset="0"/>
              </a:rPr>
              <a:t>.  It’s a model in the most generic sense we discussed in the Learnability lecture, a set of parts and interactions between them, that allows an HTML document to be treated as objects in an object-oriented programming language.</a:t>
            </a:r>
          </a:p>
          <a:p>
            <a:r>
              <a:rPr lang="en-US" i="0" baseline="0" dirty="0">
                <a:latin typeface="Times New Roman" charset="0"/>
              </a:rPr>
              <a:t>Most people ignore what DOM means, and just use the word (pronouncing it “Dom” as in “Dom </a:t>
            </a:r>
            <a:r>
              <a:rPr lang="en-US" i="0" baseline="0" dirty="0" err="1">
                <a:latin typeface="Times New Roman" charset="0"/>
              </a:rPr>
              <a:t>DeLouise</a:t>
            </a:r>
            <a:r>
              <a:rPr lang="en-US" i="0" baseline="0" dirty="0">
                <a:latin typeface="Times New Roman" charset="0"/>
              </a:rPr>
              <a:t>”).  In fact DOM is often used to refer to the view tree.</a:t>
            </a:r>
            <a:endParaRPr lang="en-US" dirty="0">
              <a:latin typeface="Times New Roman" charset="0"/>
            </a:endParaRPr>
          </a:p>
          <a:p>
            <a:r>
              <a:rPr lang="en-US" dirty="0">
                <a:latin typeface="Times New Roman" charset="0"/>
              </a:rPr>
              <a:t>Compare the procedural code here with the declarative code earlier</a:t>
            </a:r>
            <a:r>
              <a:rPr lang="en-US" dirty="0" smtClean="0">
                <a:latin typeface="Times New Roman" charset="0"/>
              </a:rPr>
              <a:t>.</a:t>
            </a:r>
          </a:p>
          <a:p>
            <a:r>
              <a:rPr lang="en-US" dirty="0" smtClean="0">
                <a:latin typeface="Times New Roman" charset="0"/>
              </a:rPr>
              <a:t>Raw </a:t>
            </a:r>
            <a:r>
              <a:rPr lang="en-US" dirty="0">
                <a:latin typeface="Times New Roman" charset="0"/>
              </a:rPr>
              <a:t>DOM programming</a:t>
            </a:r>
            <a:r>
              <a:rPr lang="en-US" baseline="0" dirty="0">
                <a:latin typeface="Times New Roman" charset="0"/>
              </a:rPr>
              <a:t> is painful, and worth avoiding.  Instead, t</a:t>
            </a:r>
            <a:r>
              <a:rPr lang="en-US" dirty="0">
                <a:latin typeface="Times New Roman" charset="0"/>
              </a:rPr>
              <a:t>here are</a:t>
            </a:r>
            <a:r>
              <a:rPr lang="en-US" baseline="0" dirty="0">
                <a:latin typeface="Times New Roman" charset="0"/>
              </a:rPr>
              <a:t> </a:t>
            </a:r>
            <a:r>
              <a:rPr lang="en-US" dirty="0">
                <a:latin typeface="Times New Roman" charset="0"/>
              </a:rPr>
              <a:t>toolkits that substantially simplify procedural programming in HTML/</a:t>
            </a:r>
            <a:r>
              <a:rPr lang="en-US" dirty="0" err="1">
                <a:latin typeface="Times New Roman" charset="0"/>
              </a:rPr>
              <a:t>Javascript</a:t>
            </a:r>
            <a:r>
              <a:rPr lang="en-US" baseline="0" dirty="0">
                <a:latin typeface="Times New Roman" charset="0"/>
              </a:rPr>
              <a:t> -- </a:t>
            </a:r>
            <a:r>
              <a:rPr lang="en-US" dirty="0" err="1">
                <a:latin typeface="Times New Roman" charset="0"/>
              </a:rPr>
              <a:t>jQuery</a:t>
            </a:r>
            <a:r>
              <a:rPr lang="en-US" dirty="0">
                <a:latin typeface="Times New Roman" charset="0"/>
              </a:rPr>
              <a:t> is a good example,</a:t>
            </a:r>
            <a:r>
              <a:rPr lang="en-US" baseline="0" dirty="0">
                <a:latin typeface="Times New Roman" charset="0"/>
              </a:rPr>
              <a:t> and the one we’ll be using.</a:t>
            </a:r>
          </a:p>
          <a:p>
            <a:endParaRPr lang="en-US" dirty="0">
              <a:latin typeface="Times New Roman"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3A535604-791D-3D4E-B40A-B98F845F3616}" type="slidenum">
              <a:rPr lang="en-US">
                <a:solidFill>
                  <a:prstClr val="black"/>
                </a:solidFill>
              </a:rPr>
              <a:pPr/>
              <a:t>25</a:t>
            </a:fld>
            <a:endParaRPr lang="en-US">
              <a:solidFill>
                <a:prstClr val="black"/>
              </a:solidFill>
            </a:endParaRPr>
          </a:p>
        </p:txBody>
      </p:sp>
      <p:sp>
        <p:nvSpPr>
          <p:cNvPr id="69635" name="Rectangle 2"/>
          <p:cNvSpPr>
            <a:spLocks noGrp="1" noRot="1" noChangeAspect="1" noChangeArrowheads="1" noTextEdit="1"/>
          </p:cNvSpPr>
          <p:nvPr>
            <p:ph type="sldImg"/>
          </p:nvPr>
        </p:nvSpPr>
        <p:spPr>
          <a:xfrm>
            <a:off x="1503363" y="720725"/>
            <a:ext cx="4119562" cy="3089275"/>
          </a:xfrm>
          <a:ln/>
        </p:spPr>
      </p:sp>
      <p:sp>
        <p:nvSpPr>
          <p:cNvPr id="69636" name="Rectangle 3"/>
          <p:cNvSpPr>
            <a:spLocks noGrp="1" noChangeArrowheads="1"/>
          </p:cNvSpPr>
          <p:nvPr>
            <p:ph type="body" idx="1"/>
          </p:nvPr>
        </p:nvSpPr>
        <p:spPr>
          <a:noFill/>
          <a:ln/>
        </p:spPr>
        <p:txBody>
          <a:bodyPr/>
          <a:lstStyle/>
          <a:p>
            <a:r>
              <a:rPr lang="en-US" dirty="0">
                <a:latin typeface="Times New Roman" charset="0"/>
              </a:rPr>
              <a:t>Now that we’ve </a:t>
            </a:r>
            <a:r>
              <a:rPr lang="en-US" dirty="0" smtClean="0">
                <a:latin typeface="Times New Roman" charset="0"/>
              </a:rPr>
              <a:t>seen our </a:t>
            </a:r>
            <a:r>
              <a:rPr lang="en-US" dirty="0">
                <a:latin typeface="Times New Roman" charset="0"/>
              </a:rPr>
              <a:t>first simple example of declarative UI – HTML – let’s consider some of the advantages and disadvantages.</a:t>
            </a:r>
          </a:p>
          <a:p>
            <a:r>
              <a:rPr lang="en-US" dirty="0">
                <a:latin typeface="Times New Roman" charset="0"/>
              </a:rPr>
              <a:t>First, the declarative code is usually more compact than procedural code that does the same thing.  That’s mainly because it’s written at a higher level of abstraction: it says </a:t>
            </a:r>
            <a:r>
              <a:rPr lang="en-US" i="1" dirty="0">
                <a:latin typeface="Times New Roman" charset="0"/>
              </a:rPr>
              <a:t>what</a:t>
            </a:r>
            <a:r>
              <a:rPr lang="en-US" dirty="0">
                <a:latin typeface="Times New Roman" charset="0"/>
              </a:rPr>
              <a:t> should happen, rather than </a:t>
            </a:r>
            <a:r>
              <a:rPr lang="en-US" i="1" dirty="0">
                <a:latin typeface="Times New Roman" charset="0"/>
              </a:rPr>
              <a:t>how</a:t>
            </a:r>
            <a:r>
              <a:rPr lang="en-US" dirty="0">
                <a:latin typeface="Times New Roman" charset="0"/>
              </a:rPr>
              <a:t>.</a:t>
            </a:r>
          </a:p>
          <a:p>
            <a:r>
              <a:rPr lang="en-US" dirty="0">
                <a:latin typeface="Times New Roman" charset="0"/>
              </a:rPr>
              <a:t>But the higher level of abstraction can also make declarative code harder to debug.  There’s generally no notion of time, so you can’t use techniques like breakpoints and print statements to understand what’s going wrong.  The automatic algorithm that translates the declarative code into working user interface may be complex and hard to control – i.e., small changes in the declarative specification may cause large changes in the output. Declarative specs need debugging tools that are customized for the specification, and that give insight into how the spec is being translated; without those tools, debugging becomes trial and error.</a:t>
            </a:r>
          </a:p>
          <a:p>
            <a:r>
              <a:rPr lang="en-US" dirty="0">
                <a:latin typeface="Times New Roman" charset="0"/>
              </a:rPr>
              <a:t>On the other hand, an advantage of declarative code is that it’s much easier to build authoring tools for the code, like HTML editors or GUI builders, that allow the user interface to be constructed by direct manipulation rather than coding.  It’s much easier to load and save a declarative specification than a procedural specification.  Some GUI builders</a:t>
            </a:r>
            <a:r>
              <a:rPr lang="en-US" i="1" dirty="0">
                <a:latin typeface="Times New Roman" charset="0"/>
              </a:rPr>
              <a:t> </a:t>
            </a:r>
            <a:r>
              <a:rPr lang="en-US" b="1" i="1" dirty="0">
                <a:latin typeface="Times New Roman" charset="0"/>
              </a:rPr>
              <a:t>do </a:t>
            </a:r>
            <a:r>
              <a:rPr lang="en-US" dirty="0">
                <a:latin typeface="Times New Roman" charset="0"/>
              </a:rPr>
              <a:t>use procedural code as their file format – e.g., generating Java code and automatically inserting it into a class.  Either the code generation is purely one-way (i.e., the GUI builder spits it out but can’t read it back in again), or the procedural code is so highly stylized that it amounts to a declarative specification that just happens to use Java syntax.  If the programmer edits the code, however, they may deviate from the stylization and break the GUI builder’s ability to read it back in.</a:t>
            </a:r>
          </a:p>
          <a:p>
            <a:endParaRPr lang="en-US" dirty="0">
              <a:latin typeface="Times New Roman"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answer the </a:t>
            </a:r>
            <a:r>
              <a:rPr lang="en-US" baseline="0" dirty="0" err="1" smtClean="0"/>
              <a:t>picoquiz</a:t>
            </a:r>
            <a:r>
              <a:rPr lang="en-US" baseline="0" dirty="0" smtClean="0"/>
              <a:t> questions in this lecture, go to:</a:t>
            </a:r>
            <a:br>
              <a:rPr lang="en-US" baseline="0" dirty="0" smtClean="0"/>
            </a:br>
            <a:r>
              <a:rPr lang="en-US" b="0" baseline="0" dirty="0" smtClean="0"/>
              <a:t>http://</a:t>
            </a:r>
            <a:r>
              <a:rPr lang="en-US" b="0" baseline="0" dirty="0" err="1" smtClean="0"/>
              <a:t>courses.csail.mit.edu</a:t>
            </a:r>
            <a:r>
              <a:rPr lang="en-US" b="0" baseline="0" dirty="0" smtClean="0"/>
              <a:t>/6.831/2013/</a:t>
            </a:r>
            <a:r>
              <a:rPr lang="en-US" b="0" baseline="0" dirty="0" err="1" smtClean="0"/>
              <a:t>picoquiz?</a:t>
            </a:r>
            <a:r>
              <a:rPr lang="en-US" b="1" baseline="0" dirty="0" err="1" smtClean="0"/>
              <a:t>lectureId</a:t>
            </a:r>
            <a:r>
              <a:rPr lang="en-US" b="1" baseline="0" dirty="0" smtClean="0"/>
              <a:t>=6</a:t>
            </a:r>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26</a:t>
            </a:fld>
            <a:endParaRPr lang="en-US"/>
          </a:p>
        </p:txBody>
      </p:sp>
    </p:spTree>
    <p:extLst>
      <p:ext uri="{BB962C8B-B14F-4D97-AF65-F5344CB8AC3E}">
        <p14:creationId xmlns:p14="http://schemas.microsoft.com/office/powerpoint/2010/main" val="21020313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03363" y="720725"/>
            <a:ext cx="4119562" cy="308927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C4D6DA-5162-2D47-A3FE-42243F0F50EA}" type="slidenum">
              <a:rPr lang="en-US">
                <a:solidFill>
                  <a:prstClr val="black"/>
                </a:solidFill>
              </a:rPr>
              <a:pPr/>
              <a:t>27</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3B757F6-AA60-E245-8B38-5A543B08B6BC}" type="slidenum">
              <a:rPr lang="en-US"/>
              <a:pPr/>
              <a:t>3</a:t>
            </a:fld>
            <a:endParaRPr lang="en-US"/>
          </a:p>
        </p:txBody>
      </p:sp>
      <p:sp>
        <p:nvSpPr>
          <p:cNvPr id="22531" name="Rectangle 2"/>
          <p:cNvSpPr>
            <a:spLocks noGrp="1" noRot="1" noChangeAspect="1" noChangeArrowheads="1" noTextEdit="1"/>
          </p:cNvSpPr>
          <p:nvPr>
            <p:ph type="sldImg"/>
          </p:nvPr>
        </p:nvSpPr>
        <p:spPr>
          <a:xfrm>
            <a:off x="1503363" y="720725"/>
            <a:ext cx="4119562" cy="3089275"/>
          </a:xfrm>
          <a:ln/>
        </p:spPr>
      </p:sp>
      <p:sp>
        <p:nvSpPr>
          <p:cNvPr id="22532" name="Rectangle 3"/>
          <p:cNvSpPr>
            <a:spLocks noGrp="1" noChangeArrowheads="1"/>
          </p:cNvSpPr>
          <p:nvPr>
            <p:ph type="body" idx="1"/>
          </p:nvPr>
        </p:nvSpPr>
        <p:spPr>
          <a:noFill/>
          <a:ln/>
        </p:spPr>
        <p:txBody>
          <a:bodyPr/>
          <a:lstStyle/>
          <a:p>
            <a:r>
              <a:rPr lang="en-US" sz="1000" dirty="0">
                <a:latin typeface="Times New Roman" charset="0"/>
              </a:rPr>
              <a:t>For comparison, we’ll also look at the Expos</a:t>
            </a:r>
            <a:r>
              <a:rPr lang="en-US" sz="1000" dirty="0">
                <a:latin typeface="Times New Roman" charset="0"/>
                <a:ea typeface="Times New Roman" charset="0"/>
                <a:cs typeface="Times New Roman" charset="0"/>
              </a:rPr>
              <a:t>é </a:t>
            </a:r>
            <a:r>
              <a:rPr lang="en-US" sz="1000" dirty="0" smtClean="0">
                <a:latin typeface="Times New Roman" charset="0"/>
                <a:ea typeface="Times New Roman" charset="0"/>
                <a:cs typeface="Times New Roman" charset="0"/>
              </a:rPr>
              <a:t>(now Mission Control) feature </a:t>
            </a:r>
            <a:r>
              <a:rPr lang="en-US" sz="1000" dirty="0">
                <a:latin typeface="Times New Roman" charset="0"/>
                <a:ea typeface="Times New Roman" charset="0"/>
                <a:cs typeface="Times New Roman" charset="0"/>
              </a:rPr>
              <a:t>in Mac OS </a:t>
            </a:r>
            <a:r>
              <a:rPr lang="en-US" sz="1000" dirty="0" smtClean="0">
                <a:latin typeface="Times New Roman" charset="0"/>
                <a:ea typeface="Times New Roman" charset="0"/>
                <a:cs typeface="Times New Roman" charset="0"/>
              </a:rPr>
              <a:t>X.  </a:t>
            </a:r>
            <a:r>
              <a:rPr lang="en-US" sz="1000" dirty="0">
                <a:latin typeface="Times New Roman" charset="0"/>
                <a:ea typeface="Times New Roman" charset="0"/>
                <a:cs typeface="Times New Roman" charset="0"/>
              </a:rPr>
              <a:t>When you push </a:t>
            </a:r>
            <a:r>
              <a:rPr lang="en-US" sz="1000" dirty="0" smtClean="0">
                <a:latin typeface="Times New Roman" charset="0"/>
                <a:ea typeface="Times New Roman" charset="0"/>
                <a:cs typeface="Times New Roman" charset="0"/>
              </a:rPr>
              <a:t>F3 </a:t>
            </a:r>
            <a:r>
              <a:rPr lang="en-US" sz="1000" dirty="0">
                <a:latin typeface="Times New Roman" charset="0"/>
                <a:ea typeface="Times New Roman" charset="0"/>
                <a:cs typeface="Times New Roman" charset="0"/>
              </a:rPr>
              <a:t>on a Mac, it displays all the open windows – even hidden windows, or windows covered by other windows – shrinking them as necessary so that they don’t overlap.  </a:t>
            </a:r>
            <a:r>
              <a:rPr lang="en-US" sz="1000" dirty="0" err="1">
                <a:latin typeface="Times New Roman" charset="0"/>
                <a:ea typeface="Times New Roman" charset="0"/>
                <a:cs typeface="Times New Roman" charset="0"/>
              </a:rPr>
              <a:t>Mousing</a:t>
            </a:r>
            <a:r>
              <a:rPr lang="en-US" sz="1000" dirty="0">
                <a:latin typeface="Times New Roman" charset="0"/>
                <a:ea typeface="Times New Roman" charset="0"/>
                <a:cs typeface="Times New Roman" charset="0"/>
              </a:rPr>
              <a:t> over a window displays its title, and clicking on a window brings that window to the front and ends the </a:t>
            </a:r>
            <a:r>
              <a:rPr lang="en-US" sz="1000" dirty="0">
                <a:latin typeface="Times New Roman" charset="0"/>
              </a:rPr>
              <a:t>Expos</a:t>
            </a:r>
            <a:r>
              <a:rPr lang="en-US" sz="1000" dirty="0">
                <a:latin typeface="Times New Roman" charset="0"/>
                <a:ea typeface="Times New Roman" charset="0"/>
                <a:cs typeface="Times New Roman" charset="0"/>
              </a:rPr>
              <a:t>é mode, sending all the other windows back to their old sizes and locations</a:t>
            </a:r>
            <a:r>
              <a:rPr lang="en-US" sz="1000" dirty="0" smtClean="0">
                <a:latin typeface="Times New Roman" charset="0"/>
                <a:ea typeface="Times New Roman" charset="0"/>
                <a:cs typeface="Times New Roman" charset="0"/>
              </a:rPr>
              <a:t>.</a:t>
            </a:r>
          </a:p>
          <a:p>
            <a:endParaRPr lang="en-US" sz="1000" dirty="0" smtClean="0">
              <a:latin typeface="Times New Roman" charset="0"/>
              <a:ea typeface="Times New Roman" charset="0"/>
              <a:cs typeface="Times New Roman" charset="0"/>
            </a:endParaRPr>
          </a:p>
          <a:p>
            <a:r>
              <a:rPr lang="en-US" baseline="0" dirty="0" smtClean="0">
                <a:latin typeface="Times New Roman" charset="0"/>
              </a:rPr>
              <a:t>Think about the usability of </a:t>
            </a:r>
            <a:r>
              <a:rPr lang="en-US" sz="1000" dirty="0" smtClean="0">
                <a:latin typeface="Times New Roman" charset="0"/>
              </a:rPr>
              <a:t>Expos</a:t>
            </a:r>
            <a:r>
              <a:rPr lang="en-US" sz="1000" dirty="0" smtClean="0">
                <a:latin typeface="Times New Roman" charset="0"/>
                <a:ea typeface="Times New Roman" charset="0"/>
                <a:cs typeface="Times New Roman" charset="0"/>
              </a:rPr>
              <a:t>é:</a:t>
            </a:r>
            <a:endParaRPr lang="en-US" baseline="0" dirty="0" smtClean="0">
              <a:latin typeface="Times New Roman" charset="0"/>
            </a:endParaRPr>
          </a:p>
          <a:p>
            <a:pPr marL="171450" indent="-171450">
              <a:buFontTx/>
              <a:buChar char="-"/>
            </a:pPr>
            <a:r>
              <a:rPr lang="en-US" baseline="0" dirty="0" smtClean="0">
                <a:latin typeface="Times New Roman" charset="0"/>
              </a:rPr>
              <a:t>Is it learnable?</a:t>
            </a:r>
          </a:p>
          <a:p>
            <a:pPr marL="171450" indent="-171450">
              <a:buFontTx/>
              <a:buChar char="-"/>
            </a:pPr>
            <a:r>
              <a:rPr lang="en-US" baseline="0" dirty="0" smtClean="0">
                <a:latin typeface="Times New Roman" charset="0"/>
              </a:rPr>
              <a:t>Is it efficient? </a:t>
            </a:r>
          </a:p>
          <a:p>
            <a:pPr marL="171450" indent="-171450">
              <a:buFontTx/>
              <a:buChar char="-"/>
            </a:pPr>
            <a:r>
              <a:rPr lang="en-US" baseline="0" dirty="0" smtClean="0">
                <a:latin typeface="Times New Roman" charset="0"/>
              </a:rPr>
              <a:t>What about errors and safety?</a:t>
            </a:r>
          </a:p>
          <a:p>
            <a:pPr marL="171450" indent="-171450">
              <a:buFontTx/>
              <a:buChar char="-"/>
            </a:pPr>
            <a:r>
              <a:rPr lang="en-US" sz="1000" dirty="0" smtClean="0">
                <a:latin typeface="Times New Roman" charset="0"/>
                <a:ea typeface="Times New Roman" charset="0"/>
                <a:cs typeface="Times New Roman" charset="0"/>
              </a:rPr>
              <a:t>How does it compare and contrast</a:t>
            </a:r>
            <a:r>
              <a:rPr lang="en-US" sz="1000" baseline="0" dirty="0" smtClean="0">
                <a:latin typeface="Times New Roman" charset="0"/>
                <a:ea typeface="Times New Roman" charset="0"/>
                <a:cs typeface="Times New Roman" charset="0"/>
              </a:rPr>
              <a:t> with Alt-Tab? Which is more efficient for what tasks, and why?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3D2E8452-C3BF-1540-A9D3-6722AAC4F2D3}" type="slidenum">
              <a:rPr lang="en-US">
                <a:solidFill>
                  <a:prstClr val="black"/>
                </a:solidFill>
              </a:rPr>
              <a:pPr/>
              <a:t>4</a:t>
            </a:fld>
            <a:endParaRPr lang="en-US">
              <a:solidFill>
                <a:prstClr val="black"/>
              </a:solidFill>
            </a:endParaRPr>
          </a:p>
        </p:txBody>
      </p:sp>
      <p:sp>
        <p:nvSpPr>
          <p:cNvPr id="35843" name="Rectangle 2"/>
          <p:cNvSpPr>
            <a:spLocks noGrp="1" noRot="1" noChangeAspect="1" noChangeArrowheads="1" noTextEdit="1"/>
          </p:cNvSpPr>
          <p:nvPr>
            <p:ph type="sldImg"/>
          </p:nvPr>
        </p:nvSpPr>
        <p:spPr>
          <a:xfrm>
            <a:off x="1503363" y="720725"/>
            <a:ext cx="4119562" cy="3089275"/>
          </a:xfrm>
          <a:ln/>
        </p:spPr>
      </p:sp>
      <p:sp>
        <p:nvSpPr>
          <p:cNvPr id="35844" name="Rectangle 3"/>
          <p:cNvSpPr>
            <a:spLocks noGrp="1" noChangeArrowheads="1"/>
          </p:cNvSpPr>
          <p:nvPr>
            <p:ph type="body" idx="1"/>
          </p:nvPr>
        </p:nvSpPr>
        <p:spPr>
          <a:noFill/>
          <a:ln/>
        </p:spPr>
        <p:txBody>
          <a:bodyPr/>
          <a:lstStyle/>
          <a:p>
            <a:r>
              <a:rPr lang="en-US" dirty="0">
                <a:latin typeface="Times New Roman" charset="0"/>
              </a:rPr>
              <a:t>Today’s lecture is the first in </a:t>
            </a:r>
            <a:r>
              <a:rPr lang="en-US" dirty="0" smtClean="0">
                <a:latin typeface="Times New Roman" charset="0"/>
              </a:rPr>
              <a:t>a series</a:t>
            </a:r>
            <a:r>
              <a:rPr lang="en-US" baseline="0" dirty="0" smtClean="0">
                <a:latin typeface="Times New Roman" charset="0"/>
              </a:rPr>
              <a:t> </a:t>
            </a:r>
            <a:r>
              <a:rPr lang="en-US" dirty="0" smtClean="0">
                <a:latin typeface="Times New Roman" charset="0"/>
              </a:rPr>
              <a:t>of </a:t>
            </a:r>
            <a:r>
              <a:rPr lang="en-US" dirty="0">
                <a:latin typeface="Times New Roman" charset="0"/>
              </a:rPr>
              <a:t>lectures about how graphical user interfaces are implemented.  Today we’ll take a high-level look at the software architecture of GUI software, focusing on the </a:t>
            </a:r>
            <a:r>
              <a:rPr lang="en-US" b="1" dirty="0">
                <a:latin typeface="Times New Roman" charset="0"/>
              </a:rPr>
              <a:t>design patterns</a:t>
            </a:r>
            <a:r>
              <a:rPr lang="en-US" dirty="0">
                <a:latin typeface="Times New Roman" charset="0"/>
              </a:rPr>
              <a:t> that have proven most useful.  Three of the most important patterns are the </a:t>
            </a:r>
            <a:r>
              <a:rPr lang="en-US" b="1" dirty="0">
                <a:latin typeface="Times New Roman" charset="0"/>
              </a:rPr>
              <a:t>model-view-controller</a:t>
            </a:r>
            <a:r>
              <a:rPr lang="en-US" dirty="0">
                <a:latin typeface="Times New Roman" charset="0"/>
              </a:rPr>
              <a:t> abstraction, which has evolved somewhat since its original formulation in the early 80’s; the </a:t>
            </a:r>
            <a:r>
              <a:rPr lang="en-US" b="1" dirty="0">
                <a:latin typeface="Times New Roman" charset="0"/>
              </a:rPr>
              <a:t>view tree</a:t>
            </a:r>
            <a:r>
              <a:rPr lang="en-US" dirty="0">
                <a:latin typeface="Times New Roman" charset="0"/>
              </a:rPr>
              <a:t>, which is a central feature in the architecture of every important GUI toolkit; and the </a:t>
            </a:r>
            <a:r>
              <a:rPr lang="en-US" b="1" dirty="0">
                <a:latin typeface="Times New Roman" charset="0"/>
              </a:rPr>
              <a:t>listener </a:t>
            </a:r>
            <a:r>
              <a:rPr lang="en-US" dirty="0">
                <a:latin typeface="Times New Roman" charset="0"/>
              </a:rPr>
              <a:t>pattern, which is essential to decoupling the model from the view and controller.  </a:t>
            </a:r>
            <a:endParaRPr lang="en-US" dirty="0" smtClean="0">
              <a:latin typeface="Times New Roman" charset="0"/>
            </a:endParaRPr>
          </a:p>
          <a:p>
            <a:endParaRPr lang="en-US" dirty="0" smtClean="0">
              <a:latin typeface="Times New Roman" charset="0"/>
            </a:endParaRPr>
          </a:p>
          <a:p>
            <a:r>
              <a:rPr lang="en-US" dirty="0" smtClean="0">
                <a:latin typeface="Times New Roman" charset="0"/>
              </a:rPr>
              <a:t>We’ll </a:t>
            </a:r>
            <a:r>
              <a:rPr lang="en-US" dirty="0">
                <a:latin typeface="Times New Roman" charset="0"/>
              </a:rPr>
              <a:t>also</a:t>
            </a:r>
            <a:r>
              <a:rPr lang="en-US" baseline="0" dirty="0">
                <a:latin typeface="Times New Roman" charset="0"/>
              </a:rPr>
              <a:t> look at the three main approaches to implementing </a:t>
            </a:r>
            <a:r>
              <a:rPr lang="en-US" baseline="0" dirty="0" smtClean="0">
                <a:latin typeface="Times New Roman" charset="0"/>
              </a:rPr>
              <a:t>GUIs. We won’t get into the details of HTML, CSS, </a:t>
            </a:r>
            <a:r>
              <a:rPr lang="en-US" baseline="0" dirty="0" err="1" smtClean="0">
                <a:latin typeface="Times New Roman" charset="0"/>
              </a:rPr>
              <a:t>Javascript</a:t>
            </a:r>
            <a:r>
              <a:rPr lang="en-US" baseline="0" dirty="0" smtClean="0">
                <a:latin typeface="Times New Roman" charset="0"/>
              </a:rPr>
              <a:t>, and </a:t>
            </a:r>
            <a:r>
              <a:rPr lang="en-US" baseline="0" dirty="0" err="1" smtClean="0">
                <a:latin typeface="Times New Roman" charset="0"/>
              </a:rPr>
              <a:t>JQuery</a:t>
            </a:r>
            <a:r>
              <a:rPr lang="en-US" baseline="0" dirty="0" smtClean="0">
                <a:latin typeface="Times New Roman" charset="0"/>
              </a:rPr>
              <a:t> here: they are well-covered in the labs we hosted earlier this semester (see course web site for materials). Also note </a:t>
            </a:r>
            <a:r>
              <a:rPr lang="en-US" baseline="0" dirty="0">
                <a:latin typeface="Times New Roman" charset="0"/>
              </a:rPr>
              <a:t>that the backend development of web applications falls outside the scope of the course material in this class.  So we won’t be talking about things like SQL, PHP, Ruby on Rails, or even AJAX.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1C154A-8278-49E9-8F8D-CE2B7335DD43}" type="slidenum">
              <a:rPr lang="en-US" smtClean="0"/>
              <a:pPr/>
              <a:t>5</a:t>
            </a:fld>
            <a:endParaRPr lang="en-US"/>
          </a:p>
        </p:txBody>
      </p:sp>
    </p:spTree>
    <p:extLst>
      <p:ext uri="{BB962C8B-B14F-4D97-AF65-F5344CB8AC3E}">
        <p14:creationId xmlns:p14="http://schemas.microsoft.com/office/powerpoint/2010/main" val="1825322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xfrm>
            <a:off x="1503363" y="720725"/>
            <a:ext cx="4119562" cy="3089275"/>
          </a:xfrm>
          <a:ln/>
        </p:spPr>
      </p:sp>
      <p:sp>
        <p:nvSpPr>
          <p:cNvPr id="36867" name="Notes Placeholder 2"/>
          <p:cNvSpPr>
            <a:spLocks noGrp="1"/>
          </p:cNvSpPr>
          <p:nvPr>
            <p:ph type="body" idx="1"/>
          </p:nvPr>
        </p:nvSpPr>
        <p:spPr>
          <a:noFill/>
          <a:ln/>
        </p:spPr>
        <p:txBody>
          <a:bodyPr/>
          <a:lstStyle/>
          <a:p>
            <a:r>
              <a:rPr lang="en-US" dirty="0" smtClean="0">
                <a:latin typeface="Times New Roman" charset="0"/>
              </a:rPr>
              <a:t>The first </a:t>
            </a:r>
            <a:r>
              <a:rPr lang="en-US" dirty="0">
                <a:latin typeface="Times New Roman" charset="0"/>
              </a:rPr>
              <a:t>important pattern we’ll talk about </a:t>
            </a:r>
            <a:r>
              <a:rPr lang="en-US" dirty="0" smtClean="0">
                <a:latin typeface="Times New Roman" charset="0"/>
              </a:rPr>
              <a:t>today</a:t>
            </a:r>
            <a:r>
              <a:rPr lang="en-US" baseline="0" dirty="0" smtClean="0">
                <a:latin typeface="Times New Roman" charset="0"/>
              </a:rPr>
              <a:t> is</a:t>
            </a:r>
            <a:r>
              <a:rPr lang="en-US" dirty="0" smtClean="0">
                <a:latin typeface="Times New Roman" charset="0"/>
              </a:rPr>
              <a:t> </a:t>
            </a:r>
            <a:r>
              <a:rPr lang="en-US" dirty="0">
                <a:latin typeface="Times New Roman" charset="0"/>
              </a:rPr>
              <a:t>the </a:t>
            </a:r>
            <a:r>
              <a:rPr lang="en-US" b="1" dirty="0">
                <a:latin typeface="Times New Roman" charset="0"/>
              </a:rPr>
              <a:t>view tree.</a:t>
            </a:r>
            <a:r>
              <a:rPr lang="en-US" dirty="0">
                <a:latin typeface="Times New Roman" charset="0"/>
              </a:rPr>
              <a:t> A view is an object that covers a certain area of the screen, generally a rectangular area called its bounding box. The view concept goes by a variety of names in various UI toolkits.  In Java Swing, they’re </a:t>
            </a:r>
            <a:r>
              <a:rPr lang="en-US" dirty="0" err="1">
                <a:latin typeface="Times New Roman" charset="0"/>
              </a:rPr>
              <a:t>JComponents</a:t>
            </a:r>
            <a:r>
              <a:rPr lang="en-US" dirty="0">
                <a:latin typeface="Times New Roman" charset="0"/>
              </a:rPr>
              <a:t>; in HTML, they’re elements or nodes; in other toolkits, they may be called widgets, controls, or </a:t>
            </a:r>
            <a:r>
              <a:rPr lang="en-US" dirty="0" err="1">
                <a:latin typeface="Times New Roman" charset="0"/>
              </a:rPr>
              <a:t>interactors</a:t>
            </a:r>
            <a:r>
              <a:rPr lang="en-US" dirty="0">
                <a:latin typeface="Times New Roman" charset="0"/>
              </a:rPr>
              <a:t>.</a:t>
            </a:r>
          </a:p>
          <a:p>
            <a:r>
              <a:rPr lang="en-US" dirty="0">
                <a:latin typeface="Times New Roman" charset="0"/>
              </a:rPr>
              <a:t>Views are arranged into a hierarchy of containment, in which some views</a:t>
            </a:r>
            <a:r>
              <a:rPr lang="en-US" baseline="0" dirty="0">
                <a:latin typeface="Times New Roman" charset="0"/>
              </a:rPr>
              <a:t> </a:t>
            </a:r>
            <a:r>
              <a:rPr lang="en-US" dirty="0">
                <a:latin typeface="Times New Roman" charset="0"/>
              </a:rPr>
              <a:t>contain other views.  Typical containers are windows, panels, and toolbars.  The view tree is not just an arbitrary hierarchy, but is in fact a spatial one: child views are nested inside their parent’s bounding box.</a:t>
            </a:r>
          </a:p>
        </p:txBody>
      </p:sp>
      <p:sp>
        <p:nvSpPr>
          <p:cNvPr id="36868" name="Slide Number Placeholder 3"/>
          <p:cNvSpPr>
            <a:spLocks noGrp="1"/>
          </p:cNvSpPr>
          <p:nvPr>
            <p:ph type="sldNum" sz="quarter" idx="5"/>
          </p:nvPr>
        </p:nvSpPr>
        <p:spPr>
          <a:noFill/>
        </p:spPr>
        <p:txBody>
          <a:bodyPr/>
          <a:lstStyle/>
          <a:p>
            <a:fld id="{98490851-5A59-BF4F-8654-642104EF78DE}" type="slidenum">
              <a:rPr lang="en-US">
                <a:solidFill>
                  <a:prstClr val="black"/>
                </a:solidFill>
              </a:rPr>
              <a:pPr/>
              <a:t>6</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xfrm>
            <a:off x="1503363" y="720725"/>
            <a:ext cx="4119562" cy="3089275"/>
          </a:xfrm>
          <a:ln/>
        </p:spPr>
      </p:sp>
      <p:sp>
        <p:nvSpPr>
          <p:cNvPr id="37891" name="Notes Placeholder 2"/>
          <p:cNvSpPr>
            <a:spLocks noGrp="1"/>
          </p:cNvSpPr>
          <p:nvPr>
            <p:ph type="body" idx="1"/>
          </p:nvPr>
        </p:nvSpPr>
        <p:spPr>
          <a:noFill/>
          <a:ln/>
        </p:spPr>
        <p:txBody>
          <a:bodyPr/>
          <a:lstStyle/>
          <a:p>
            <a:r>
              <a:rPr lang="en-US" dirty="0">
                <a:latin typeface="Times New Roman" charset="0"/>
              </a:rPr>
              <a:t>Virtually every GUI system has some kind of view tree.  The view tree is a powerful structuring idea, which is loaded with responsibilities in a typical GUI:</a:t>
            </a:r>
          </a:p>
          <a:p>
            <a:r>
              <a:rPr lang="en-US" b="1" dirty="0">
                <a:latin typeface="Times New Roman" charset="0"/>
              </a:rPr>
              <a:t>Output.</a:t>
            </a:r>
            <a:r>
              <a:rPr lang="en-US" dirty="0">
                <a:latin typeface="Times New Roman" charset="0"/>
              </a:rPr>
              <a:t>  Views are responsible for displaying themselves, and the view hierarchy directs the display process. GUIs change their output by mutating the view tree.  For example, in</a:t>
            </a:r>
            <a:r>
              <a:rPr lang="en-US" baseline="0" dirty="0">
                <a:latin typeface="Times New Roman" charset="0"/>
              </a:rPr>
              <a:t> </a:t>
            </a:r>
            <a:r>
              <a:rPr lang="en-US" dirty="0">
                <a:latin typeface="Times New Roman" charset="0"/>
              </a:rPr>
              <a:t>the wiring diagram editor</a:t>
            </a:r>
            <a:r>
              <a:rPr lang="en-US" baseline="0" dirty="0">
                <a:latin typeface="Times New Roman" charset="0"/>
              </a:rPr>
              <a:t> shown </a:t>
            </a:r>
            <a:r>
              <a:rPr lang="en-US" dirty="0">
                <a:latin typeface="Times New Roman" charset="0"/>
              </a:rPr>
              <a:t>on the previous</a:t>
            </a:r>
            <a:r>
              <a:rPr lang="en-US" baseline="0" dirty="0">
                <a:latin typeface="Times New Roman" charset="0"/>
              </a:rPr>
              <a:t> slide, the wiring diagram is changed by adding or removing objects from the </a:t>
            </a:r>
            <a:r>
              <a:rPr lang="en-US" baseline="0" dirty="0" err="1">
                <a:latin typeface="Times New Roman" charset="0"/>
              </a:rPr>
              <a:t>subtree</a:t>
            </a:r>
            <a:r>
              <a:rPr lang="en-US" baseline="0" dirty="0">
                <a:latin typeface="Times New Roman" charset="0"/>
              </a:rPr>
              <a:t> representing the drawing area. </a:t>
            </a:r>
            <a:r>
              <a:rPr lang="en-US" dirty="0">
                <a:latin typeface="Times New Roman" charset="0"/>
              </a:rPr>
              <a:t> A redraw algorithm automatically redraws the affected</a:t>
            </a:r>
            <a:r>
              <a:rPr lang="en-US" baseline="0" dirty="0">
                <a:latin typeface="Times New Roman" charset="0"/>
              </a:rPr>
              <a:t> parts of the </a:t>
            </a:r>
            <a:r>
              <a:rPr lang="en-US" baseline="0" dirty="0" err="1">
                <a:latin typeface="Times New Roman" charset="0"/>
              </a:rPr>
              <a:t>subtree</a:t>
            </a:r>
            <a:r>
              <a:rPr lang="en-US" baseline="0" dirty="0">
                <a:latin typeface="Times New Roman" charset="0"/>
              </a:rPr>
              <a:t>. </a:t>
            </a:r>
            <a:endParaRPr lang="en-US" dirty="0">
              <a:latin typeface="Times New Roman" charset="0"/>
            </a:endParaRPr>
          </a:p>
          <a:p>
            <a:r>
              <a:rPr lang="en-US" b="1" dirty="0">
                <a:latin typeface="Times New Roman" charset="0"/>
              </a:rPr>
              <a:t>Input.</a:t>
            </a:r>
            <a:r>
              <a:rPr lang="en-US" dirty="0">
                <a:latin typeface="Times New Roman" charset="0"/>
              </a:rPr>
              <a:t> Views can have input handlers, and the view tree controls how mouse and keyboard input is processed.</a:t>
            </a:r>
          </a:p>
          <a:p>
            <a:r>
              <a:rPr lang="en-US" b="1" dirty="0">
                <a:latin typeface="Times New Roman" charset="0"/>
              </a:rPr>
              <a:t>Layout.</a:t>
            </a:r>
            <a:r>
              <a:rPr lang="en-US" dirty="0">
                <a:latin typeface="Times New Roman" charset="0"/>
              </a:rPr>
              <a:t> The view tree controls how the views are laid out on the screen, i.e. how their bounding boxes are assigned.  An automatic layout algorithm automatically calculates positions and sizes of views.</a:t>
            </a:r>
          </a:p>
          <a:p>
            <a:r>
              <a:rPr lang="en-US" dirty="0">
                <a:latin typeface="Times New Roman" charset="0"/>
              </a:rPr>
              <a:t>We’ll look at more about each of these areas</a:t>
            </a:r>
            <a:r>
              <a:rPr lang="en-US" baseline="0" dirty="0">
                <a:latin typeface="Times New Roman" charset="0"/>
              </a:rPr>
              <a:t> </a:t>
            </a:r>
            <a:r>
              <a:rPr lang="en-US" dirty="0">
                <a:latin typeface="Times New Roman" charset="0"/>
              </a:rPr>
              <a:t>in </a:t>
            </a:r>
            <a:r>
              <a:rPr lang="en-US" dirty="0" smtClean="0">
                <a:latin typeface="Times New Roman" charset="0"/>
              </a:rPr>
              <a:t>later lectures</a:t>
            </a:r>
            <a:r>
              <a:rPr lang="en-US" dirty="0">
                <a:latin typeface="Times New Roman" charset="0"/>
              </a:rPr>
              <a:t>.</a:t>
            </a:r>
          </a:p>
          <a:p>
            <a:endParaRPr lang="en-US" dirty="0">
              <a:latin typeface="Times New Roman" charset="0"/>
            </a:endParaRPr>
          </a:p>
        </p:txBody>
      </p:sp>
      <p:sp>
        <p:nvSpPr>
          <p:cNvPr id="37892" name="Slide Number Placeholder 3"/>
          <p:cNvSpPr>
            <a:spLocks noGrp="1"/>
          </p:cNvSpPr>
          <p:nvPr>
            <p:ph type="sldNum" sz="quarter" idx="5"/>
          </p:nvPr>
        </p:nvSpPr>
        <p:spPr>
          <a:noFill/>
        </p:spPr>
        <p:txBody>
          <a:bodyPr/>
          <a:lstStyle/>
          <a:p>
            <a:fld id="{DF84CB91-9B47-D046-AF16-0986B4F61167}" type="slidenum">
              <a:rPr lang="en-US">
                <a:solidFill>
                  <a:prstClr val="black"/>
                </a:solidFill>
              </a:rPr>
              <a:pPr/>
              <a:t>7</a:t>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503363" y="720725"/>
            <a:ext cx="4119562" cy="3089275"/>
          </a:xfrm>
          <a:ln/>
        </p:spPr>
      </p:sp>
      <p:sp>
        <p:nvSpPr>
          <p:cNvPr id="38915" name="Notes Placeholder 2"/>
          <p:cNvSpPr>
            <a:spLocks noGrp="1"/>
          </p:cNvSpPr>
          <p:nvPr>
            <p:ph type="body" idx="1"/>
          </p:nvPr>
        </p:nvSpPr>
        <p:spPr>
          <a:noFill/>
          <a:ln/>
        </p:spPr>
        <p:txBody>
          <a:bodyPr/>
          <a:lstStyle/>
          <a:p>
            <a:pPr marL="0" lvl="1"/>
            <a:r>
              <a:rPr lang="en-US">
                <a:latin typeface="Times New Roman" charset="0"/>
              </a:rPr>
              <a:t>To handle mouse input, for example, we can attach a handler to the view that is called when the mouse is clicked on it.  Handlers are variously called </a:t>
            </a:r>
            <a:r>
              <a:rPr lang="en-US" b="1">
                <a:latin typeface="Times New Roman" charset="0"/>
              </a:rPr>
              <a:t>listeners</a:t>
            </a:r>
            <a:r>
              <a:rPr lang="en-US">
                <a:latin typeface="Times New Roman" charset="0"/>
              </a:rPr>
              <a:t>, event handlers, subscribers, and observers.</a:t>
            </a:r>
          </a:p>
          <a:p>
            <a:endParaRPr lang="en-US">
              <a:latin typeface="Times New Roman" charset="0"/>
            </a:endParaRPr>
          </a:p>
        </p:txBody>
      </p:sp>
      <p:sp>
        <p:nvSpPr>
          <p:cNvPr id="38916" name="Slide Number Placeholder 3"/>
          <p:cNvSpPr>
            <a:spLocks noGrp="1"/>
          </p:cNvSpPr>
          <p:nvPr>
            <p:ph type="sldNum" sz="quarter" idx="5"/>
          </p:nvPr>
        </p:nvSpPr>
        <p:spPr>
          <a:noFill/>
        </p:spPr>
        <p:txBody>
          <a:bodyPr/>
          <a:lstStyle/>
          <a:p>
            <a:fld id="{A5592C25-C35D-094F-8ADA-45F8317F4B5C}" type="slidenum">
              <a:rPr lang="en-US">
                <a:solidFill>
                  <a:prstClr val="black"/>
                </a:solidFill>
              </a:rPr>
              <a:pPr/>
              <a:t>8</a:t>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503363" y="720725"/>
            <a:ext cx="4119562" cy="3089275"/>
          </a:xfrm>
          <a:ln/>
        </p:spPr>
      </p:sp>
      <p:sp>
        <p:nvSpPr>
          <p:cNvPr id="40963" name="Notes Placeholder 2"/>
          <p:cNvSpPr>
            <a:spLocks noGrp="1"/>
          </p:cNvSpPr>
          <p:nvPr>
            <p:ph type="body" idx="1"/>
          </p:nvPr>
        </p:nvSpPr>
        <p:spPr>
          <a:noFill/>
          <a:ln/>
        </p:spPr>
        <p:txBody>
          <a:bodyPr/>
          <a:lstStyle/>
          <a:p>
            <a:pPr marL="0" lvl="1"/>
            <a:r>
              <a:rPr lang="en-US" dirty="0">
                <a:latin typeface="Times New Roman" charset="0"/>
              </a:rPr>
              <a:t>GUI input event handling is an instance of the Listener pattern (also known as Observer and Publish-Subscribe). In the Listener pattern, an event source generates a stream of discrete events, which correspond to state transitions in the source.  One or more listeners register interest (subscribe) to the stream of events, providing a function to be called when a new event occurs.  In this case, the mouse is the event source, and the events are changes in the state of the mouse: its </a:t>
            </a:r>
            <a:r>
              <a:rPr lang="en-US" dirty="0" err="1">
                <a:latin typeface="Times New Roman" charset="0"/>
              </a:rPr>
              <a:t>x,y</a:t>
            </a:r>
            <a:r>
              <a:rPr lang="en-US" dirty="0">
                <a:latin typeface="Times New Roman" charset="0"/>
              </a:rPr>
              <a:t> position or the state of its buttons (whether they are pressed or released).  Events often include additional information about the transition (such as the </a:t>
            </a:r>
            <a:r>
              <a:rPr lang="en-US" dirty="0" err="1">
                <a:latin typeface="Times New Roman" charset="0"/>
              </a:rPr>
              <a:t>x,y</a:t>
            </a:r>
            <a:r>
              <a:rPr lang="en-US" dirty="0">
                <a:latin typeface="Times New Roman" charset="0"/>
              </a:rPr>
              <a:t> position of mouse), which might be bundled into an </a:t>
            </a:r>
            <a:r>
              <a:rPr lang="en-US" b="1" dirty="0">
                <a:latin typeface="Times New Roman" charset="0"/>
              </a:rPr>
              <a:t>event object </a:t>
            </a:r>
            <a:r>
              <a:rPr lang="en-US" dirty="0">
                <a:latin typeface="Times New Roman" charset="0"/>
              </a:rPr>
              <a:t>or passed as parameters.</a:t>
            </a:r>
          </a:p>
          <a:p>
            <a:pPr marL="0" lvl="1"/>
            <a:r>
              <a:rPr lang="en-US" dirty="0">
                <a:latin typeface="Times New Roman" charset="0"/>
              </a:rPr>
              <a:t>When an event occurs, the event source distributes it to all subscribed listeners, by calling their callback functions.</a:t>
            </a:r>
          </a:p>
          <a:p>
            <a:endParaRPr lang="en-US" dirty="0">
              <a:latin typeface="Times New Roman" charset="0"/>
            </a:endParaRPr>
          </a:p>
          <a:p>
            <a:endParaRPr lang="en-US" dirty="0">
              <a:latin typeface="Times New Roman" charset="0"/>
            </a:endParaRPr>
          </a:p>
        </p:txBody>
      </p:sp>
      <p:sp>
        <p:nvSpPr>
          <p:cNvPr id="40964" name="Slide Number Placeholder 3"/>
          <p:cNvSpPr>
            <a:spLocks noGrp="1"/>
          </p:cNvSpPr>
          <p:nvPr>
            <p:ph type="sldNum" sz="quarter" idx="5"/>
          </p:nvPr>
        </p:nvSpPr>
        <p:spPr>
          <a:noFill/>
        </p:spPr>
        <p:txBody>
          <a:bodyPr/>
          <a:lstStyle/>
          <a:p>
            <a:fld id="{F4031E96-2596-B740-878F-A8C77BF3DEC3}" type="slidenum">
              <a:rPr lang="en-US">
                <a:solidFill>
                  <a:prstClr val="black"/>
                </a:solidFill>
              </a:rPr>
              <a:pPr/>
              <a:t>9</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5170" name="Rectangle 2"/>
          <p:cNvSpPr>
            <a:spLocks noGrp="1" noChangeArrowheads="1"/>
          </p:cNvSpPr>
          <p:nvPr>
            <p:ph type="ctrTitle"/>
          </p:nvPr>
        </p:nvSpPr>
        <p:spPr>
          <a:xfrm>
            <a:off x="685800" y="2130425"/>
            <a:ext cx="7772400" cy="1470025"/>
          </a:xfrm>
        </p:spPr>
        <p:txBody>
          <a:bodyPr/>
          <a:lstStyle>
            <a:lvl1pPr>
              <a:defRPr/>
            </a:lvl1pPr>
          </a:lstStyle>
          <a:p>
            <a:r>
              <a:rPr lang="en-US" dirty="0"/>
              <a:t>Click to edit Master title style</a:t>
            </a:r>
          </a:p>
        </p:txBody>
      </p:sp>
      <p:sp>
        <p:nvSpPr>
          <p:cNvPr id="135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2012</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E4BCEAB8-06A5-4674-AF58-2362FC21A00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2012</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5748B2B5-41D7-4159-90FD-04EC08CDB5C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52400"/>
            <a:ext cx="21145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2400"/>
            <a:ext cx="61912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2012</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EA9A3D2C-E7B0-41F9-B6D9-1DC155354611}"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2012</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08BF3C87-60DA-48BB-AE3C-B67AEA404027}"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5170" name="Rectangle 2"/>
          <p:cNvSpPr>
            <a:spLocks noGrp="1" noChangeArrowheads="1"/>
          </p:cNvSpPr>
          <p:nvPr>
            <p:ph type="ctrTitle"/>
          </p:nvPr>
        </p:nvSpPr>
        <p:spPr>
          <a:xfrm>
            <a:off x="685800" y="2130425"/>
            <a:ext cx="7772400" cy="1470025"/>
          </a:xfrm>
        </p:spPr>
        <p:txBody>
          <a:bodyPr/>
          <a:lstStyle>
            <a:lvl1pPr>
              <a:defRPr/>
            </a:lvl1pPr>
          </a:lstStyle>
          <a:p>
            <a:r>
              <a:rPr lang="en-US" dirty="0"/>
              <a:t>Click to edit Master title style</a:t>
            </a:r>
          </a:p>
        </p:txBody>
      </p:sp>
      <p:sp>
        <p:nvSpPr>
          <p:cNvPr id="135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solidFill>
                  <a:srgbClr val="000000"/>
                </a:solidFill>
              </a:rPr>
              <a:t>Spring 2012</a:t>
            </a: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solidFill>
                  <a:srgbClr val="000000"/>
                </a:solidFill>
              </a:rPr>
              <a:t>6.813/6.831 User Interface Design and Implementation</a:t>
            </a: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fld id="{E9CDE609-C6EE-C64C-A6BC-9F73CA7B37E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075352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solidFill>
                  <a:srgbClr val="000000"/>
                </a:solidFill>
              </a:rPr>
              <a:t>Spring 2012</a:t>
            </a: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solidFill>
                  <a:srgbClr val="000000"/>
                </a:solidFill>
              </a:rPr>
              <a:t>6.813/6.831 User Interface Design and Implementation</a:t>
            </a: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fld id="{D1CC149A-57EA-9843-B546-8D874C3E3A8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47978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solidFill>
                  <a:srgbClr val="000000"/>
                </a:solidFill>
              </a:rPr>
              <a:t>Spring 2012</a:t>
            </a: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solidFill>
                  <a:srgbClr val="000000"/>
                </a:solidFill>
              </a:rPr>
              <a:t>6.813/6.831 User Interface Design and Implementation</a:t>
            </a: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fld id="{8F72D7E7-86F4-1644-B1D2-7796B3B1D8D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98535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solidFill>
                  <a:srgbClr val="000000"/>
                </a:solidFill>
              </a:rPr>
              <a:t>Spring 2012</a:t>
            </a: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solidFill>
                  <a:srgbClr val="000000"/>
                </a:solidFill>
              </a:rPr>
              <a:t>6.813/6.831 User Interface Design and Implementation</a:t>
            </a: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fld id="{350472EF-EBCE-D74D-B0CA-AEA5419B75D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3307463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smtClean="0">
                <a:solidFill>
                  <a:srgbClr val="000000"/>
                </a:solidFill>
              </a:rPr>
              <a:t>Spring 2012</a:t>
            </a:r>
            <a:endParaRPr lang="en-US">
              <a:solidFill>
                <a:srgbClr val="000000"/>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r>
              <a:rPr lang="en-US" smtClean="0">
                <a:solidFill>
                  <a:srgbClr val="000000"/>
                </a:solidFill>
              </a:rPr>
              <a:t>6.813/6.831 User Interface Design and Implementation</a:t>
            </a:r>
            <a:endParaRPr lang="en-US">
              <a:solidFill>
                <a:srgbClr val="000000"/>
              </a:solidFill>
            </a:endParaRPr>
          </a:p>
        </p:txBody>
      </p:sp>
      <p:sp>
        <p:nvSpPr>
          <p:cNvPr id="9" name="Rectangle 7"/>
          <p:cNvSpPr>
            <a:spLocks noGrp="1" noChangeArrowheads="1"/>
          </p:cNvSpPr>
          <p:nvPr>
            <p:ph type="sldNum" sz="quarter" idx="12"/>
          </p:nvPr>
        </p:nvSpPr>
        <p:spPr>
          <a:ln/>
        </p:spPr>
        <p:txBody>
          <a:bodyPr/>
          <a:lstStyle>
            <a:lvl1pPr>
              <a:defRPr/>
            </a:lvl1pPr>
          </a:lstStyle>
          <a:p>
            <a:fld id="{410077FF-3C2D-3346-B487-774D7493D48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8017713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5"/>
          <p:cNvSpPr>
            <a:spLocks noGrp="1" noChangeArrowheads="1"/>
          </p:cNvSpPr>
          <p:nvPr>
            <p:ph type="dt" sz="half" idx="10"/>
          </p:nvPr>
        </p:nvSpPr>
        <p:spPr>
          <a:ln/>
        </p:spPr>
        <p:txBody>
          <a:bodyPr/>
          <a:lstStyle>
            <a:lvl1pPr>
              <a:defRPr/>
            </a:lvl1pPr>
          </a:lstStyle>
          <a:p>
            <a:pPr>
              <a:defRPr/>
            </a:pPr>
            <a:r>
              <a:rPr lang="en-US" smtClean="0">
                <a:solidFill>
                  <a:srgbClr val="000000"/>
                </a:solidFill>
              </a:rPr>
              <a:t>Spring 2012</a:t>
            </a:r>
            <a:endParaRPr lang="en-US">
              <a:solidFill>
                <a:srgbClr val="000000"/>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r>
              <a:rPr lang="en-US" smtClean="0">
                <a:solidFill>
                  <a:srgbClr val="000000"/>
                </a:solidFill>
              </a:rPr>
              <a:t>6.813/6.831 User Interface Design and Implementation</a:t>
            </a:r>
            <a:endParaRPr lang="en-US">
              <a:solidFill>
                <a:srgbClr val="000000"/>
              </a:solidFill>
            </a:endParaRPr>
          </a:p>
        </p:txBody>
      </p:sp>
      <p:sp>
        <p:nvSpPr>
          <p:cNvPr id="5" name="Rectangle 7"/>
          <p:cNvSpPr>
            <a:spLocks noGrp="1" noChangeArrowheads="1"/>
          </p:cNvSpPr>
          <p:nvPr>
            <p:ph type="sldNum" sz="quarter" idx="12"/>
          </p:nvPr>
        </p:nvSpPr>
        <p:spPr>
          <a:ln/>
        </p:spPr>
        <p:txBody>
          <a:bodyPr/>
          <a:lstStyle>
            <a:lvl1pPr>
              <a:defRPr/>
            </a:lvl1pPr>
          </a:lstStyle>
          <a:p>
            <a:fld id="{0E7E1B25-E427-AA4A-8530-96F5E2DAAFE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76191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smtClean="0">
                <a:solidFill>
                  <a:srgbClr val="000000"/>
                </a:solidFill>
              </a:rPr>
              <a:t>Spring 2012</a:t>
            </a:r>
            <a:endParaRPr lang="en-US">
              <a:solidFill>
                <a:srgbClr val="000000"/>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r>
              <a:rPr lang="en-US" smtClean="0">
                <a:solidFill>
                  <a:srgbClr val="000000"/>
                </a:solidFill>
              </a:rPr>
              <a:t>6.813/6.831 User Interface Design and Implementation</a:t>
            </a:r>
            <a:endParaRPr lang="en-US">
              <a:solidFill>
                <a:srgbClr val="000000"/>
              </a:solidFill>
            </a:endParaRPr>
          </a:p>
        </p:txBody>
      </p:sp>
      <p:sp>
        <p:nvSpPr>
          <p:cNvPr id="4" name="Rectangle 7"/>
          <p:cNvSpPr>
            <a:spLocks noGrp="1" noChangeArrowheads="1"/>
          </p:cNvSpPr>
          <p:nvPr>
            <p:ph type="sldNum" sz="quarter" idx="12"/>
          </p:nvPr>
        </p:nvSpPr>
        <p:spPr>
          <a:ln/>
        </p:spPr>
        <p:txBody>
          <a:bodyPr/>
          <a:lstStyle>
            <a:lvl1pPr>
              <a:defRPr/>
            </a:lvl1pPr>
          </a:lstStyle>
          <a:p>
            <a:fld id="{EA2276E5-EA55-A54E-B153-BFE0CD2D21E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230258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2012</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DED02BFE-7271-4A80-94B1-FD65C6DFD2D4}"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solidFill>
                  <a:srgbClr val="000000"/>
                </a:solidFill>
              </a:rPr>
              <a:t>Spring 2012</a:t>
            </a: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solidFill>
                  <a:srgbClr val="000000"/>
                </a:solidFill>
              </a:rPr>
              <a:t>6.813/6.831 User Interface Design and Implementation</a:t>
            </a: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fld id="{6533F069-3063-EA49-8993-EA904CB96E5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5420588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solidFill>
                  <a:srgbClr val="000000"/>
                </a:solidFill>
              </a:rPr>
              <a:t>Spring 2012</a:t>
            </a: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solidFill>
                  <a:srgbClr val="000000"/>
                </a:solidFill>
              </a:rPr>
              <a:t>6.813/6.831 User Interface Design and Implementation</a:t>
            </a: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fld id="{4BA9A5B4-0884-AD4F-9361-7BD5CD2825F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9191381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solidFill>
                  <a:srgbClr val="000000"/>
                </a:solidFill>
              </a:rPr>
              <a:t>Spring 2012</a:t>
            </a: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solidFill>
                  <a:srgbClr val="000000"/>
                </a:solidFill>
              </a:rPr>
              <a:t>6.813/6.831 User Interface Design and Implementation</a:t>
            </a: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fld id="{EAFA5145-1A20-E54B-8CED-530E6C6E24C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77925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52400"/>
            <a:ext cx="21145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2400"/>
            <a:ext cx="61912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solidFill>
                  <a:srgbClr val="000000"/>
                </a:solidFill>
              </a:rPr>
              <a:t>Spring 2012</a:t>
            </a: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solidFill>
                  <a:srgbClr val="000000"/>
                </a:solidFill>
              </a:rPr>
              <a:t>6.813/6.831 User Interface Design and Implementation</a:t>
            </a: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fld id="{D420000C-5AE8-4348-AE36-A142AB321F4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6011629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685800" y="990600"/>
            <a:ext cx="7772400" cy="5105400"/>
          </a:xfrm>
        </p:spPr>
        <p:txBody>
          <a:bodyPr/>
          <a:lstStyle>
            <a:lvl1pPr>
              <a:defRPr sz="2400"/>
            </a:lvl1pPr>
            <a:lvl2pPr>
              <a:defRPr sz="20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solidFill>
                  <a:srgbClr val="000000"/>
                </a:solidFill>
              </a:rPr>
              <a:t>Spring 2012</a:t>
            </a: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solidFill>
                  <a:srgbClr val="000000"/>
                </a:solidFill>
              </a:rPr>
              <a:t>6.813/6.831 User Interface Design and Implementation</a:t>
            </a: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fld id="{2E8AB646-5AEA-3B49-9CF6-25E07660F97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85456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2012</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460131C0-6659-4378-84D7-9E75C1B357D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2012</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52AC1F09-2D7A-445F-A3D4-12F5B47D9B7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smtClean="0"/>
              <a:t>Spring 2012</a:t>
            </a:r>
            <a:endParaRPr lang="en-US"/>
          </a:p>
        </p:txBody>
      </p:sp>
      <p:sp>
        <p:nvSpPr>
          <p:cNvPr id="8"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9" name="Rectangle 7"/>
          <p:cNvSpPr>
            <a:spLocks noGrp="1" noChangeArrowheads="1"/>
          </p:cNvSpPr>
          <p:nvPr>
            <p:ph type="sldNum" sz="quarter" idx="12"/>
          </p:nvPr>
        </p:nvSpPr>
        <p:spPr>
          <a:ln/>
        </p:spPr>
        <p:txBody>
          <a:bodyPr/>
          <a:lstStyle>
            <a:lvl1pPr>
              <a:defRPr/>
            </a:lvl1pPr>
          </a:lstStyle>
          <a:p>
            <a:fld id="{2B1927E9-FA1F-408A-B600-8D851381034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5"/>
          <p:cNvSpPr>
            <a:spLocks noGrp="1" noChangeArrowheads="1"/>
          </p:cNvSpPr>
          <p:nvPr>
            <p:ph type="dt" sz="half" idx="10"/>
          </p:nvPr>
        </p:nvSpPr>
        <p:spPr>
          <a:ln/>
        </p:spPr>
        <p:txBody>
          <a:bodyPr/>
          <a:lstStyle>
            <a:lvl1pPr>
              <a:defRPr/>
            </a:lvl1pPr>
          </a:lstStyle>
          <a:p>
            <a:pPr>
              <a:defRPr/>
            </a:pPr>
            <a:r>
              <a:rPr lang="en-US" smtClean="0"/>
              <a:t>Spring 2012</a:t>
            </a:r>
            <a:endParaRPr lang="en-US"/>
          </a:p>
        </p:txBody>
      </p:sp>
      <p:sp>
        <p:nvSpPr>
          <p:cNvPr id="4"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5" name="Rectangle 7"/>
          <p:cNvSpPr>
            <a:spLocks noGrp="1" noChangeArrowheads="1"/>
          </p:cNvSpPr>
          <p:nvPr>
            <p:ph type="sldNum" sz="quarter" idx="12"/>
          </p:nvPr>
        </p:nvSpPr>
        <p:spPr>
          <a:ln/>
        </p:spPr>
        <p:txBody>
          <a:bodyPr/>
          <a:lstStyle>
            <a:lvl1pPr>
              <a:defRPr/>
            </a:lvl1pPr>
          </a:lstStyle>
          <a:p>
            <a:fld id="{0865F683-D6B1-41F4-BD57-49C8073962A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smtClean="0"/>
              <a:t>Spring 2012</a:t>
            </a:r>
            <a:endParaRPr lang="en-US"/>
          </a:p>
        </p:txBody>
      </p:sp>
      <p:sp>
        <p:nvSpPr>
          <p:cNvPr id="3"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4" name="Rectangle 7"/>
          <p:cNvSpPr>
            <a:spLocks noGrp="1" noChangeArrowheads="1"/>
          </p:cNvSpPr>
          <p:nvPr>
            <p:ph type="sldNum" sz="quarter" idx="12"/>
          </p:nvPr>
        </p:nvSpPr>
        <p:spPr>
          <a:ln/>
        </p:spPr>
        <p:txBody>
          <a:bodyPr/>
          <a:lstStyle>
            <a:lvl1pPr>
              <a:defRPr/>
            </a:lvl1pPr>
          </a:lstStyle>
          <a:p>
            <a:fld id="{7769B0E4-5AD4-4B74-8A1A-60581190802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2012</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891FF7C6-2E5B-4C40-A5DE-8BE7C4685FD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2012</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2B1F7454-AB04-4E8F-A161-493FBE9E57F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458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3716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4149" name="Rectangle 5"/>
          <p:cNvSpPr>
            <a:spLocks noGrp="1" noChangeArrowheads="1"/>
          </p:cNvSpPr>
          <p:nvPr>
            <p:ph type="dt" sz="half" idx="2"/>
          </p:nvPr>
        </p:nvSpPr>
        <p:spPr bwMode="auto">
          <a:xfrm>
            <a:off x="457200" y="6245225"/>
            <a:ext cx="137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r>
              <a:rPr lang="en-US" smtClean="0"/>
              <a:t>Spring 2012</a:t>
            </a:r>
            <a:endParaRPr lang="en-US"/>
          </a:p>
        </p:txBody>
      </p:sp>
      <p:sp>
        <p:nvSpPr>
          <p:cNvPr id="134150" name="Rectangle 6"/>
          <p:cNvSpPr>
            <a:spLocks noGrp="1" noChangeArrowheads="1"/>
          </p:cNvSpPr>
          <p:nvPr>
            <p:ph type="ftr" sz="quarter" idx="3"/>
          </p:nvPr>
        </p:nvSpPr>
        <p:spPr bwMode="auto">
          <a:xfrm>
            <a:off x="1905000" y="6245225"/>
            <a:ext cx="5562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r>
              <a:rPr lang="en-US" smtClean="0"/>
              <a:t>6.813/6.831 User Interface Design and Implementation</a:t>
            </a:r>
            <a:endParaRPr lang="en-US"/>
          </a:p>
        </p:txBody>
      </p:sp>
      <p:sp>
        <p:nvSpPr>
          <p:cNvPr id="134151" name="Rectangle 7"/>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11FD525-82AD-4D83-90EB-0F743BF092C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p:txStyles>
    <p:titleStyle>
      <a:lvl1pPr algn="l" rtl="0" eaLnBrk="0" fontAlgn="base" hangingPunct="0">
        <a:spcBef>
          <a:spcPct val="0"/>
        </a:spcBef>
        <a:spcAft>
          <a:spcPct val="0"/>
        </a:spcAft>
        <a:defRPr sz="2800">
          <a:solidFill>
            <a:schemeClr val="accent1"/>
          </a:solidFill>
          <a:latin typeface="+mj-lt"/>
          <a:ea typeface="ＭＳ Ｐゴシック" charset="-128"/>
          <a:cs typeface="+mj-cs"/>
        </a:defRPr>
      </a:lvl1pPr>
      <a:lvl2pPr algn="l" rtl="0" eaLnBrk="0" fontAlgn="base" hangingPunct="0">
        <a:spcBef>
          <a:spcPct val="0"/>
        </a:spcBef>
        <a:spcAft>
          <a:spcPct val="0"/>
        </a:spcAft>
        <a:defRPr sz="2800">
          <a:solidFill>
            <a:schemeClr val="accent1"/>
          </a:solidFill>
          <a:latin typeface="Arial Black" pitchFamily="34" charset="0"/>
          <a:ea typeface="ＭＳ Ｐゴシック" charset="-128"/>
        </a:defRPr>
      </a:lvl2pPr>
      <a:lvl3pPr algn="l" rtl="0" eaLnBrk="0" fontAlgn="base" hangingPunct="0">
        <a:spcBef>
          <a:spcPct val="0"/>
        </a:spcBef>
        <a:spcAft>
          <a:spcPct val="0"/>
        </a:spcAft>
        <a:defRPr sz="2800">
          <a:solidFill>
            <a:schemeClr val="accent1"/>
          </a:solidFill>
          <a:latin typeface="Arial Black" pitchFamily="34" charset="0"/>
          <a:ea typeface="ＭＳ Ｐゴシック" charset="-128"/>
        </a:defRPr>
      </a:lvl3pPr>
      <a:lvl4pPr algn="l" rtl="0" eaLnBrk="0" fontAlgn="base" hangingPunct="0">
        <a:spcBef>
          <a:spcPct val="0"/>
        </a:spcBef>
        <a:spcAft>
          <a:spcPct val="0"/>
        </a:spcAft>
        <a:defRPr sz="2800">
          <a:solidFill>
            <a:schemeClr val="accent1"/>
          </a:solidFill>
          <a:latin typeface="Arial Black" pitchFamily="34" charset="0"/>
          <a:ea typeface="ＭＳ Ｐゴシック" charset="-128"/>
        </a:defRPr>
      </a:lvl4pPr>
      <a:lvl5pPr algn="l" rtl="0" eaLnBrk="0" fontAlgn="base" hangingPunct="0">
        <a:spcBef>
          <a:spcPct val="0"/>
        </a:spcBef>
        <a:spcAft>
          <a:spcPct val="0"/>
        </a:spcAft>
        <a:defRPr sz="2800">
          <a:solidFill>
            <a:schemeClr val="accent1"/>
          </a:solidFill>
          <a:latin typeface="Arial Black" pitchFamily="34" charset="0"/>
          <a:ea typeface="ＭＳ Ｐゴシック" charset="-128"/>
        </a:defRPr>
      </a:lvl5pPr>
      <a:lvl6pPr marL="457200" algn="l" rtl="0" fontAlgn="base">
        <a:spcBef>
          <a:spcPct val="0"/>
        </a:spcBef>
        <a:spcAft>
          <a:spcPct val="0"/>
        </a:spcAft>
        <a:defRPr sz="3200">
          <a:solidFill>
            <a:schemeClr val="accent1"/>
          </a:solidFill>
          <a:latin typeface="Arial Black" pitchFamily="34" charset="0"/>
        </a:defRPr>
      </a:lvl6pPr>
      <a:lvl7pPr marL="914400" algn="l" rtl="0" fontAlgn="base">
        <a:spcBef>
          <a:spcPct val="0"/>
        </a:spcBef>
        <a:spcAft>
          <a:spcPct val="0"/>
        </a:spcAft>
        <a:defRPr sz="3200">
          <a:solidFill>
            <a:schemeClr val="accent1"/>
          </a:solidFill>
          <a:latin typeface="Arial Black" pitchFamily="34" charset="0"/>
        </a:defRPr>
      </a:lvl7pPr>
      <a:lvl8pPr marL="1371600" algn="l" rtl="0" fontAlgn="base">
        <a:spcBef>
          <a:spcPct val="0"/>
        </a:spcBef>
        <a:spcAft>
          <a:spcPct val="0"/>
        </a:spcAft>
        <a:defRPr sz="3200">
          <a:solidFill>
            <a:schemeClr val="accent1"/>
          </a:solidFill>
          <a:latin typeface="Arial Black" pitchFamily="34" charset="0"/>
        </a:defRPr>
      </a:lvl8pPr>
      <a:lvl9pPr marL="1828800" algn="l" rtl="0" fontAlgn="base">
        <a:spcBef>
          <a:spcPct val="0"/>
        </a:spcBef>
        <a:spcAft>
          <a:spcPct val="0"/>
        </a:spcAft>
        <a:defRPr sz="3200">
          <a:solidFill>
            <a:schemeClr val="accent1"/>
          </a:solidFill>
          <a:latin typeface="Arial Black"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Arial" charset="0"/>
          <a:cs typeface="+mn-cs"/>
        </a:defRPr>
      </a:lvl1pPr>
      <a:lvl2pPr marL="742950" indent="-285750" algn="l" rtl="0" eaLnBrk="0" fontAlgn="base" hangingPunct="0">
        <a:spcBef>
          <a:spcPct val="20000"/>
        </a:spcBef>
        <a:spcAft>
          <a:spcPct val="0"/>
        </a:spcAft>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0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458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3716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4149" name="Rectangle 5"/>
          <p:cNvSpPr>
            <a:spLocks noGrp="1" noChangeArrowheads="1"/>
          </p:cNvSpPr>
          <p:nvPr>
            <p:ph type="dt" sz="half" idx="2"/>
          </p:nvPr>
        </p:nvSpPr>
        <p:spPr bwMode="auto">
          <a:xfrm>
            <a:off x="457200" y="6245225"/>
            <a:ext cx="137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r>
              <a:rPr lang="en-US" smtClean="0">
                <a:solidFill>
                  <a:srgbClr val="000000"/>
                </a:solidFill>
              </a:rPr>
              <a:t>Spring 2012</a:t>
            </a:r>
            <a:endParaRPr lang="en-US">
              <a:solidFill>
                <a:srgbClr val="000000"/>
              </a:solidFill>
            </a:endParaRPr>
          </a:p>
        </p:txBody>
      </p:sp>
      <p:sp>
        <p:nvSpPr>
          <p:cNvPr id="134150" name="Rectangle 6"/>
          <p:cNvSpPr>
            <a:spLocks noGrp="1" noChangeArrowheads="1"/>
          </p:cNvSpPr>
          <p:nvPr>
            <p:ph type="ftr" sz="quarter" idx="3"/>
          </p:nvPr>
        </p:nvSpPr>
        <p:spPr bwMode="auto">
          <a:xfrm>
            <a:off x="1905000" y="6245225"/>
            <a:ext cx="5562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r>
              <a:rPr lang="en-US" smtClean="0">
                <a:solidFill>
                  <a:srgbClr val="000000"/>
                </a:solidFill>
              </a:rPr>
              <a:t>6.813/6.831 User Interface Design and Implementation</a:t>
            </a:r>
            <a:endParaRPr lang="en-US">
              <a:solidFill>
                <a:srgbClr val="000000"/>
              </a:solidFill>
            </a:endParaRPr>
          </a:p>
        </p:txBody>
      </p:sp>
      <p:sp>
        <p:nvSpPr>
          <p:cNvPr id="134151" name="Rectangle 7"/>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B466C8B-A0F7-C04D-BF7A-913083993F62}" type="slidenum">
              <a:rPr lang="en-US">
                <a:solidFill>
                  <a:srgbClr val="000000"/>
                </a:solidFill>
                <a:ea typeface="Arial" charset="0"/>
              </a:rPr>
              <a:pPr/>
              <a:t>‹#›</a:t>
            </a:fld>
            <a:endParaRPr lang="en-US">
              <a:solidFill>
                <a:srgbClr val="000000"/>
              </a:solidFill>
              <a:ea typeface="Arial" charset="0"/>
            </a:endParaRPr>
          </a:p>
        </p:txBody>
      </p:sp>
    </p:spTree>
    <p:extLst>
      <p:ext uri="{BB962C8B-B14F-4D97-AF65-F5344CB8AC3E}">
        <p14:creationId xmlns:p14="http://schemas.microsoft.com/office/powerpoint/2010/main" val="4230427908"/>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p:txStyles>
    <p:titleStyle>
      <a:lvl1pPr algn="l" rtl="0" eaLnBrk="0" fontAlgn="base" hangingPunct="0">
        <a:spcBef>
          <a:spcPct val="0"/>
        </a:spcBef>
        <a:spcAft>
          <a:spcPct val="0"/>
        </a:spcAft>
        <a:defRPr sz="2800">
          <a:solidFill>
            <a:schemeClr val="accent1"/>
          </a:solidFill>
          <a:latin typeface="+mj-lt"/>
          <a:ea typeface="+mj-ea"/>
          <a:cs typeface="+mj-cs"/>
        </a:defRPr>
      </a:lvl1pPr>
      <a:lvl2pPr algn="l" rtl="0" eaLnBrk="0" fontAlgn="base" hangingPunct="0">
        <a:spcBef>
          <a:spcPct val="0"/>
        </a:spcBef>
        <a:spcAft>
          <a:spcPct val="0"/>
        </a:spcAft>
        <a:defRPr sz="2800">
          <a:solidFill>
            <a:schemeClr val="accent1"/>
          </a:solidFill>
          <a:latin typeface="Arial Black" pitchFamily="34" charset="0"/>
        </a:defRPr>
      </a:lvl2pPr>
      <a:lvl3pPr algn="l" rtl="0" eaLnBrk="0" fontAlgn="base" hangingPunct="0">
        <a:spcBef>
          <a:spcPct val="0"/>
        </a:spcBef>
        <a:spcAft>
          <a:spcPct val="0"/>
        </a:spcAft>
        <a:defRPr sz="2800">
          <a:solidFill>
            <a:schemeClr val="accent1"/>
          </a:solidFill>
          <a:latin typeface="Arial Black" pitchFamily="34" charset="0"/>
        </a:defRPr>
      </a:lvl3pPr>
      <a:lvl4pPr algn="l" rtl="0" eaLnBrk="0" fontAlgn="base" hangingPunct="0">
        <a:spcBef>
          <a:spcPct val="0"/>
        </a:spcBef>
        <a:spcAft>
          <a:spcPct val="0"/>
        </a:spcAft>
        <a:defRPr sz="2800">
          <a:solidFill>
            <a:schemeClr val="accent1"/>
          </a:solidFill>
          <a:latin typeface="Arial Black" pitchFamily="34" charset="0"/>
        </a:defRPr>
      </a:lvl4pPr>
      <a:lvl5pPr algn="l" rtl="0" eaLnBrk="0" fontAlgn="base" hangingPunct="0">
        <a:spcBef>
          <a:spcPct val="0"/>
        </a:spcBef>
        <a:spcAft>
          <a:spcPct val="0"/>
        </a:spcAft>
        <a:defRPr sz="2800">
          <a:solidFill>
            <a:schemeClr val="accent1"/>
          </a:solidFill>
          <a:latin typeface="Arial Black" pitchFamily="34" charset="0"/>
        </a:defRPr>
      </a:lvl5pPr>
      <a:lvl6pPr marL="457200" algn="l" rtl="0" fontAlgn="base">
        <a:spcBef>
          <a:spcPct val="0"/>
        </a:spcBef>
        <a:spcAft>
          <a:spcPct val="0"/>
        </a:spcAft>
        <a:defRPr sz="3200">
          <a:solidFill>
            <a:schemeClr val="accent1"/>
          </a:solidFill>
          <a:latin typeface="Arial Black" pitchFamily="34" charset="0"/>
        </a:defRPr>
      </a:lvl6pPr>
      <a:lvl7pPr marL="914400" algn="l" rtl="0" fontAlgn="base">
        <a:spcBef>
          <a:spcPct val="0"/>
        </a:spcBef>
        <a:spcAft>
          <a:spcPct val="0"/>
        </a:spcAft>
        <a:defRPr sz="3200">
          <a:solidFill>
            <a:schemeClr val="accent1"/>
          </a:solidFill>
          <a:latin typeface="Arial Black" pitchFamily="34" charset="0"/>
        </a:defRPr>
      </a:lvl7pPr>
      <a:lvl8pPr marL="1371600" algn="l" rtl="0" fontAlgn="base">
        <a:spcBef>
          <a:spcPct val="0"/>
        </a:spcBef>
        <a:spcAft>
          <a:spcPct val="0"/>
        </a:spcAft>
        <a:defRPr sz="3200">
          <a:solidFill>
            <a:schemeClr val="accent1"/>
          </a:solidFill>
          <a:latin typeface="Arial Black" pitchFamily="34" charset="0"/>
        </a:defRPr>
      </a:lvl8pPr>
      <a:lvl9pPr marL="1828800" algn="l" rtl="0" fontAlgn="base">
        <a:spcBef>
          <a:spcPct val="0"/>
        </a:spcBef>
        <a:spcAft>
          <a:spcPct val="0"/>
        </a:spcAft>
        <a:defRPr sz="3200">
          <a:solidFill>
            <a:schemeClr val="accent1"/>
          </a:solidFill>
          <a:latin typeface="Arial Black"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Arial" charset="0"/>
          <a:cs typeface="+mn-cs"/>
        </a:defRPr>
      </a:lvl1pPr>
      <a:lvl2pPr marL="742950" indent="-285750" algn="l" rtl="0" eaLnBrk="0" fontAlgn="base" hangingPunct="0">
        <a:spcBef>
          <a:spcPct val="20000"/>
        </a:spcBef>
        <a:spcAft>
          <a:spcPct val="0"/>
        </a:spcAft>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0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L6: </a:t>
            </a:r>
            <a:r>
              <a:rPr lang="en-US" dirty="0" smtClean="0"/>
              <a:t>UI Software Architecture</a:t>
            </a:r>
            <a:endParaRPr lang="en-US" dirty="0"/>
          </a:p>
        </p:txBody>
      </p:sp>
      <p:sp>
        <p:nvSpPr>
          <p:cNvPr id="4" name="Date Placeholder 3"/>
          <p:cNvSpPr>
            <a:spLocks noGrp="1"/>
          </p:cNvSpPr>
          <p:nvPr>
            <p:ph type="dt" sz="half" idx="10"/>
          </p:nvPr>
        </p:nvSpPr>
        <p:spPr/>
        <p:txBody>
          <a:bodyPr/>
          <a:lstStyle/>
          <a:p>
            <a:pPr>
              <a:defRPr/>
            </a:pPr>
            <a:r>
              <a:rPr lang="en-US" dirty="0" smtClean="0"/>
              <a:t>Spring </a:t>
            </a:r>
            <a:r>
              <a:rPr lang="en-US" dirty="0" smtClean="0"/>
              <a:t>2013</a:t>
            </a:r>
            <a:endParaRPr lang="en-US" dirty="0"/>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E4BCEAB8-06A5-4674-AF58-2362FC21A007}" type="slidenum">
              <a:rPr lang="en-US" smtClean="0"/>
              <a:pPr/>
              <a:t>1</a:t>
            </a:fld>
            <a:endParaRPr lang="en-US"/>
          </a:p>
        </p:txBody>
      </p:sp>
    </p:spTree>
    <p:extLst>
      <p:ext uri="{BB962C8B-B14F-4D97-AF65-F5344CB8AC3E}">
        <p14:creationId xmlns:p14="http://schemas.microsoft.com/office/powerpoint/2010/main" val="4907873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Picoquiz</a:t>
            </a:r>
            <a:endParaRPr lang="en-US" dirty="0"/>
          </a:p>
        </p:txBody>
      </p:sp>
      <p:sp>
        <p:nvSpPr>
          <p:cNvPr id="3" name="Text Placeholder 2"/>
          <p:cNvSpPr>
            <a:spLocks noGrp="1"/>
          </p:cNvSpPr>
          <p:nvPr>
            <p:ph type="body" idx="1"/>
          </p:nvPr>
        </p:nvSpPr>
        <p:spPr/>
        <p:txBody>
          <a:bodyPr/>
          <a:lstStyle/>
          <a:p>
            <a:pPr marL="0" indent="0">
              <a:buNone/>
            </a:pPr>
            <a:r>
              <a:rPr lang="en-US" dirty="0" smtClean="0"/>
              <a:t>Select </a:t>
            </a:r>
            <a:r>
              <a:rPr lang="en-US" b="1" dirty="0" smtClean="0"/>
              <a:t>all</a:t>
            </a:r>
            <a:r>
              <a:rPr lang="en-US" dirty="0" smtClean="0"/>
              <a:t> true statements below:</a:t>
            </a:r>
            <a:endParaRPr lang="en-US" dirty="0"/>
          </a:p>
          <a:p>
            <a:pPr marL="914400" lvl="1" indent="-457200">
              <a:buFont typeface="+mj-lt"/>
              <a:buAutoNum type="alphaUcPeriod"/>
            </a:pPr>
            <a:r>
              <a:rPr lang="en-US" dirty="0" smtClean="0"/>
              <a:t>The view tree is only created once and cannot be manipulated while an interface is used.</a:t>
            </a:r>
          </a:p>
          <a:p>
            <a:pPr marL="914400" lvl="1" indent="-457200">
              <a:buFont typeface="+mj-lt"/>
              <a:buAutoNum type="alphaUcPeriod"/>
            </a:pPr>
            <a:r>
              <a:rPr lang="en-US" dirty="0" smtClean="0"/>
              <a:t>Parent views are spatially contained within the bounding box of their children in the view tree.</a:t>
            </a:r>
            <a:endParaRPr lang="en-US" dirty="0"/>
          </a:p>
          <a:p>
            <a:pPr marL="914400" lvl="1" indent="-457200">
              <a:buFont typeface="+mj-lt"/>
              <a:buAutoNum type="alphaUcPeriod"/>
            </a:pPr>
            <a:r>
              <a:rPr lang="en-US" dirty="0" smtClean="0"/>
              <a:t>Typically, multiple listeners can be attached to an event.</a:t>
            </a:r>
          </a:p>
          <a:p>
            <a:pPr marL="914400" lvl="1" indent="-457200">
              <a:buFont typeface="+mj-lt"/>
              <a:buAutoNum type="alphaUcPeriod"/>
            </a:pPr>
            <a:r>
              <a:rPr lang="en-US" dirty="0" smtClean="0"/>
              <a:t>Listeners allow the GUI to handle input from the user.</a:t>
            </a:r>
          </a:p>
          <a:p>
            <a:pPr marL="914400" lvl="1" indent="-457200">
              <a:buFont typeface="+mj-lt"/>
              <a:buAutoNum type="alphaUcPeriod"/>
            </a:pPr>
            <a:endParaRPr lang="en-US" dirty="0"/>
          </a:p>
        </p:txBody>
      </p:sp>
      <p:sp>
        <p:nvSpPr>
          <p:cNvPr id="4" name="Date Placeholder 3"/>
          <p:cNvSpPr>
            <a:spLocks noGrp="1"/>
          </p:cNvSpPr>
          <p:nvPr>
            <p:ph type="dt" sz="half" idx="10"/>
          </p:nvPr>
        </p:nvSpPr>
        <p:spPr/>
        <p:txBody>
          <a:bodyPr/>
          <a:lstStyle/>
          <a:p>
            <a:pPr>
              <a:defRPr/>
            </a:pPr>
            <a:r>
              <a:rPr lang="en-US" dirty="0" smtClean="0">
                <a:solidFill>
                  <a:srgbClr val="000000"/>
                </a:solidFill>
              </a:rPr>
              <a:t>Spring 2013</a:t>
            </a:r>
            <a:endParaRPr 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smtClean="0">
                <a:solidFill>
                  <a:srgbClr val="000000"/>
                </a:solidFill>
              </a:rPr>
              <a:t>6.813/6.831 User Interface Design and Implementation</a:t>
            </a:r>
            <a:endParaRPr lang="en-US">
              <a:solidFill>
                <a:srgbClr val="000000"/>
              </a:solidFill>
            </a:endParaRPr>
          </a:p>
        </p:txBody>
      </p:sp>
      <p:sp>
        <p:nvSpPr>
          <p:cNvPr id="6" name="Slide Number Placeholder 5"/>
          <p:cNvSpPr>
            <a:spLocks noGrp="1"/>
          </p:cNvSpPr>
          <p:nvPr>
            <p:ph type="sldNum" sz="quarter" idx="12"/>
          </p:nvPr>
        </p:nvSpPr>
        <p:spPr/>
        <p:txBody>
          <a:bodyPr/>
          <a:lstStyle/>
          <a:p>
            <a:fld id="{2E8AB646-5AEA-3B49-9CF6-25E07660F97B}" type="slidenum">
              <a:rPr lang="en-US" smtClean="0">
                <a:solidFill>
                  <a:srgbClr val="000000"/>
                </a:solidFill>
              </a:rPr>
              <a:pPr/>
              <a:t>10</a:t>
            </a:fld>
            <a:endParaRPr lang="en-US">
              <a:solidFill>
                <a:srgbClr val="000000"/>
              </a:solidFill>
            </a:endParaRPr>
          </a:p>
        </p:txBody>
      </p:sp>
    </p:spTree>
    <p:extLst>
      <p:ext uri="{BB962C8B-B14F-4D97-AF65-F5344CB8AC3E}">
        <p14:creationId xmlns:p14="http://schemas.microsoft.com/office/powerpoint/2010/main" val="3889292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Model-View-Controller</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dirty="0" smtClean="0">
                <a:solidFill>
                  <a:srgbClr val="000000"/>
                </a:solidFill>
              </a:rPr>
              <a:t>Spring </a:t>
            </a:r>
            <a:r>
              <a:rPr lang="en-US" dirty="0" smtClean="0">
                <a:solidFill>
                  <a:srgbClr val="000000"/>
                </a:solidFill>
              </a:rPr>
              <a:t>2013</a:t>
            </a:r>
            <a:endParaRPr 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smtClean="0">
                <a:solidFill>
                  <a:srgbClr val="000000"/>
                </a:solidFill>
              </a:rPr>
              <a:t>6.813/6.831 User Interface Design and Implementation</a:t>
            </a:r>
            <a:endParaRPr lang="en-US">
              <a:solidFill>
                <a:srgbClr val="000000"/>
              </a:solidFill>
            </a:endParaRPr>
          </a:p>
        </p:txBody>
      </p:sp>
      <p:sp>
        <p:nvSpPr>
          <p:cNvPr id="6" name="Slide Number Placeholder 5"/>
          <p:cNvSpPr>
            <a:spLocks noGrp="1"/>
          </p:cNvSpPr>
          <p:nvPr>
            <p:ph type="sldNum" sz="quarter" idx="12"/>
          </p:nvPr>
        </p:nvSpPr>
        <p:spPr/>
        <p:txBody>
          <a:bodyPr/>
          <a:lstStyle/>
          <a:p>
            <a:fld id="{2E8AB646-5AEA-3B49-9CF6-25E07660F97B}" type="slidenum">
              <a:rPr lang="en-US" smtClean="0">
                <a:solidFill>
                  <a:srgbClr val="000000"/>
                </a:solidFill>
              </a:rPr>
              <a:pPr/>
              <a:t>11</a:t>
            </a:fld>
            <a:endParaRPr lang="en-US">
              <a:solidFill>
                <a:srgbClr val="000000"/>
              </a:solidFill>
            </a:endParaRPr>
          </a:p>
        </p:txBody>
      </p:sp>
    </p:spTree>
    <p:extLst>
      <p:ext uri="{BB962C8B-B14F-4D97-AF65-F5344CB8AC3E}">
        <p14:creationId xmlns:p14="http://schemas.microsoft.com/office/powerpoint/2010/main" val="362160634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p:txBody>
          <a:bodyPr/>
          <a:lstStyle/>
          <a:p>
            <a:r>
              <a:rPr lang="en-US"/>
              <a:t>Separating Frontend from Backend</a:t>
            </a:r>
          </a:p>
        </p:txBody>
      </p:sp>
      <p:sp>
        <p:nvSpPr>
          <p:cNvPr id="13315" name="Text Placeholder 4"/>
          <p:cNvSpPr>
            <a:spLocks noGrp="1"/>
          </p:cNvSpPr>
          <p:nvPr>
            <p:ph type="body" idx="1"/>
          </p:nvPr>
        </p:nvSpPr>
        <p:spPr/>
        <p:txBody>
          <a:bodyPr/>
          <a:lstStyle/>
          <a:p>
            <a:r>
              <a:rPr lang="en-US"/>
              <a:t>We’ve seen how to separate input and output in GUIs</a:t>
            </a:r>
          </a:p>
          <a:p>
            <a:pPr lvl="1"/>
            <a:r>
              <a:rPr lang="en-US"/>
              <a:t>Output is represented by the view tree</a:t>
            </a:r>
          </a:p>
          <a:p>
            <a:pPr lvl="1"/>
            <a:r>
              <a:rPr lang="en-US"/>
              <a:t>Input is handled by listeners attached to views</a:t>
            </a:r>
          </a:p>
          <a:p>
            <a:r>
              <a:rPr lang="en-US"/>
              <a:t>Missing piece is the backend of the system</a:t>
            </a:r>
          </a:p>
          <a:p>
            <a:pPr lvl="1"/>
            <a:r>
              <a:rPr lang="en-US"/>
              <a:t>Backend (aka </a:t>
            </a:r>
            <a:r>
              <a:rPr lang="en-US" b="1"/>
              <a:t>model</a:t>
            </a:r>
            <a:r>
              <a:rPr lang="en-US"/>
              <a:t>) represents the actual data that the user interface is showing and editing</a:t>
            </a:r>
          </a:p>
          <a:p>
            <a:pPr lvl="1"/>
            <a:r>
              <a:rPr lang="en-US"/>
              <a:t>Why do we want to separate this from the user interface?</a:t>
            </a:r>
          </a:p>
        </p:txBody>
      </p:sp>
      <p:sp>
        <p:nvSpPr>
          <p:cNvPr id="13316" name="Footer Placeholder 3"/>
          <p:cNvSpPr>
            <a:spLocks noGrp="1"/>
          </p:cNvSpPr>
          <p:nvPr>
            <p:ph type="ftr" sz="quarter" idx="11"/>
          </p:nvPr>
        </p:nvSpPr>
        <p:spPr>
          <a:noFill/>
        </p:spPr>
        <p:txBody>
          <a:bodyPr/>
          <a:lstStyle/>
          <a:p>
            <a:r>
              <a:rPr lang="en-US" smtClean="0">
                <a:solidFill>
                  <a:srgbClr val="000000"/>
                </a:solidFill>
                <a:ea typeface="Arial" charset="0"/>
              </a:rPr>
              <a:t>6.813/6.831 User Interface Design and Implementation</a:t>
            </a:r>
            <a:endParaRPr lang="en-US">
              <a:solidFill>
                <a:srgbClr val="000000"/>
              </a:solidFill>
              <a:ea typeface="Arial" charset="0"/>
            </a:endParaRPr>
          </a:p>
        </p:txBody>
      </p:sp>
      <p:sp>
        <p:nvSpPr>
          <p:cNvPr id="13317" name="Date Placeholder 4"/>
          <p:cNvSpPr>
            <a:spLocks noGrp="1"/>
          </p:cNvSpPr>
          <p:nvPr>
            <p:ph type="dt" sz="quarter" idx="10"/>
          </p:nvPr>
        </p:nvSpPr>
        <p:spPr>
          <a:noFill/>
        </p:spPr>
        <p:txBody>
          <a:bodyPr/>
          <a:lstStyle/>
          <a:p>
            <a:r>
              <a:rPr lang="en-US" dirty="0" smtClean="0">
                <a:solidFill>
                  <a:srgbClr val="000000"/>
                </a:solidFill>
                <a:ea typeface="Arial" charset="0"/>
              </a:rPr>
              <a:t>Spring </a:t>
            </a:r>
            <a:r>
              <a:rPr lang="en-US" dirty="0" smtClean="0">
                <a:solidFill>
                  <a:srgbClr val="000000"/>
                </a:solidFill>
                <a:ea typeface="Arial" charset="0"/>
              </a:rPr>
              <a:t>2013</a:t>
            </a:r>
            <a:endParaRPr lang="en-US" dirty="0">
              <a:solidFill>
                <a:srgbClr val="000000"/>
              </a:solidFill>
              <a:ea typeface="Arial" charset="0"/>
            </a:endParaRPr>
          </a:p>
        </p:txBody>
      </p:sp>
      <p:sp>
        <p:nvSpPr>
          <p:cNvPr id="13318" name="Slide Number Placeholder 5"/>
          <p:cNvSpPr>
            <a:spLocks noGrp="1"/>
          </p:cNvSpPr>
          <p:nvPr>
            <p:ph type="sldNum" sz="quarter" idx="12"/>
          </p:nvPr>
        </p:nvSpPr>
        <p:spPr>
          <a:noFill/>
        </p:spPr>
        <p:txBody>
          <a:bodyPr/>
          <a:lstStyle/>
          <a:p>
            <a:fld id="{74650243-A09F-434D-B0F4-849E234D6B44}" type="slidenum">
              <a:rPr lang="en-US">
                <a:solidFill>
                  <a:srgbClr val="000000"/>
                </a:solidFill>
              </a:rPr>
              <a:pPr/>
              <a:t>12</a:t>
            </a:fld>
            <a:endParaRPr lang="en-US">
              <a:solidFill>
                <a:srgbClr val="000000"/>
              </a:solidFill>
            </a:endParaRPr>
          </a:p>
        </p:txBody>
      </p:sp>
    </p:spTree>
    <p:extLst>
      <p:ext uri="{BB962C8B-B14F-4D97-AF65-F5344CB8AC3E}">
        <p14:creationId xmlns:p14="http://schemas.microsoft.com/office/powerpoint/2010/main" val="124704176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8"/>
          <p:cNvSpPr>
            <a:spLocks noGrp="1"/>
          </p:cNvSpPr>
          <p:nvPr>
            <p:ph type="title"/>
          </p:nvPr>
        </p:nvSpPr>
        <p:spPr/>
        <p:txBody>
          <a:bodyPr/>
          <a:lstStyle/>
          <a:p>
            <a:r>
              <a:rPr lang="en-US"/>
              <a:t>Model-View-Controller Pattern</a:t>
            </a:r>
          </a:p>
        </p:txBody>
      </p:sp>
      <p:sp>
        <p:nvSpPr>
          <p:cNvPr id="14339" name="Date Placeholder 26"/>
          <p:cNvSpPr>
            <a:spLocks noGrp="1"/>
          </p:cNvSpPr>
          <p:nvPr>
            <p:ph type="dt" sz="quarter" idx="10"/>
          </p:nvPr>
        </p:nvSpPr>
        <p:spPr>
          <a:noFill/>
        </p:spPr>
        <p:txBody>
          <a:bodyPr/>
          <a:lstStyle/>
          <a:p>
            <a:r>
              <a:rPr lang="en-US" dirty="0" smtClean="0">
                <a:solidFill>
                  <a:srgbClr val="000000"/>
                </a:solidFill>
                <a:ea typeface="Arial" charset="0"/>
              </a:rPr>
              <a:t>Spring </a:t>
            </a:r>
            <a:r>
              <a:rPr lang="en-US" dirty="0" smtClean="0">
                <a:solidFill>
                  <a:srgbClr val="000000"/>
                </a:solidFill>
                <a:ea typeface="Arial" charset="0"/>
              </a:rPr>
              <a:t>2013</a:t>
            </a:r>
            <a:endParaRPr lang="en-US" dirty="0">
              <a:solidFill>
                <a:srgbClr val="000000"/>
              </a:solidFill>
              <a:ea typeface="Arial" charset="0"/>
            </a:endParaRPr>
          </a:p>
        </p:txBody>
      </p:sp>
      <p:sp>
        <p:nvSpPr>
          <p:cNvPr id="14340" name="Footer Placeholder 24"/>
          <p:cNvSpPr>
            <a:spLocks noGrp="1"/>
          </p:cNvSpPr>
          <p:nvPr>
            <p:ph type="ftr" sz="quarter" idx="11"/>
          </p:nvPr>
        </p:nvSpPr>
        <p:spPr>
          <a:noFill/>
        </p:spPr>
        <p:txBody>
          <a:bodyPr/>
          <a:lstStyle/>
          <a:p>
            <a:r>
              <a:rPr lang="en-US" smtClean="0">
                <a:solidFill>
                  <a:srgbClr val="000000"/>
                </a:solidFill>
                <a:ea typeface="Arial" charset="0"/>
              </a:rPr>
              <a:t>6.813/6.831 User Interface Design and Implementation</a:t>
            </a:r>
            <a:endParaRPr lang="en-US">
              <a:solidFill>
                <a:srgbClr val="000000"/>
              </a:solidFill>
              <a:ea typeface="Arial" charset="0"/>
            </a:endParaRPr>
          </a:p>
        </p:txBody>
      </p:sp>
      <p:sp>
        <p:nvSpPr>
          <p:cNvPr id="14341" name="Slide Number Placeholder 28"/>
          <p:cNvSpPr>
            <a:spLocks noGrp="1"/>
          </p:cNvSpPr>
          <p:nvPr>
            <p:ph type="sldNum" sz="quarter" idx="12"/>
          </p:nvPr>
        </p:nvSpPr>
        <p:spPr>
          <a:noFill/>
        </p:spPr>
        <p:txBody>
          <a:bodyPr/>
          <a:lstStyle/>
          <a:p>
            <a:fld id="{C38DC2FD-9A45-2A43-88FE-BE322C259DA3}" type="slidenum">
              <a:rPr lang="en-US">
                <a:solidFill>
                  <a:srgbClr val="000000"/>
                </a:solidFill>
              </a:rPr>
              <a:pPr/>
              <a:t>13</a:t>
            </a:fld>
            <a:endParaRPr lang="en-US">
              <a:solidFill>
                <a:srgbClr val="000000"/>
              </a:solidFill>
            </a:endParaRPr>
          </a:p>
        </p:txBody>
      </p:sp>
      <p:grpSp>
        <p:nvGrpSpPr>
          <p:cNvPr id="14342" name="Group 16"/>
          <p:cNvGrpSpPr>
            <a:grpSpLocks/>
          </p:cNvGrpSpPr>
          <p:nvPr/>
        </p:nvGrpSpPr>
        <p:grpSpPr bwMode="auto">
          <a:xfrm>
            <a:off x="3505200" y="3886200"/>
            <a:ext cx="2438400" cy="1447800"/>
            <a:chOff x="3505200" y="4191000"/>
            <a:chExt cx="2438400" cy="1752600"/>
          </a:xfrm>
        </p:grpSpPr>
        <p:sp>
          <p:nvSpPr>
            <p:cNvPr id="8" name="Oval 7"/>
            <p:cNvSpPr>
              <a:spLocks noChangeArrowheads="1"/>
            </p:cNvSpPr>
            <p:nvPr/>
          </p:nvSpPr>
          <p:spPr bwMode="auto">
            <a:xfrm>
              <a:off x="3505200" y="4191000"/>
              <a:ext cx="2438400" cy="1752600"/>
            </a:xfrm>
            <a:prstGeom prst="ellipse">
              <a:avLst/>
            </a:prstGeom>
            <a:gradFill rotWithShape="1">
              <a:gsLst>
                <a:gs pos="0">
                  <a:srgbClr val="9595FF"/>
                </a:gs>
                <a:gs pos="35001">
                  <a:srgbClr val="B6B6FF"/>
                </a:gs>
                <a:gs pos="100000">
                  <a:srgbClr val="E1E1FF"/>
                </a:gs>
              </a:gsLst>
              <a:lin ang="16200000" scaled="1"/>
            </a:gradFill>
            <a:ln w="9525">
              <a:solidFill>
                <a:srgbClr val="2E2ECB"/>
              </a:solidFill>
              <a:round/>
              <a:headEnd/>
              <a:tailEnd/>
            </a:ln>
            <a:effectLst>
              <a:outerShdw blurRad="63500" dist="20000" dir="5400000" rotWithShape="0">
                <a:srgbClr val="000000">
                  <a:alpha val="37999"/>
                </a:srgbClr>
              </a:outerShdw>
            </a:effectLst>
          </p:spPr>
          <p:txBody>
            <a:bodyPr anchor="ctr">
              <a:prstTxWarp prst="textNoShape">
                <a:avLst/>
              </a:prstTxWarp>
            </a:bodyPr>
            <a:lstStyle/>
            <a:p>
              <a:pPr algn="ctr">
                <a:defRPr/>
              </a:pPr>
              <a:endParaRPr lang="en-US">
                <a:solidFill>
                  <a:srgbClr val="000000"/>
                </a:solidFill>
                <a:latin typeface="Arial"/>
                <a:ea typeface="Arial" charset="0"/>
                <a:cs typeface="Arial"/>
              </a:endParaRPr>
            </a:p>
          </p:txBody>
        </p:sp>
        <p:sp>
          <p:nvSpPr>
            <p:cNvPr id="14363" name="TextBox 10"/>
            <p:cNvSpPr txBox="1">
              <a:spLocks noChangeArrowheads="1"/>
            </p:cNvSpPr>
            <p:nvPr/>
          </p:nvSpPr>
          <p:spPr bwMode="auto">
            <a:xfrm>
              <a:off x="4113496" y="4805690"/>
              <a:ext cx="1221809" cy="523220"/>
            </a:xfrm>
            <a:prstGeom prst="rect">
              <a:avLst/>
            </a:prstGeom>
            <a:noFill/>
            <a:ln w="9525">
              <a:noFill/>
              <a:miter lim="800000"/>
              <a:headEnd/>
              <a:tailEnd/>
            </a:ln>
          </p:spPr>
          <p:txBody>
            <a:bodyPr wrap="none">
              <a:prstTxWarp prst="textNoShape">
                <a:avLst/>
              </a:prstTxWarp>
              <a:spAutoFit/>
            </a:bodyPr>
            <a:lstStyle/>
            <a:p>
              <a:r>
                <a:rPr lang="en-US" sz="2800" b="1">
                  <a:solidFill>
                    <a:srgbClr val="000000"/>
                  </a:solidFill>
                  <a:latin typeface="Gill Sans MT" charset="0"/>
                  <a:ea typeface="Arial" charset="0"/>
                </a:rPr>
                <a:t>Model</a:t>
              </a:r>
            </a:p>
          </p:txBody>
        </p:sp>
      </p:grpSp>
      <p:grpSp>
        <p:nvGrpSpPr>
          <p:cNvPr id="14343" name="Group 17"/>
          <p:cNvGrpSpPr>
            <a:grpSpLocks/>
          </p:cNvGrpSpPr>
          <p:nvPr/>
        </p:nvGrpSpPr>
        <p:grpSpPr bwMode="auto">
          <a:xfrm>
            <a:off x="1295400" y="1905000"/>
            <a:ext cx="2362200" cy="1600200"/>
            <a:chOff x="1219200" y="1143000"/>
            <a:chExt cx="2362200" cy="1828800"/>
          </a:xfrm>
        </p:grpSpPr>
        <p:sp>
          <p:nvSpPr>
            <p:cNvPr id="10" name="Oval 9"/>
            <p:cNvSpPr>
              <a:spLocks noChangeArrowheads="1"/>
            </p:cNvSpPr>
            <p:nvPr/>
          </p:nvSpPr>
          <p:spPr bwMode="auto">
            <a:xfrm>
              <a:off x="1219200" y="1143000"/>
              <a:ext cx="2362200" cy="1828800"/>
            </a:xfrm>
            <a:prstGeom prst="ellipse">
              <a:avLst/>
            </a:prstGeom>
            <a:gradFill rotWithShape="1">
              <a:gsLst>
                <a:gs pos="0">
                  <a:srgbClr val="9595FF"/>
                </a:gs>
                <a:gs pos="35001">
                  <a:srgbClr val="B6B6FF"/>
                </a:gs>
                <a:gs pos="100000">
                  <a:srgbClr val="E1E1FF"/>
                </a:gs>
              </a:gsLst>
              <a:lin ang="16200000" scaled="1"/>
            </a:gradFill>
            <a:ln w="9525">
              <a:solidFill>
                <a:srgbClr val="2E2ECB"/>
              </a:solidFill>
              <a:round/>
              <a:headEnd/>
              <a:tailEnd/>
            </a:ln>
            <a:effectLst>
              <a:outerShdw blurRad="63500" dist="20000" dir="5400000" rotWithShape="0">
                <a:srgbClr val="000000">
                  <a:alpha val="37999"/>
                </a:srgbClr>
              </a:outerShdw>
            </a:effectLst>
          </p:spPr>
          <p:txBody>
            <a:bodyPr anchor="ctr">
              <a:prstTxWarp prst="textNoShape">
                <a:avLst/>
              </a:prstTxWarp>
            </a:bodyPr>
            <a:lstStyle/>
            <a:p>
              <a:pPr algn="ctr">
                <a:defRPr/>
              </a:pPr>
              <a:endParaRPr lang="en-US">
                <a:solidFill>
                  <a:srgbClr val="000000"/>
                </a:solidFill>
                <a:latin typeface="Arial"/>
                <a:ea typeface="Arial" charset="0"/>
                <a:cs typeface="Arial"/>
              </a:endParaRPr>
            </a:p>
          </p:txBody>
        </p:sp>
        <p:sp>
          <p:nvSpPr>
            <p:cNvPr id="14361" name="TextBox 11"/>
            <p:cNvSpPr txBox="1">
              <a:spLocks noChangeArrowheads="1"/>
            </p:cNvSpPr>
            <p:nvPr/>
          </p:nvSpPr>
          <p:spPr bwMode="auto">
            <a:xfrm>
              <a:off x="1905000" y="1752600"/>
              <a:ext cx="1014380" cy="523220"/>
            </a:xfrm>
            <a:prstGeom prst="rect">
              <a:avLst/>
            </a:prstGeom>
            <a:noFill/>
            <a:ln w="9525">
              <a:noFill/>
              <a:miter lim="800000"/>
              <a:headEnd/>
              <a:tailEnd/>
            </a:ln>
          </p:spPr>
          <p:txBody>
            <a:bodyPr wrap="none">
              <a:prstTxWarp prst="textNoShape">
                <a:avLst/>
              </a:prstTxWarp>
              <a:spAutoFit/>
            </a:bodyPr>
            <a:lstStyle/>
            <a:p>
              <a:r>
                <a:rPr lang="en-US" sz="2800" b="1">
                  <a:solidFill>
                    <a:srgbClr val="000000"/>
                  </a:solidFill>
                  <a:latin typeface="Gill Sans MT" charset="0"/>
                  <a:ea typeface="Arial" charset="0"/>
                </a:rPr>
                <a:t>View</a:t>
              </a:r>
            </a:p>
          </p:txBody>
        </p:sp>
      </p:grpSp>
      <p:grpSp>
        <p:nvGrpSpPr>
          <p:cNvPr id="14344" name="Group 15"/>
          <p:cNvGrpSpPr>
            <a:grpSpLocks/>
          </p:cNvGrpSpPr>
          <p:nvPr/>
        </p:nvGrpSpPr>
        <p:grpSpPr bwMode="auto">
          <a:xfrm>
            <a:off x="5715000" y="1905000"/>
            <a:ext cx="2590800" cy="1676400"/>
            <a:chOff x="5715000" y="1295400"/>
            <a:chExt cx="2590800" cy="1905000"/>
          </a:xfrm>
        </p:grpSpPr>
        <p:sp>
          <p:nvSpPr>
            <p:cNvPr id="9" name="Oval 8"/>
            <p:cNvSpPr>
              <a:spLocks noChangeArrowheads="1"/>
            </p:cNvSpPr>
            <p:nvPr/>
          </p:nvSpPr>
          <p:spPr bwMode="auto">
            <a:xfrm>
              <a:off x="5715000" y="1295400"/>
              <a:ext cx="2590800" cy="1905000"/>
            </a:xfrm>
            <a:prstGeom prst="ellipse">
              <a:avLst/>
            </a:prstGeom>
            <a:gradFill rotWithShape="1">
              <a:gsLst>
                <a:gs pos="0">
                  <a:srgbClr val="9595FF"/>
                </a:gs>
                <a:gs pos="35001">
                  <a:srgbClr val="B6B6FF"/>
                </a:gs>
                <a:gs pos="100000">
                  <a:srgbClr val="E1E1FF"/>
                </a:gs>
              </a:gsLst>
              <a:lin ang="16200000" scaled="1"/>
            </a:gradFill>
            <a:ln w="9525">
              <a:solidFill>
                <a:srgbClr val="2E2ECB"/>
              </a:solidFill>
              <a:round/>
              <a:headEnd/>
              <a:tailEnd/>
            </a:ln>
            <a:effectLst>
              <a:outerShdw blurRad="63500" dist="20000" dir="5400000" rotWithShape="0">
                <a:srgbClr val="000000">
                  <a:alpha val="37999"/>
                </a:srgbClr>
              </a:outerShdw>
            </a:effectLst>
          </p:spPr>
          <p:txBody>
            <a:bodyPr anchor="ctr">
              <a:prstTxWarp prst="textNoShape">
                <a:avLst/>
              </a:prstTxWarp>
            </a:bodyPr>
            <a:lstStyle/>
            <a:p>
              <a:pPr algn="ctr">
                <a:defRPr/>
              </a:pPr>
              <a:endParaRPr lang="en-US">
                <a:solidFill>
                  <a:srgbClr val="000000"/>
                </a:solidFill>
                <a:latin typeface="Arial"/>
                <a:ea typeface="Arial" charset="0"/>
                <a:cs typeface="Arial"/>
              </a:endParaRPr>
            </a:p>
          </p:txBody>
        </p:sp>
        <p:sp>
          <p:nvSpPr>
            <p:cNvPr id="14359" name="TextBox 12"/>
            <p:cNvSpPr txBox="1">
              <a:spLocks noChangeArrowheads="1"/>
            </p:cNvSpPr>
            <p:nvPr/>
          </p:nvSpPr>
          <p:spPr bwMode="auto">
            <a:xfrm>
              <a:off x="6019800" y="1981200"/>
              <a:ext cx="1950277" cy="523220"/>
            </a:xfrm>
            <a:prstGeom prst="rect">
              <a:avLst/>
            </a:prstGeom>
            <a:noFill/>
            <a:ln w="9525">
              <a:noFill/>
              <a:miter lim="800000"/>
              <a:headEnd/>
              <a:tailEnd/>
            </a:ln>
          </p:spPr>
          <p:txBody>
            <a:bodyPr wrap="none">
              <a:prstTxWarp prst="textNoShape">
                <a:avLst/>
              </a:prstTxWarp>
              <a:spAutoFit/>
            </a:bodyPr>
            <a:lstStyle/>
            <a:p>
              <a:r>
                <a:rPr lang="en-US" sz="2800" b="1">
                  <a:solidFill>
                    <a:srgbClr val="000000"/>
                  </a:solidFill>
                  <a:latin typeface="Gill Sans MT" charset="0"/>
                  <a:ea typeface="Arial" charset="0"/>
                </a:rPr>
                <a:t>Controller</a:t>
              </a:r>
            </a:p>
          </p:txBody>
        </p:sp>
      </p:grpSp>
      <p:sp>
        <p:nvSpPr>
          <p:cNvPr id="14345" name="Rectangle 13"/>
          <p:cNvSpPr>
            <a:spLocks noChangeArrowheads="1"/>
          </p:cNvSpPr>
          <p:nvPr/>
        </p:nvSpPr>
        <p:spPr bwMode="auto">
          <a:xfrm>
            <a:off x="4572000" y="5414963"/>
            <a:ext cx="4572000" cy="757237"/>
          </a:xfrm>
          <a:prstGeom prst="rect">
            <a:avLst/>
          </a:prstGeom>
          <a:noFill/>
          <a:ln w="9525">
            <a:noFill/>
            <a:miter lim="800000"/>
            <a:headEnd/>
            <a:tailEnd/>
          </a:ln>
        </p:spPr>
        <p:txBody>
          <a:bodyPr>
            <a:prstTxWarp prst="textNoShape">
              <a:avLst/>
            </a:prstTxWarp>
            <a:spAutoFit/>
          </a:bodyPr>
          <a:lstStyle/>
          <a:p>
            <a:pPr>
              <a:lnSpc>
                <a:spcPct val="80000"/>
              </a:lnSpc>
            </a:pPr>
            <a:r>
              <a:rPr lang="en-US">
                <a:solidFill>
                  <a:srgbClr val="000000"/>
                </a:solidFill>
                <a:latin typeface="Gill Sans MT" charset="0"/>
                <a:ea typeface="Arial" charset="0"/>
              </a:rPr>
              <a:t>Model maintains application state</a:t>
            </a:r>
          </a:p>
          <a:p>
            <a:pPr>
              <a:lnSpc>
                <a:spcPct val="80000"/>
              </a:lnSpc>
              <a:buFont typeface="Arial" charset="0"/>
              <a:buChar char="•"/>
            </a:pPr>
            <a:r>
              <a:rPr lang="en-US">
                <a:solidFill>
                  <a:srgbClr val="000000"/>
                </a:solidFill>
                <a:latin typeface="Gill Sans MT" charset="0"/>
                <a:ea typeface="Arial" charset="0"/>
              </a:rPr>
              <a:t> implements state-changing behavior</a:t>
            </a:r>
          </a:p>
          <a:p>
            <a:pPr>
              <a:lnSpc>
                <a:spcPct val="80000"/>
              </a:lnSpc>
              <a:buFont typeface="Arial" charset="0"/>
              <a:buChar char="•"/>
            </a:pPr>
            <a:r>
              <a:rPr lang="en-US">
                <a:solidFill>
                  <a:srgbClr val="000000"/>
                </a:solidFill>
                <a:latin typeface="Gill Sans MT" charset="0"/>
                <a:ea typeface="Arial" charset="0"/>
              </a:rPr>
              <a:t> sends change events to views</a:t>
            </a:r>
          </a:p>
        </p:txBody>
      </p:sp>
      <p:sp>
        <p:nvSpPr>
          <p:cNvPr id="14346" name="Rectangle 14"/>
          <p:cNvSpPr>
            <a:spLocks noChangeArrowheads="1"/>
          </p:cNvSpPr>
          <p:nvPr/>
        </p:nvSpPr>
        <p:spPr bwMode="auto">
          <a:xfrm>
            <a:off x="4724400" y="990600"/>
            <a:ext cx="4572000" cy="841256"/>
          </a:xfrm>
          <a:prstGeom prst="rect">
            <a:avLst/>
          </a:prstGeom>
          <a:noFill/>
          <a:ln w="9525">
            <a:noFill/>
            <a:miter lim="800000"/>
            <a:headEnd/>
            <a:tailEnd/>
          </a:ln>
        </p:spPr>
        <p:txBody>
          <a:bodyPr>
            <a:prstTxWarp prst="textNoShape">
              <a:avLst/>
            </a:prstTxWarp>
            <a:spAutoFit/>
          </a:bodyPr>
          <a:lstStyle/>
          <a:p>
            <a:pPr>
              <a:lnSpc>
                <a:spcPct val="80000"/>
              </a:lnSpc>
            </a:pPr>
            <a:r>
              <a:rPr lang="en-US" dirty="0">
                <a:solidFill>
                  <a:srgbClr val="000000"/>
                </a:solidFill>
                <a:latin typeface="Gill Sans MT" charset="0"/>
                <a:ea typeface="Arial" charset="0"/>
              </a:rPr>
              <a:t>Controller handles input</a:t>
            </a:r>
          </a:p>
          <a:p>
            <a:pPr>
              <a:lnSpc>
                <a:spcPct val="80000"/>
              </a:lnSpc>
              <a:buFont typeface="Arial" charset="0"/>
              <a:buChar char="•"/>
            </a:pPr>
            <a:r>
              <a:rPr lang="en-US" dirty="0">
                <a:solidFill>
                  <a:srgbClr val="000000"/>
                </a:solidFill>
                <a:latin typeface="Gill Sans MT" charset="0"/>
                <a:ea typeface="Arial" charset="0"/>
              </a:rPr>
              <a:t> listens for input events on the view tree</a:t>
            </a:r>
          </a:p>
          <a:p>
            <a:pPr>
              <a:lnSpc>
                <a:spcPct val="80000"/>
              </a:lnSpc>
              <a:buFont typeface="Arial" charset="0"/>
              <a:buChar char="•"/>
            </a:pPr>
            <a:r>
              <a:rPr lang="en-US" dirty="0">
                <a:solidFill>
                  <a:srgbClr val="000000"/>
                </a:solidFill>
                <a:latin typeface="Gill Sans MT" charset="0"/>
                <a:ea typeface="Arial" charset="0"/>
              </a:rPr>
              <a:t> calls </a:t>
            </a:r>
            <a:r>
              <a:rPr lang="en-US" dirty="0" err="1">
                <a:solidFill>
                  <a:srgbClr val="000000"/>
                </a:solidFill>
                <a:latin typeface="Gill Sans MT" charset="0"/>
                <a:ea typeface="Arial" charset="0"/>
              </a:rPr>
              <a:t>mutators</a:t>
            </a:r>
            <a:r>
              <a:rPr lang="en-US" dirty="0">
                <a:solidFill>
                  <a:srgbClr val="000000"/>
                </a:solidFill>
                <a:latin typeface="Gill Sans MT" charset="0"/>
                <a:ea typeface="Arial" charset="0"/>
              </a:rPr>
              <a:t> on model or view</a:t>
            </a:r>
          </a:p>
        </p:txBody>
      </p:sp>
      <p:sp>
        <p:nvSpPr>
          <p:cNvPr id="14347" name="Rectangle 19"/>
          <p:cNvSpPr>
            <a:spLocks noChangeArrowheads="1"/>
          </p:cNvSpPr>
          <p:nvPr/>
        </p:nvSpPr>
        <p:spPr bwMode="auto">
          <a:xfrm>
            <a:off x="152400" y="995363"/>
            <a:ext cx="4572000" cy="1077912"/>
          </a:xfrm>
          <a:prstGeom prst="rect">
            <a:avLst/>
          </a:prstGeom>
          <a:noFill/>
          <a:ln w="9525">
            <a:noFill/>
            <a:miter lim="800000"/>
            <a:headEnd/>
            <a:tailEnd/>
          </a:ln>
        </p:spPr>
        <p:txBody>
          <a:bodyPr>
            <a:prstTxWarp prst="textNoShape">
              <a:avLst/>
            </a:prstTxWarp>
            <a:spAutoFit/>
          </a:bodyPr>
          <a:lstStyle/>
          <a:p>
            <a:pPr>
              <a:lnSpc>
                <a:spcPct val="80000"/>
              </a:lnSpc>
            </a:pPr>
            <a:r>
              <a:rPr lang="en-US">
                <a:solidFill>
                  <a:srgbClr val="000000"/>
                </a:solidFill>
                <a:latin typeface="Gill Sans MT" charset="0"/>
                <a:ea typeface="Arial" charset="0"/>
              </a:rPr>
              <a:t>View handles output</a:t>
            </a:r>
          </a:p>
          <a:p>
            <a:pPr>
              <a:lnSpc>
                <a:spcPct val="80000"/>
              </a:lnSpc>
              <a:buFont typeface="Arial" charset="0"/>
              <a:buChar char="•"/>
            </a:pPr>
            <a:r>
              <a:rPr lang="en-US">
                <a:solidFill>
                  <a:srgbClr val="000000"/>
                </a:solidFill>
                <a:latin typeface="Gill Sans MT" charset="0"/>
                <a:ea typeface="Arial" charset="0"/>
              </a:rPr>
              <a:t> gets data from the model to display it</a:t>
            </a:r>
          </a:p>
          <a:p>
            <a:pPr>
              <a:lnSpc>
                <a:spcPct val="80000"/>
              </a:lnSpc>
              <a:buFont typeface="Arial" charset="0"/>
              <a:buChar char="•"/>
            </a:pPr>
            <a:r>
              <a:rPr lang="en-US">
                <a:solidFill>
                  <a:srgbClr val="000000"/>
                </a:solidFill>
                <a:latin typeface="Gill Sans MT" charset="0"/>
                <a:ea typeface="Arial" charset="0"/>
              </a:rPr>
              <a:t> listens for model changes and updates display</a:t>
            </a:r>
          </a:p>
        </p:txBody>
      </p:sp>
      <p:cxnSp>
        <p:nvCxnSpPr>
          <p:cNvPr id="22" name="Shape 21"/>
          <p:cNvCxnSpPr/>
          <p:nvPr/>
        </p:nvCxnSpPr>
        <p:spPr>
          <a:xfrm rot="16200000" flipH="1">
            <a:off x="1848644" y="3029744"/>
            <a:ext cx="1449387" cy="186372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p:nvPr/>
        </p:nvCxnSpPr>
        <p:spPr>
          <a:xfrm rot="16200000" flipV="1">
            <a:off x="2888456" y="3093244"/>
            <a:ext cx="561975" cy="1385888"/>
          </a:xfrm>
          <a:prstGeom prst="curvedConnector3">
            <a:avLst>
              <a:gd name="adj1" fmla="val 50000"/>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8" name="Shape 22"/>
          <p:cNvCxnSpPr/>
          <p:nvPr/>
        </p:nvCxnSpPr>
        <p:spPr>
          <a:xfrm rot="5400000">
            <a:off x="5924550" y="3600450"/>
            <a:ext cx="1104900" cy="10668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hape 22"/>
          <p:cNvCxnSpPr/>
          <p:nvPr/>
        </p:nvCxnSpPr>
        <p:spPr>
          <a:xfrm rot="16200000" flipH="1">
            <a:off x="4697412" y="747713"/>
            <a:ext cx="11113" cy="2782888"/>
          </a:xfrm>
          <a:prstGeom prst="curvedConnector3">
            <a:avLst>
              <a:gd name="adj1" fmla="val -1510914"/>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Shape 22"/>
          <p:cNvCxnSpPr/>
          <p:nvPr/>
        </p:nvCxnSpPr>
        <p:spPr>
          <a:xfrm rot="5400000" flipH="1">
            <a:off x="4670425" y="1878013"/>
            <a:ext cx="65087" cy="2782888"/>
          </a:xfrm>
          <a:prstGeom prst="curvedConnector3">
            <a:avLst>
              <a:gd name="adj1" fmla="val -170304"/>
            </a:avLst>
          </a:prstGeom>
          <a:ln>
            <a:tailEnd type="arrow"/>
          </a:ln>
        </p:spPr>
        <p:style>
          <a:lnRef idx="1">
            <a:schemeClr val="accent1"/>
          </a:lnRef>
          <a:fillRef idx="0">
            <a:schemeClr val="accent1"/>
          </a:fillRef>
          <a:effectRef idx="0">
            <a:schemeClr val="accent1"/>
          </a:effectRef>
          <a:fontRef idx="minor">
            <a:schemeClr val="tx1"/>
          </a:fontRef>
        </p:style>
      </p:cxnSp>
      <p:sp>
        <p:nvSpPr>
          <p:cNvPr id="14353" name="Rectangle 54"/>
          <p:cNvSpPr>
            <a:spLocks noChangeArrowheads="1"/>
          </p:cNvSpPr>
          <p:nvPr/>
        </p:nvSpPr>
        <p:spPr bwMode="auto">
          <a:xfrm>
            <a:off x="4041775" y="2720975"/>
            <a:ext cx="1444625" cy="708025"/>
          </a:xfrm>
          <a:prstGeom prst="rect">
            <a:avLst/>
          </a:prstGeom>
          <a:noFill/>
          <a:ln w="9525">
            <a:noFill/>
            <a:miter lim="800000"/>
            <a:headEnd/>
            <a:tailEnd/>
          </a:ln>
        </p:spPr>
        <p:txBody>
          <a:bodyPr wrap="none">
            <a:prstTxWarp prst="textNoShape">
              <a:avLst/>
            </a:prstTxWarp>
            <a:spAutoFit/>
          </a:bodyPr>
          <a:lstStyle/>
          <a:p>
            <a:r>
              <a:rPr lang="en-US">
                <a:solidFill>
                  <a:srgbClr val="000000"/>
                </a:solidFill>
                <a:latin typeface="Gill Sans MT" charset="0"/>
                <a:ea typeface="Arial" charset="0"/>
              </a:rPr>
              <a:t>get() &amp; set()</a:t>
            </a:r>
            <a:br>
              <a:rPr lang="en-US">
                <a:solidFill>
                  <a:srgbClr val="000000"/>
                </a:solidFill>
                <a:latin typeface="Gill Sans MT" charset="0"/>
                <a:ea typeface="Arial" charset="0"/>
              </a:rPr>
            </a:br>
            <a:r>
              <a:rPr lang="en-US">
                <a:solidFill>
                  <a:srgbClr val="000000"/>
                </a:solidFill>
                <a:latin typeface="Gill Sans MT" charset="0"/>
                <a:ea typeface="Arial" charset="0"/>
              </a:rPr>
              <a:t>methods</a:t>
            </a:r>
          </a:p>
        </p:txBody>
      </p:sp>
      <p:sp>
        <p:nvSpPr>
          <p:cNvPr id="14354" name="Rectangle 55"/>
          <p:cNvSpPr>
            <a:spLocks noChangeArrowheads="1"/>
          </p:cNvSpPr>
          <p:nvPr/>
        </p:nvSpPr>
        <p:spPr bwMode="auto">
          <a:xfrm>
            <a:off x="1447800" y="4267200"/>
            <a:ext cx="1090613" cy="708025"/>
          </a:xfrm>
          <a:prstGeom prst="rect">
            <a:avLst/>
          </a:prstGeom>
          <a:noFill/>
          <a:ln w="9525">
            <a:noFill/>
            <a:miter lim="800000"/>
            <a:headEnd/>
            <a:tailEnd/>
          </a:ln>
        </p:spPr>
        <p:txBody>
          <a:bodyPr wrap="none">
            <a:prstTxWarp prst="textNoShape">
              <a:avLst/>
            </a:prstTxWarp>
            <a:spAutoFit/>
          </a:bodyPr>
          <a:lstStyle/>
          <a:p>
            <a:r>
              <a:rPr lang="en-US">
                <a:solidFill>
                  <a:srgbClr val="000000"/>
                </a:solidFill>
                <a:latin typeface="Gill Sans MT" charset="0"/>
                <a:ea typeface="Arial" charset="0"/>
              </a:rPr>
              <a:t>get()</a:t>
            </a:r>
            <a:br>
              <a:rPr lang="en-US">
                <a:solidFill>
                  <a:srgbClr val="000000"/>
                </a:solidFill>
                <a:latin typeface="Gill Sans MT" charset="0"/>
                <a:ea typeface="Arial" charset="0"/>
              </a:rPr>
            </a:br>
            <a:r>
              <a:rPr lang="en-US">
                <a:solidFill>
                  <a:srgbClr val="000000"/>
                </a:solidFill>
                <a:latin typeface="Gill Sans MT" charset="0"/>
                <a:ea typeface="Arial" charset="0"/>
              </a:rPr>
              <a:t>methods</a:t>
            </a:r>
          </a:p>
        </p:txBody>
      </p:sp>
      <p:sp>
        <p:nvSpPr>
          <p:cNvPr id="14355" name="Rectangle 56"/>
          <p:cNvSpPr>
            <a:spLocks noChangeArrowheads="1"/>
          </p:cNvSpPr>
          <p:nvPr/>
        </p:nvSpPr>
        <p:spPr bwMode="auto">
          <a:xfrm>
            <a:off x="2286000" y="3733800"/>
            <a:ext cx="1481138" cy="369888"/>
          </a:xfrm>
          <a:prstGeom prst="rect">
            <a:avLst/>
          </a:prstGeom>
          <a:noFill/>
          <a:ln w="9525">
            <a:noFill/>
            <a:miter lim="800000"/>
            <a:headEnd/>
            <a:tailEnd/>
          </a:ln>
        </p:spPr>
        <p:txBody>
          <a:bodyPr wrap="none">
            <a:prstTxWarp prst="textNoShape">
              <a:avLst/>
            </a:prstTxWarp>
            <a:spAutoFit/>
          </a:bodyPr>
          <a:lstStyle/>
          <a:p>
            <a:r>
              <a:rPr lang="en-US">
                <a:solidFill>
                  <a:srgbClr val="000000"/>
                </a:solidFill>
                <a:latin typeface="Gill Sans MT" charset="0"/>
                <a:ea typeface="Arial" charset="0"/>
              </a:rPr>
              <a:t>change events</a:t>
            </a:r>
          </a:p>
        </p:txBody>
      </p:sp>
      <p:sp>
        <p:nvSpPr>
          <p:cNvPr id="14356" name="Rectangle 57"/>
          <p:cNvSpPr>
            <a:spLocks noChangeArrowheads="1"/>
          </p:cNvSpPr>
          <p:nvPr/>
        </p:nvSpPr>
        <p:spPr bwMode="auto">
          <a:xfrm>
            <a:off x="4114800" y="2068513"/>
            <a:ext cx="1317625" cy="369887"/>
          </a:xfrm>
          <a:prstGeom prst="rect">
            <a:avLst/>
          </a:prstGeom>
          <a:noFill/>
          <a:ln w="9525">
            <a:noFill/>
            <a:miter lim="800000"/>
            <a:headEnd/>
            <a:tailEnd/>
          </a:ln>
        </p:spPr>
        <p:txBody>
          <a:bodyPr wrap="none">
            <a:prstTxWarp prst="textNoShape">
              <a:avLst/>
            </a:prstTxWarp>
            <a:spAutoFit/>
          </a:bodyPr>
          <a:lstStyle/>
          <a:p>
            <a:r>
              <a:rPr lang="en-US">
                <a:solidFill>
                  <a:srgbClr val="000000"/>
                </a:solidFill>
                <a:latin typeface="Gill Sans MT" charset="0"/>
                <a:ea typeface="Arial" charset="0"/>
              </a:rPr>
              <a:t>input events</a:t>
            </a:r>
          </a:p>
        </p:txBody>
      </p:sp>
      <p:sp>
        <p:nvSpPr>
          <p:cNvPr id="14357" name="Rectangle 58"/>
          <p:cNvSpPr>
            <a:spLocks noChangeArrowheads="1"/>
          </p:cNvSpPr>
          <p:nvPr/>
        </p:nvSpPr>
        <p:spPr bwMode="auto">
          <a:xfrm>
            <a:off x="6858000" y="3810000"/>
            <a:ext cx="1444625" cy="708025"/>
          </a:xfrm>
          <a:prstGeom prst="rect">
            <a:avLst/>
          </a:prstGeom>
          <a:noFill/>
          <a:ln w="9525">
            <a:noFill/>
            <a:miter lim="800000"/>
            <a:headEnd/>
            <a:tailEnd/>
          </a:ln>
        </p:spPr>
        <p:txBody>
          <a:bodyPr wrap="none">
            <a:prstTxWarp prst="textNoShape">
              <a:avLst/>
            </a:prstTxWarp>
            <a:spAutoFit/>
          </a:bodyPr>
          <a:lstStyle/>
          <a:p>
            <a:r>
              <a:rPr lang="en-US">
                <a:solidFill>
                  <a:srgbClr val="000000"/>
                </a:solidFill>
                <a:latin typeface="Gill Sans MT" charset="0"/>
                <a:ea typeface="Arial" charset="0"/>
              </a:rPr>
              <a:t>get() &amp; set()</a:t>
            </a:r>
            <a:br>
              <a:rPr lang="en-US">
                <a:solidFill>
                  <a:srgbClr val="000000"/>
                </a:solidFill>
                <a:latin typeface="Gill Sans MT" charset="0"/>
                <a:ea typeface="Arial" charset="0"/>
              </a:rPr>
            </a:br>
            <a:r>
              <a:rPr lang="en-US">
                <a:solidFill>
                  <a:srgbClr val="000000"/>
                </a:solidFill>
                <a:latin typeface="Gill Sans MT" charset="0"/>
                <a:ea typeface="Arial" charset="0"/>
              </a:rPr>
              <a:t>methods</a:t>
            </a:r>
          </a:p>
        </p:txBody>
      </p:sp>
    </p:spTree>
    <p:extLst>
      <p:ext uri="{BB962C8B-B14F-4D97-AF65-F5344CB8AC3E}">
        <p14:creationId xmlns:p14="http://schemas.microsoft.com/office/powerpoint/2010/main" val="186596526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Advantages of Model-View-Controller</a:t>
            </a:r>
          </a:p>
        </p:txBody>
      </p:sp>
      <p:sp>
        <p:nvSpPr>
          <p:cNvPr id="15363" name="Rectangle 3"/>
          <p:cNvSpPr>
            <a:spLocks noGrp="1" noChangeArrowheads="1"/>
          </p:cNvSpPr>
          <p:nvPr>
            <p:ph type="body" idx="1"/>
          </p:nvPr>
        </p:nvSpPr>
        <p:spPr/>
        <p:txBody>
          <a:bodyPr/>
          <a:lstStyle/>
          <a:p>
            <a:pPr>
              <a:lnSpc>
                <a:spcPct val="80000"/>
              </a:lnSpc>
            </a:pPr>
            <a:r>
              <a:rPr lang="en-US"/>
              <a:t>Separation of responsibilities </a:t>
            </a:r>
          </a:p>
          <a:p>
            <a:pPr lvl="1">
              <a:lnSpc>
                <a:spcPct val="80000"/>
              </a:lnSpc>
            </a:pPr>
            <a:r>
              <a:rPr lang="en-US"/>
              <a:t>Each module is responsible for just one feature</a:t>
            </a:r>
          </a:p>
          <a:p>
            <a:pPr lvl="2">
              <a:lnSpc>
                <a:spcPct val="80000"/>
              </a:lnSpc>
            </a:pPr>
            <a:r>
              <a:rPr lang="en-US"/>
              <a:t>Model: data</a:t>
            </a:r>
          </a:p>
          <a:p>
            <a:pPr lvl="2">
              <a:lnSpc>
                <a:spcPct val="80000"/>
              </a:lnSpc>
            </a:pPr>
            <a:r>
              <a:rPr lang="en-US"/>
              <a:t>View: output</a:t>
            </a:r>
          </a:p>
          <a:p>
            <a:pPr lvl="2">
              <a:lnSpc>
                <a:spcPct val="80000"/>
              </a:lnSpc>
            </a:pPr>
            <a:r>
              <a:rPr lang="en-US"/>
              <a:t>Controller: input</a:t>
            </a:r>
          </a:p>
          <a:p>
            <a:pPr>
              <a:lnSpc>
                <a:spcPct val="80000"/>
              </a:lnSpc>
            </a:pPr>
            <a:r>
              <a:rPr lang="en-US"/>
              <a:t>Decoupling</a:t>
            </a:r>
          </a:p>
          <a:p>
            <a:pPr lvl="1">
              <a:lnSpc>
                <a:spcPct val="80000"/>
              </a:lnSpc>
            </a:pPr>
            <a:r>
              <a:rPr lang="en-US"/>
              <a:t>View and model are decoupled from each other, so they can be changed independently</a:t>
            </a:r>
          </a:p>
          <a:p>
            <a:pPr lvl="1">
              <a:lnSpc>
                <a:spcPct val="80000"/>
              </a:lnSpc>
            </a:pPr>
            <a:r>
              <a:rPr lang="en-US"/>
              <a:t>Model can be reused with other views</a:t>
            </a:r>
          </a:p>
          <a:p>
            <a:pPr lvl="1">
              <a:lnSpc>
                <a:spcPct val="80000"/>
              </a:lnSpc>
            </a:pPr>
            <a:r>
              <a:rPr lang="en-US"/>
              <a:t>Multiple views can simultaneously share the same model</a:t>
            </a:r>
          </a:p>
          <a:p>
            <a:pPr lvl="1">
              <a:lnSpc>
                <a:spcPct val="80000"/>
              </a:lnSpc>
            </a:pPr>
            <a:r>
              <a:rPr lang="en-US"/>
              <a:t>Views can be reused for other models, as long as the model implements an interface</a:t>
            </a:r>
          </a:p>
        </p:txBody>
      </p:sp>
      <p:sp>
        <p:nvSpPr>
          <p:cNvPr id="15364" name="Footer Placeholder 3"/>
          <p:cNvSpPr>
            <a:spLocks noGrp="1"/>
          </p:cNvSpPr>
          <p:nvPr>
            <p:ph type="ftr" sz="quarter" idx="11"/>
          </p:nvPr>
        </p:nvSpPr>
        <p:spPr>
          <a:noFill/>
        </p:spPr>
        <p:txBody>
          <a:bodyPr/>
          <a:lstStyle/>
          <a:p>
            <a:r>
              <a:rPr lang="en-US" smtClean="0">
                <a:solidFill>
                  <a:srgbClr val="000000"/>
                </a:solidFill>
                <a:ea typeface="Arial" charset="0"/>
              </a:rPr>
              <a:t>6.813/6.831 User Interface Design and Implementation</a:t>
            </a:r>
            <a:endParaRPr lang="en-US">
              <a:solidFill>
                <a:srgbClr val="000000"/>
              </a:solidFill>
              <a:ea typeface="Arial" charset="0"/>
            </a:endParaRPr>
          </a:p>
        </p:txBody>
      </p:sp>
      <p:sp>
        <p:nvSpPr>
          <p:cNvPr id="15365" name="Date Placeholder 4"/>
          <p:cNvSpPr>
            <a:spLocks noGrp="1"/>
          </p:cNvSpPr>
          <p:nvPr>
            <p:ph type="dt" sz="quarter" idx="10"/>
          </p:nvPr>
        </p:nvSpPr>
        <p:spPr>
          <a:noFill/>
        </p:spPr>
        <p:txBody>
          <a:bodyPr/>
          <a:lstStyle/>
          <a:p>
            <a:r>
              <a:rPr lang="en-US" dirty="0" smtClean="0">
                <a:solidFill>
                  <a:srgbClr val="000000"/>
                </a:solidFill>
                <a:ea typeface="Arial" charset="0"/>
              </a:rPr>
              <a:t>Spring </a:t>
            </a:r>
            <a:r>
              <a:rPr lang="en-US" dirty="0" smtClean="0">
                <a:solidFill>
                  <a:srgbClr val="000000"/>
                </a:solidFill>
                <a:ea typeface="Arial" charset="0"/>
              </a:rPr>
              <a:t>2013</a:t>
            </a:r>
            <a:endParaRPr lang="en-US" dirty="0">
              <a:solidFill>
                <a:srgbClr val="000000"/>
              </a:solidFill>
              <a:ea typeface="Arial" charset="0"/>
            </a:endParaRPr>
          </a:p>
        </p:txBody>
      </p:sp>
      <p:sp>
        <p:nvSpPr>
          <p:cNvPr id="15366" name="Slide Number Placeholder 5"/>
          <p:cNvSpPr>
            <a:spLocks noGrp="1"/>
          </p:cNvSpPr>
          <p:nvPr>
            <p:ph type="sldNum" sz="quarter" idx="12"/>
          </p:nvPr>
        </p:nvSpPr>
        <p:spPr>
          <a:noFill/>
        </p:spPr>
        <p:txBody>
          <a:bodyPr/>
          <a:lstStyle/>
          <a:p>
            <a:fld id="{0B11602C-C7CD-E847-89FF-22E9C16BF8E5}" type="slidenum">
              <a:rPr lang="en-US">
                <a:solidFill>
                  <a:srgbClr val="000000"/>
                </a:solidFill>
              </a:rPr>
              <a:pPr/>
              <a:t>14</a:t>
            </a:fld>
            <a:endParaRPr lang="en-US">
              <a:solidFill>
                <a:srgbClr val="000000"/>
              </a:solidFill>
            </a:endParaRPr>
          </a:p>
        </p:txBody>
      </p:sp>
    </p:spTree>
    <p:extLst>
      <p:ext uri="{BB962C8B-B14F-4D97-AF65-F5344CB8AC3E}">
        <p14:creationId xmlns:p14="http://schemas.microsoft.com/office/powerpoint/2010/main" val="204258545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8"/>
          <p:cNvSpPr>
            <a:spLocks noGrp="1"/>
          </p:cNvSpPr>
          <p:nvPr>
            <p:ph type="title"/>
          </p:nvPr>
        </p:nvSpPr>
        <p:spPr/>
        <p:txBody>
          <a:bodyPr/>
          <a:lstStyle/>
          <a:p>
            <a:r>
              <a:rPr lang="en-US"/>
              <a:t>A Small MVC Example: Textbox</a:t>
            </a:r>
          </a:p>
        </p:txBody>
      </p:sp>
      <p:sp>
        <p:nvSpPr>
          <p:cNvPr id="16387" name="Date Placeholder 26"/>
          <p:cNvSpPr>
            <a:spLocks noGrp="1"/>
          </p:cNvSpPr>
          <p:nvPr>
            <p:ph type="dt" sz="quarter" idx="10"/>
          </p:nvPr>
        </p:nvSpPr>
        <p:spPr>
          <a:noFill/>
        </p:spPr>
        <p:txBody>
          <a:bodyPr/>
          <a:lstStyle/>
          <a:p>
            <a:r>
              <a:rPr lang="en-US" dirty="0" smtClean="0">
                <a:solidFill>
                  <a:srgbClr val="000000"/>
                </a:solidFill>
                <a:ea typeface="Arial" charset="0"/>
              </a:rPr>
              <a:t>Spring </a:t>
            </a:r>
            <a:r>
              <a:rPr lang="en-US" dirty="0" smtClean="0">
                <a:solidFill>
                  <a:srgbClr val="000000"/>
                </a:solidFill>
                <a:ea typeface="Arial" charset="0"/>
              </a:rPr>
              <a:t>2013</a:t>
            </a:r>
            <a:endParaRPr lang="en-US" dirty="0">
              <a:solidFill>
                <a:srgbClr val="000000"/>
              </a:solidFill>
              <a:ea typeface="Arial" charset="0"/>
            </a:endParaRPr>
          </a:p>
        </p:txBody>
      </p:sp>
      <p:sp>
        <p:nvSpPr>
          <p:cNvPr id="16388" name="Footer Placeholder 25"/>
          <p:cNvSpPr>
            <a:spLocks noGrp="1"/>
          </p:cNvSpPr>
          <p:nvPr>
            <p:ph type="ftr" sz="quarter" idx="11"/>
          </p:nvPr>
        </p:nvSpPr>
        <p:spPr>
          <a:noFill/>
        </p:spPr>
        <p:txBody>
          <a:bodyPr/>
          <a:lstStyle/>
          <a:p>
            <a:r>
              <a:rPr lang="en-US" smtClean="0">
                <a:solidFill>
                  <a:srgbClr val="000000"/>
                </a:solidFill>
                <a:ea typeface="Arial" charset="0"/>
              </a:rPr>
              <a:t>6.813/6.831 User Interface Design and Implementation</a:t>
            </a:r>
            <a:endParaRPr lang="en-US">
              <a:solidFill>
                <a:srgbClr val="000000"/>
              </a:solidFill>
              <a:ea typeface="Arial" charset="0"/>
            </a:endParaRPr>
          </a:p>
        </p:txBody>
      </p:sp>
      <p:sp>
        <p:nvSpPr>
          <p:cNvPr id="16389" name="Slide Number Placeholder 28"/>
          <p:cNvSpPr>
            <a:spLocks noGrp="1"/>
          </p:cNvSpPr>
          <p:nvPr>
            <p:ph type="sldNum" sz="quarter" idx="12"/>
          </p:nvPr>
        </p:nvSpPr>
        <p:spPr>
          <a:noFill/>
        </p:spPr>
        <p:txBody>
          <a:bodyPr/>
          <a:lstStyle/>
          <a:p>
            <a:fld id="{7DB32789-41D1-844E-BFA0-F0F64252F6D4}" type="slidenum">
              <a:rPr lang="en-US">
                <a:solidFill>
                  <a:srgbClr val="000000"/>
                </a:solidFill>
              </a:rPr>
              <a:pPr/>
              <a:t>15</a:t>
            </a:fld>
            <a:endParaRPr lang="en-US">
              <a:solidFill>
                <a:srgbClr val="000000"/>
              </a:solidFill>
            </a:endParaRPr>
          </a:p>
        </p:txBody>
      </p:sp>
      <p:grpSp>
        <p:nvGrpSpPr>
          <p:cNvPr id="16390" name="Group 16"/>
          <p:cNvGrpSpPr>
            <a:grpSpLocks/>
          </p:cNvGrpSpPr>
          <p:nvPr/>
        </p:nvGrpSpPr>
        <p:grpSpPr bwMode="auto">
          <a:xfrm>
            <a:off x="3352800" y="3733800"/>
            <a:ext cx="2438400" cy="1752600"/>
            <a:chOff x="3505200" y="4191000"/>
            <a:chExt cx="2438400" cy="1752600"/>
          </a:xfrm>
        </p:grpSpPr>
        <p:sp>
          <p:nvSpPr>
            <p:cNvPr id="8" name="Oval 7"/>
            <p:cNvSpPr>
              <a:spLocks noChangeArrowheads="1"/>
            </p:cNvSpPr>
            <p:nvPr/>
          </p:nvSpPr>
          <p:spPr bwMode="auto">
            <a:xfrm>
              <a:off x="3505200" y="4191000"/>
              <a:ext cx="2438400" cy="1752600"/>
            </a:xfrm>
            <a:prstGeom prst="ellipse">
              <a:avLst/>
            </a:prstGeom>
            <a:gradFill rotWithShape="1">
              <a:gsLst>
                <a:gs pos="0">
                  <a:srgbClr val="9595FF"/>
                </a:gs>
                <a:gs pos="35001">
                  <a:srgbClr val="B6B6FF"/>
                </a:gs>
                <a:gs pos="100000">
                  <a:srgbClr val="E1E1FF"/>
                </a:gs>
              </a:gsLst>
              <a:lin ang="16200000" scaled="1"/>
            </a:gradFill>
            <a:ln w="9525">
              <a:solidFill>
                <a:srgbClr val="2E2ECB"/>
              </a:solidFill>
              <a:round/>
              <a:headEnd/>
              <a:tailEnd/>
            </a:ln>
            <a:effectLst>
              <a:outerShdw blurRad="63500" dist="20000" dir="5400000" rotWithShape="0">
                <a:srgbClr val="000000">
                  <a:alpha val="37999"/>
                </a:srgbClr>
              </a:outerShdw>
            </a:effectLst>
          </p:spPr>
          <p:txBody>
            <a:bodyPr anchor="ctr">
              <a:prstTxWarp prst="textNoShape">
                <a:avLst/>
              </a:prstTxWarp>
            </a:bodyPr>
            <a:lstStyle/>
            <a:p>
              <a:pPr algn="ctr">
                <a:defRPr/>
              </a:pPr>
              <a:endParaRPr lang="en-US">
                <a:solidFill>
                  <a:srgbClr val="000000"/>
                </a:solidFill>
                <a:latin typeface="Arial"/>
                <a:ea typeface="Arial" charset="0"/>
                <a:cs typeface="Arial"/>
              </a:endParaRPr>
            </a:p>
          </p:txBody>
        </p:sp>
        <p:sp>
          <p:nvSpPr>
            <p:cNvPr id="16411" name="TextBox 10"/>
            <p:cNvSpPr txBox="1">
              <a:spLocks noChangeArrowheads="1"/>
            </p:cNvSpPr>
            <p:nvPr/>
          </p:nvSpPr>
          <p:spPr bwMode="auto">
            <a:xfrm>
              <a:off x="3733800" y="4800600"/>
              <a:ext cx="1975221" cy="523220"/>
            </a:xfrm>
            <a:prstGeom prst="rect">
              <a:avLst/>
            </a:prstGeom>
            <a:noFill/>
            <a:ln w="9525">
              <a:noFill/>
              <a:miter lim="800000"/>
              <a:headEnd/>
              <a:tailEnd/>
            </a:ln>
          </p:spPr>
          <p:txBody>
            <a:bodyPr wrap="none">
              <a:prstTxWarp prst="textNoShape">
                <a:avLst/>
              </a:prstTxWarp>
              <a:spAutoFit/>
            </a:bodyPr>
            <a:lstStyle/>
            <a:p>
              <a:r>
                <a:rPr lang="en-US" sz="2800" b="1">
                  <a:solidFill>
                    <a:srgbClr val="000000"/>
                  </a:solidFill>
                  <a:latin typeface="Gill Sans MT" charset="0"/>
                  <a:ea typeface="Arial" charset="0"/>
                </a:rPr>
                <a:t>Document</a:t>
              </a:r>
            </a:p>
          </p:txBody>
        </p:sp>
      </p:grpSp>
      <p:grpSp>
        <p:nvGrpSpPr>
          <p:cNvPr id="16391" name="Group 17"/>
          <p:cNvGrpSpPr>
            <a:grpSpLocks/>
          </p:cNvGrpSpPr>
          <p:nvPr/>
        </p:nvGrpSpPr>
        <p:grpSpPr bwMode="auto">
          <a:xfrm>
            <a:off x="1143000" y="1600200"/>
            <a:ext cx="2362200" cy="1828800"/>
            <a:chOff x="1219200" y="1143000"/>
            <a:chExt cx="2362200" cy="1828800"/>
          </a:xfrm>
        </p:grpSpPr>
        <p:sp>
          <p:nvSpPr>
            <p:cNvPr id="10" name="Oval 9"/>
            <p:cNvSpPr>
              <a:spLocks noChangeArrowheads="1"/>
            </p:cNvSpPr>
            <p:nvPr/>
          </p:nvSpPr>
          <p:spPr bwMode="auto">
            <a:xfrm>
              <a:off x="1219200" y="1143000"/>
              <a:ext cx="2362200" cy="1828800"/>
            </a:xfrm>
            <a:prstGeom prst="ellipse">
              <a:avLst/>
            </a:prstGeom>
            <a:gradFill rotWithShape="1">
              <a:gsLst>
                <a:gs pos="0">
                  <a:srgbClr val="9595FF"/>
                </a:gs>
                <a:gs pos="35001">
                  <a:srgbClr val="B6B6FF"/>
                </a:gs>
                <a:gs pos="100000">
                  <a:srgbClr val="E1E1FF"/>
                </a:gs>
              </a:gsLst>
              <a:lin ang="16200000" scaled="1"/>
            </a:gradFill>
            <a:ln w="9525">
              <a:solidFill>
                <a:srgbClr val="2E2ECB"/>
              </a:solidFill>
              <a:round/>
              <a:headEnd/>
              <a:tailEnd/>
            </a:ln>
            <a:effectLst>
              <a:outerShdw blurRad="63500" dist="20000" dir="5400000" rotWithShape="0">
                <a:srgbClr val="000000">
                  <a:alpha val="37999"/>
                </a:srgbClr>
              </a:outerShdw>
            </a:effectLst>
          </p:spPr>
          <p:txBody>
            <a:bodyPr anchor="ctr">
              <a:prstTxWarp prst="textNoShape">
                <a:avLst/>
              </a:prstTxWarp>
            </a:bodyPr>
            <a:lstStyle/>
            <a:p>
              <a:pPr algn="ctr">
                <a:defRPr/>
              </a:pPr>
              <a:endParaRPr lang="en-US">
                <a:solidFill>
                  <a:srgbClr val="000000"/>
                </a:solidFill>
                <a:latin typeface="Arial"/>
                <a:ea typeface="Arial" charset="0"/>
                <a:cs typeface="Arial"/>
              </a:endParaRPr>
            </a:p>
          </p:txBody>
        </p:sp>
        <p:sp>
          <p:nvSpPr>
            <p:cNvPr id="16409" name="TextBox 11"/>
            <p:cNvSpPr txBox="1">
              <a:spLocks noChangeArrowheads="1"/>
            </p:cNvSpPr>
            <p:nvPr/>
          </p:nvSpPr>
          <p:spPr bwMode="auto">
            <a:xfrm>
              <a:off x="1524000" y="1752600"/>
              <a:ext cx="1864357" cy="523220"/>
            </a:xfrm>
            <a:prstGeom prst="rect">
              <a:avLst/>
            </a:prstGeom>
            <a:noFill/>
            <a:ln w="9525">
              <a:noFill/>
              <a:miter lim="800000"/>
              <a:headEnd/>
              <a:tailEnd/>
            </a:ln>
          </p:spPr>
          <p:txBody>
            <a:bodyPr wrap="none">
              <a:prstTxWarp prst="textNoShape">
                <a:avLst/>
              </a:prstTxWarp>
              <a:spAutoFit/>
            </a:bodyPr>
            <a:lstStyle/>
            <a:p>
              <a:r>
                <a:rPr lang="en-US" sz="2800" b="1">
                  <a:solidFill>
                    <a:srgbClr val="000000"/>
                  </a:solidFill>
                  <a:latin typeface="Gill Sans MT" charset="0"/>
                  <a:ea typeface="Arial" charset="0"/>
                </a:rPr>
                <a:t>JTextField</a:t>
              </a:r>
            </a:p>
          </p:txBody>
        </p:sp>
      </p:grpSp>
      <p:grpSp>
        <p:nvGrpSpPr>
          <p:cNvPr id="16392" name="Group 15"/>
          <p:cNvGrpSpPr>
            <a:grpSpLocks/>
          </p:cNvGrpSpPr>
          <p:nvPr/>
        </p:nvGrpSpPr>
        <p:grpSpPr bwMode="auto">
          <a:xfrm>
            <a:off x="5562600" y="1600200"/>
            <a:ext cx="2590800" cy="1905000"/>
            <a:chOff x="5715000" y="1295400"/>
            <a:chExt cx="2590800" cy="1905000"/>
          </a:xfrm>
        </p:grpSpPr>
        <p:sp>
          <p:nvSpPr>
            <p:cNvPr id="9" name="Oval 8"/>
            <p:cNvSpPr>
              <a:spLocks noChangeArrowheads="1"/>
            </p:cNvSpPr>
            <p:nvPr/>
          </p:nvSpPr>
          <p:spPr bwMode="auto">
            <a:xfrm>
              <a:off x="5715000" y="1295400"/>
              <a:ext cx="2590800" cy="1905000"/>
            </a:xfrm>
            <a:prstGeom prst="ellipse">
              <a:avLst/>
            </a:prstGeom>
            <a:gradFill rotWithShape="1">
              <a:gsLst>
                <a:gs pos="0">
                  <a:srgbClr val="9595FF"/>
                </a:gs>
                <a:gs pos="35001">
                  <a:srgbClr val="B6B6FF"/>
                </a:gs>
                <a:gs pos="100000">
                  <a:srgbClr val="E1E1FF"/>
                </a:gs>
              </a:gsLst>
              <a:lin ang="16200000" scaled="1"/>
            </a:gradFill>
            <a:ln w="9525">
              <a:solidFill>
                <a:srgbClr val="2E2ECB"/>
              </a:solidFill>
              <a:round/>
              <a:headEnd/>
              <a:tailEnd/>
            </a:ln>
            <a:effectLst>
              <a:outerShdw blurRad="63500" dist="20000" dir="5400000" rotWithShape="0">
                <a:srgbClr val="000000">
                  <a:alpha val="37999"/>
                </a:srgbClr>
              </a:outerShdw>
            </a:effectLst>
          </p:spPr>
          <p:txBody>
            <a:bodyPr anchor="ctr">
              <a:prstTxWarp prst="textNoShape">
                <a:avLst/>
              </a:prstTxWarp>
            </a:bodyPr>
            <a:lstStyle/>
            <a:p>
              <a:pPr algn="ctr">
                <a:defRPr/>
              </a:pPr>
              <a:endParaRPr lang="en-US">
                <a:solidFill>
                  <a:srgbClr val="000000"/>
                </a:solidFill>
                <a:latin typeface="Arial"/>
                <a:ea typeface="Arial" charset="0"/>
                <a:cs typeface="Arial"/>
              </a:endParaRPr>
            </a:p>
          </p:txBody>
        </p:sp>
        <p:sp>
          <p:nvSpPr>
            <p:cNvPr id="16407" name="TextBox 12"/>
            <p:cNvSpPr txBox="1">
              <a:spLocks noChangeArrowheads="1"/>
            </p:cNvSpPr>
            <p:nvPr/>
          </p:nvSpPr>
          <p:spPr bwMode="auto">
            <a:xfrm>
              <a:off x="6019800" y="1981200"/>
              <a:ext cx="2183868" cy="523220"/>
            </a:xfrm>
            <a:prstGeom prst="rect">
              <a:avLst/>
            </a:prstGeom>
            <a:noFill/>
            <a:ln w="9525">
              <a:noFill/>
              <a:miter lim="800000"/>
              <a:headEnd/>
              <a:tailEnd/>
            </a:ln>
          </p:spPr>
          <p:txBody>
            <a:bodyPr wrap="none">
              <a:prstTxWarp prst="textNoShape">
                <a:avLst/>
              </a:prstTxWarp>
              <a:spAutoFit/>
            </a:bodyPr>
            <a:lstStyle/>
            <a:p>
              <a:r>
                <a:rPr lang="en-US" sz="2800" b="1">
                  <a:solidFill>
                    <a:srgbClr val="000000"/>
                  </a:solidFill>
                  <a:latin typeface="Gill Sans MT" charset="0"/>
                  <a:ea typeface="Arial" charset="0"/>
                </a:rPr>
                <a:t>KeyListener</a:t>
              </a:r>
            </a:p>
          </p:txBody>
        </p:sp>
      </p:grpSp>
      <p:sp>
        <p:nvSpPr>
          <p:cNvPr id="16393" name="Rectangle 13"/>
          <p:cNvSpPr>
            <a:spLocks noChangeArrowheads="1"/>
          </p:cNvSpPr>
          <p:nvPr/>
        </p:nvSpPr>
        <p:spPr bwMode="auto">
          <a:xfrm>
            <a:off x="4267200" y="5562600"/>
            <a:ext cx="4572000" cy="534988"/>
          </a:xfrm>
          <a:prstGeom prst="rect">
            <a:avLst/>
          </a:prstGeom>
          <a:noFill/>
          <a:ln w="9525">
            <a:noFill/>
            <a:miter lim="800000"/>
            <a:headEnd/>
            <a:tailEnd/>
          </a:ln>
        </p:spPr>
        <p:txBody>
          <a:bodyPr>
            <a:prstTxWarp prst="textNoShape">
              <a:avLst/>
            </a:prstTxWarp>
            <a:spAutoFit/>
          </a:bodyPr>
          <a:lstStyle/>
          <a:p>
            <a:pPr>
              <a:lnSpc>
                <a:spcPct val="80000"/>
              </a:lnSpc>
            </a:pPr>
            <a:r>
              <a:rPr lang="en-US">
                <a:solidFill>
                  <a:srgbClr val="000000"/>
                </a:solidFill>
                <a:latin typeface="Gill Sans MT" charset="0"/>
                <a:ea typeface="Arial" charset="0"/>
              </a:rPr>
              <a:t>Document represents a mutable string of characters</a:t>
            </a:r>
          </a:p>
        </p:txBody>
      </p:sp>
      <p:cxnSp>
        <p:nvCxnSpPr>
          <p:cNvPr id="22" name="Shape 21"/>
          <p:cNvCxnSpPr/>
          <p:nvPr/>
        </p:nvCxnSpPr>
        <p:spPr>
          <a:xfrm rot="16200000" flipH="1">
            <a:off x="1696244" y="2953544"/>
            <a:ext cx="1449387" cy="186372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p:nvPr/>
        </p:nvCxnSpPr>
        <p:spPr>
          <a:xfrm rot="16200000" flipV="1">
            <a:off x="2736056" y="3017044"/>
            <a:ext cx="561975" cy="1385888"/>
          </a:xfrm>
          <a:prstGeom prst="curvedConnector3">
            <a:avLst>
              <a:gd name="adj1" fmla="val 50000"/>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8" name="Shape 22"/>
          <p:cNvCxnSpPr/>
          <p:nvPr/>
        </p:nvCxnSpPr>
        <p:spPr>
          <a:xfrm rot="5400000">
            <a:off x="5772150" y="3524250"/>
            <a:ext cx="1104900" cy="10668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hape 22"/>
          <p:cNvCxnSpPr/>
          <p:nvPr/>
        </p:nvCxnSpPr>
        <p:spPr>
          <a:xfrm rot="16200000" flipH="1">
            <a:off x="4545013" y="482600"/>
            <a:ext cx="11112" cy="2782888"/>
          </a:xfrm>
          <a:prstGeom prst="curvedConnector3">
            <a:avLst>
              <a:gd name="adj1" fmla="val -1510914"/>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Shape 22"/>
          <p:cNvCxnSpPr/>
          <p:nvPr/>
        </p:nvCxnSpPr>
        <p:spPr>
          <a:xfrm rot="5400000" flipH="1">
            <a:off x="4518025" y="1801813"/>
            <a:ext cx="65087" cy="2782888"/>
          </a:xfrm>
          <a:prstGeom prst="curvedConnector3">
            <a:avLst>
              <a:gd name="adj1" fmla="val -170304"/>
            </a:avLst>
          </a:prstGeom>
          <a:ln>
            <a:tailEnd type="arrow"/>
          </a:ln>
        </p:spPr>
        <p:style>
          <a:lnRef idx="1">
            <a:schemeClr val="accent1"/>
          </a:lnRef>
          <a:fillRef idx="0">
            <a:schemeClr val="accent1"/>
          </a:fillRef>
          <a:effectRef idx="0">
            <a:schemeClr val="accent1"/>
          </a:effectRef>
          <a:fontRef idx="minor">
            <a:schemeClr val="tx1"/>
          </a:fontRef>
        </p:style>
      </p:cxnSp>
      <p:sp>
        <p:nvSpPr>
          <p:cNvPr id="16399" name="Rectangle 54"/>
          <p:cNvSpPr>
            <a:spLocks noChangeArrowheads="1"/>
          </p:cNvSpPr>
          <p:nvPr/>
        </p:nvSpPr>
        <p:spPr bwMode="auto">
          <a:xfrm>
            <a:off x="3886200" y="2895600"/>
            <a:ext cx="1371600" cy="369888"/>
          </a:xfrm>
          <a:prstGeom prst="rect">
            <a:avLst/>
          </a:prstGeom>
          <a:noFill/>
          <a:ln w="9525">
            <a:noFill/>
            <a:miter lim="800000"/>
            <a:headEnd/>
            <a:tailEnd/>
          </a:ln>
        </p:spPr>
        <p:txBody>
          <a:bodyPr wrap="none">
            <a:prstTxWarp prst="textNoShape">
              <a:avLst/>
            </a:prstTxWarp>
            <a:spAutoFit/>
          </a:bodyPr>
          <a:lstStyle/>
          <a:p>
            <a:r>
              <a:rPr lang="en-US">
                <a:solidFill>
                  <a:srgbClr val="000000"/>
                </a:solidFill>
                <a:latin typeface="Gill Sans MT" charset="0"/>
                <a:ea typeface="Arial" charset="0"/>
              </a:rPr>
              <a:t>move cursor</a:t>
            </a:r>
          </a:p>
        </p:txBody>
      </p:sp>
      <p:sp>
        <p:nvSpPr>
          <p:cNvPr id="16400" name="Rectangle 55"/>
          <p:cNvSpPr>
            <a:spLocks noChangeArrowheads="1"/>
          </p:cNvSpPr>
          <p:nvPr/>
        </p:nvSpPr>
        <p:spPr bwMode="auto">
          <a:xfrm>
            <a:off x="1295400" y="4191000"/>
            <a:ext cx="914400" cy="369888"/>
          </a:xfrm>
          <a:prstGeom prst="rect">
            <a:avLst/>
          </a:prstGeom>
          <a:noFill/>
          <a:ln w="9525">
            <a:noFill/>
            <a:miter lim="800000"/>
            <a:headEnd/>
            <a:tailEnd/>
          </a:ln>
        </p:spPr>
        <p:txBody>
          <a:bodyPr wrap="none">
            <a:prstTxWarp prst="textNoShape">
              <a:avLst/>
            </a:prstTxWarp>
            <a:spAutoFit/>
          </a:bodyPr>
          <a:lstStyle/>
          <a:p>
            <a:r>
              <a:rPr lang="en-US">
                <a:solidFill>
                  <a:srgbClr val="000000"/>
                </a:solidFill>
                <a:latin typeface="Gill Sans MT" charset="0"/>
                <a:ea typeface="Arial" charset="0"/>
              </a:rPr>
              <a:t>get text</a:t>
            </a:r>
          </a:p>
        </p:txBody>
      </p:sp>
      <p:sp>
        <p:nvSpPr>
          <p:cNvPr id="16401" name="Rectangle 56"/>
          <p:cNvSpPr>
            <a:spLocks noChangeArrowheads="1"/>
          </p:cNvSpPr>
          <p:nvPr/>
        </p:nvSpPr>
        <p:spPr bwMode="auto">
          <a:xfrm>
            <a:off x="2362200" y="3581400"/>
            <a:ext cx="1266825" cy="646113"/>
          </a:xfrm>
          <a:prstGeom prst="rect">
            <a:avLst/>
          </a:prstGeom>
          <a:noFill/>
          <a:ln w="9525">
            <a:noFill/>
            <a:miter lim="800000"/>
            <a:headEnd/>
            <a:tailEnd/>
          </a:ln>
        </p:spPr>
        <p:txBody>
          <a:bodyPr wrap="none">
            <a:prstTxWarp prst="textNoShape">
              <a:avLst/>
            </a:prstTxWarp>
            <a:spAutoFit/>
          </a:bodyPr>
          <a:lstStyle/>
          <a:p>
            <a:r>
              <a:rPr lang="en-US">
                <a:solidFill>
                  <a:srgbClr val="000000"/>
                </a:solidFill>
                <a:latin typeface="Gill Sans MT" charset="0"/>
                <a:ea typeface="Arial" charset="0"/>
              </a:rPr>
              <a:t>text change</a:t>
            </a:r>
            <a:br>
              <a:rPr lang="en-US">
                <a:solidFill>
                  <a:srgbClr val="000000"/>
                </a:solidFill>
                <a:latin typeface="Gill Sans MT" charset="0"/>
                <a:ea typeface="Arial" charset="0"/>
              </a:rPr>
            </a:br>
            <a:r>
              <a:rPr lang="en-US">
                <a:solidFill>
                  <a:srgbClr val="000000"/>
                </a:solidFill>
                <a:latin typeface="Gill Sans MT" charset="0"/>
                <a:ea typeface="Arial" charset="0"/>
              </a:rPr>
              <a:t>events</a:t>
            </a:r>
          </a:p>
        </p:txBody>
      </p:sp>
      <p:sp>
        <p:nvSpPr>
          <p:cNvPr id="16402" name="Rectangle 57"/>
          <p:cNvSpPr>
            <a:spLocks noChangeArrowheads="1"/>
          </p:cNvSpPr>
          <p:nvPr/>
        </p:nvSpPr>
        <p:spPr bwMode="auto">
          <a:xfrm>
            <a:off x="3810000" y="1676400"/>
            <a:ext cx="1644650" cy="369888"/>
          </a:xfrm>
          <a:prstGeom prst="rect">
            <a:avLst/>
          </a:prstGeom>
          <a:noFill/>
          <a:ln w="9525">
            <a:noFill/>
            <a:miter lim="800000"/>
            <a:headEnd/>
            <a:tailEnd/>
          </a:ln>
        </p:spPr>
        <p:txBody>
          <a:bodyPr wrap="none">
            <a:prstTxWarp prst="textNoShape">
              <a:avLst/>
            </a:prstTxWarp>
            <a:spAutoFit/>
          </a:bodyPr>
          <a:lstStyle/>
          <a:p>
            <a:r>
              <a:rPr lang="en-US">
                <a:solidFill>
                  <a:srgbClr val="000000"/>
                </a:solidFill>
                <a:latin typeface="Gill Sans MT" charset="0"/>
                <a:ea typeface="Arial" charset="0"/>
              </a:rPr>
              <a:t>keypress events</a:t>
            </a:r>
          </a:p>
        </p:txBody>
      </p:sp>
      <p:sp>
        <p:nvSpPr>
          <p:cNvPr id="16403" name="Rectangle 58"/>
          <p:cNvSpPr>
            <a:spLocks noChangeArrowheads="1"/>
          </p:cNvSpPr>
          <p:nvPr/>
        </p:nvSpPr>
        <p:spPr bwMode="auto">
          <a:xfrm>
            <a:off x="6705600" y="3733800"/>
            <a:ext cx="984250" cy="369888"/>
          </a:xfrm>
          <a:prstGeom prst="rect">
            <a:avLst/>
          </a:prstGeom>
          <a:noFill/>
          <a:ln w="9525">
            <a:noFill/>
            <a:miter lim="800000"/>
            <a:headEnd/>
            <a:tailEnd/>
          </a:ln>
        </p:spPr>
        <p:txBody>
          <a:bodyPr wrap="none">
            <a:prstTxWarp prst="textNoShape">
              <a:avLst/>
            </a:prstTxWarp>
            <a:spAutoFit/>
          </a:bodyPr>
          <a:lstStyle/>
          <a:p>
            <a:r>
              <a:rPr lang="en-US">
                <a:solidFill>
                  <a:srgbClr val="000000"/>
                </a:solidFill>
                <a:latin typeface="Gill Sans MT" charset="0"/>
                <a:ea typeface="Arial" charset="0"/>
              </a:rPr>
              <a:t>edit text</a:t>
            </a:r>
          </a:p>
        </p:txBody>
      </p:sp>
      <p:sp>
        <p:nvSpPr>
          <p:cNvPr id="16404" name="Rectangle 26"/>
          <p:cNvSpPr>
            <a:spLocks noChangeArrowheads="1"/>
          </p:cNvSpPr>
          <p:nvPr/>
        </p:nvSpPr>
        <p:spPr bwMode="auto">
          <a:xfrm>
            <a:off x="304800" y="1066800"/>
            <a:ext cx="4572000" cy="595035"/>
          </a:xfrm>
          <a:prstGeom prst="rect">
            <a:avLst/>
          </a:prstGeom>
          <a:noFill/>
          <a:ln w="9525">
            <a:noFill/>
            <a:miter lim="800000"/>
            <a:headEnd/>
            <a:tailEnd/>
          </a:ln>
        </p:spPr>
        <p:txBody>
          <a:bodyPr>
            <a:prstTxWarp prst="textNoShape">
              <a:avLst/>
            </a:prstTxWarp>
            <a:spAutoFit/>
          </a:bodyPr>
          <a:lstStyle/>
          <a:p>
            <a:pPr>
              <a:lnSpc>
                <a:spcPct val="80000"/>
              </a:lnSpc>
            </a:pPr>
            <a:r>
              <a:rPr lang="en-US">
                <a:solidFill>
                  <a:srgbClr val="000000"/>
                </a:solidFill>
                <a:latin typeface="Gill Sans MT" charset="0"/>
                <a:ea typeface="Arial" charset="0"/>
              </a:rPr>
              <a:t>JTextField is a Component that can</a:t>
            </a:r>
          </a:p>
          <a:p>
            <a:pPr>
              <a:lnSpc>
                <a:spcPct val="80000"/>
              </a:lnSpc>
            </a:pPr>
            <a:r>
              <a:rPr lang="en-US">
                <a:solidFill>
                  <a:srgbClr val="000000"/>
                </a:solidFill>
                <a:latin typeface="Gill Sans MT" charset="0"/>
                <a:ea typeface="Arial" charset="0"/>
              </a:rPr>
              <a:t>be added to a view tree</a:t>
            </a:r>
          </a:p>
        </p:txBody>
      </p:sp>
      <p:sp>
        <p:nvSpPr>
          <p:cNvPr id="16405" name="Rectangle 28"/>
          <p:cNvSpPr>
            <a:spLocks noChangeArrowheads="1"/>
          </p:cNvSpPr>
          <p:nvPr/>
        </p:nvSpPr>
        <p:spPr bwMode="auto">
          <a:xfrm>
            <a:off x="6019800" y="1066800"/>
            <a:ext cx="3124200" cy="584200"/>
          </a:xfrm>
          <a:prstGeom prst="rect">
            <a:avLst/>
          </a:prstGeom>
          <a:noFill/>
          <a:ln w="9525">
            <a:noFill/>
            <a:miter lim="800000"/>
            <a:headEnd/>
            <a:tailEnd/>
          </a:ln>
        </p:spPr>
        <p:txBody>
          <a:bodyPr>
            <a:prstTxWarp prst="textNoShape">
              <a:avLst/>
            </a:prstTxWarp>
            <a:spAutoFit/>
          </a:bodyPr>
          <a:lstStyle/>
          <a:p>
            <a:pPr>
              <a:lnSpc>
                <a:spcPct val="80000"/>
              </a:lnSpc>
            </a:pPr>
            <a:r>
              <a:rPr lang="en-US">
                <a:solidFill>
                  <a:srgbClr val="000000"/>
                </a:solidFill>
                <a:latin typeface="Gill Sans MT" charset="0"/>
                <a:ea typeface="Arial" charset="0"/>
              </a:rPr>
              <a:t>KeyListener is a listener for</a:t>
            </a:r>
          </a:p>
          <a:p>
            <a:pPr>
              <a:lnSpc>
                <a:spcPct val="80000"/>
              </a:lnSpc>
            </a:pPr>
            <a:r>
              <a:rPr lang="en-US">
                <a:solidFill>
                  <a:srgbClr val="000000"/>
                </a:solidFill>
                <a:latin typeface="Gill Sans MT" charset="0"/>
                <a:ea typeface="Arial" charset="0"/>
              </a:rPr>
              <a:t>keyboard events</a:t>
            </a:r>
          </a:p>
        </p:txBody>
      </p:sp>
    </p:spTree>
    <p:extLst>
      <p:ext uri="{BB962C8B-B14F-4D97-AF65-F5344CB8AC3E}">
        <p14:creationId xmlns:p14="http://schemas.microsoft.com/office/powerpoint/2010/main" val="55072295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t>A Larger MVC Example</a:t>
            </a:r>
          </a:p>
        </p:txBody>
      </p:sp>
      <p:sp>
        <p:nvSpPr>
          <p:cNvPr id="17411" name="Content Placeholder 24"/>
          <p:cNvSpPr>
            <a:spLocks noGrp="1"/>
          </p:cNvSpPr>
          <p:nvPr>
            <p:ph idx="1"/>
          </p:nvPr>
        </p:nvSpPr>
        <p:spPr>
          <a:xfrm>
            <a:off x="457200" y="914400"/>
            <a:ext cx="8428038" cy="5211763"/>
          </a:xfrm>
        </p:spPr>
        <p:txBody>
          <a:bodyPr/>
          <a:lstStyle/>
          <a:p>
            <a:pPr marL="319088" lvl="1">
              <a:buFont typeface="Wingdings" charset="2"/>
              <a:buNone/>
            </a:pPr>
            <a:endParaRPr lang="en-US"/>
          </a:p>
        </p:txBody>
      </p:sp>
      <p:sp>
        <p:nvSpPr>
          <p:cNvPr id="17412" name="Footer Placeholder 3"/>
          <p:cNvSpPr>
            <a:spLocks noGrp="1"/>
          </p:cNvSpPr>
          <p:nvPr>
            <p:ph type="ftr" sz="quarter" idx="11"/>
          </p:nvPr>
        </p:nvSpPr>
        <p:spPr>
          <a:xfrm>
            <a:off x="3124200" y="6057900"/>
            <a:ext cx="2895600" cy="365125"/>
          </a:xfrm>
          <a:noFill/>
        </p:spPr>
        <p:txBody>
          <a:bodyPr/>
          <a:lstStyle/>
          <a:p>
            <a:r>
              <a:rPr lang="en-US" smtClean="0">
                <a:solidFill>
                  <a:srgbClr val="000000"/>
                </a:solidFill>
                <a:ea typeface="Arial" charset="0"/>
              </a:rPr>
              <a:t>6.813/6.831 User Interface Design and Implementation</a:t>
            </a:r>
            <a:endParaRPr lang="en-US">
              <a:solidFill>
                <a:srgbClr val="000000"/>
              </a:solidFill>
              <a:ea typeface="Arial" charset="0"/>
            </a:endParaRPr>
          </a:p>
        </p:txBody>
      </p:sp>
      <p:sp>
        <p:nvSpPr>
          <p:cNvPr id="5" name="Oval 4"/>
          <p:cNvSpPr>
            <a:spLocks noChangeArrowheads="1"/>
          </p:cNvSpPr>
          <p:nvPr/>
        </p:nvSpPr>
        <p:spPr bwMode="auto">
          <a:xfrm>
            <a:off x="2843213" y="4432300"/>
            <a:ext cx="3975100" cy="1968500"/>
          </a:xfrm>
          <a:prstGeom prst="ellipse">
            <a:avLst/>
          </a:prstGeom>
          <a:gradFill rotWithShape="1">
            <a:gsLst>
              <a:gs pos="0">
                <a:srgbClr val="9595FF"/>
              </a:gs>
              <a:gs pos="35001">
                <a:srgbClr val="B6B6FF"/>
              </a:gs>
              <a:gs pos="100000">
                <a:srgbClr val="E1E1FF"/>
              </a:gs>
            </a:gsLst>
            <a:lin ang="16200000" scaled="1"/>
          </a:gradFill>
          <a:ln w="9525">
            <a:solidFill>
              <a:srgbClr val="2E2ECB"/>
            </a:solidFill>
            <a:round/>
            <a:headEnd/>
            <a:tailEnd/>
          </a:ln>
          <a:effectLst>
            <a:outerShdw blurRad="63500" dist="20000" dir="5400000" rotWithShape="0">
              <a:srgbClr val="000000">
                <a:alpha val="37999"/>
              </a:srgbClr>
            </a:outerShdw>
          </a:effectLst>
        </p:spPr>
        <p:txBody>
          <a:bodyPr anchor="ctr">
            <a:prstTxWarp prst="textNoShape">
              <a:avLst/>
            </a:prstTxWarp>
          </a:bodyPr>
          <a:lstStyle/>
          <a:p>
            <a:pPr algn="ctr">
              <a:defRPr/>
            </a:pPr>
            <a:endParaRPr lang="en-US">
              <a:solidFill>
                <a:srgbClr val="000000"/>
              </a:solidFill>
              <a:latin typeface="Arial"/>
              <a:ea typeface="Arial" charset="0"/>
              <a:cs typeface="Arial"/>
            </a:endParaRPr>
          </a:p>
        </p:txBody>
      </p:sp>
      <p:sp>
        <p:nvSpPr>
          <p:cNvPr id="6" name="Oval 5"/>
          <p:cNvSpPr>
            <a:spLocks noChangeArrowheads="1"/>
          </p:cNvSpPr>
          <p:nvPr/>
        </p:nvSpPr>
        <p:spPr bwMode="auto">
          <a:xfrm>
            <a:off x="5208588" y="1490663"/>
            <a:ext cx="3457575" cy="2222500"/>
          </a:xfrm>
          <a:prstGeom prst="ellipse">
            <a:avLst/>
          </a:prstGeom>
          <a:gradFill rotWithShape="1">
            <a:gsLst>
              <a:gs pos="0">
                <a:srgbClr val="9595FF"/>
              </a:gs>
              <a:gs pos="35001">
                <a:srgbClr val="B6B6FF"/>
              </a:gs>
              <a:gs pos="100000">
                <a:srgbClr val="E1E1FF"/>
              </a:gs>
            </a:gsLst>
            <a:lin ang="16200000" scaled="1"/>
          </a:gradFill>
          <a:ln w="9525">
            <a:solidFill>
              <a:srgbClr val="2E2ECB"/>
            </a:solidFill>
            <a:round/>
            <a:headEnd/>
            <a:tailEnd/>
          </a:ln>
          <a:effectLst>
            <a:outerShdw blurRad="63500" dist="20000" dir="5400000" rotWithShape="0">
              <a:srgbClr val="000000">
                <a:alpha val="37999"/>
              </a:srgbClr>
            </a:outerShdw>
          </a:effectLst>
        </p:spPr>
        <p:txBody>
          <a:bodyPr anchor="ctr">
            <a:prstTxWarp prst="textNoShape">
              <a:avLst/>
            </a:prstTxWarp>
          </a:bodyPr>
          <a:lstStyle/>
          <a:p>
            <a:pPr algn="ctr">
              <a:defRPr/>
            </a:pPr>
            <a:endParaRPr lang="en-US">
              <a:solidFill>
                <a:srgbClr val="000000"/>
              </a:solidFill>
              <a:latin typeface="Arial"/>
              <a:ea typeface="Arial" charset="0"/>
              <a:cs typeface="Arial"/>
            </a:endParaRPr>
          </a:p>
        </p:txBody>
      </p:sp>
      <p:sp>
        <p:nvSpPr>
          <p:cNvPr id="7" name="Oval 6"/>
          <p:cNvSpPr>
            <a:spLocks noChangeArrowheads="1"/>
          </p:cNvSpPr>
          <p:nvPr/>
        </p:nvSpPr>
        <p:spPr bwMode="auto">
          <a:xfrm>
            <a:off x="436563" y="1571625"/>
            <a:ext cx="3937000" cy="2265363"/>
          </a:xfrm>
          <a:prstGeom prst="ellipse">
            <a:avLst/>
          </a:prstGeom>
          <a:gradFill rotWithShape="1">
            <a:gsLst>
              <a:gs pos="0">
                <a:srgbClr val="9595FF"/>
              </a:gs>
              <a:gs pos="35001">
                <a:srgbClr val="B6B6FF"/>
              </a:gs>
              <a:gs pos="100000">
                <a:srgbClr val="E1E1FF"/>
              </a:gs>
            </a:gsLst>
            <a:lin ang="16200000" scaled="1"/>
          </a:gradFill>
          <a:ln w="9525">
            <a:solidFill>
              <a:srgbClr val="2E2ECB"/>
            </a:solidFill>
            <a:round/>
            <a:headEnd/>
            <a:tailEnd/>
          </a:ln>
          <a:effectLst>
            <a:outerShdw blurRad="63500" dist="20000" dir="5400000" rotWithShape="0">
              <a:srgbClr val="000000">
                <a:alpha val="37999"/>
              </a:srgbClr>
            </a:outerShdw>
          </a:effectLst>
        </p:spPr>
        <p:txBody>
          <a:bodyPr anchor="ctr">
            <a:prstTxWarp prst="textNoShape">
              <a:avLst/>
            </a:prstTxWarp>
          </a:bodyPr>
          <a:lstStyle/>
          <a:p>
            <a:pPr algn="ctr">
              <a:defRPr/>
            </a:pPr>
            <a:endParaRPr lang="en-US">
              <a:solidFill>
                <a:srgbClr val="000000"/>
              </a:solidFill>
              <a:latin typeface="Arial"/>
              <a:ea typeface="Arial" charset="0"/>
              <a:cs typeface="Arial"/>
            </a:endParaRPr>
          </a:p>
        </p:txBody>
      </p:sp>
      <p:sp>
        <p:nvSpPr>
          <p:cNvPr id="8" name="Rectangle 7"/>
          <p:cNvSpPr/>
          <p:nvPr/>
        </p:nvSpPr>
        <p:spPr>
          <a:xfrm>
            <a:off x="3663950" y="4895850"/>
            <a:ext cx="2179638" cy="6858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dirty="0" err="1">
                <a:solidFill>
                  <a:srgbClr val="000000"/>
                </a:solidFill>
                <a:latin typeface="Gill Sans MT" pitchFamily="34" charset="0"/>
                <a:cs typeface="Arial"/>
              </a:rPr>
              <a:t>Filesystem</a:t>
            </a:r>
            <a:endParaRPr lang="en-US" dirty="0">
              <a:solidFill>
                <a:srgbClr val="000000"/>
              </a:solidFill>
              <a:latin typeface="Gill Sans MT" pitchFamily="34" charset="0"/>
              <a:cs typeface="Arial"/>
            </a:endParaRPr>
          </a:p>
        </p:txBody>
      </p:sp>
      <p:sp>
        <p:nvSpPr>
          <p:cNvPr id="9" name="Rectangle 8"/>
          <p:cNvSpPr/>
          <p:nvPr/>
        </p:nvSpPr>
        <p:spPr>
          <a:xfrm>
            <a:off x="5864225" y="2262188"/>
            <a:ext cx="2544763" cy="6858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dirty="0" err="1">
                <a:solidFill>
                  <a:srgbClr val="000000"/>
                </a:solidFill>
                <a:latin typeface="Gill Sans MT" pitchFamily="34" charset="0"/>
                <a:cs typeface="Arial"/>
              </a:rPr>
              <a:t>KeyListener</a:t>
            </a:r>
            <a:endParaRPr lang="en-US" dirty="0">
              <a:solidFill>
                <a:srgbClr val="000000"/>
              </a:solidFill>
              <a:latin typeface="Gill Sans MT" pitchFamily="34" charset="0"/>
              <a:cs typeface="Arial"/>
            </a:endParaRPr>
          </a:p>
        </p:txBody>
      </p:sp>
      <p:sp>
        <p:nvSpPr>
          <p:cNvPr id="10" name="Rectangle 9"/>
          <p:cNvSpPr/>
          <p:nvPr/>
        </p:nvSpPr>
        <p:spPr>
          <a:xfrm>
            <a:off x="1531938" y="2303463"/>
            <a:ext cx="1917700" cy="7620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dirty="0" err="1">
                <a:solidFill>
                  <a:srgbClr val="000000"/>
                </a:solidFill>
                <a:latin typeface="Gill Sans MT" pitchFamily="34" charset="0"/>
                <a:cs typeface="Arial"/>
              </a:rPr>
              <a:t>FilesystemTree</a:t>
            </a:r>
            <a:endParaRPr lang="en-US" dirty="0">
              <a:solidFill>
                <a:srgbClr val="000000"/>
              </a:solidFill>
              <a:latin typeface="Gill Sans MT" pitchFamily="34" charset="0"/>
              <a:cs typeface="Arial"/>
            </a:endParaRPr>
          </a:p>
        </p:txBody>
      </p:sp>
      <p:sp>
        <p:nvSpPr>
          <p:cNvPr id="17419" name="TextBox 56"/>
          <p:cNvSpPr txBox="1">
            <a:spLocks noChangeArrowheads="1"/>
          </p:cNvSpPr>
          <p:nvPr/>
        </p:nvSpPr>
        <p:spPr bwMode="auto">
          <a:xfrm>
            <a:off x="4143375" y="5764213"/>
            <a:ext cx="1222375" cy="523875"/>
          </a:xfrm>
          <a:prstGeom prst="rect">
            <a:avLst/>
          </a:prstGeom>
          <a:noFill/>
          <a:ln w="9525">
            <a:noFill/>
            <a:miter lim="800000"/>
            <a:headEnd/>
            <a:tailEnd/>
          </a:ln>
        </p:spPr>
        <p:txBody>
          <a:bodyPr wrap="none">
            <a:prstTxWarp prst="textNoShape">
              <a:avLst/>
            </a:prstTxWarp>
            <a:spAutoFit/>
          </a:bodyPr>
          <a:lstStyle/>
          <a:p>
            <a:r>
              <a:rPr lang="en-US" sz="2800" b="1">
                <a:solidFill>
                  <a:srgbClr val="000000"/>
                </a:solidFill>
                <a:latin typeface="Gill Sans MT" charset="0"/>
                <a:ea typeface="Arial" charset="0"/>
              </a:rPr>
              <a:t>Model</a:t>
            </a:r>
          </a:p>
        </p:txBody>
      </p:sp>
      <p:sp>
        <p:nvSpPr>
          <p:cNvPr id="17420" name="TextBox 57"/>
          <p:cNvSpPr txBox="1">
            <a:spLocks noChangeArrowheads="1"/>
          </p:cNvSpPr>
          <p:nvPr/>
        </p:nvSpPr>
        <p:spPr bwMode="auto">
          <a:xfrm>
            <a:off x="1741488" y="1668463"/>
            <a:ext cx="1014412" cy="523875"/>
          </a:xfrm>
          <a:prstGeom prst="rect">
            <a:avLst/>
          </a:prstGeom>
          <a:noFill/>
          <a:ln w="9525">
            <a:noFill/>
            <a:miter lim="800000"/>
            <a:headEnd/>
            <a:tailEnd/>
          </a:ln>
        </p:spPr>
        <p:txBody>
          <a:bodyPr wrap="none">
            <a:prstTxWarp prst="textNoShape">
              <a:avLst/>
            </a:prstTxWarp>
            <a:spAutoFit/>
          </a:bodyPr>
          <a:lstStyle/>
          <a:p>
            <a:r>
              <a:rPr lang="en-US" sz="2800" b="1">
                <a:solidFill>
                  <a:srgbClr val="000000"/>
                </a:solidFill>
                <a:latin typeface="Gill Sans MT" charset="0"/>
                <a:ea typeface="Arial" charset="0"/>
              </a:rPr>
              <a:t>View</a:t>
            </a:r>
          </a:p>
        </p:txBody>
      </p:sp>
      <p:sp>
        <p:nvSpPr>
          <p:cNvPr id="17421" name="TextBox 58"/>
          <p:cNvSpPr txBox="1">
            <a:spLocks noChangeArrowheads="1"/>
          </p:cNvSpPr>
          <p:nvPr/>
        </p:nvSpPr>
        <p:spPr bwMode="auto">
          <a:xfrm>
            <a:off x="5964238" y="1570038"/>
            <a:ext cx="1951037" cy="523875"/>
          </a:xfrm>
          <a:prstGeom prst="rect">
            <a:avLst/>
          </a:prstGeom>
          <a:noFill/>
          <a:ln w="9525">
            <a:noFill/>
            <a:miter lim="800000"/>
            <a:headEnd/>
            <a:tailEnd/>
          </a:ln>
        </p:spPr>
        <p:txBody>
          <a:bodyPr wrap="none">
            <a:prstTxWarp prst="textNoShape">
              <a:avLst/>
            </a:prstTxWarp>
            <a:spAutoFit/>
          </a:bodyPr>
          <a:lstStyle/>
          <a:p>
            <a:r>
              <a:rPr lang="en-US" sz="2800" b="1">
                <a:solidFill>
                  <a:srgbClr val="000000"/>
                </a:solidFill>
                <a:latin typeface="Gill Sans MT" charset="0"/>
                <a:ea typeface="Arial" charset="0"/>
              </a:rPr>
              <a:t>Controller</a:t>
            </a:r>
          </a:p>
        </p:txBody>
      </p:sp>
      <p:cxnSp>
        <p:nvCxnSpPr>
          <p:cNvPr id="27" name="Shape 26"/>
          <p:cNvCxnSpPr>
            <a:stCxn id="10" idx="2"/>
            <a:endCxn id="8" idx="1"/>
          </p:cNvCxnSpPr>
          <p:nvPr/>
        </p:nvCxnSpPr>
        <p:spPr>
          <a:xfrm rot="16200000" flipH="1">
            <a:off x="1990725" y="3565526"/>
            <a:ext cx="2173287" cy="1173162"/>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hape 27"/>
          <p:cNvCxnSpPr>
            <a:stCxn id="10" idx="0"/>
            <a:endCxn id="9" idx="1"/>
          </p:cNvCxnSpPr>
          <p:nvPr/>
        </p:nvCxnSpPr>
        <p:spPr>
          <a:xfrm rot="16200000" flipH="1">
            <a:off x="4026694" y="767557"/>
            <a:ext cx="301625" cy="3373437"/>
          </a:xfrm>
          <a:prstGeom prst="curvedConnector4">
            <a:avLst>
              <a:gd name="adj1" fmla="val -75564"/>
              <a:gd name="adj2" fmla="val 6421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hape 27"/>
          <p:cNvCxnSpPr>
            <a:stCxn id="9" idx="2"/>
            <a:endCxn id="8" idx="3"/>
          </p:cNvCxnSpPr>
          <p:nvPr/>
        </p:nvCxnSpPr>
        <p:spPr>
          <a:xfrm rot="5400000">
            <a:off x="5344320" y="3447256"/>
            <a:ext cx="2290762" cy="129222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7425" name="Rectangle 55"/>
          <p:cNvSpPr>
            <a:spLocks noChangeArrowheads="1"/>
          </p:cNvSpPr>
          <p:nvPr/>
        </p:nvSpPr>
        <p:spPr bwMode="auto">
          <a:xfrm>
            <a:off x="639763" y="4138613"/>
            <a:ext cx="2176462" cy="922337"/>
          </a:xfrm>
          <a:prstGeom prst="rect">
            <a:avLst/>
          </a:prstGeom>
          <a:noFill/>
          <a:ln w="9525">
            <a:noFill/>
            <a:miter lim="800000"/>
            <a:headEnd/>
            <a:tailEnd/>
          </a:ln>
        </p:spPr>
        <p:txBody>
          <a:bodyPr wrap="none">
            <a:prstTxWarp prst="textNoShape">
              <a:avLst/>
            </a:prstTxWarp>
            <a:spAutoFit/>
          </a:bodyPr>
          <a:lstStyle/>
          <a:p>
            <a:r>
              <a:rPr lang="en-US">
                <a:solidFill>
                  <a:srgbClr val="000000"/>
                </a:solidFill>
                <a:latin typeface="Gill Sans MT" charset="0"/>
                <a:ea typeface="Arial" charset="0"/>
              </a:rPr>
              <a:t>observer methods</a:t>
            </a:r>
          </a:p>
          <a:p>
            <a:r>
              <a:rPr lang="en-US">
                <a:solidFill>
                  <a:srgbClr val="000000"/>
                </a:solidFill>
                <a:latin typeface="Gill Sans MT" charset="0"/>
                <a:ea typeface="Arial" charset="0"/>
              </a:rPr>
              <a:t>(e.g. getRootFolder(),</a:t>
            </a:r>
          </a:p>
          <a:p>
            <a:r>
              <a:rPr lang="en-US">
                <a:solidFill>
                  <a:srgbClr val="000000"/>
                </a:solidFill>
                <a:latin typeface="Gill Sans MT" charset="0"/>
                <a:ea typeface="Arial" charset="0"/>
              </a:rPr>
              <a:t>getFiles())</a:t>
            </a:r>
          </a:p>
        </p:txBody>
      </p:sp>
      <p:sp>
        <p:nvSpPr>
          <p:cNvPr id="17426" name="Rectangle 55"/>
          <p:cNvSpPr>
            <a:spLocks noChangeArrowheads="1"/>
          </p:cNvSpPr>
          <p:nvPr/>
        </p:nvSpPr>
        <p:spPr bwMode="auto">
          <a:xfrm>
            <a:off x="6873875" y="3913188"/>
            <a:ext cx="1743075" cy="922337"/>
          </a:xfrm>
          <a:prstGeom prst="rect">
            <a:avLst/>
          </a:prstGeom>
          <a:noFill/>
          <a:ln w="9525">
            <a:noFill/>
            <a:miter lim="800000"/>
            <a:headEnd/>
            <a:tailEnd/>
          </a:ln>
        </p:spPr>
        <p:txBody>
          <a:bodyPr wrap="none">
            <a:prstTxWarp prst="textNoShape">
              <a:avLst/>
            </a:prstTxWarp>
            <a:spAutoFit/>
          </a:bodyPr>
          <a:lstStyle/>
          <a:p>
            <a:r>
              <a:rPr lang="en-US">
                <a:solidFill>
                  <a:srgbClr val="000000"/>
                </a:solidFill>
                <a:latin typeface="Gill Sans MT" charset="0"/>
                <a:ea typeface="Arial" charset="0"/>
              </a:rPr>
              <a:t>mutator</a:t>
            </a:r>
            <a:br>
              <a:rPr lang="en-US">
                <a:solidFill>
                  <a:srgbClr val="000000"/>
                </a:solidFill>
                <a:latin typeface="Gill Sans MT" charset="0"/>
                <a:ea typeface="Arial" charset="0"/>
              </a:rPr>
            </a:br>
            <a:r>
              <a:rPr lang="en-US">
                <a:solidFill>
                  <a:srgbClr val="000000"/>
                </a:solidFill>
                <a:latin typeface="Gill Sans MT" charset="0"/>
                <a:ea typeface="Arial" charset="0"/>
              </a:rPr>
              <a:t>methods</a:t>
            </a:r>
            <a:br>
              <a:rPr lang="en-US">
                <a:solidFill>
                  <a:srgbClr val="000000"/>
                </a:solidFill>
                <a:latin typeface="Gill Sans MT" charset="0"/>
                <a:ea typeface="Arial" charset="0"/>
              </a:rPr>
            </a:br>
            <a:r>
              <a:rPr lang="en-US">
                <a:solidFill>
                  <a:srgbClr val="000000"/>
                </a:solidFill>
                <a:latin typeface="Gill Sans MT" charset="0"/>
                <a:ea typeface="Arial" charset="0"/>
              </a:rPr>
              <a:t>(e.g. deleteFile())</a:t>
            </a:r>
          </a:p>
        </p:txBody>
      </p:sp>
      <p:cxnSp>
        <p:nvCxnSpPr>
          <p:cNvPr id="29" name="Shape 28"/>
          <p:cNvCxnSpPr>
            <a:endCxn id="10" idx="3"/>
          </p:cNvCxnSpPr>
          <p:nvPr/>
        </p:nvCxnSpPr>
        <p:spPr>
          <a:xfrm rot="16200000" flipV="1">
            <a:off x="2947988" y="3186113"/>
            <a:ext cx="2185987" cy="11826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7428" name="Rectangle 55"/>
          <p:cNvSpPr>
            <a:spLocks noChangeArrowheads="1"/>
          </p:cNvSpPr>
          <p:nvPr/>
        </p:nvSpPr>
        <p:spPr bwMode="auto">
          <a:xfrm>
            <a:off x="4032250" y="1825625"/>
            <a:ext cx="1365250" cy="369888"/>
          </a:xfrm>
          <a:prstGeom prst="rect">
            <a:avLst/>
          </a:prstGeom>
          <a:noFill/>
          <a:ln w="9525">
            <a:noFill/>
            <a:miter lim="800000"/>
            <a:headEnd/>
            <a:tailEnd/>
          </a:ln>
        </p:spPr>
        <p:txBody>
          <a:bodyPr wrap="none">
            <a:prstTxWarp prst="textNoShape">
              <a:avLst/>
            </a:prstTxWarp>
            <a:spAutoFit/>
          </a:bodyPr>
          <a:lstStyle/>
          <a:p>
            <a:r>
              <a:rPr lang="en-US">
                <a:solidFill>
                  <a:srgbClr val="000000"/>
                </a:solidFill>
                <a:latin typeface="Gill Sans MT" charset="0"/>
                <a:ea typeface="Arial" charset="0"/>
              </a:rPr>
              <a:t>keyPressed()</a:t>
            </a:r>
          </a:p>
        </p:txBody>
      </p:sp>
      <p:sp>
        <p:nvSpPr>
          <p:cNvPr id="17429" name="Rectangle 55"/>
          <p:cNvSpPr>
            <a:spLocks noChangeArrowheads="1"/>
          </p:cNvSpPr>
          <p:nvPr/>
        </p:nvSpPr>
        <p:spPr bwMode="auto">
          <a:xfrm>
            <a:off x="2978150" y="3852863"/>
            <a:ext cx="1863725" cy="646112"/>
          </a:xfrm>
          <a:prstGeom prst="rect">
            <a:avLst/>
          </a:prstGeom>
          <a:noFill/>
          <a:ln w="9525">
            <a:noFill/>
            <a:miter lim="800000"/>
            <a:headEnd/>
            <a:tailEnd/>
          </a:ln>
        </p:spPr>
        <p:txBody>
          <a:bodyPr wrap="none">
            <a:prstTxWarp prst="textNoShape">
              <a:avLst/>
            </a:prstTxWarp>
            <a:spAutoFit/>
          </a:bodyPr>
          <a:lstStyle/>
          <a:p>
            <a:r>
              <a:rPr lang="en-US">
                <a:solidFill>
                  <a:srgbClr val="000000"/>
                </a:solidFill>
                <a:latin typeface="Gill Sans MT" charset="0"/>
                <a:ea typeface="Arial" charset="0"/>
              </a:rPr>
              <a:t>change events</a:t>
            </a:r>
          </a:p>
          <a:p>
            <a:r>
              <a:rPr lang="en-US">
                <a:solidFill>
                  <a:srgbClr val="000000"/>
                </a:solidFill>
                <a:latin typeface="Gill Sans MT" charset="0"/>
                <a:ea typeface="Arial" charset="0"/>
              </a:rPr>
              <a:t>(e.g. fileDeleted())</a:t>
            </a:r>
          </a:p>
        </p:txBody>
      </p:sp>
      <p:sp>
        <p:nvSpPr>
          <p:cNvPr id="17430" name="Date Placeholder 21"/>
          <p:cNvSpPr>
            <a:spLocks noGrp="1"/>
          </p:cNvSpPr>
          <p:nvPr>
            <p:ph type="dt" sz="quarter" idx="10"/>
          </p:nvPr>
        </p:nvSpPr>
        <p:spPr>
          <a:noFill/>
        </p:spPr>
        <p:txBody>
          <a:bodyPr/>
          <a:lstStyle/>
          <a:p>
            <a:r>
              <a:rPr lang="en-US" dirty="0" smtClean="0">
                <a:solidFill>
                  <a:srgbClr val="000000"/>
                </a:solidFill>
                <a:ea typeface="Arial" charset="0"/>
              </a:rPr>
              <a:t>Spring </a:t>
            </a:r>
            <a:r>
              <a:rPr lang="en-US" dirty="0" smtClean="0">
                <a:solidFill>
                  <a:srgbClr val="000000"/>
                </a:solidFill>
                <a:ea typeface="Arial" charset="0"/>
              </a:rPr>
              <a:t>2013</a:t>
            </a:r>
            <a:endParaRPr lang="en-US" dirty="0">
              <a:solidFill>
                <a:srgbClr val="000000"/>
              </a:solidFill>
              <a:ea typeface="Arial" charset="0"/>
            </a:endParaRPr>
          </a:p>
        </p:txBody>
      </p:sp>
      <p:sp>
        <p:nvSpPr>
          <p:cNvPr id="17431" name="Slide Number Placeholder 22"/>
          <p:cNvSpPr>
            <a:spLocks noGrp="1"/>
          </p:cNvSpPr>
          <p:nvPr>
            <p:ph type="sldNum" sz="quarter" idx="12"/>
          </p:nvPr>
        </p:nvSpPr>
        <p:spPr>
          <a:noFill/>
        </p:spPr>
        <p:txBody>
          <a:bodyPr/>
          <a:lstStyle/>
          <a:p>
            <a:fld id="{8EAA2AE8-995C-ED41-8AA2-33E7B25C262A}" type="slidenum">
              <a:rPr lang="en-US">
                <a:solidFill>
                  <a:srgbClr val="000000"/>
                </a:solidFill>
              </a:rPr>
              <a:pPr/>
              <a:t>16</a:t>
            </a:fld>
            <a:endParaRPr lang="en-US">
              <a:solidFill>
                <a:srgbClr val="000000"/>
              </a:solidFill>
            </a:endParaRPr>
          </a:p>
        </p:txBody>
      </p:sp>
    </p:spTree>
    <p:extLst>
      <p:ext uri="{BB962C8B-B14F-4D97-AF65-F5344CB8AC3E}">
        <p14:creationId xmlns:p14="http://schemas.microsoft.com/office/powerpoint/2010/main" val="321491550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Hard to Separate Controller and View</a:t>
            </a:r>
          </a:p>
        </p:txBody>
      </p:sp>
      <p:sp>
        <p:nvSpPr>
          <p:cNvPr id="19459" name="Rectangle 3"/>
          <p:cNvSpPr>
            <a:spLocks noGrp="1" noChangeArrowheads="1"/>
          </p:cNvSpPr>
          <p:nvPr>
            <p:ph type="body" idx="1"/>
          </p:nvPr>
        </p:nvSpPr>
        <p:spPr/>
        <p:txBody>
          <a:bodyPr/>
          <a:lstStyle/>
          <a:p>
            <a:pPr>
              <a:lnSpc>
                <a:spcPct val="80000"/>
              </a:lnSpc>
            </a:pPr>
            <a:r>
              <a:rPr lang="en-US"/>
              <a:t>Controller often needs output</a:t>
            </a:r>
          </a:p>
          <a:p>
            <a:pPr lvl="1">
              <a:lnSpc>
                <a:spcPct val="80000"/>
              </a:lnSpc>
            </a:pPr>
            <a:r>
              <a:rPr lang="en-US"/>
              <a:t>View must provide </a:t>
            </a:r>
            <a:r>
              <a:rPr lang="en-US" b="1"/>
              <a:t>affordances</a:t>
            </a:r>
            <a:r>
              <a:rPr lang="en-US"/>
              <a:t> for controller (e.g. scrollbar thumb)</a:t>
            </a:r>
          </a:p>
          <a:p>
            <a:pPr lvl="1">
              <a:lnSpc>
                <a:spcPct val="80000"/>
              </a:lnSpc>
            </a:pPr>
            <a:r>
              <a:rPr lang="en-US"/>
              <a:t>View must also provide </a:t>
            </a:r>
            <a:r>
              <a:rPr lang="en-US" b="1"/>
              <a:t>feedback</a:t>
            </a:r>
            <a:r>
              <a:rPr lang="en-US"/>
              <a:t> about controller state (e.g., depressed button)</a:t>
            </a:r>
          </a:p>
          <a:p>
            <a:pPr>
              <a:lnSpc>
                <a:spcPct val="80000"/>
              </a:lnSpc>
            </a:pPr>
            <a:r>
              <a:rPr lang="en-US"/>
              <a:t>State shared between controller and view: Who manages the selection?</a:t>
            </a:r>
          </a:p>
          <a:p>
            <a:pPr lvl="1">
              <a:lnSpc>
                <a:spcPct val="80000"/>
              </a:lnSpc>
            </a:pPr>
            <a:r>
              <a:rPr lang="en-US"/>
              <a:t>Must be displayed by the view (as blinking text cursor or highlight)</a:t>
            </a:r>
          </a:p>
          <a:p>
            <a:pPr lvl="1">
              <a:lnSpc>
                <a:spcPct val="80000"/>
              </a:lnSpc>
            </a:pPr>
            <a:r>
              <a:rPr lang="en-US"/>
              <a:t>Must be updated and used by the controller</a:t>
            </a:r>
          </a:p>
          <a:p>
            <a:pPr lvl="1">
              <a:lnSpc>
                <a:spcPct val="80000"/>
              </a:lnSpc>
            </a:pPr>
            <a:r>
              <a:rPr lang="en-US"/>
              <a:t>Should selection be in model?</a:t>
            </a:r>
          </a:p>
          <a:p>
            <a:pPr lvl="2">
              <a:lnSpc>
                <a:spcPct val="80000"/>
              </a:lnSpc>
            </a:pPr>
            <a:r>
              <a:rPr lang="en-US"/>
              <a:t>Generally not</a:t>
            </a:r>
          </a:p>
          <a:p>
            <a:pPr lvl="2">
              <a:lnSpc>
                <a:spcPct val="80000"/>
              </a:lnSpc>
            </a:pPr>
            <a:r>
              <a:rPr lang="en-US"/>
              <a:t>Some views need independent selections (e.g. two windows on the same document)</a:t>
            </a:r>
          </a:p>
          <a:p>
            <a:pPr lvl="2">
              <a:lnSpc>
                <a:spcPct val="80000"/>
              </a:lnSpc>
            </a:pPr>
            <a:r>
              <a:rPr lang="en-US"/>
              <a:t>Other views need synchronized selections (e.g. table view &amp; chart view)</a:t>
            </a:r>
          </a:p>
          <a:p>
            <a:pPr lvl="1">
              <a:lnSpc>
                <a:spcPct val="80000"/>
              </a:lnSpc>
            </a:pPr>
            <a:endParaRPr lang="en-US"/>
          </a:p>
        </p:txBody>
      </p:sp>
      <p:sp>
        <p:nvSpPr>
          <p:cNvPr id="19460" name="Date Placeholder 3"/>
          <p:cNvSpPr>
            <a:spLocks noGrp="1"/>
          </p:cNvSpPr>
          <p:nvPr>
            <p:ph type="dt" sz="quarter" idx="10"/>
          </p:nvPr>
        </p:nvSpPr>
        <p:spPr>
          <a:noFill/>
        </p:spPr>
        <p:txBody>
          <a:bodyPr/>
          <a:lstStyle/>
          <a:p>
            <a:r>
              <a:rPr lang="en-US" dirty="0" smtClean="0">
                <a:solidFill>
                  <a:srgbClr val="000000"/>
                </a:solidFill>
                <a:ea typeface="Arial" charset="0"/>
              </a:rPr>
              <a:t>Spring </a:t>
            </a:r>
            <a:r>
              <a:rPr lang="en-US" dirty="0" smtClean="0">
                <a:solidFill>
                  <a:srgbClr val="000000"/>
                </a:solidFill>
                <a:ea typeface="Arial" charset="0"/>
              </a:rPr>
              <a:t>2013</a:t>
            </a:r>
            <a:endParaRPr lang="en-US" dirty="0">
              <a:solidFill>
                <a:srgbClr val="000000"/>
              </a:solidFill>
              <a:ea typeface="Arial" charset="0"/>
            </a:endParaRPr>
          </a:p>
        </p:txBody>
      </p:sp>
      <p:sp>
        <p:nvSpPr>
          <p:cNvPr id="19461" name="Footer Placeholder 4"/>
          <p:cNvSpPr>
            <a:spLocks noGrp="1"/>
          </p:cNvSpPr>
          <p:nvPr>
            <p:ph type="ftr" sz="quarter" idx="11"/>
          </p:nvPr>
        </p:nvSpPr>
        <p:spPr>
          <a:noFill/>
        </p:spPr>
        <p:txBody>
          <a:bodyPr/>
          <a:lstStyle/>
          <a:p>
            <a:r>
              <a:rPr lang="en-US" smtClean="0">
                <a:solidFill>
                  <a:srgbClr val="000000"/>
                </a:solidFill>
                <a:ea typeface="Arial" charset="0"/>
              </a:rPr>
              <a:t>6.813/6.831 User Interface Design and Implementation</a:t>
            </a:r>
            <a:endParaRPr lang="en-US">
              <a:solidFill>
                <a:srgbClr val="000000"/>
              </a:solidFill>
              <a:ea typeface="Arial" charset="0"/>
            </a:endParaRPr>
          </a:p>
        </p:txBody>
      </p:sp>
      <p:sp>
        <p:nvSpPr>
          <p:cNvPr id="19462" name="Slide Number Placeholder 5"/>
          <p:cNvSpPr>
            <a:spLocks noGrp="1"/>
          </p:cNvSpPr>
          <p:nvPr>
            <p:ph type="sldNum" sz="quarter" idx="12"/>
          </p:nvPr>
        </p:nvSpPr>
        <p:spPr>
          <a:noFill/>
        </p:spPr>
        <p:txBody>
          <a:bodyPr/>
          <a:lstStyle/>
          <a:p>
            <a:fld id="{CF1D934B-C3D3-E44B-A3ED-2C0A35C464D4}" type="slidenum">
              <a:rPr lang="en-US">
                <a:solidFill>
                  <a:srgbClr val="000000"/>
                </a:solidFill>
              </a:rPr>
              <a:pPr/>
              <a:t>17</a:t>
            </a:fld>
            <a:endParaRPr lang="en-US">
              <a:solidFill>
                <a:srgbClr val="000000"/>
              </a:solidFill>
            </a:endParaRPr>
          </a:p>
        </p:txBody>
      </p:sp>
    </p:spTree>
    <p:extLst>
      <p:ext uri="{BB962C8B-B14F-4D97-AF65-F5344CB8AC3E}">
        <p14:creationId xmlns:p14="http://schemas.microsoft.com/office/powerpoint/2010/main" val="174407948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Widget: Tightly Coupled View &amp; Controller</a:t>
            </a:r>
          </a:p>
        </p:txBody>
      </p:sp>
      <p:sp>
        <p:nvSpPr>
          <p:cNvPr id="20483" name="Rectangle 3"/>
          <p:cNvSpPr>
            <a:spLocks noGrp="1" noChangeArrowheads="1"/>
          </p:cNvSpPr>
          <p:nvPr>
            <p:ph type="body" idx="1"/>
          </p:nvPr>
        </p:nvSpPr>
        <p:spPr/>
        <p:txBody>
          <a:bodyPr/>
          <a:lstStyle/>
          <a:p>
            <a:r>
              <a:rPr lang="en-US"/>
              <a:t>The MVC idea has largely been superseded by an MV (Model-View) idea</a:t>
            </a:r>
          </a:p>
          <a:p>
            <a:r>
              <a:rPr lang="en-US"/>
              <a:t>A widget is a reusable view object that manages both its output and its input</a:t>
            </a:r>
          </a:p>
          <a:p>
            <a:pPr lvl="1"/>
            <a:r>
              <a:rPr lang="en-US"/>
              <a:t>Widgets are sometimes called components (Java, Flex) or controls (Windows)</a:t>
            </a:r>
          </a:p>
          <a:p>
            <a:r>
              <a:rPr lang="en-US"/>
              <a:t>Examples: scrollbar, button, menubar</a:t>
            </a:r>
          </a:p>
          <a:p>
            <a:pPr lvl="1"/>
            <a:endParaRPr lang="en-US"/>
          </a:p>
        </p:txBody>
      </p:sp>
      <p:sp>
        <p:nvSpPr>
          <p:cNvPr id="20484" name="Date Placeholder 3"/>
          <p:cNvSpPr>
            <a:spLocks noGrp="1"/>
          </p:cNvSpPr>
          <p:nvPr>
            <p:ph type="dt" sz="quarter" idx="10"/>
          </p:nvPr>
        </p:nvSpPr>
        <p:spPr>
          <a:noFill/>
        </p:spPr>
        <p:txBody>
          <a:bodyPr/>
          <a:lstStyle/>
          <a:p>
            <a:r>
              <a:rPr lang="en-US" dirty="0" smtClean="0">
                <a:solidFill>
                  <a:srgbClr val="000000"/>
                </a:solidFill>
                <a:ea typeface="Arial" charset="0"/>
              </a:rPr>
              <a:t>Spring </a:t>
            </a:r>
            <a:r>
              <a:rPr lang="en-US" dirty="0" smtClean="0">
                <a:solidFill>
                  <a:srgbClr val="000000"/>
                </a:solidFill>
                <a:ea typeface="Arial" charset="0"/>
              </a:rPr>
              <a:t>2013</a:t>
            </a:r>
            <a:endParaRPr lang="en-US" dirty="0">
              <a:solidFill>
                <a:srgbClr val="000000"/>
              </a:solidFill>
              <a:ea typeface="Arial" charset="0"/>
            </a:endParaRPr>
          </a:p>
        </p:txBody>
      </p:sp>
      <p:sp>
        <p:nvSpPr>
          <p:cNvPr id="20485" name="Footer Placeholder 4"/>
          <p:cNvSpPr>
            <a:spLocks noGrp="1"/>
          </p:cNvSpPr>
          <p:nvPr>
            <p:ph type="ftr" sz="quarter" idx="11"/>
          </p:nvPr>
        </p:nvSpPr>
        <p:spPr>
          <a:noFill/>
        </p:spPr>
        <p:txBody>
          <a:bodyPr/>
          <a:lstStyle/>
          <a:p>
            <a:r>
              <a:rPr lang="en-US" smtClean="0">
                <a:solidFill>
                  <a:srgbClr val="000000"/>
                </a:solidFill>
                <a:ea typeface="Arial" charset="0"/>
              </a:rPr>
              <a:t>6.813/6.831 User Interface Design and Implementation</a:t>
            </a:r>
            <a:endParaRPr lang="en-US">
              <a:solidFill>
                <a:srgbClr val="000000"/>
              </a:solidFill>
              <a:ea typeface="Arial" charset="0"/>
            </a:endParaRPr>
          </a:p>
        </p:txBody>
      </p:sp>
      <p:sp>
        <p:nvSpPr>
          <p:cNvPr id="20486" name="Slide Number Placeholder 5"/>
          <p:cNvSpPr>
            <a:spLocks noGrp="1"/>
          </p:cNvSpPr>
          <p:nvPr>
            <p:ph type="sldNum" sz="quarter" idx="12"/>
          </p:nvPr>
        </p:nvSpPr>
        <p:spPr>
          <a:noFill/>
        </p:spPr>
        <p:txBody>
          <a:bodyPr/>
          <a:lstStyle/>
          <a:p>
            <a:fld id="{12BC2F2A-BA44-5140-A3C7-DD6BB2C1DCA4}" type="slidenum">
              <a:rPr lang="en-US">
                <a:solidFill>
                  <a:srgbClr val="000000"/>
                </a:solidFill>
              </a:rPr>
              <a:pPr/>
              <a:t>18</a:t>
            </a:fld>
            <a:endParaRPr lang="en-US">
              <a:solidFill>
                <a:srgbClr val="000000"/>
              </a:solidFill>
            </a:endParaRPr>
          </a:p>
        </p:txBody>
      </p:sp>
    </p:spTree>
    <p:extLst>
      <p:ext uri="{BB962C8B-B14F-4D97-AF65-F5344CB8AC3E}">
        <p14:creationId xmlns:p14="http://schemas.microsoft.com/office/powerpoint/2010/main" val="165055240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8"/>
          <p:cNvSpPr>
            <a:spLocks noGrp="1"/>
          </p:cNvSpPr>
          <p:nvPr>
            <p:ph type="title"/>
          </p:nvPr>
        </p:nvSpPr>
        <p:spPr/>
        <p:txBody>
          <a:bodyPr/>
          <a:lstStyle/>
          <a:p>
            <a:r>
              <a:rPr lang="en-US"/>
              <a:t>A Different Perspective on MVC</a:t>
            </a:r>
          </a:p>
        </p:txBody>
      </p:sp>
      <p:sp>
        <p:nvSpPr>
          <p:cNvPr id="21507" name="Date Placeholder 26"/>
          <p:cNvSpPr>
            <a:spLocks noGrp="1"/>
          </p:cNvSpPr>
          <p:nvPr>
            <p:ph type="dt" sz="quarter" idx="10"/>
          </p:nvPr>
        </p:nvSpPr>
        <p:spPr>
          <a:noFill/>
        </p:spPr>
        <p:txBody>
          <a:bodyPr/>
          <a:lstStyle/>
          <a:p>
            <a:r>
              <a:rPr lang="en-US" dirty="0" smtClean="0">
                <a:solidFill>
                  <a:srgbClr val="000000"/>
                </a:solidFill>
                <a:ea typeface="Arial" charset="0"/>
              </a:rPr>
              <a:t>Spring </a:t>
            </a:r>
            <a:r>
              <a:rPr lang="en-US" dirty="0" smtClean="0">
                <a:solidFill>
                  <a:srgbClr val="000000"/>
                </a:solidFill>
                <a:ea typeface="Arial" charset="0"/>
              </a:rPr>
              <a:t>2013</a:t>
            </a:r>
            <a:endParaRPr lang="en-US" dirty="0">
              <a:solidFill>
                <a:srgbClr val="000000"/>
              </a:solidFill>
              <a:ea typeface="Arial" charset="0"/>
            </a:endParaRPr>
          </a:p>
        </p:txBody>
      </p:sp>
      <p:sp>
        <p:nvSpPr>
          <p:cNvPr id="21508" name="Footer Placeholder 24"/>
          <p:cNvSpPr>
            <a:spLocks noGrp="1"/>
          </p:cNvSpPr>
          <p:nvPr>
            <p:ph type="ftr" sz="quarter" idx="11"/>
          </p:nvPr>
        </p:nvSpPr>
        <p:spPr>
          <a:noFill/>
        </p:spPr>
        <p:txBody>
          <a:bodyPr/>
          <a:lstStyle/>
          <a:p>
            <a:r>
              <a:rPr lang="en-US" smtClean="0">
                <a:solidFill>
                  <a:srgbClr val="000000"/>
                </a:solidFill>
                <a:ea typeface="Arial" charset="0"/>
              </a:rPr>
              <a:t>6.813/6.831 User Interface Design and Implementation</a:t>
            </a:r>
            <a:endParaRPr lang="en-US">
              <a:solidFill>
                <a:srgbClr val="000000"/>
              </a:solidFill>
              <a:ea typeface="Arial" charset="0"/>
            </a:endParaRPr>
          </a:p>
        </p:txBody>
      </p:sp>
      <p:sp>
        <p:nvSpPr>
          <p:cNvPr id="21509" name="Slide Number Placeholder 28"/>
          <p:cNvSpPr>
            <a:spLocks noGrp="1"/>
          </p:cNvSpPr>
          <p:nvPr>
            <p:ph type="sldNum" sz="quarter" idx="12"/>
          </p:nvPr>
        </p:nvSpPr>
        <p:spPr>
          <a:noFill/>
        </p:spPr>
        <p:txBody>
          <a:bodyPr/>
          <a:lstStyle/>
          <a:p>
            <a:fld id="{7682A59F-E6D3-1A4F-AE45-68FB15BF31C9}" type="slidenum">
              <a:rPr lang="en-US">
                <a:solidFill>
                  <a:srgbClr val="000000"/>
                </a:solidFill>
              </a:rPr>
              <a:pPr/>
              <a:t>19</a:t>
            </a:fld>
            <a:endParaRPr lang="en-US">
              <a:solidFill>
                <a:srgbClr val="000000"/>
              </a:solidFill>
            </a:endParaRPr>
          </a:p>
        </p:txBody>
      </p:sp>
      <p:grpSp>
        <p:nvGrpSpPr>
          <p:cNvPr id="21510" name="Group 16"/>
          <p:cNvGrpSpPr>
            <a:grpSpLocks/>
          </p:cNvGrpSpPr>
          <p:nvPr/>
        </p:nvGrpSpPr>
        <p:grpSpPr bwMode="auto">
          <a:xfrm>
            <a:off x="6324600" y="4495800"/>
            <a:ext cx="2438400" cy="1447800"/>
            <a:chOff x="3505200" y="4191000"/>
            <a:chExt cx="2438400" cy="1752600"/>
          </a:xfrm>
        </p:grpSpPr>
        <p:sp>
          <p:nvSpPr>
            <p:cNvPr id="8" name="Oval 7"/>
            <p:cNvSpPr>
              <a:spLocks noChangeArrowheads="1"/>
            </p:cNvSpPr>
            <p:nvPr/>
          </p:nvSpPr>
          <p:spPr bwMode="auto">
            <a:xfrm>
              <a:off x="3505200" y="4191000"/>
              <a:ext cx="2438400" cy="1752600"/>
            </a:xfrm>
            <a:prstGeom prst="ellipse">
              <a:avLst/>
            </a:prstGeom>
            <a:gradFill rotWithShape="1">
              <a:gsLst>
                <a:gs pos="0">
                  <a:srgbClr val="9595FF"/>
                </a:gs>
                <a:gs pos="35001">
                  <a:srgbClr val="B6B6FF"/>
                </a:gs>
                <a:gs pos="100000">
                  <a:srgbClr val="E1E1FF"/>
                </a:gs>
              </a:gsLst>
              <a:lin ang="16200000" scaled="1"/>
            </a:gradFill>
            <a:ln w="9525">
              <a:solidFill>
                <a:srgbClr val="2E2ECB"/>
              </a:solidFill>
              <a:round/>
              <a:headEnd/>
              <a:tailEnd/>
            </a:ln>
            <a:effectLst>
              <a:outerShdw blurRad="63500" dist="20000" dir="5400000" rotWithShape="0">
                <a:srgbClr val="000000">
                  <a:alpha val="37999"/>
                </a:srgbClr>
              </a:outerShdw>
            </a:effectLst>
          </p:spPr>
          <p:txBody>
            <a:bodyPr anchor="ctr">
              <a:prstTxWarp prst="textNoShape">
                <a:avLst/>
              </a:prstTxWarp>
            </a:bodyPr>
            <a:lstStyle/>
            <a:p>
              <a:pPr algn="ctr">
                <a:defRPr/>
              </a:pPr>
              <a:endParaRPr lang="en-US">
                <a:solidFill>
                  <a:srgbClr val="000000"/>
                </a:solidFill>
                <a:latin typeface="Arial"/>
                <a:ea typeface="Arial" charset="0"/>
                <a:cs typeface="Arial"/>
              </a:endParaRPr>
            </a:p>
          </p:txBody>
        </p:sp>
        <p:sp>
          <p:nvSpPr>
            <p:cNvPr id="21529" name="TextBox 10"/>
            <p:cNvSpPr txBox="1">
              <a:spLocks noChangeArrowheads="1"/>
            </p:cNvSpPr>
            <p:nvPr/>
          </p:nvSpPr>
          <p:spPr bwMode="auto">
            <a:xfrm>
              <a:off x="4113496" y="4805690"/>
              <a:ext cx="1221809" cy="523220"/>
            </a:xfrm>
            <a:prstGeom prst="rect">
              <a:avLst/>
            </a:prstGeom>
            <a:noFill/>
            <a:ln w="9525">
              <a:noFill/>
              <a:miter lim="800000"/>
              <a:headEnd/>
              <a:tailEnd/>
            </a:ln>
          </p:spPr>
          <p:txBody>
            <a:bodyPr wrap="none">
              <a:prstTxWarp prst="textNoShape">
                <a:avLst/>
              </a:prstTxWarp>
              <a:spAutoFit/>
            </a:bodyPr>
            <a:lstStyle/>
            <a:p>
              <a:r>
                <a:rPr lang="en-US" sz="2800" b="1">
                  <a:solidFill>
                    <a:srgbClr val="000000"/>
                  </a:solidFill>
                  <a:latin typeface="Gill Sans MT" charset="0"/>
                  <a:ea typeface="Arial" charset="0"/>
                </a:rPr>
                <a:t>Model</a:t>
              </a:r>
            </a:p>
          </p:txBody>
        </p:sp>
      </p:grpSp>
      <p:grpSp>
        <p:nvGrpSpPr>
          <p:cNvPr id="21511" name="Group 17"/>
          <p:cNvGrpSpPr>
            <a:grpSpLocks/>
          </p:cNvGrpSpPr>
          <p:nvPr/>
        </p:nvGrpSpPr>
        <p:grpSpPr bwMode="auto">
          <a:xfrm>
            <a:off x="457200" y="1828800"/>
            <a:ext cx="2362200" cy="1600200"/>
            <a:chOff x="1219200" y="1143000"/>
            <a:chExt cx="2362200" cy="1828800"/>
          </a:xfrm>
        </p:grpSpPr>
        <p:sp>
          <p:nvSpPr>
            <p:cNvPr id="10" name="Oval 9"/>
            <p:cNvSpPr>
              <a:spLocks noChangeArrowheads="1"/>
            </p:cNvSpPr>
            <p:nvPr/>
          </p:nvSpPr>
          <p:spPr bwMode="auto">
            <a:xfrm>
              <a:off x="1219200" y="1143000"/>
              <a:ext cx="2362200" cy="1828800"/>
            </a:xfrm>
            <a:prstGeom prst="ellipse">
              <a:avLst/>
            </a:prstGeom>
            <a:gradFill rotWithShape="1">
              <a:gsLst>
                <a:gs pos="0">
                  <a:srgbClr val="9595FF"/>
                </a:gs>
                <a:gs pos="35001">
                  <a:srgbClr val="B6B6FF"/>
                </a:gs>
                <a:gs pos="100000">
                  <a:srgbClr val="E1E1FF"/>
                </a:gs>
              </a:gsLst>
              <a:lin ang="16200000" scaled="1"/>
            </a:gradFill>
            <a:ln w="9525">
              <a:solidFill>
                <a:srgbClr val="2E2ECB"/>
              </a:solidFill>
              <a:round/>
              <a:headEnd/>
              <a:tailEnd/>
            </a:ln>
            <a:effectLst>
              <a:outerShdw blurRad="63500" dist="20000" dir="5400000" rotWithShape="0">
                <a:srgbClr val="000000">
                  <a:alpha val="37999"/>
                </a:srgbClr>
              </a:outerShdw>
            </a:effectLst>
          </p:spPr>
          <p:txBody>
            <a:bodyPr anchor="ctr">
              <a:prstTxWarp prst="textNoShape">
                <a:avLst/>
              </a:prstTxWarp>
            </a:bodyPr>
            <a:lstStyle/>
            <a:p>
              <a:pPr algn="ctr">
                <a:defRPr/>
              </a:pPr>
              <a:endParaRPr lang="en-US">
                <a:solidFill>
                  <a:srgbClr val="000000"/>
                </a:solidFill>
                <a:latin typeface="Arial"/>
                <a:ea typeface="Arial" charset="0"/>
                <a:cs typeface="Arial"/>
              </a:endParaRPr>
            </a:p>
          </p:txBody>
        </p:sp>
        <p:sp>
          <p:nvSpPr>
            <p:cNvPr id="21527" name="TextBox 11"/>
            <p:cNvSpPr txBox="1">
              <a:spLocks noChangeArrowheads="1"/>
            </p:cNvSpPr>
            <p:nvPr/>
          </p:nvSpPr>
          <p:spPr bwMode="auto">
            <a:xfrm>
              <a:off x="1905000" y="1752600"/>
              <a:ext cx="1014380" cy="523220"/>
            </a:xfrm>
            <a:prstGeom prst="rect">
              <a:avLst/>
            </a:prstGeom>
            <a:noFill/>
            <a:ln w="9525">
              <a:noFill/>
              <a:miter lim="800000"/>
              <a:headEnd/>
              <a:tailEnd/>
            </a:ln>
          </p:spPr>
          <p:txBody>
            <a:bodyPr wrap="none">
              <a:prstTxWarp prst="textNoShape">
                <a:avLst/>
              </a:prstTxWarp>
              <a:spAutoFit/>
            </a:bodyPr>
            <a:lstStyle/>
            <a:p>
              <a:r>
                <a:rPr lang="en-US" sz="2800" b="1">
                  <a:solidFill>
                    <a:srgbClr val="000000"/>
                  </a:solidFill>
                  <a:latin typeface="Gill Sans MT" charset="0"/>
                  <a:ea typeface="Arial" charset="0"/>
                </a:rPr>
                <a:t>View</a:t>
              </a:r>
            </a:p>
          </p:txBody>
        </p:sp>
      </p:grpSp>
      <p:grpSp>
        <p:nvGrpSpPr>
          <p:cNvPr id="21512" name="Group 15"/>
          <p:cNvGrpSpPr>
            <a:grpSpLocks/>
          </p:cNvGrpSpPr>
          <p:nvPr/>
        </p:nvGrpSpPr>
        <p:grpSpPr bwMode="auto">
          <a:xfrm>
            <a:off x="3352800" y="3124200"/>
            <a:ext cx="2590800" cy="1676400"/>
            <a:chOff x="5715000" y="1295400"/>
            <a:chExt cx="2590800" cy="1905000"/>
          </a:xfrm>
        </p:grpSpPr>
        <p:sp>
          <p:nvSpPr>
            <p:cNvPr id="9" name="Oval 8"/>
            <p:cNvSpPr>
              <a:spLocks noChangeArrowheads="1"/>
            </p:cNvSpPr>
            <p:nvPr/>
          </p:nvSpPr>
          <p:spPr bwMode="auto">
            <a:xfrm>
              <a:off x="5715000" y="1295400"/>
              <a:ext cx="2590800" cy="1905000"/>
            </a:xfrm>
            <a:prstGeom prst="ellipse">
              <a:avLst/>
            </a:prstGeom>
            <a:gradFill rotWithShape="1">
              <a:gsLst>
                <a:gs pos="0">
                  <a:srgbClr val="9595FF"/>
                </a:gs>
                <a:gs pos="35001">
                  <a:srgbClr val="B6B6FF"/>
                </a:gs>
                <a:gs pos="100000">
                  <a:srgbClr val="E1E1FF"/>
                </a:gs>
              </a:gsLst>
              <a:lin ang="16200000" scaled="1"/>
            </a:gradFill>
            <a:ln w="9525">
              <a:solidFill>
                <a:srgbClr val="2E2ECB"/>
              </a:solidFill>
              <a:round/>
              <a:headEnd/>
              <a:tailEnd/>
            </a:ln>
            <a:effectLst>
              <a:outerShdw blurRad="63500" dist="20000" dir="5400000" rotWithShape="0">
                <a:srgbClr val="000000">
                  <a:alpha val="37999"/>
                </a:srgbClr>
              </a:outerShdw>
            </a:effectLst>
          </p:spPr>
          <p:txBody>
            <a:bodyPr anchor="ctr">
              <a:prstTxWarp prst="textNoShape">
                <a:avLst/>
              </a:prstTxWarp>
            </a:bodyPr>
            <a:lstStyle/>
            <a:p>
              <a:pPr algn="ctr">
                <a:defRPr/>
              </a:pPr>
              <a:endParaRPr lang="en-US">
                <a:solidFill>
                  <a:srgbClr val="000000"/>
                </a:solidFill>
                <a:latin typeface="Arial"/>
                <a:ea typeface="Arial" charset="0"/>
                <a:cs typeface="Arial"/>
              </a:endParaRPr>
            </a:p>
          </p:txBody>
        </p:sp>
        <p:sp>
          <p:nvSpPr>
            <p:cNvPr id="21525" name="TextBox 12"/>
            <p:cNvSpPr txBox="1">
              <a:spLocks noChangeArrowheads="1"/>
            </p:cNvSpPr>
            <p:nvPr/>
          </p:nvSpPr>
          <p:spPr bwMode="auto">
            <a:xfrm>
              <a:off x="6019800" y="1981200"/>
              <a:ext cx="1950277" cy="523220"/>
            </a:xfrm>
            <a:prstGeom prst="rect">
              <a:avLst/>
            </a:prstGeom>
            <a:noFill/>
            <a:ln w="9525">
              <a:noFill/>
              <a:miter lim="800000"/>
              <a:headEnd/>
              <a:tailEnd/>
            </a:ln>
          </p:spPr>
          <p:txBody>
            <a:bodyPr wrap="none">
              <a:prstTxWarp prst="textNoShape">
                <a:avLst/>
              </a:prstTxWarp>
              <a:spAutoFit/>
            </a:bodyPr>
            <a:lstStyle/>
            <a:p>
              <a:r>
                <a:rPr lang="en-US" sz="2800" b="1">
                  <a:solidFill>
                    <a:srgbClr val="000000"/>
                  </a:solidFill>
                  <a:latin typeface="Gill Sans MT" charset="0"/>
                  <a:ea typeface="Arial" charset="0"/>
                </a:rPr>
                <a:t>Controller</a:t>
              </a:r>
            </a:p>
          </p:txBody>
        </p:sp>
      </p:grpSp>
      <p:sp>
        <p:nvSpPr>
          <p:cNvPr id="21513" name="Rectangle 13"/>
          <p:cNvSpPr>
            <a:spLocks noChangeArrowheads="1"/>
          </p:cNvSpPr>
          <p:nvPr/>
        </p:nvSpPr>
        <p:spPr bwMode="auto">
          <a:xfrm>
            <a:off x="2590800" y="5410200"/>
            <a:ext cx="4572000" cy="830263"/>
          </a:xfrm>
          <a:prstGeom prst="rect">
            <a:avLst/>
          </a:prstGeom>
          <a:noFill/>
          <a:ln w="9525">
            <a:noFill/>
            <a:miter lim="800000"/>
            <a:headEnd/>
            <a:tailEnd/>
          </a:ln>
        </p:spPr>
        <p:txBody>
          <a:bodyPr>
            <a:prstTxWarp prst="textNoShape">
              <a:avLst/>
            </a:prstTxWarp>
            <a:spAutoFit/>
          </a:bodyPr>
          <a:lstStyle/>
          <a:p>
            <a:pPr>
              <a:lnSpc>
                <a:spcPct val="80000"/>
              </a:lnSpc>
            </a:pPr>
            <a:r>
              <a:rPr lang="en-US">
                <a:solidFill>
                  <a:srgbClr val="000000"/>
                </a:solidFill>
                <a:latin typeface="Gill Sans MT" charset="0"/>
                <a:ea typeface="Arial" charset="0"/>
              </a:rPr>
              <a:t>Model maintains application state</a:t>
            </a:r>
          </a:p>
          <a:p>
            <a:pPr>
              <a:lnSpc>
                <a:spcPct val="80000"/>
              </a:lnSpc>
              <a:buFont typeface="Arial" charset="0"/>
              <a:buChar char="•"/>
            </a:pPr>
            <a:r>
              <a:rPr lang="en-US">
                <a:solidFill>
                  <a:srgbClr val="000000"/>
                </a:solidFill>
                <a:latin typeface="Gill Sans MT" charset="0"/>
                <a:ea typeface="Arial" charset="0"/>
              </a:rPr>
              <a:t> implements state-changing behavior</a:t>
            </a:r>
          </a:p>
          <a:p>
            <a:pPr>
              <a:lnSpc>
                <a:spcPct val="80000"/>
              </a:lnSpc>
              <a:buFont typeface="Arial" charset="0"/>
              <a:buChar char="•"/>
            </a:pPr>
            <a:r>
              <a:rPr lang="en-US">
                <a:solidFill>
                  <a:srgbClr val="000000"/>
                </a:solidFill>
                <a:latin typeface="Gill Sans MT" charset="0"/>
                <a:ea typeface="Arial" charset="0"/>
              </a:rPr>
              <a:t> sends change events to controller</a:t>
            </a:r>
          </a:p>
        </p:txBody>
      </p:sp>
      <p:sp>
        <p:nvSpPr>
          <p:cNvPr id="21514" name="Rectangle 14"/>
          <p:cNvSpPr>
            <a:spLocks noChangeArrowheads="1"/>
          </p:cNvSpPr>
          <p:nvPr/>
        </p:nvSpPr>
        <p:spPr bwMode="auto">
          <a:xfrm>
            <a:off x="4495800" y="2046288"/>
            <a:ext cx="4724400" cy="1077912"/>
          </a:xfrm>
          <a:prstGeom prst="rect">
            <a:avLst/>
          </a:prstGeom>
          <a:noFill/>
          <a:ln w="9525">
            <a:noFill/>
            <a:miter lim="800000"/>
            <a:headEnd/>
            <a:tailEnd/>
          </a:ln>
        </p:spPr>
        <p:txBody>
          <a:bodyPr>
            <a:prstTxWarp prst="textNoShape">
              <a:avLst/>
            </a:prstTxWarp>
            <a:spAutoFit/>
          </a:bodyPr>
          <a:lstStyle/>
          <a:p>
            <a:pPr>
              <a:lnSpc>
                <a:spcPct val="80000"/>
              </a:lnSpc>
            </a:pPr>
            <a:r>
              <a:rPr lang="en-US">
                <a:solidFill>
                  <a:srgbClr val="000000"/>
                </a:solidFill>
                <a:latin typeface="Gill Sans MT" charset="0"/>
                <a:ea typeface="Arial" charset="0"/>
              </a:rPr>
              <a:t>Controller mediates between model &amp; view</a:t>
            </a:r>
          </a:p>
          <a:p>
            <a:pPr>
              <a:lnSpc>
                <a:spcPct val="80000"/>
              </a:lnSpc>
              <a:buFont typeface="Arial" charset="0"/>
              <a:buChar char="•"/>
            </a:pPr>
            <a:r>
              <a:rPr lang="en-US">
                <a:solidFill>
                  <a:srgbClr val="000000"/>
                </a:solidFill>
                <a:latin typeface="Gill Sans MT" charset="0"/>
                <a:ea typeface="Arial" charset="0"/>
              </a:rPr>
              <a:t> listens for input events on the view and change events on the model</a:t>
            </a:r>
          </a:p>
          <a:p>
            <a:pPr>
              <a:lnSpc>
                <a:spcPct val="80000"/>
              </a:lnSpc>
              <a:buFont typeface="Arial" charset="0"/>
              <a:buChar char="•"/>
            </a:pPr>
            <a:r>
              <a:rPr lang="en-US">
                <a:solidFill>
                  <a:srgbClr val="000000"/>
                </a:solidFill>
                <a:latin typeface="Gill Sans MT" charset="0"/>
                <a:ea typeface="Arial" charset="0"/>
              </a:rPr>
              <a:t> calls mutators on model or view</a:t>
            </a:r>
          </a:p>
        </p:txBody>
      </p:sp>
      <p:sp>
        <p:nvSpPr>
          <p:cNvPr id="21515" name="Rectangle 19"/>
          <p:cNvSpPr>
            <a:spLocks noChangeArrowheads="1"/>
          </p:cNvSpPr>
          <p:nvPr/>
        </p:nvSpPr>
        <p:spPr bwMode="auto">
          <a:xfrm>
            <a:off x="304800" y="1219200"/>
            <a:ext cx="4572000" cy="584200"/>
          </a:xfrm>
          <a:prstGeom prst="rect">
            <a:avLst/>
          </a:prstGeom>
          <a:noFill/>
          <a:ln w="9525">
            <a:noFill/>
            <a:miter lim="800000"/>
            <a:headEnd/>
            <a:tailEnd/>
          </a:ln>
        </p:spPr>
        <p:txBody>
          <a:bodyPr>
            <a:prstTxWarp prst="textNoShape">
              <a:avLst/>
            </a:prstTxWarp>
            <a:spAutoFit/>
          </a:bodyPr>
          <a:lstStyle/>
          <a:p>
            <a:pPr>
              <a:lnSpc>
                <a:spcPct val="80000"/>
              </a:lnSpc>
            </a:pPr>
            <a:r>
              <a:rPr lang="en-US">
                <a:solidFill>
                  <a:srgbClr val="000000"/>
                </a:solidFill>
                <a:latin typeface="Gill Sans MT" charset="0"/>
                <a:ea typeface="Arial" charset="0"/>
              </a:rPr>
              <a:t>View handles output &amp; low-level input</a:t>
            </a:r>
          </a:p>
          <a:p>
            <a:pPr>
              <a:lnSpc>
                <a:spcPct val="80000"/>
              </a:lnSpc>
              <a:buFont typeface="Arial" charset="0"/>
              <a:buChar char="•"/>
            </a:pPr>
            <a:r>
              <a:rPr lang="en-US">
                <a:solidFill>
                  <a:srgbClr val="000000"/>
                </a:solidFill>
                <a:latin typeface="Gill Sans MT" charset="0"/>
                <a:ea typeface="Arial" charset="0"/>
              </a:rPr>
              <a:t> sends high-level events to the controller</a:t>
            </a:r>
          </a:p>
        </p:txBody>
      </p:sp>
      <p:cxnSp>
        <p:nvCxnSpPr>
          <p:cNvPr id="23" name="Shape 22"/>
          <p:cNvCxnSpPr/>
          <p:nvPr/>
        </p:nvCxnSpPr>
        <p:spPr>
          <a:xfrm rot="16200000" flipV="1">
            <a:off x="5426869" y="4399757"/>
            <a:ext cx="561975" cy="1385887"/>
          </a:xfrm>
          <a:prstGeom prst="curvedConnector3">
            <a:avLst>
              <a:gd name="adj1" fmla="val 50000"/>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8" name="Shape 22"/>
          <p:cNvCxnSpPr>
            <a:stCxn id="9" idx="6"/>
            <a:endCxn id="8" idx="0"/>
          </p:cNvCxnSpPr>
          <p:nvPr/>
        </p:nvCxnSpPr>
        <p:spPr>
          <a:xfrm>
            <a:off x="5943600" y="3962400"/>
            <a:ext cx="1600200" cy="5334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hape 22"/>
          <p:cNvCxnSpPr>
            <a:stCxn id="10" idx="6"/>
            <a:endCxn id="9" idx="1"/>
          </p:cNvCxnSpPr>
          <p:nvPr/>
        </p:nvCxnSpPr>
        <p:spPr>
          <a:xfrm>
            <a:off x="2819400" y="2628900"/>
            <a:ext cx="912813" cy="741363"/>
          </a:xfrm>
          <a:prstGeom prst="curvedConnector2">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Shape 22"/>
          <p:cNvCxnSpPr>
            <a:endCxn id="10" idx="4"/>
          </p:cNvCxnSpPr>
          <p:nvPr/>
        </p:nvCxnSpPr>
        <p:spPr>
          <a:xfrm rot="10800000">
            <a:off x="1638300" y="3429000"/>
            <a:ext cx="2019300" cy="10668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1520" name="Rectangle 54"/>
          <p:cNvSpPr>
            <a:spLocks noChangeArrowheads="1"/>
          </p:cNvSpPr>
          <p:nvPr/>
        </p:nvSpPr>
        <p:spPr bwMode="auto">
          <a:xfrm>
            <a:off x="1600200" y="3863975"/>
            <a:ext cx="1444625" cy="708025"/>
          </a:xfrm>
          <a:prstGeom prst="rect">
            <a:avLst/>
          </a:prstGeom>
          <a:noFill/>
          <a:ln w="9525">
            <a:noFill/>
            <a:miter lim="800000"/>
            <a:headEnd/>
            <a:tailEnd/>
          </a:ln>
        </p:spPr>
        <p:txBody>
          <a:bodyPr wrap="none">
            <a:prstTxWarp prst="textNoShape">
              <a:avLst/>
            </a:prstTxWarp>
            <a:spAutoFit/>
          </a:bodyPr>
          <a:lstStyle/>
          <a:p>
            <a:r>
              <a:rPr lang="en-US">
                <a:solidFill>
                  <a:srgbClr val="000000"/>
                </a:solidFill>
                <a:latin typeface="Gill Sans MT" charset="0"/>
                <a:ea typeface="Arial" charset="0"/>
              </a:rPr>
              <a:t>get() &amp; set()</a:t>
            </a:r>
            <a:br>
              <a:rPr lang="en-US">
                <a:solidFill>
                  <a:srgbClr val="000000"/>
                </a:solidFill>
                <a:latin typeface="Gill Sans MT" charset="0"/>
                <a:ea typeface="Arial" charset="0"/>
              </a:rPr>
            </a:br>
            <a:r>
              <a:rPr lang="en-US">
                <a:solidFill>
                  <a:srgbClr val="000000"/>
                </a:solidFill>
                <a:latin typeface="Gill Sans MT" charset="0"/>
                <a:ea typeface="Arial" charset="0"/>
              </a:rPr>
              <a:t>methods</a:t>
            </a:r>
          </a:p>
        </p:txBody>
      </p:sp>
      <p:sp>
        <p:nvSpPr>
          <p:cNvPr id="21521" name="Rectangle 56"/>
          <p:cNvSpPr>
            <a:spLocks noChangeArrowheads="1"/>
          </p:cNvSpPr>
          <p:nvPr/>
        </p:nvSpPr>
        <p:spPr bwMode="auto">
          <a:xfrm>
            <a:off x="5283200" y="4702175"/>
            <a:ext cx="965200" cy="708025"/>
          </a:xfrm>
          <a:prstGeom prst="rect">
            <a:avLst/>
          </a:prstGeom>
          <a:noFill/>
          <a:ln w="9525">
            <a:noFill/>
            <a:miter lim="800000"/>
            <a:headEnd/>
            <a:tailEnd/>
          </a:ln>
        </p:spPr>
        <p:txBody>
          <a:bodyPr wrap="none">
            <a:prstTxWarp prst="textNoShape">
              <a:avLst/>
            </a:prstTxWarp>
            <a:spAutoFit/>
          </a:bodyPr>
          <a:lstStyle/>
          <a:p>
            <a:r>
              <a:rPr lang="en-US">
                <a:solidFill>
                  <a:srgbClr val="000000"/>
                </a:solidFill>
                <a:latin typeface="Gill Sans MT" charset="0"/>
                <a:ea typeface="Arial" charset="0"/>
              </a:rPr>
              <a:t>change </a:t>
            </a:r>
            <a:br>
              <a:rPr lang="en-US">
                <a:solidFill>
                  <a:srgbClr val="000000"/>
                </a:solidFill>
                <a:latin typeface="Gill Sans MT" charset="0"/>
                <a:ea typeface="Arial" charset="0"/>
              </a:rPr>
            </a:br>
            <a:r>
              <a:rPr lang="en-US">
                <a:solidFill>
                  <a:srgbClr val="000000"/>
                </a:solidFill>
                <a:latin typeface="Gill Sans MT" charset="0"/>
                <a:ea typeface="Arial" charset="0"/>
              </a:rPr>
              <a:t>events</a:t>
            </a:r>
          </a:p>
        </p:txBody>
      </p:sp>
      <p:sp>
        <p:nvSpPr>
          <p:cNvPr id="21522" name="Rectangle 57"/>
          <p:cNvSpPr>
            <a:spLocks noChangeArrowheads="1"/>
          </p:cNvSpPr>
          <p:nvPr/>
        </p:nvSpPr>
        <p:spPr bwMode="auto">
          <a:xfrm>
            <a:off x="2809875" y="2590800"/>
            <a:ext cx="847725" cy="708025"/>
          </a:xfrm>
          <a:prstGeom prst="rect">
            <a:avLst/>
          </a:prstGeom>
          <a:noFill/>
          <a:ln w="9525">
            <a:noFill/>
            <a:miter lim="800000"/>
            <a:headEnd/>
            <a:tailEnd/>
          </a:ln>
        </p:spPr>
        <p:txBody>
          <a:bodyPr wrap="none">
            <a:prstTxWarp prst="textNoShape">
              <a:avLst/>
            </a:prstTxWarp>
            <a:spAutoFit/>
          </a:bodyPr>
          <a:lstStyle/>
          <a:p>
            <a:r>
              <a:rPr lang="en-US">
                <a:solidFill>
                  <a:srgbClr val="000000"/>
                </a:solidFill>
                <a:latin typeface="Gill Sans MT" charset="0"/>
                <a:ea typeface="Arial" charset="0"/>
              </a:rPr>
              <a:t>input </a:t>
            </a:r>
            <a:br>
              <a:rPr lang="en-US">
                <a:solidFill>
                  <a:srgbClr val="000000"/>
                </a:solidFill>
                <a:latin typeface="Gill Sans MT" charset="0"/>
                <a:ea typeface="Arial" charset="0"/>
              </a:rPr>
            </a:br>
            <a:r>
              <a:rPr lang="en-US">
                <a:solidFill>
                  <a:srgbClr val="000000"/>
                </a:solidFill>
                <a:latin typeface="Gill Sans MT" charset="0"/>
                <a:ea typeface="Arial" charset="0"/>
              </a:rPr>
              <a:t>events</a:t>
            </a:r>
          </a:p>
        </p:txBody>
      </p:sp>
      <p:sp>
        <p:nvSpPr>
          <p:cNvPr id="21523" name="Rectangle 58"/>
          <p:cNvSpPr>
            <a:spLocks noChangeArrowheads="1"/>
          </p:cNvSpPr>
          <p:nvPr/>
        </p:nvSpPr>
        <p:spPr bwMode="auto">
          <a:xfrm>
            <a:off x="6324600" y="3635375"/>
            <a:ext cx="1444625" cy="708025"/>
          </a:xfrm>
          <a:prstGeom prst="rect">
            <a:avLst/>
          </a:prstGeom>
          <a:noFill/>
          <a:ln w="9525">
            <a:noFill/>
            <a:miter lim="800000"/>
            <a:headEnd/>
            <a:tailEnd/>
          </a:ln>
        </p:spPr>
        <p:txBody>
          <a:bodyPr wrap="none">
            <a:prstTxWarp prst="textNoShape">
              <a:avLst/>
            </a:prstTxWarp>
            <a:spAutoFit/>
          </a:bodyPr>
          <a:lstStyle/>
          <a:p>
            <a:r>
              <a:rPr lang="en-US">
                <a:solidFill>
                  <a:srgbClr val="000000"/>
                </a:solidFill>
                <a:latin typeface="Gill Sans MT" charset="0"/>
                <a:ea typeface="Arial" charset="0"/>
              </a:rPr>
              <a:t>get() &amp; set()</a:t>
            </a:r>
            <a:br>
              <a:rPr lang="en-US">
                <a:solidFill>
                  <a:srgbClr val="000000"/>
                </a:solidFill>
                <a:latin typeface="Gill Sans MT" charset="0"/>
                <a:ea typeface="Arial" charset="0"/>
              </a:rPr>
            </a:br>
            <a:r>
              <a:rPr lang="en-US">
                <a:solidFill>
                  <a:srgbClr val="000000"/>
                </a:solidFill>
                <a:latin typeface="Gill Sans MT" charset="0"/>
                <a:ea typeface="Arial" charset="0"/>
              </a:rPr>
              <a:t>methods</a:t>
            </a:r>
          </a:p>
        </p:txBody>
      </p:sp>
    </p:spTree>
    <p:extLst>
      <p:ext uri="{BB962C8B-B14F-4D97-AF65-F5344CB8AC3E}">
        <p14:creationId xmlns:p14="http://schemas.microsoft.com/office/powerpoint/2010/main" val="75769962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UI Hall of Fame or Shame?</a:t>
            </a:r>
          </a:p>
        </p:txBody>
      </p:sp>
      <p:sp>
        <p:nvSpPr>
          <p:cNvPr id="19459" name="Text Placeholder 7"/>
          <p:cNvSpPr>
            <a:spLocks noGrp="1"/>
          </p:cNvSpPr>
          <p:nvPr>
            <p:ph type="body" idx="1"/>
          </p:nvPr>
        </p:nvSpPr>
        <p:spPr/>
        <p:txBody>
          <a:bodyPr/>
          <a:lstStyle/>
          <a:p>
            <a:endParaRPr lang="en-US"/>
          </a:p>
        </p:txBody>
      </p:sp>
      <p:sp>
        <p:nvSpPr>
          <p:cNvPr id="19460" name="Date Placeholder 2"/>
          <p:cNvSpPr>
            <a:spLocks noGrp="1"/>
          </p:cNvSpPr>
          <p:nvPr>
            <p:ph type="dt" sz="quarter" idx="10"/>
          </p:nvPr>
        </p:nvSpPr>
        <p:spPr>
          <a:noFill/>
        </p:spPr>
        <p:txBody>
          <a:bodyPr/>
          <a:lstStyle/>
          <a:p>
            <a:r>
              <a:rPr lang="en-US" dirty="0" smtClean="0">
                <a:ea typeface="Arial" charset="0"/>
              </a:rPr>
              <a:t>Spring </a:t>
            </a:r>
            <a:r>
              <a:rPr lang="en-US" dirty="0" smtClean="0">
                <a:ea typeface="Arial" charset="0"/>
              </a:rPr>
              <a:t>2013</a:t>
            </a:r>
            <a:endParaRPr lang="en-US" dirty="0">
              <a:ea typeface="Arial" charset="0"/>
            </a:endParaRPr>
          </a:p>
        </p:txBody>
      </p:sp>
      <p:sp>
        <p:nvSpPr>
          <p:cNvPr id="19461" name="Footer Placeholder 3"/>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9462" name="Slide Number Placeholder 4"/>
          <p:cNvSpPr>
            <a:spLocks noGrp="1"/>
          </p:cNvSpPr>
          <p:nvPr>
            <p:ph type="sldNum" sz="quarter" idx="12"/>
          </p:nvPr>
        </p:nvSpPr>
        <p:spPr>
          <a:noFill/>
        </p:spPr>
        <p:txBody>
          <a:bodyPr/>
          <a:lstStyle/>
          <a:p>
            <a:fld id="{74FC95FF-6A00-AE45-BBFC-C183DDA42C7D}" type="slidenum">
              <a:rPr lang="en-US"/>
              <a:pPr/>
              <a:t>2</a:t>
            </a:fld>
            <a:endParaRPr lang="en-US"/>
          </a:p>
        </p:txBody>
      </p:sp>
      <p:pic>
        <p:nvPicPr>
          <p:cNvPr id="19463" name="Picture 3"/>
          <p:cNvPicPr>
            <a:picLocks noChangeAspect="1" noChangeArrowheads="1"/>
          </p:cNvPicPr>
          <p:nvPr/>
        </p:nvPicPr>
        <p:blipFill>
          <a:blip r:embed="rId3"/>
          <a:srcRect l="32031" t="39830" r="32813" b="42091"/>
          <a:stretch>
            <a:fillRect/>
          </a:stretch>
        </p:blipFill>
        <p:spPr bwMode="auto">
          <a:xfrm>
            <a:off x="1295400" y="1981200"/>
            <a:ext cx="6248400" cy="2220913"/>
          </a:xfrm>
          <a:prstGeom prst="rect">
            <a:avLst/>
          </a:prstGeom>
          <a:noFill/>
          <a:ln w="25400">
            <a:noFill/>
            <a:miter lim="800000"/>
            <a:headEnd/>
            <a:tailEnd type="none" w="lg" len="lg"/>
          </a:ln>
        </p:spPr>
      </p:pic>
    </p:spTree>
    <p:extLst>
      <p:ext uri="{BB962C8B-B14F-4D97-AF65-F5344CB8AC3E}">
        <p14:creationId xmlns:p14="http://schemas.microsoft.com/office/powerpoint/2010/main" val="94765224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Picoquiz</a:t>
            </a:r>
            <a:endParaRPr lang="en-US" dirty="0"/>
          </a:p>
        </p:txBody>
      </p:sp>
      <p:sp>
        <p:nvSpPr>
          <p:cNvPr id="3" name="Text Placeholder 2"/>
          <p:cNvSpPr>
            <a:spLocks noGrp="1"/>
          </p:cNvSpPr>
          <p:nvPr>
            <p:ph type="body" idx="1"/>
          </p:nvPr>
        </p:nvSpPr>
        <p:spPr/>
        <p:txBody>
          <a:bodyPr/>
          <a:lstStyle/>
          <a:p>
            <a:pPr marL="0" indent="0">
              <a:buNone/>
            </a:pPr>
            <a:r>
              <a:rPr lang="en-US" dirty="0" smtClean="0"/>
              <a:t>Model view controller (choose all good answers):</a:t>
            </a:r>
            <a:endParaRPr lang="en-US" dirty="0"/>
          </a:p>
          <a:p>
            <a:pPr marL="914400" lvl="1" indent="-457200">
              <a:buFont typeface="+mj-lt"/>
              <a:buAutoNum type="alphaUcPeriod"/>
            </a:pPr>
            <a:r>
              <a:rPr lang="en-US" dirty="0" smtClean="0"/>
              <a:t>allows the view and the model to change independently.</a:t>
            </a:r>
          </a:p>
          <a:p>
            <a:pPr marL="914400" lvl="1" indent="-457200">
              <a:buFont typeface="+mj-lt"/>
              <a:buAutoNum type="alphaUcPeriod"/>
            </a:pPr>
            <a:r>
              <a:rPr lang="en-US" dirty="0" smtClean="0"/>
              <a:t>allows implementing multiple views for a single model.</a:t>
            </a:r>
            <a:endParaRPr lang="en-US" dirty="0"/>
          </a:p>
          <a:p>
            <a:pPr marL="914400" lvl="1" indent="-457200">
              <a:buFont typeface="+mj-lt"/>
              <a:buAutoNum type="alphaUcPeriod"/>
            </a:pPr>
            <a:r>
              <a:rPr lang="en-US" dirty="0"/>
              <a:t>s</a:t>
            </a:r>
            <a:r>
              <a:rPr lang="en-US" dirty="0" smtClean="0"/>
              <a:t>tores transient UI state (such as selection) in the model.</a:t>
            </a:r>
          </a:p>
          <a:p>
            <a:pPr marL="914400" lvl="1" indent="-457200">
              <a:buFont typeface="+mj-lt"/>
              <a:buAutoNum type="alphaUcPeriod"/>
            </a:pPr>
            <a:r>
              <a:rPr lang="en-US" dirty="0" smtClean="0"/>
              <a:t>has been largely superseded by other frameworks that nevertheless maintain a separation between the view and the model. </a:t>
            </a:r>
          </a:p>
          <a:p>
            <a:pPr marL="914400" lvl="1" indent="-457200">
              <a:buFont typeface="+mj-lt"/>
              <a:buAutoNum type="alphaUcPeriod"/>
            </a:pPr>
            <a:endParaRPr lang="en-US" dirty="0"/>
          </a:p>
        </p:txBody>
      </p:sp>
      <p:sp>
        <p:nvSpPr>
          <p:cNvPr id="4" name="Date Placeholder 3"/>
          <p:cNvSpPr>
            <a:spLocks noGrp="1"/>
          </p:cNvSpPr>
          <p:nvPr>
            <p:ph type="dt" sz="half" idx="10"/>
          </p:nvPr>
        </p:nvSpPr>
        <p:spPr/>
        <p:txBody>
          <a:bodyPr/>
          <a:lstStyle/>
          <a:p>
            <a:pPr>
              <a:defRPr/>
            </a:pPr>
            <a:r>
              <a:rPr lang="en-US" dirty="0" smtClean="0">
                <a:solidFill>
                  <a:srgbClr val="000000"/>
                </a:solidFill>
              </a:rPr>
              <a:t>Spring 2013</a:t>
            </a:r>
            <a:endParaRPr 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smtClean="0">
                <a:solidFill>
                  <a:srgbClr val="000000"/>
                </a:solidFill>
              </a:rPr>
              <a:t>6.813/6.831 User Interface Design and Implementation</a:t>
            </a:r>
            <a:endParaRPr lang="en-US">
              <a:solidFill>
                <a:srgbClr val="000000"/>
              </a:solidFill>
            </a:endParaRPr>
          </a:p>
        </p:txBody>
      </p:sp>
      <p:sp>
        <p:nvSpPr>
          <p:cNvPr id="6" name="Slide Number Placeholder 5"/>
          <p:cNvSpPr>
            <a:spLocks noGrp="1"/>
          </p:cNvSpPr>
          <p:nvPr>
            <p:ph type="sldNum" sz="quarter" idx="12"/>
          </p:nvPr>
        </p:nvSpPr>
        <p:spPr/>
        <p:txBody>
          <a:bodyPr/>
          <a:lstStyle/>
          <a:p>
            <a:fld id="{2E8AB646-5AEA-3B49-9CF6-25E07660F97B}" type="slidenum">
              <a:rPr lang="en-US" smtClean="0">
                <a:solidFill>
                  <a:srgbClr val="000000"/>
                </a:solidFill>
              </a:rPr>
              <a:pPr/>
              <a:t>20</a:t>
            </a:fld>
            <a:endParaRPr lang="en-US">
              <a:solidFill>
                <a:srgbClr val="000000"/>
              </a:solidFill>
            </a:endParaRPr>
          </a:p>
        </p:txBody>
      </p:sp>
    </p:spTree>
    <p:extLst>
      <p:ext uri="{BB962C8B-B14F-4D97-AF65-F5344CB8AC3E}">
        <p14:creationId xmlns:p14="http://schemas.microsoft.com/office/powerpoint/2010/main" val="3668938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GUI Implementation Approaches</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dirty="0" smtClean="0">
                <a:solidFill>
                  <a:srgbClr val="000000"/>
                </a:solidFill>
              </a:rPr>
              <a:t>Spring </a:t>
            </a:r>
            <a:r>
              <a:rPr lang="en-US" dirty="0" smtClean="0">
                <a:solidFill>
                  <a:srgbClr val="000000"/>
                </a:solidFill>
              </a:rPr>
              <a:t>2013</a:t>
            </a:r>
            <a:endParaRPr 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smtClean="0">
                <a:solidFill>
                  <a:srgbClr val="000000"/>
                </a:solidFill>
              </a:rPr>
              <a:t>6.813/6.831 User Interface Design and Implementation</a:t>
            </a:r>
            <a:endParaRPr lang="en-US">
              <a:solidFill>
                <a:srgbClr val="000000"/>
              </a:solidFill>
            </a:endParaRPr>
          </a:p>
        </p:txBody>
      </p:sp>
      <p:sp>
        <p:nvSpPr>
          <p:cNvPr id="6" name="Slide Number Placeholder 5"/>
          <p:cNvSpPr>
            <a:spLocks noGrp="1"/>
          </p:cNvSpPr>
          <p:nvPr>
            <p:ph type="sldNum" sz="quarter" idx="12"/>
          </p:nvPr>
        </p:nvSpPr>
        <p:spPr/>
        <p:txBody>
          <a:bodyPr/>
          <a:lstStyle/>
          <a:p>
            <a:fld id="{2E8AB646-5AEA-3B49-9CF6-25E07660F97B}" type="slidenum">
              <a:rPr lang="en-US" smtClean="0">
                <a:solidFill>
                  <a:srgbClr val="000000"/>
                </a:solidFill>
              </a:rPr>
              <a:pPr/>
              <a:t>21</a:t>
            </a:fld>
            <a:endParaRPr lang="en-US">
              <a:solidFill>
                <a:srgbClr val="000000"/>
              </a:solidFill>
            </a:endParaRPr>
          </a:p>
        </p:txBody>
      </p:sp>
    </p:spTree>
    <p:extLst>
      <p:ext uri="{BB962C8B-B14F-4D97-AF65-F5344CB8AC3E}">
        <p14:creationId xmlns:p14="http://schemas.microsoft.com/office/powerpoint/2010/main" val="325016313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GUI Implementation Approaches</a:t>
            </a:r>
          </a:p>
        </p:txBody>
      </p:sp>
      <p:sp>
        <p:nvSpPr>
          <p:cNvPr id="58371" name="Rectangle 3"/>
          <p:cNvSpPr>
            <a:spLocks noGrp="1" noChangeArrowheads="1"/>
          </p:cNvSpPr>
          <p:nvPr>
            <p:ph type="body" idx="1"/>
          </p:nvPr>
        </p:nvSpPr>
        <p:spPr/>
        <p:txBody>
          <a:bodyPr/>
          <a:lstStyle/>
          <a:p>
            <a:r>
              <a:rPr lang="en-US"/>
              <a:t>Procedural programming</a:t>
            </a:r>
          </a:p>
          <a:p>
            <a:pPr lvl="1"/>
            <a:r>
              <a:rPr lang="en-US"/>
              <a:t>Code that says </a:t>
            </a:r>
            <a:r>
              <a:rPr lang="en-US" i="1"/>
              <a:t>how</a:t>
            </a:r>
            <a:r>
              <a:rPr lang="en-US"/>
              <a:t> to get what you want (flow of control)</a:t>
            </a:r>
          </a:p>
          <a:p>
            <a:r>
              <a:rPr lang="en-US"/>
              <a:t>Declarative programming</a:t>
            </a:r>
          </a:p>
          <a:p>
            <a:pPr lvl="1"/>
            <a:r>
              <a:rPr lang="en-US"/>
              <a:t>Code that says </a:t>
            </a:r>
            <a:r>
              <a:rPr lang="en-US" i="1"/>
              <a:t>what</a:t>
            </a:r>
            <a:r>
              <a:rPr lang="en-US"/>
              <a:t> you want (no explicit flow of control)</a:t>
            </a:r>
          </a:p>
          <a:p>
            <a:r>
              <a:rPr lang="en-US"/>
              <a:t>Direct manipulation</a:t>
            </a:r>
          </a:p>
          <a:p>
            <a:pPr lvl="1"/>
            <a:r>
              <a:rPr lang="en-US"/>
              <a:t>Creating what you want in a direct manipulation interface</a:t>
            </a:r>
          </a:p>
        </p:txBody>
      </p:sp>
      <p:sp>
        <p:nvSpPr>
          <p:cNvPr id="58372" name="Date Placeholder 3"/>
          <p:cNvSpPr>
            <a:spLocks noGrp="1"/>
          </p:cNvSpPr>
          <p:nvPr>
            <p:ph type="dt" sz="quarter" idx="10"/>
          </p:nvPr>
        </p:nvSpPr>
        <p:spPr>
          <a:noFill/>
        </p:spPr>
        <p:txBody>
          <a:bodyPr/>
          <a:lstStyle/>
          <a:p>
            <a:r>
              <a:rPr lang="en-US" dirty="0" smtClean="0">
                <a:solidFill>
                  <a:srgbClr val="000000"/>
                </a:solidFill>
                <a:ea typeface="Arial" charset="0"/>
              </a:rPr>
              <a:t>Spring </a:t>
            </a:r>
            <a:r>
              <a:rPr lang="en-US" dirty="0" smtClean="0">
                <a:solidFill>
                  <a:srgbClr val="000000"/>
                </a:solidFill>
                <a:ea typeface="Arial" charset="0"/>
              </a:rPr>
              <a:t>2013</a:t>
            </a:r>
            <a:endParaRPr lang="en-US" dirty="0">
              <a:solidFill>
                <a:srgbClr val="000000"/>
              </a:solidFill>
              <a:ea typeface="Arial" charset="0"/>
            </a:endParaRPr>
          </a:p>
        </p:txBody>
      </p:sp>
      <p:sp>
        <p:nvSpPr>
          <p:cNvPr id="58373" name="Footer Placeholder 4"/>
          <p:cNvSpPr>
            <a:spLocks noGrp="1"/>
          </p:cNvSpPr>
          <p:nvPr>
            <p:ph type="ftr" sz="quarter" idx="11"/>
          </p:nvPr>
        </p:nvSpPr>
        <p:spPr>
          <a:noFill/>
        </p:spPr>
        <p:txBody>
          <a:bodyPr/>
          <a:lstStyle/>
          <a:p>
            <a:r>
              <a:rPr lang="en-US" smtClean="0">
                <a:solidFill>
                  <a:srgbClr val="000000"/>
                </a:solidFill>
                <a:ea typeface="Arial" charset="0"/>
              </a:rPr>
              <a:t>6.813/6.831 User Interface Design and Implementation</a:t>
            </a:r>
            <a:endParaRPr lang="en-US">
              <a:solidFill>
                <a:srgbClr val="000000"/>
              </a:solidFill>
              <a:ea typeface="Arial" charset="0"/>
            </a:endParaRPr>
          </a:p>
        </p:txBody>
      </p:sp>
      <p:sp>
        <p:nvSpPr>
          <p:cNvPr id="58374" name="Slide Number Placeholder 5"/>
          <p:cNvSpPr>
            <a:spLocks noGrp="1"/>
          </p:cNvSpPr>
          <p:nvPr>
            <p:ph type="sldNum" sz="quarter" idx="12"/>
          </p:nvPr>
        </p:nvSpPr>
        <p:spPr>
          <a:noFill/>
        </p:spPr>
        <p:txBody>
          <a:bodyPr/>
          <a:lstStyle/>
          <a:p>
            <a:fld id="{E18BB88F-20B7-504F-8F28-06A8C56E57EB}" type="slidenum">
              <a:rPr lang="en-US">
                <a:solidFill>
                  <a:srgbClr val="000000"/>
                </a:solidFill>
              </a:rPr>
              <a:pPr/>
              <a:t>22</a:t>
            </a:fld>
            <a:endParaRPr lang="en-US">
              <a:solidFill>
                <a:srgbClr val="000000"/>
              </a:solidFill>
            </a:endParaRPr>
          </a:p>
        </p:txBody>
      </p:sp>
      <p:sp>
        <p:nvSpPr>
          <p:cNvPr id="58375" name="Rectangle 4"/>
          <p:cNvSpPr>
            <a:spLocks noChangeArrowheads="1"/>
          </p:cNvSpPr>
          <p:nvPr/>
        </p:nvSpPr>
        <p:spPr bwMode="auto">
          <a:xfrm>
            <a:off x="7162800" y="5486400"/>
            <a:ext cx="762000" cy="609600"/>
          </a:xfrm>
          <a:prstGeom prst="rect">
            <a:avLst/>
          </a:prstGeom>
          <a:solidFill>
            <a:schemeClr val="accent1"/>
          </a:solidFill>
          <a:ln w="25400">
            <a:solidFill>
              <a:schemeClr val="tx1"/>
            </a:solidFill>
            <a:miter lim="800000"/>
            <a:headEnd/>
            <a:tailEnd type="none" w="lg" len="lg"/>
          </a:ln>
        </p:spPr>
        <p:txBody>
          <a:bodyPr wrap="none" anchor="ctr">
            <a:prstTxWarp prst="textNoShape">
              <a:avLst/>
            </a:prstTxWarp>
          </a:bodyPr>
          <a:lstStyle/>
          <a:p>
            <a:endParaRPr lang="en-US">
              <a:solidFill>
                <a:srgbClr val="000000"/>
              </a:solidFill>
              <a:ea typeface="Arial" charset="0"/>
            </a:endParaRPr>
          </a:p>
        </p:txBody>
      </p:sp>
      <p:sp>
        <p:nvSpPr>
          <p:cNvPr id="58376" name="Rectangle 5"/>
          <p:cNvSpPr>
            <a:spLocks noChangeArrowheads="1"/>
          </p:cNvSpPr>
          <p:nvPr/>
        </p:nvSpPr>
        <p:spPr bwMode="auto">
          <a:xfrm>
            <a:off x="7162800" y="4876800"/>
            <a:ext cx="762000" cy="609600"/>
          </a:xfrm>
          <a:prstGeom prst="rect">
            <a:avLst/>
          </a:prstGeom>
          <a:solidFill>
            <a:schemeClr val="accent1"/>
          </a:solidFill>
          <a:ln w="25400">
            <a:solidFill>
              <a:schemeClr val="tx1"/>
            </a:solidFill>
            <a:miter lim="800000"/>
            <a:headEnd/>
            <a:tailEnd type="none" w="lg" len="lg"/>
          </a:ln>
        </p:spPr>
        <p:txBody>
          <a:bodyPr wrap="none" anchor="ctr">
            <a:prstTxWarp prst="textNoShape">
              <a:avLst/>
            </a:prstTxWarp>
          </a:bodyPr>
          <a:lstStyle/>
          <a:p>
            <a:endParaRPr lang="en-US">
              <a:solidFill>
                <a:srgbClr val="000000"/>
              </a:solidFill>
              <a:ea typeface="Arial" charset="0"/>
            </a:endParaRPr>
          </a:p>
        </p:txBody>
      </p:sp>
      <p:sp>
        <p:nvSpPr>
          <p:cNvPr id="58377" name="Rectangle 6"/>
          <p:cNvSpPr>
            <a:spLocks noChangeArrowheads="1"/>
          </p:cNvSpPr>
          <p:nvPr/>
        </p:nvSpPr>
        <p:spPr bwMode="auto">
          <a:xfrm>
            <a:off x="7162800" y="4267200"/>
            <a:ext cx="762000" cy="609600"/>
          </a:xfrm>
          <a:prstGeom prst="rect">
            <a:avLst/>
          </a:prstGeom>
          <a:solidFill>
            <a:schemeClr val="accent1"/>
          </a:solidFill>
          <a:ln w="25400">
            <a:solidFill>
              <a:schemeClr val="tx1"/>
            </a:solidFill>
            <a:miter lim="800000"/>
            <a:headEnd/>
            <a:tailEnd type="none" w="lg" len="lg"/>
          </a:ln>
        </p:spPr>
        <p:txBody>
          <a:bodyPr wrap="none" anchor="ctr">
            <a:prstTxWarp prst="textNoShape">
              <a:avLst/>
            </a:prstTxWarp>
          </a:bodyPr>
          <a:lstStyle/>
          <a:p>
            <a:endParaRPr lang="en-US">
              <a:solidFill>
                <a:srgbClr val="000000"/>
              </a:solidFill>
              <a:ea typeface="Arial" charset="0"/>
            </a:endParaRPr>
          </a:p>
        </p:txBody>
      </p:sp>
      <p:sp>
        <p:nvSpPr>
          <p:cNvPr id="58378" name="Text Box 7"/>
          <p:cNvSpPr txBox="1">
            <a:spLocks noChangeArrowheads="1"/>
          </p:cNvSpPr>
          <p:nvPr/>
        </p:nvSpPr>
        <p:spPr bwMode="auto">
          <a:xfrm>
            <a:off x="3505200" y="3733800"/>
            <a:ext cx="2397125" cy="762000"/>
          </a:xfrm>
          <a:prstGeom prst="rect">
            <a:avLst/>
          </a:prstGeom>
          <a:noFill/>
          <a:ln w="25400">
            <a:noFill/>
            <a:miter lim="800000"/>
            <a:headEnd/>
            <a:tailEnd type="none" w="lg" len="lg"/>
          </a:ln>
        </p:spPr>
        <p:txBody>
          <a:bodyPr wrap="none" anchorCtr="1">
            <a:prstTxWarp prst="textNoShape">
              <a:avLst/>
            </a:prstTxWarp>
            <a:spAutoFit/>
          </a:bodyPr>
          <a:lstStyle/>
          <a:p>
            <a:r>
              <a:rPr lang="en-US" sz="2400" b="1">
                <a:solidFill>
                  <a:srgbClr val="000000"/>
                </a:solidFill>
                <a:ea typeface="Arial" charset="0"/>
              </a:rPr>
              <a:t>Declarative</a:t>
            </a:r>
            <a:endParaRPr lang="en-US">
              <a:solidFill>
                <a:srgbClr val="000000"/>
              </a:solidFill>
              <a:ea typeface="Arial" charset="0"/>
            </a:endParaRPr>
          </a:p>
          <a:p>
            <a:r>
              <a:rPr lang="en-US">
                <a:solidFill>
                  <a:srgbClr val="000000"/>
                </a:solidFill>
                <a:ea typeface="Arial" charset="0"/>
              </a:rPr>
              <a:t>A tower of 3 blocks.</a:t>
            </a:r>
          </a:p>
        </p:txBody>
      </p:sp>
      <p:sp>
        <p:nvSpPr>
          <p:cNvPr id="58379" name="Text Box 8"/>
          <p:cNvSpPr txBox="1">
            <a:spLocks noChangeArrowheads="1"/>
          </p:cNvSpPr>
          <p:nvPr/>
        </p:nvSpPr>
        <p:spPr bwMode="auto">
          <a:xfrm>
            <a:off x="304800" y="3733800"/>
            <a:ext cx="3089275" cy="1371600"/>
          </a:xfrm>
          <a:prstGeom prst="rect">
            <a:avLst/>
          </a:prstGeom>
          <a:noFill/>
          <a:ln w="25400">
            <a:noFill/>
            <a:miter lim="800000"/>
            <a:headEnd/>
            <a:tailEnd type="none" w="lg" len="lg"/>
          </a:ln>
        </p:spPr>
        <p:txBody>
          <a:bodyPr wrap="none" anchorCtr="1">
            <a:prstTxWarp prst="textNoShape">
              <a:avLst/>
            </a:prstTxWarp>
            <a:spAutoFit/>
          </a:bodyPr>
          <a:lstStyle/>
          <a:p>
            <a:r>
              <a:rPr lang="en-US" sz="2400" b="1">
                <a:solidFill>
                  <a:srgbClr val="000000"/>
                </a:solidFill>
                <a:ea typeface="Arial" charset="0"/>
              </a:rPr>
              <a:t>Procedural</a:t>
            </a:r>
          </a:p>
          <a:p>
            <a:r>
              <a:rPr lang="en-US">
                <a:solidFill>
                  <a:srgbClr val="000000"/>
                </a:solidFill>
                <a:ea typeface="Arial" charset="0"/>
              </a:rPr>
              <a:t>1. Put down block A.</a:t>
            </a:r>
          </a:p>
          <a:p>
            <a:r>
              <a:rPr lang="en-US">
                <a:solidFill>
                  <a:srgbClr val="000000"/>
                </a:solidFill>
                <a:ea typeface="Arial" charset="0"/>
              </a:rPr>
              <a:t>2. Put block B on block A.</a:t>
            </a:r>
          </a:p>
          <a:p>
            <a:r>
              <a:rPr lang="en-US">
                <a:solidFill>
                  <a:srgbClr val="000000"/>
                </a:solidFill>
                <a:ea typeface="Arial" charset="0"/>
              </a:rPr>
              <a:t>3. Put block C on block B.</a:t>
            </a:r>
          </a:p>
        </p:txBody>
      </p:sp>
      <p:sp>
        <p:nvSpPr>
          <p:cNvPr id="12" name="Text Box 7"/>
          <p:cNvSpPr txBox="1">
            <a:spLocks noChangeArrowheads="1"/>
          </p:cNvSpPr>
          <p:nvPr/>
        </p:nvSpPr>
        <p:spPr bwMode="auto">
          <a:xfrm>
            <a:off x="6096000" y="3733800"/>
            <a:ext cx="3040315" cy="461665"/>
          </a:xfrm>
          <a:prstGeom prst="rect">
            <a:avLst/>
          </a:prstGeom>
          <a:noFill/>
          <a:ln w="25400">
            <a:noFill/>
            <a:miter lim="800000"/>
            <a:headEnd/>
            <a:tailEnd type="none" w="lg" len="lg"/>
          </a:ln>
        </p:spPr>
        <p:txBody>
          <a:bodyPr wrap="none" anchorCtr="1">
            <a:prstTxWarp prst="textNoShape">
              <a:avLst/>
            </a:prstTxWarp>
            <a:spAutoFit/>
          </a:bodyPr>
          <a:lstStyle/>
          <a:p>
            <a:r>
              <a:rPr lang="en-US" sz="2400" b="1">
                <a:solidFill>
                  <a:srgbClr val="000000"/>
                </a:solidFill>
                <a:ea typeface="Arial" charset="0"/>
              </a:rPr>
              <a:t>Direct Manipulation</a:t>
            </a:r>
            <a:endParaRPr lang="en-US">
              <a:solidFill>
                <a:srgbClr val="000000"/>
              </a:solidFill>
              <a:ea typeface="Arial" charset="0"/>
            </a:endParaRPr>
          </a:p>
        </p:txBody>
      </p:sp>
      <p:pic>
        <p:nvPicPr>
          <p:cNvPr id="13" name="Picture 12"/>
          <p:cNvPicPr>
            <a:picLocks noChangeAspect="1"/>
          </p:cNvPicPr>
          <p:nvPr/>
        </p:nvPicPr>
        <p:blipFill>
          <a:blip r:embed="rId3"/>
          <a:stretch>
            <a:fillRect/>
          </a:stretch>
        </p:blipFill>
        <p:spPr>
          <a:xfrm>
            <a:off x="8001000" y="4952999"/>
            <a:ext cx="609600" cy="846667"/>
          </a:xfrm>
          <a:prstGeom prst="rect">
            <a:avLst/>
          </a:prstGeom>
        </p:spPr>
      </p:pic>
    </p:spTree>
    <p:extLst>
      <p:ext uri="{BB962C8B-B14F-4D97-AF65-F5344CB8AC3E}">
        <p14:creationId xmlns:p14="http://schemas.microsoft.com/office/powerpoint/2010/main" val="85677093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Markup Languages</a:t>
            </a:r>
          </a:p>
        </p:txBody>
      </p:sp>
      <p:sp>
        <p:nvSpPr>
          <p:cNvPr id="60419" name="Rectangle 3"/>
          <p:cNvSpPr>
            <a:spLocks noGrp="1" noChangeArrowheads="1"/>
          </p:cNvSpPr>
          <p:nvPr>
            <p:ph type="body" idx="1"/>
          </p:nvPr>
        </p:nvSpPr>
        <p:spPr/>
        <p:txBody>
          <a:bodyPr/>
          <a:lstStyle/>
          <a:p>
            <a:r>
              <a:rPr lang="en-US"/>
              <a:t>HTML </a:t>
            </a:r>
            <a:r>
              <a:rPr lang="en-US" b="1"/>
              <a:t>declaratively</a:t>
            </a:r>
            <a:r>
              <a:rPr lang="en-US"/>
              <a:t> specifies a view tree</a:t>
            </a:r>
          </a:p>
          <a:p>
            <a:pPr>
              <a:spcBef>
                <a:spcPct val="0"/>
              </a:spcBef>
              <a:buFontTx/>
              <a:buNone/>
            </a:pPr>
            <a:endParaRPr lang="en-US" sz="2400"/>
          </a:p>
          <a:p>
            <a:pPr>
              <a:spcBef>
                <a:spcPct val="0"/>
              </a:spcBef>
              <a:buFontTx/>
              <a:buNone/>
            </a:pPr>
            <a:r>
              <a:rPr lang="en-US"/>
              <a:t>&lt;body&gt;</a:t>
            </a:r>
          </a:p>
          <a:p>
            <a:pPr>
              <a:spcBef>
                <a:spcPct val="0"/>
              </a:spcBef>
              <a:buFontTx/>
              <a:buNone/>
            </a:pPr>
            <a:r>
              <a:rPr lang="en-US"/>
              <a:t>   &lt;div&gt;What are you doing now?&lt;/div&gt;</a:t>
            </a:r>
          </a:p>
          <a:p>
            <a:pPr>
              <a:spcBef>
                <a:spcPct val="0"/>
              </a:spcBef>
              <a:buFontTx/>
              <a:buNone/>
            </a:pPr>
            <a:r>
              <a:rPr lang="en-US"/>
              <a:t>   &lt;div&gt;&lt;textarea&gt;&lt;/textarea&gt;&lt;/div&gt;</a:t>
            </a:r>
          </a:p>
          <a:p>
            <a:pPr>
              <a:spcBef>
                <a:spcPct val="0"/>
              </a:spcBef>
              <a:buFontTx/>
              <a:buNone/>
            </a:pPr>
            <a:r>
              <a:rPr lang="en-US"/>
              <a:t>   &lt;div&gt;&lt;button&gt;Send&lt;/button&gt; &lt;a href="#"&gt;sign out&lt;/a&gt;&lt;/div&gt;</a:t>
            </a:r>
          </a:p>
          <a:p>
            <a:pPr>
              <a:spcBef>
                <a:spcPct val="0"/>
              </a:spcBef>
              <a:buFontTx/>
              <a:buNone/>
            </a:pPr>
            <a:r>
              <a:rPr lang="en-US"/>
              <a:t>&lt;/body&gt;</a:t>
            </a:r>
          </a:p>
        </p:txBody>
      </p:sp>
      <p:sp>
        <p:nvSpPr>
          <p:cNvPr id="60420" name="Date Placeholder 3"/>
          <p:cNvSpPr>
            <a:spLocks noGrp="1"/>
          </p:cNvSpPr>
          <p:nvPr>
            <p:ph type="dt" sz="quarter" idx="10"/>
          </p:nvPr>
        </p:nvSpPr>
        <p:spPr>
          <a:noFill/>
        </p:spPr>
        <p:txBody>
          <a:bodyPr/>
          <a:lstStyle/>
          <a:p>
            <a:r>
              <a:rPr lang="en-US" dirty="0" smtClean="0">
                <a:solidFill>
                  <a:srgbClr val="000000"/>
                </a:solidFill>
                <a:ea typeface="Arial" charset="0"/>
              </a:rPr>
              <a:t>Spring </a:t>
            </a:r>
            <a:r>
              <a:rPr lang="en-US" dirty="0" smtClean="0">
                <a:solidFill>
                  <a:srgbClr val="000000"/>
                </a:solidFill>
                <a:ea typeface="Arial" charset="0"/>
              </a:rPr>
              <a:t>2013</a:t>
            </a:r>
            <a:endParaRPr lang="en-US" dirty="0">
              <a:solidFill>
                <a:srgbClr val="000000"/>
              </a:solidFill>
              <a:ea typeface="Arial" charset="0"/>
            </a:endParaRPr>
          </a:p>
        </p:txBody>
      </p:sp>
      <p:sp>
        <p:nvSpPr>
          <p:cNvPr id="60421" name="Footer Placeholder 4"/>
          <p:cNvSpPr>
            <a:spLocks noGrp="1"/>
          </p:cNvSpPr>
          <p:nvPr>
            <p:ph type="ftr" sz="quarter" idx="11"/>
          </p:nvPr>
        </p:nvSpPr>
        <p:spPr>
          <a:noFill/>
        </p:spPr>
        <p:txBody>
          <a:bodyPr/>
          <a:lstStyle/>
          <a:p>
            <a:r>
              <a:rPr lang="en-US" smtClean="0">
                <a:solidFill>
                  <a:srgbClr val="000000"/>
                </a:solidFill>
                <a:ea typeface="Arial" charset="0"/>
              </a:rPr>
              <a:t>6.813/6.831 User Interface Design and Implementation</a:t>
            </a:r>
            <a:endParaRPr lang="en-US">
              <a:solidFill>
                <a:srgbClr val="000000"/>
              </a:solidFill>
              <a:ea typeface="Arial" charset="0"/>
            </a:endParaRPr>
          </a:p>
        </p:txBody>
      </p:sp>
      <p:sp>
        <p:nvSpPr>
          <p:cNvPr id="60422" name="Slide Number Placeholder 5"/>
          <p:cNvSpPr>
            <a:spLocks noGrp="1"/>
          </p:cNvSpPr>
          <p:nvPr>
            <p:ph type="sldNum" sz="quarter" idx="12"/>
          </p:nvPr>
        </p:nvSpPr>
        <p:spPr>
          <a:noFill/>
        </p:spPr>
        <p:txBody>
          <a:bodyPr/>
          <a:lstStyle/>
          <a:p>
            <a:fld id="{C622B807-8AE6-2D4F-AD34-F96D67B2EA32}" type="slidenum">
              <a:rPr lang="en-US">
                <a:solidFill>
                  <a:srgbClr val="000000"/>
                </a:solidFill>
              </a:rPr>
              <a:pPr/>
              <a:t>23</a:t>
            </a:fld>
            <a:endParaRPr lang="en-US">
              <a:solidFill>
                <a:srgbClr val="000000"/>
              </a:solidFill>
            </a:endParaRPr>
          </a:p>
        </p:txBody>
      </p:sp>
      <p:sp>
        <p:nvSpPr>
          <p:cNvPr id="60426" name="Text Box 7"/>
          <p:cNvSpPr txBox="1">
            <a:spLocks noChangeArrowheads="1"/>
          </p:cNvSpPr>
          <p:nvPr/>
        </p:nvSpPr>
        <p:spPr bwMode="auto">
          <a:xfrm>
            <a:off x="5486400" y="3429000"/>
            <a:ext cx="1040394" cy="400110"/>
          </a:xfrm>
          <a:prstGeom prst="rect">
            <a:avLst/>
          </a:prstGeom>
          <a:noFill/>
          <a:ln w="25400">
            <a:noFill/>
            <a:miter lim="800000"/>
            <a:headEnd/>
            <a:tailEnd type="none" w="lg" len="lg"/>
          </a:ln>
        </p:spPr>
        <p:txBody>
          <a:bodyPr wrap="none" anchorCtr="1">
            <a:prstTxWarp prst="textNoShape">
              <a:avLst/>
            </a:prstTxWarp>
            <a:spAutoFit/>
          </a:bodyPr>
          <a:lstStyle/>
          <a:p>
            <a:r>
              <a:rPr lang="en-US">
                <a:solidFill>
                  <a:srgbClr val="000000"/>
                </a:solidFill>
                <a:ea typeface="Arial" charset="0"/>
              </a:rPr>
              <a:t>&lt;body&gt;</a:t>
            </a:r>
          </a:p>
        </p:txBody>
      </p:sp>
      <p:sp>
        <p:nvSpPr>
          <p:cNvPr id="60427" name="Text Box 8"/>
          <p:cNvSpPr txBox="1">
            <a:spLocks noChangeArrowheads="1"/>
          </p:cNvSpPr>
          <p:nvPr/>
        </p:nvSpPr>
        <p:spPr bwMode="auto">
          <a:xfrm>
            <a:off x="6324600" y="3810000"/>
            <a:ext cx="812091" cy="400110"/>
          </a:xfrm>
          <a:prstGeom prst="rect">
            <a:avLst/>
          </a:prstGeom>
          <a:noFill/>
          <a:ln w="25400">
            <a:noFill/>
            <a:miter lim="800000"/>
            <a:headEnd/>
            <a:tailEnd type="none" w="lg" len="lg"/>
          </a:ln>
        </p:spPr>
        <p:txBody>
          <a:bodyPr wrap="none" anchorCtr="1">
            <a:prstTxWarp prst="textNoShape">
              <a:avLst/>
            </a:prstTxWarp>
            <a:spAutoFit/>
          </a:bodyPr>
          <a:lstStyle/>
          <a:p>
            <a:r>
              <a:rPr lang="en-US">
                <a:solidFill>
                  <a:srgbClr val="000000"/>
                </a:solidFill>
                <a:ea typeface="Arial" charset="0"/>
              </a:rPr>
              <a:t>&lt;div&gt;</a:t>
            </a:r>
          </a:p>
        </p:txBody>
      </p:sp>
      <p:sp>
        <p:nvSpPr>
          <p:cNvPr id="60428" name="Text Box 9"/>
          <p:cNvSpPr txBox="1">
            <a:spLocks noChangeArrowheads="1"/>
          </p:cNvSpPr>
          <p:nvPr/>
        </p:nvSpPr>
        <p:spPr bwMode="auto">
          <a:xfrm>
            <a:off x="6248400" y="5086290"/>
            <a:ext cx="812091" cy="400110"/>
          </a:xfrm>
          <a:prstGeom prst="rect">
            <a:avLst/>
          </a:prstGeom>
          <a:noFill/>
          <a:ln w="25400">
            <a:noFill/>
            <a:miter lim="800000"/>
            <a:headEnd/>
            <a:tailEnd type="none" w="lg" len="lg"/>
          </a:ln>
        </p:spPr>
        <p:txBody>
          <a:bodyPr wrap="none" anchorCtr="1">
            <a:prstTxWarp prst="textNoShape">
              <a:avLst/>
            </a:prstTxWarp>
            <a:spAutoFit/>
          </a:bodyPr>
          <a:lstStyle/>
          <a:p>
            <a:r>
              <a:rPr lang="en-US">
                <a:solidFill>
                  <a:srgbClr val="000000"/>
                </a:solidFill>
                <a:ea typeface="Arial" charset="0"/>
              </a:rPr>
              <a:t>&lt;div&gt;</a:t>
            </a:r>
          </a:p>
        </p:txBody>
      </p:sp>
      <p:pic>
        <p:nvPicPr>
          <p:cNvPr id="25" name="Picture 24"/>
          <p:cNvPicPr>
            <a:picLocks noChangeAspect="1"/>
          </p:cNvPicPr>
          <p:nvPr/>
        </p:nvPicPr>
        <p:blipFill>
          <a:blip r:embed="rId3"/>
          <a:stretch>
            <a:fillRect/>
          </a:stretch>
        </p:blipFill>
        <p:spPr>
          <a:xfrm>
            <a:off x="1352550" y="4267200"/>
            <a:ext cx="3371850" cy="1600200"/>
          </a:xfrm>
          <a:prstGeom prst="rect">
            <a:avLst/>
          </a:prstGeom>
        </p:spPr>
      </p:pic>
      <p:sp>
        <p:nvSpPr>
          <p:cNvPr id="29" name="Text Box 9"/>
          <p:cNvSpPr txBox="1">
            <a:spLocks noChangeArrowheads="1"/>
          </p:cNvSpPr>
          <p:nvPr/>
        </p:nvSpPr>
        <p:spPr bwMode="auto">
          <a:xfrm>
            <a:off x="7032287" y="5410200"/>
            <a:ext cx="1197313" cy="400110"/>
          </a:xfrm>
          <a:prstGeom prst="rect">
            <a:avLst/>
          </a:prstGeom>
          <a:noFill/>
          <a:ln w="25400">
            <a:noFill/>
            <a:miter lim="800000"/>
            <a:headEnd/>
            <a:tailEnd type="none" w="lg" len="lg"/>
          </a:ln>
        </p:spPr>
        <p:txBody>
          <a:bodyPr wrap="none" anchorCtr="1">
            <a:prstTxWarp prst="textNoShape">
              <a:avLst/>
            </a:prstTxWarp>
            <a:spAutoFit/>
          </a:bodyPr>
          <a:lstStyle/>
          <a:p>
            <a:r>
              <a:rPr lang="en-US">
                <a:solidFill>
                  <a:srgbClr val="000000"/>
                </a:solidFill>
                <a:ea typeface="Arial" charset="0"/>
              </a:rPr>
              <a:t>&lt;button&gt;</a:t>
            </a:r>
          </a:p>
        </p:txBody>
      </p:sp>
      <p:sp>
        <p:nvSpPr>
          <p:cNvPr id="33" name="Text Box 9"/>
          <p:cNvSpPr txBox="1">
            <a:spLocks noChangeArrowheads="1"/>
          </p:cNvSpPr>
          <p:nvPr/>
        </p:nvSpPr>
        <p:spPr bwMode="auto">
          <a:xfrm>
            <a:off x="8469735" y="5410200"/>
            <a:ext cx="598065" cy="400110"/>
          </a:xfrm>
          <a:prstGeom prst="rect">
            <a:avLst/>
          </a:prstGeom>
          <a:noFill/>
          <a:ln w="25400">
            <a:noFill/>
            <a:miter lim="800000"/>
            <a:headEnd/>
            <a:tailEnd type="none" w="lg" len="lg"/>
          </a:ln>
        </p:spPr>
        <p:txBody>
          <a:bodyPr wrap="none" anchorCtr="1">
            <a:prstTxWarp prst="textNoShape">
              <a:avLst/>
            </a:prstTxWarp>
            <a:spAutoFit/>
          </a:bodyPr>
          <a:lstStyle/>
          <a:p>
            <a:r>
              <a:rPr lang="en-US">
                <a:solidFill>
                  <a:srgbClr val="000000"/>
                </a:solidFill>
                <a:ea typeface="Arial" charset="0"/>
              </a:rPr>
              <a:t>text</a:t>
            </a:r>
          </a:p>
        </p:txBody>
      </p:sp>
      <p:sp>
        <p:nvSpPr>
          <p:cNvPr id="42" name="Text Box 9"/>
          <p:cNvSpPr txBox="1">
            <a:spLocks noChangeArrowheads="1"/>
          </p:cNvSpPr>
          <p:nvPr/>
        </p:nvSpPr>
        <p:spPr bwMode="auto">
          <a:xfrm>
            <a:off x="6248400" y="4495800"/>
            <a:ext cx="812091" cy="400110"/>
          </a:xfrm>
          <a:prstGeom prst="rect">
            <a:avLst/>
          </a:prstGeom>
          <a:noFill/>
          <a:ln w="25400">
            <a:noFill/>
            <a:miter lim="800000"/>
            <a:headEnd/>
            <a:tailEnd type="none" w="lg" len="lg"/>
          </a:ln>
        </p:spPr>
        <p:txBody>
          <a:bodyPr wrap="none" anchorCtr="1">
            <a:prstTxWarp prst="textNoShape">
              <a:avLst/>
            </a:prstTxWarp>
            <a:spAutoFit/>
          </a:bodyPr>
          <a:lstStyle/>
          <a:p>
            <a:r>
              <a:rPr lang="en-US">
                <a:solidFill>
                  <a:srgbClr val="000000"/>
                </a:solidFill>
                <a:ea typeface="Arial" charset="0"/>
              </a:rPr>
              <a:t>&lt;div&gt;</a:t>
            </a:r>
          </a:p>
        </p:txBody>
      </p:sp>
      <p:cxnSp>
        <p:nvCxnSpPr>
          <p:cNvPr id="45" name="Elbow Connector 44"/>
          <p:cNvCxnSpPr>
            <a:stCxn id="60426" idx="2"/>
            <a:endCxn id="60427" idx="1"/>
          </p:cNvCxnSpPr>
          <p:nvPr/>
        </p:nvCxnSpPr>
        <p:spPr bwMode="auto">
          <a:xfrm rot="16200000" flipH="1">
            <a:off x="6075126" y="3760580"/>
            <a:ext cx="180945" cy="318003"/>
          </a:xfrm>
          <a:prstGeom prst="bentConnector2">
            <a:avLst/>
          </a:prstGeom>
          <a:solidFill>
            <a:schemeClr val="bg1"/>
          </a:solidFill>
          <a:ln w="25400" cap="flat" cmpd="sng" algn="ctr">
            <a:solidFill>
              <a:schemeClr val="tx1"/>
            </a:solidFill>
            <a:prstDash val="solid"/>
            <a:round/>
            <a:headEnd type="none" w="med" len="med"/>
            <a:tailEnd type="arrow"/>
          </a:ln>
          <a:effectLst/>
        </p:spPr>
      </p:cxnSp>
      <p:cxnSp>
        <p:nvCxnSpPr>
          <p:cNvPr id="47" name="Elbow Connector 46"/>
          <p:cNvCxnSpPr>
            <a:stCxn id="60426" idx="2"/>
            <a:endCxn id="42" idx="1"/>
          </p:cNvCxnSpPr>
          <p:nvPr/>
        </p:nvCxnSpPr>
        <p:spPr bwMode="auto">
          <a:xfrm rot="16200000" flipH="1">
            <a:off x="5694126" y="4141580"/>
            <a:ext cx="866745" cy="241803"/>
          </a:xfrm>
          <a:prstGeom prst="bentConnector2">
            <a:avLst/>
          </a:prstGeom>
          <a:solidFill>
            <a:schemeClr val="bg1"/>
          </a:solidFill>
          <a:ln w="25400" cap="flat" cmpd="sng" algn="ctr">
            <a:solidFill>
              <a:schemeClr val="tx1"/>
            </a:solidFill>
            <a:prstDash val="solid"/>
            <a:round/>
            <a:headEnd type="none" w="med" len="med"/>
            <a:tailEnd type="arrow"/>
          </a:ln>
          <a:effectLst/>
        </p:spPr>
      </p:cxnSp>
      <p:sp>
        <p:nvSpPr>
          <p:cNvPr id="52" name="Text Box 9"/>
          <p:cNvSpPr txBox="1">
            <a:spLocks noChangeArrowheads="1"/>
          </p:cNvSpPr>
          <p:nvPr/>
        </p:nvSpPr>
        <p:spPr bwMode="auto">
          <a:xfrm>
            <a:off x="7086600" y="4800600"/>
            <a:ext cx="1410963" cy="400110"/>
          </a:xfrm>
          <a:prstGeom prst="rect">
            <a:avLst/>
          </a:prstGeom>
          <a:noFill/>
          <a:ln w="25400">
            <a:noFill/>
            <a:miter lim="800000"/>
            <a:headEnd/>
            <a:tailEnd type="none" w="lg" len="lg"/>
          </a:ln>
        </p:spPr>
        <p:txBody>
          <a:bodyPr wrap="none" anchorCtr="1">
            <a:prstTxWarp prst="textNoShape">
              <a:avLst/>
            </a:prstTxWarp>
            <a:spAutoFit/>
          </a:bodyPr>
          <a:lstStyle/>
          <a:p>
            <a:r>
              <a:rPr lang="en-US">
                <a:solidFill>
                  <a:srgbClr val="000000"/>
                </a:solidFill>
                <a:ea typeface="Arial" charset="0"/>
              </a:rPr>
              <a:t>&lt;textarea&gt;</a:t>
            </a:r>
          </a:p>
        </p:txBody>
      </p:sp>
      <p:cxnSp>
        <p:nvCxnSpPr>
          <p:cNvPr id="53" name="Elbow Connector 52"/>
          <p:cNvCxnSpPr>
            <a:stCxn id="60426" idx="2"/>
            <a:endCxn id="60428" idx="1"/>
          </p:cNvCxnSpPr>
          <p:nvPr/>
        </p:nvCxnSpPr>
        <p:spPr bwMode="auto">
          <a:xfrm rot="16200000" flipH="1">
            <a:off x="5398881" y="4436825"/>
            <a:ext cx="1457235" cy="241803"/>
          </a:xfrm>
          <a:prstGeom prst="bentConnector2">
            <a:avLst/>
          </a:prstGeom>
          <a:solidFill>
            <a:schemeClr val="bg1"/>
          </a:solidFill>
          <a:ln w="25400" cap="flat" cmpd="sng" algn="ctr">
            <a:solidFill>
              <a:schemeClr val="tx1"/>
            </a:solidFill>
            <a:prstDash val="solid"/>
            <a:round/>
            <a:headEnd type="none" w="med" len="med"/>
            <a:tailEnd type="arrow"/>
          </a:ln>
          <a:effectLst/>
        </p:spPr>
      </p:cxnSp>
      <p:cxnSp>
        <p:nvCxnSpPr>
          <p:cNvPr id="64" name="Elbow Connector 63"/>
          <p:cNvCxnSpPr>
            <a:stCxn id="29" idx="3"/>
            <a:endCxn id="33" idx="1"/>
          </p:cNvCxnSpPr>
          <p:nvPr/>
        </p:nvCxnSpPr>
        <p:spPr bwMode="auto">
          <a:xfrm>
            <a:off x="8229600" y="5610255"/>
            <a:ext cx="240135" cy="1588"/>
          </a:xfrm>
          <a:prstGeom prst="bentConnector3">
            <a:avLst>
              <a:gd name="adj1" fmla="val 50000"/>
            </a:avLst>
          </a:prstGeom>
          <a:solidFill>
            <a:schemeClr val="bg1"/>
          </a:solidFill>
          <a:ln w="25400" cap="flat" cmpd="sng" algn="ctr">
            <a:solidFill>
              <a:schemeClr val="tx1"/>
            </a:solidFill>
            <a:prstDash val="solid"/>
            <a:round/>
            <a:headEnd type="none" w="med" len="med"/>
            <a:tailEnd type="arrow"/>
          </a:ln>
          <a:effectLst/>
        </p:spPr>
      </p:cxnSp>
      <p:sp>
        <p:nvSpPr>
          <p:cNvPr id="21" name="Text Box 8"/>
          <p:cNvSpPr txBox="1">
            <a:spLocks noChangeArrowheads="1"/>
          </p:cNvSpPr>
          <p:nvPr/>
        </p:nvSpPr>
        <p:spPr bwMode="auto">
          <a:xfrm>
            <a:off x="7086600" y="4191000"/>
            <a:ext cx="598065" cy="400110"/>
          </a:xfrm>
          <a:prstGeom prst="rect">
            <a:avLst/>
          </a:prstGeom>
          <a:noFill/>
          <a:ln w="25400">
            <a:noFill/>
            <a:miter lim="800000"/>
            <a:headEnd/>
            <a:tailEnd type="none" w="lg" len="lg"/>
          </a:ln>
        </p:spPr>
        <p:txBody>
          <a:bodyPr wrap="none" anchorCtr="1">
            <a:prstTxWarp prst="textNoShape">
              <a:avLst/>
            </a:prstTxWarp>
            <a:spAutoFit/>
          </a:bodyPr>
          <a:lstStyle/>
          <a:p>
            <a:r>
              <a:rPr lang="en-US">
                <a:solidFill>
                  <a:srgbClr val="000000"/>
                </a:solidFill>
                <a:ea typeface="Arial" charset="0"/>
              </a:rPr>
              <a:t>text</a:t>
            </a:r>
          </a:p>
        </p:txBody>
      </p:sp>
      <p:cxnSp>
        <p:nvCxnSpPr>
          <p:cNvPr id="34" name="Elbow Connector 44"/>
          <p:cNvCxnSpPr>
            <a:stCxn id="60427" idx="2"/>
            <a:endCxn id="21" idx="1"/>
          </p:cNvCxnSpPr>
          <p:nvPr/>
        </p:nvCxnSpPr>
        <p:spPr bwMode="auto">
          <a:xfrm rot="16200000" flipH="1">
            <a:off x="6818151" y="4122605"/>
            <a:ext cx="180945" cy="355954"/>
          </a:xfrm>
          <a:prstGeom prst="bentConnector2">
            <a:avLst/>
          </a:prstGeom>
          <a:solidFill>
            <a:schemeClr val="bg1"/>
          </a:solidFill>
          <a:ln w="25400" cap="flat" cmpd="sng" algn="ctr">
            <a:solidFill>
              <a:schemeClr val="tx1"/>
            </a:solidFill>
            <a:prstDash val="solid"/>
            <a:round/>
            <a:headEnd type="none" w="med" len="med"/>
            <a:tailEnd type="arrow"/>
          </a:ln>
          <a:effectLst/>
        </p:spPr>
      </p:cxnSp>
      <p:cxnSp>
        <p:nvCxnSpPr>
          <p:cNvPr id="38" name="Elbow Connector 44"/>
          <p:cNvCxnSpPr>
            <a:stCxn id="42" idx="2"/>
            <a:endCxn id="52" idx="1"/>
          </p:cNvCxnSpPr>
          <p:nvPr/>
        </p:nvCxnSpPr>
        <p:spPr bwMode="auto">
          <a:xfrm rot="16200000" flipH="1">
            <a:off x="6818151" y="4732205"/>
            <a:ext cx="104745" cy="432154"/>
          </a:xfrm>
          <a:prstGeom prst="bentConnector2">
            <a:avLst/>
          </a:prstGeom>
          <a:solidFill>
            <a:schemeClr val="bg1"/>
          </a:solidFill>
          <a:ln w="25400" cap="flat" cmpd="sng" algn="ctr">
            <a:solidFill>
              <a:schemeClr val="tx1"/>
            </a:solidFill>
            <a:prstDash val="solid"/>
            <a:round/>
            <a:headEnd type="none" w="med" len="med"/>
            <a:tailEnd type="arrow"/>
          </a:ln>
          <a:effectLst/>
        </p:spPr>
      </p:cxnSp>
      <p:cxnSp>
        <p:nvCxnSpPr>
          <p:cNvPr id="41" name="Elbow Connector 44"/>
          <p:cNvCxnSpPr>
            <a:stCxn id="60428" idx="2"/>
            <a:endCxn id="29" idx="1"/>
          </p:cNvCxnSpPr>
          <p:nvPr/>
        </p:nvCxnSpPr>
        <p:spPr bwMode="auto">
          <a:xfrm rot="16200000" flipH="1">
            <a:off x="6781439" y="5359406"/>
            <a:ext cx="123855" cy="377841"/>
          </a:xfrm>
          <a:prstGeom prst="bentConnector2">
            <a:avLst/>
          </a:prstGeom>
          <a:solidFill>
            <a:schemeClr val="bg1"/>
          </a:solidFill>
          <a:ln w="25400" cap="flat" cmpd="sng" algn="ctr">
            <a:solidFill>
              <a:schemeClr val="tx1"/>
            </a:solidFill>
            <a:prstDash val="solid"/>
            <a:round/>
            <a:headEnd type="none" w="med" len="med"/>
            <a:tailEnd type="arrow"/>
          </a:ln>
          <a:effectLst/>
        </p:spPr>
      </p:cxnSp>
      <p:cxnSp>
        <p:nvCxnSpPr>
          <p:cNvPr id="46" name="Elbow Connector 44"/>
          <p:cNvCxnSpPr>
            <a:stCxn id="60428" idx="2"/>
            <a:endCxn id="50" idx="1"/>
          </p:cNvCxnSpPr>
          <p:nvPr/>
        </p:nvCxnSpPr>
        <p:spPr bwMode="auto">
          <a:xfrm rot="16200000" flipH="1">
            <a:off x="6590939" y="5549906"/>
            <a:ext cx="504855" cy="377841"/>
          </a:xfrm>
          <a:prstGeom prst="bentConnector2">
            <a:avLst/>
          </a:prstGeom>
          <a:solidFill>
            <a:schemeClr val="bg1"/>
          </a:solidFill>
          <a:ln w="25400" cap="flat" cmpd="sng" algn="ctr">
            <a:solidFill>
              <a:schemeClr val="tx1"/>
            </a:solidFill>
            <a:prstDash val="solid"/>
            <a:round/>
            <a:headEnd type="none" w="med" len="med"/>
            <a:tailEnd type="arrow"/>
          </a:ln>
          <a:effectLst/>
        </p:spPr>
      </p:cxnSp>
      <p:sp>
        <p:nvSpPr>
          <p:cNvPr id="50" name="Text Box 9"/>
          <p:cNvSpPr txBox="1">
            <a:spLocks noChangeArrowheads="1"/>
          </p:cNvSpPr>
          <p:nvPr/>
        </p:nvSpPr>
        <p:spPr bwMode="auto">
          <a:xfrm>
            <a:off x="7032287" y="5791200"/>
            <a:ext cx="626869" cy="400110"/>
          </a:xfrm>
          <a:prstGeom prst="rect">
            <a:avLst/>
          </a:prstGeom>
          <a:noFill/>
          <a:ln w="25400">
            <a:noFill/>
            <a:miter lim="800000"/>
            <a:headEnd/>
            <a:tailEnd type="none" w="lg" len="lg"/>
          </a:ln>
        </p:spPr>
        <p:txBody>
          <a:bodyPr wrap="none" anchorCtr="1">
            <a:prstTxWarp prst="textNoShape">
              <a:avLst/>
            </a:prstTxWarp>
            <a:spAutoFit/>
          </a:bodyPr>
          <a:lstStyle/>
          <a:p>
            <a:r>
              <a:rPr lang="en-US">
                <a:solidFill>
                  <a:srgbClr val="000000"/>
                </a:solidFill>
                <a:ea typeface="Arial" charset="0"/>
              </a:rPr>
              <a:t>&lt;a&gt;</a:t>
            </a:r>
          </a:p>
        </p:txBody>
      </p:sp>
      <p:sp>
        <p:nvSpPr>
          <p:cNvPr id="51" name="Text Box 9"/>
          <p:cNvSpPr txBox="1">
            <a:spLocks noChangeArrowheads="1"/>
          </p:cNvSpPr>
          <p:nvPr/>
        </p:nvSpPr>
        <p:spPr bwMode="auto">
          <a:xfrm>
            <a:off x="8001000" y="5791200"/>
            <a:ext cx="598065" cy="400110"/>
          </a:xfrm>
          <a:prstGeom prst="rect">
            <a:avLst/>
          </a:prstGeom>
          <a:noFill/>
          <a:ln w="25400">
            <a:noFill/>
            <a:miter lim="800000"/>
            <a:headEnd/>
            <a:tailEnd type="none" w="lg" len="lg"/>
          </a:ln>
        </p:spPr>
        <p:txBody>
          <a:bodyPr wrap="none" anchorCtr="1">
            <a:prstTxWarp prst="textNoShape">
              <a:avLst/>
            </a:prstTxWarp>
            <a:spAutoFit/>
          </a:bodyPr>
          <a:lstStyle/>
          <a:p>
            <a:r>
              <a:rPr lang="en-US">
                <a:solidFill>
                  <a:srgbClr val="000000"/>
                </a:solidFill>
                <a:ea typeface="Arial" charset="0"/>
              </a:rPr>
              <a:t>text</a:t>
            </a:r>
          </a:p>
        </p:txBody>
      </p:sp>
      <p:cxnSp>
        <p:nvCxnSpPr>
          <p:cNvPr id="54" name="Elbow Connector 53"/>
          <p:cNvCxnSpPr>
            <a:stCxn id="50" idx="3"/>
            <a:endCxn id="51" idx="1"/>
          </p:cNvCxnSpPr>
          <p:nvPr/>
        </p:nvCxnSpPr>
        <p:spPr bwMode="auto">
          <a:xfrm>
            <a:off x="7659156" y="5991255"/>
            <a:ext cx="341844" cy="1588"/>
          </a:xfrm>
          <a:prstGeom prst="bentConnector3">
            <a:avLst>
              <a:gd name="adj1" fmla="val 50000"/>
            </a:avLst>
          </a:prstGeom>
          <a:solidFill>
            <a:schemeClr val="bg1"/>
          </a:solidFill>
          <a:ln w="254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81111057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title"/>
          </p:nvPr>
        </p:nvSpPr>
        <p:spPr/>
        <p:txBody>
          <a:bodyPr/>
          <a:lstStyle/>
          <a:p>
            <a:r>
              <a:rPr lang="en-US"/>
              <a:t>View Tree Manipulation</a:t>
            </a:r>
          </a:p>
        </p:txBody>
      </p:sp>
      <p:sp>
        <p:nvSpPr>
          <p:cNvPr id="62467" name="Rectangle 3"/>
          <p:cNvSpPr>
            <a:spLocks noGrp="1" noChangeArrowheads="1"/>
          </p:cNvSpPr>
          <p:nvPr>
            <p:ph type="body" idx="1"/>
          </p:nvPr>
        </p:nvSpPr>
        <p:spPr/>
        <p:txBody>
          <a:bodyPr/>
          <a:lstStyle/>
          <a:p>
            <a:pPr lvl="0">
              <a:defRPr/>
            </a:pPr>
            <a:r>
              <a:rPr lang="en-US" sz="2000"/>
              <a:t>Javascript can </a:t>
            </a:r>
            <a:r>
              <a:rPr lang="en-US" sz="2000" b="1"/>
              <a:t>procedurally</a:t>
            </a:r>
            <a:r>
              <a:rPr lang="en-US" sz="2000"/>
              <a:t> mutate a view tree</a:t>
            </a:r>
            <a:endParaRPr lang="en-US" sz="1600"/>
          </a:p>
          <a:p>
            <a:pPr>
              <a:buFontTx/>
              <a:buNone/>
            </a:pPr>
            <a:r>
              <a:rPr lang="en-US" sz="1600"/>
              <a:t>&lt;script&gt;</a:t>
            </a:r>
          </a:p>
          <a:p>
            <a:pPr>
              <a:buFontTx/>
              <a:buNone/>
            </a:pPr>
            <a:r>
              <a:rPr lang="en-US" sz="1600"/>
              <a:t>var doc = document</a:t>
            </a:r>
          </a:p>
          <a:p>
            <a:pPr>
              <a:buFontTx/>
              <a:buNone/>
            </a:pPr>
            <a:r>
              <a:rPr lang="en-US" sz="1600"/>
              <a:t>var div1 = doc.createElement("div")</a:t>
            </a:r>
          </a:p>
          <a:p>
            <a:pPr>
              <a:buFontTx/>
              <a:buNone/>
            </a:pPr>
            <a:r>
              <a:rPr lang="en-US" sz="1600"/>
              <a:t>  div1.appendChild(doc.createTextNode("What are you doing now?”)</a:t>
            </a:r>
          </a:p>
          <a:p>
            <a:pPr>
              <a:buNone/>
            </a:pPr>
            <a:r>
              <a:rPr lang="en-US" sz="1600"/>
              <a:t>…</a:t>
            </a:r>
          </a:p>
          <a:p>
            <a:pPr>
              <a:buNone/>
            </a:pPr>
            <a:r>
              <a:rPr lang="en-US" sz="1600"/>
              <a:t>var div3 = doc.createElement("div")</a:t>
            </a:r>
          </a:p>
          <a:p>
            <a:pPr>
              <a:buFontTx/>
              <a:buNone/>
            </a:pPr>
            <a:r>
              <a:rPr lang="en-US" sz="1600"/>
              <a:t>  var button = doc.createElement("button")</a:t>
            </a:r>
          </a:p>
          <a:p>
            <a:pPr>
              <a:buFontTx/>
              <a:buNone/>
            </a:pPr>
            <a:r>
              <a:rPr lang="en-US" sz="1600"/>
              <a:t>    button.appendChild(doc.createTextNode("Send"))</a:t>
            </a:r>
          </a:p>
          <a:p>
            <a:pPr>
              <a:buFontTx/>
              <a:buNone/>
            </a:pPr>
            <a:r>
              <a:rPr lang="en-US" sz="1600"/>
              <a:t>    div3.appendChild(button)</a:t>
            </a:r>
          </a:p>
          <a:p>
            <a:pPr>
              <a:buFontTx/>
              <a:buNone/>
            </a:pPr>
            <a:r>
              <a:rPr lang="en-US" sz="1600"/>
              <a:t>  var a = doc.createElement("a")</a:t>
            </a:r>
          </a:p>
          <a:p>
            <a:pPr>
              <a:buFontTx/>
              <a:buNone/>
            </a:pPr>
            <a:r>
              <a:rPr lang="en-US" sz="1600"/>
              <a:t>    a.setAttribute("href", "#")</a:t>
            </a:r>
          </a:p>
          <a:p>
            <a:pPr>
              <a:buFontTx/>
              <a:buNone/>
            </a:pPr>
            <a:r>
              <a:rPr lang="en-US" sz="1600"/>
              <a:t>    a.appendChild(doc.createTextNode("sign out"))</a:t>
            </a:r>
          </a:p>
          <a:p>
            <a:pPr>
              <a:buFontTx/>
              <a:buNone/>
            </a:pPr>
            <a:r>
              <a:rPr lang="en-US" sz="1600"/>
              <a:t>    div3.appendChild(a)</a:t>
            </a:r>
          </a:p>
          <a:p>
            <a:pPr>
              <a:buFontTx/>
              <a:buNone/>
            </a:pPr>
            <a:r>
              <a:rPr lang="en-US" sz="1600"/>
              <a:t>&lt;/script&gt;</a:t>
            </a:r>
            <a:endParaRPr lang="en-US" sz="2000"/>
          </a:p>
        </p:txBody>
      </p:sp>
      <p:sp>
        <p:nvSpPr>
          <p:cNvPr id="62468" name="Date Placeholder 4"/>
          <p:cNvSpPr>
            <a:spLocks noGrp="1"/>
          </p:cNvSpPr>
          <p:nvPr>
            <p:ph type="dt" sz="quarter" idx="10"/>
          </p:nvPr>
        </p:nvSpPr>
        <p:spPr>
          <a:noFill/>
        </p:spPr>
        <p:txBody>
          <a:bodyPr/>
          <a:lstStyle/>
          <a:p>
            <a:r>
              <a:rPr lang="en-US" dirty="0" smtClean="0">
                <a:solidFill>
                  <a:srgbClr val="000000"/>
                </a:solidFill>
                <a:ea typeface="Arial" charset="0"/>
              </a:rPr>
              <a:t>Spring </a:t>
            </a:r>
            <a:r>
              <a:rPr lang="en-US" dirty="0" smtClean="0">
                <a:solidFill>
                  <a:srgbClr val="000000"/>
                </a:solidFill>
                <a:ea typeface="Arial" charset="0"/>
              </a:rPr>
              <a:t>2013</a:t>
            </a:r>
            <a:endParaRPr lang="en-US" dirty="0">
              <a:solidFill>
                <a:srgbClr val="000000"/>
              </a:solidFill>
              <a:ea typeface="Arial" charset="0"/>
            </a:endParaRPr>
          </a:p>
        </p:txBody>
      </p:sp>
      <p:sp>
        <p:nvSpPr>
          <p:cNvPr id="62469" name="Footer Placeholder 5"/>
          <p:cNvSpPr>
            <a:spLocks noGrp="1"/>
          </p:cNvSpPr>
          <p:nvPr>
            <p:ph type="ftr" sz="quarter" idx="11"/>
          </p:nvPr>
        </p:nvSpPr>
        <p:spPr>
          <a:noFill/>
        </p:spPr>
        <p:txBody>
          <a:bodyPr/>
          <a:lstStyle/>
          <a:p>
            <a:r>
              <a:rPr lang="en-US" smtClean="0">
                <a:solidFill>
                  <a:srgbClr val="000000"/>
                </a:solidFill>
                <a:ea typeface="Arial" charset="0"/>
              </a:rPr>
              <a:t>6.813/6.831 User Interface Design and Implementation</a:t>
            </a:r>
            <a:endParaRPr lang="en-US">
              <a:solidFill>
                <a:srgbClr val="000000"/>
              </a:solidFill>
              <a:ea typeface="Arial" charset="0"/>
            </a:endParaRPr>
          </a:p>
        </p:txBody>
      </p:sp>
      <p:sp>
        <p:nvSpPr>
          <p:cNvPr id="62470" name="Slide Number Placeholder 6"/>
          <p:cNvSpPr>
            <a:spLocks noGrp="1"/>
          </p:cNvSpPr>
          <p:nvPr>
            <p:ph type="sldNum" sz="quarter" idx="12"/>
          </p:nvPr>
        </p:nvSpPr>
        <p:spPr>
          <a:noFill/>
        </p:spPr>
        <p:txBody>
          <a:bodyPr/>
          <a:lstStyle/>
          <a:p>
            <a:fld id="{7BE9F6BC-FC36-5547-ABDD-94FC54A58B6A}" type="slidenum">
              <a:rPr lang="en-US">
                <a:solidFill>
                  <a:srgbClr val="000000"/>
                </a:solidFill>
              </a:rPr>
              <a:pPr/>
              <a:t>24</a:t>
            </a:fld>
            <a:endParaRPr lang="en-US">
              <a:solidFill>
                <a:srgbClr val="000000"/>
              </a:solidFill>
            </a:endParaRPr>
          </a:p>
        </p:txBody>
      </p:sp>
      <p:pic>
        <p:nvPicPr>
          <p:cNvPr id="16" name="Picture 15"/>
          <p:cNvPicPr>
            <a:picLocks noChangeAspect="1"/>
          </p:cNvPicPr>
          <p:nvPr/>
        </p:nvPicPr>
        <p:blipFill>
          <a:blip r:embed="rId3"/>
          <a:stretch>
            <a:fillRect/>
          </a:stretch>
        </p:blipFill>
        <p:spPr>
          <a:xfrm>
            <a:off x="6553200" y="2819400"/>
            <a:ext cx="2305050" cy="1093922"/>
          </a:xfrm>
          <a:prstGeom prst="rect">
            <a:avLst/>
          </a:prstGeom>
        </p:spPr>
      </p:pic>
    </p:spTree>
    <p:extLst>
      <p:ext uri="{BB962C8B-B14F-4D97-AF65-F5344CB8AC3E}">
        <p14:creationId xmlns:p14="http://schemas.microsoft.com/office/powerpoint/2010/main" val="418022375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dirty="0"/>
              <a:t>Advantages &amp; Disadvantages of Declarative UI</a:t>
            </a:r>
          </a:p>
        </p:txBody>
      </p:sp>
      <p:sp>
        <p:nvSpPr>
          <p:cNvPr id="68611" name="Rectangle 3"/>
          <p:cNvSpPr>
            <a:spLocks noGrp="1" noChangeArrowheads="1"/>
          </p:cNvSpPr>
          <p:nvPr>
            <p:ph type="body" idx="1"/>
          </p:nvPr>
        </p:nvSpPr>
        <p:spPr>
          <a:xfrm>
            <a:off x="685800" y="1447800"/>
            <a:ext cx="7772400" cy="4648200"/>
          </a:xfrm>
        </p:spPr>
        <p:txBody>
          <a:bodyPr/>
          <a:lstStyle/>
          <a:p>
            <a:pPr>
              <a:lnSpc>
                <a:spcPct val="80000"/>
              </a:lnSpc>
              <a:spcAft>
                <a:spcPts val="600"/>
              </a:spcAft>
            </a:pPr>
            <a:r>
              <a:rPr lang="en-US"/>
              <a:t>Usually more compact</a:t>
            </a:r>
          </a:p>
          <a:p>
            <a:pPr>
              <a:lnSpc>
                <a:spcPct val="80000"/>
              </a:lnSpc>
              <a:spcAft>
                <a:spcPts val="600"/>
              </a:spcAft>
            </a:pPr>
            <a:r>
              <a:rPr lang="en-US"/>
              <a:t>Programmer only has to know how to say </a:t>
            </a:r>
            <a:r>
              <a:rPr lang="en-US" i="1"/>
              <a:t>what</a:t>
            </a:r>
            <a:r>
              <a:rPr lang="en-US"/>
              <a:t>, not </a:t>
            </a:r>
            <a:r>
              <a:rPr lang="en-US" i="1"/>
              <a:t>how</a:t>
            </a:r>
            <a:endParaRPr lang="en-US"/>
          </a:p>
          <a:p>
            <a:pPr lvl="1">
              <a:lnSpc>
                <a:spcPct val="80000"/>
              </a:lnSpc>
              <a:spcAft>
                <a:spcPts val="600"/>
              </a:spcAft>
            </a:pPr>
            <a:r>
              <a:rPr lang="en-US"/>
              <a:t>Automatic algorithms are responsible for figuring out how</a:t>
            </a:r>
          </a:p>
          <a:p>
            <a:pPr>
              <a:lnSpc>
                <a:spcPct val="80000"/>
              </a:lnSpc>
              <a:spcAft>
                <a:spcPts val="600"/>
              </a:spcAft>
            </a:pPr>
            <a:r>
              <a:rPr lang="en-US"/>
              <a:t>May be harder to debug</a:t>
            </a:r>
          </a:p>
          <a:p>
            <a:pPr lvl="1">
              <a:lnSpc>
                <a:spcPct val="80000"/>
              </a:lnSpc>
              <a:spcAft>
                <a:spcPts val="600"/>
              </a:spcAft>
            </a:pPr>
            <a:r>
              <a:rPr lang="en-US"/>
              <a:t>Can</a:t>
            </a:r>
            <a:r>
              <a:rPr lang="en-US">
                <a:latin typeface="Verdana" charset="0"/>
              </a:rPr>
              <a:t>’</a:t>
            </a:r>
            <a:r>
              <a:rPr lang="en-US"/>
              <a:t>t set breakpoints, single-step, print in a declarative specification</a:t>
            </a:r>
          </a:p>
          <a:p>
            <a:pPr lvl="1">
              <a:lnSpc>
                <a:spcPct val="80000"/>
              </a:lnSpc>
              <a:spcAft>
                <a:spcPts val="600"/>
              </a:spcAft>
            </a:pPr>
            <a:r>
              <a:rPr lang="en-US"/>
              <a:t>Debugging may be more trial-and-error</a:t>
            </a:r>
          </a:p>
          <a:p>
            <a:pPr>
              <a:lnSpc>
                <a:spcPct val="80000"/>
              </a:lnSpc>
              <a:spcAft>
                <a:spcPts val="600"/>
              </a:spcAft>
            </a:pPr>
            <a:r>
              <a:rPr lang="en-US"/>
              <a:t>Authoring tools are possible</a:t>
            </a:r>
          </a:p>
          <a:p>
            <a:pPr lvl="1">
              <a:lnSpc>
                <a:spcPct val="80000"/>
              </a:lnSpc>
              <a:spcAft>
                <a:spcPts val="600"/>
              </a:spcAft>
            </a:pPr>
            <a:r>
              <a:rPr lang="en-US"/>
              <a:t>Declarative spec can be loaded and saved by a tool; procedural specs generally can</a:t>
            </a:r>
            <a:r>
              <a:rPr lang="en-US">
                <a:latin typeface="Verdana" charset="0"/>
              </a:rPr>
              <a:t>’</a:t>
            </a:r>
            <a:r>
              <a:rPr lang="en-US"/>
              <a:t>t</a:t>
            </a:r>
          </a:p>
          <a:p>
            <a:pPr lvl="1">
              <a:lnSpc>
                <a:spcPct val="80000"/>
              </a:lnSpc>
              <a:spcAft>
                <a:spcPts val="600"/>
              </a:spcAft>
            </a:pPr>
            <a:endParaRPr lang="en-US"/>
          </a:p>
        </p:txBody>
      </p:sp>
      <p:sp>
        <p:nvSpPr>
          <p:cNvPr id="68612" name="Date Placeholder 3"/>
          <p:cNvSpPr>
            <a:spLocks noGrp="1"/>
          </p:cNvSpPr>
          <p:nvPr>
            <p:ph type="dt" sz="quarter" idx="10"/>
          </p:nvPr>
        </p:nvSpPr>
        <p:spPr>
          <a:noFill/>
        </p:spPr>
        <p:txBody>
          <a:bodyPr/>
          <a:lstStyle/>
          <a:p>
            <a:r>
              <a:rPr lang="en-US" dirty="0" smtClean="0">
                <a:solidFill>
                  <a:srgbClr val="000000"/>
                </a:solidFill>
                <a:ea typeface="Arial" charset="0"/>
              </a:rPr>
              <a:t>Spring </a:t>
            </a:r>
            <a:r>
              <a:rPr lang="en-US" dirty="0" smtClean="0">
                <a:solidFill>
                  <a:srgbClr val="000000"/>
                </a:solidFill>
                <a:ea typeface="Arial" charset="0"/>
              </a:rPr>
              <a:t>2013</a:t>
            </a:r>
            <a:endParaRPr lang="en-US" dirty="0">
              <a:solidFill>
                <a:srgbClr val="000000"/>
              </a:solidFill>
              <a:ea typeface="Arial" charset="0"/>
            </a:endParaRPr>
          </a:p>
        </p:txBody>
      </p:sp>
      <p:sp>
        <p:nvSpPr>
          <p:cNvPr id="68613" name="Footer Placeholder 4"/>
          <p:cNvSpPr>
            <a:spLocks noGrp="1"/>
          </p:cNvSpPr>
          <p:nvPr>
            <p:ph type="ftr" sz="quarter" idx="11"/>
          </p:nvPr>
        </p:nvSpPr>
        <p:spPr>
          <a:noFill/>
        </p:spPr>
        <p:txBody>
          <a:bodyPr/>
          <a:lstStyle/>
          <a:p>
            <a:r>
              <a:rPr lang="en-US" smtClean="0">
                <a:solidFill>
                  <a:srgbClr val="000000"/>
                </a:solidFill>
                <a:ea typeface="Arial" charset="0"/>
              </a:rPr>
              <a:t>6.813/6.831 User Interface Design and Implementation</a:t>
            </a:r>
            <a:endParaRPr lang="en-US">
              <a:solidFill>
                <a:srgbClr val="000000"/>
              </a:solidFill>
              <a:ea typeface="Arial" charset="0"/>
            </a:endParaRPr>
          </a:p>
        </p:txBody>
      </p:sp>
      <p:sp>
        <p:nvSpPr>
          <p:cNvPr id="68614" name="Slide Number Placeholder 5"/>
          <p:cNvSpPr>
            <a:spLocks noGrp="1"/>
          </p:cNvSpPr>
          <p:nvPr>
            <p:ph type="sldNum" sz="quarter" idx="12"/>
          </p:nvPr>
        </p:nvSpPr>
        <p:spPr>
          <a:noFill/>
        </p:spPr>
        <p:txBody>
          <a:bodyPr/>
          <a:lstStyle/>
          <a:p>
            <a:fld id="{33F4040F-74B7-014F-8BA5-C8F8A6BE5763}" type="slidenum">
              <a:rPr lang="en-US">
                <a:solidFill>
                  <a:srgbClr val="000000"/>
                </a:solidFill>
              </a:rPr>
              <a:pPr/>
              <a:t>25</a:t>
            </a:fld>
            <a:endParaRPr lang="en-US">
              <a:solidFill>
                <a:srgbClr val="000000"/>
              </a:solidFill>
            </a:endParaRPr>
          </a:p>
        </p:txBody>
      </p:sp>
    </p:spTree>
    <p:extLst>
      <p:ext uri="{BB962C8B-B14F-4D97-AF65-F5344CB8AC3E}">
        <p14:creationId xmlns:p14="http://schemas.microsoft.com/office/powerpoint/2010/main" val="61525625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Picoquiz</a:t>
            </a:r>
            <a:endParaRPr lang="en-US" dirty="0"/>
          </a:p>
        </p:txBody>
      </p:sp>
      <p:sp>
        <p:nvSpPr>
          <p:cNvPr id="3" name="Text Placeholder 2"/>
          <p:cNvSpPr>
            <a:spLocks noGrp="1"/>
          </p:cNvSpPr>
          <p:nvPr>
            <p:ph type="body" idx="1"/>
          </p:nvPr>
        </p:nvSpPr>
        <p:spPr/>
        <p:txBody>
          <a:bodyPr/>
          <a:lstStyle/>
          <a:p>
            <a:pPr marL="0" indent="0">
              <a:buNone/>
            </a:pPr>
            <a:r>
              <a:rPr lang="en-US" dirty="0" smtClean="0"/>
              <a:t>Procedural UI programming (select all good answers):</a:t>
            </a:r>
            <a:endParaRPr lang="en-US" dirty="0"/>
          </a:p>
          <a:p>
            <a:pPr marL="914400" lvl="1" indent="-457200">
              <a:buFont typeface="+mj-lt"/>
              <a:buAutoNum type="alphaUcPeriod"/>
            </a:pPr>
            <a:r>
              <a:rPr lang="en-US" dirty="0" smtClean="0"/>
              <a:t>is typically more compact than declarative programming.</a:t>
            </a:r>
          </a:p>
          <a:p>
            <a:pPr marL="914400" lvl="1" indent="-457200">
              <a:buFont typeface="+mj-lt"/>
              <a:buAutoNum type="alphaUcPeriod"/>
            </a:pPr>
            <a:r>
              <a:rPr lang="en-US" dirty="0"/>
              <a:t>i</a:t>
            </a:r>
            <a:r>
              <a:rPr lang="en-US" dirty="0" smtClean="0"/>
              <a:t>s typically easier to debug than declarative programming.</a:t>
            </a:r>
          </a:p>
          <a:p>
            <a:pPr marL="914400" lvl="1" indent="-457200">
              <a:buFont typeface="+mj-lt"/>
              <a:buAutoNum type="alphaUcPeriod"/>
            </a:pPr>
            <a:r>
              <a:rPr lang="en-US" dirty="0"/>
              <a:t>i</a:t>
            </a:r>
            <a:r>
              <a:rPr lang="en-US" dirty="0" smtClean="0"/>
              <a:t>s typically written in HTML/XML in web applications.</a:t>
            </a:r>
          </a:p>
          <a:p>
            <a:pPr marL="914400" lvl="1" indent="-457200">
              <a:buFont typeface="+mj-lt"/>
              <a:buAutoNum type="alphaUcPeriod"/>
            </a:pPr>
            <a:r>
              <a:rPr lang="en-US" dirty="0" smtClean="0"/>
              <a:t>can be used for mutating the view tree in response to user actions.</a:t>
            </a:r>
          </a:p>
          <a:p>
            <a:pPr marL="914400" lvl="1" indent="-457200">
              <a:buFont typeface="+mj-lt"/>
              <a:buAutoNum type="alphaUcPeriod"/>
            </a:pPr>
            <a:endParaRPr lang="en-US" dirty="0"/>
          </a:p>
        </p:txBody>
      </p:sp>
      <p:sp>
        <p:nvSpPr>
          <p:cNvPr id="4" name="Date Placeholder 3"/>
          <p:cNvSpPr>
            <a:spLocks noGrp="1"/>
          </p:cNvSpPr>
          <p:nvPr>
            <p:ph type="dt" sz="half" idx="10"/>
          </p:nvPr>
        </p:nvSpPr>
        <p:spPr/>
        <p:txBody>
          <a:bodyPr/>
          <a:lstStyle/>
          <a:p>
            <a:pPr>
              <a:defRPr/>
            </a:pPr>
            <a:r>
              <a:rPr lang="en-US" dirty="0" smtClean="0">
                <a:solidFill>
                  <a:srgbClr val="000000"/>
                </a:solidFill>
              </a:rPr>
              <a:t>Spring 2013</a:t>
            </a:r>
            <a:endParaRPr 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smtClean="0">
                <a:solidFill>
                  <a:srgbClr val="000000"/>
                </a:solidFill>
              </a:rPr>
              <a:t>6.813/6.831 User Interface Design and Implementation</a:t>
            </a:r>
            <a:endParaRPr lang="en-US">
              <a:solidFill>
                <a:srgbClr val="000000"/>
              </a:solidFill>
            </a:endParaRPr>
          </a:p>
        </p:txBody>
      </p:sp>
      <p:sp>
        <p:nvSpPr>
          <p:cNvPr id="6" name="Slide Number Placeholder 5"/>
          <p:cNvSpPr>
            <a:spLocks noGrp="1"/>
          </p:cNvSpPr>
          <p:nvPr>
            <p:ph type="sldNum" sz="quarter" idx="12"/>
          </p:nvPr>
        </p:nvSpPr>
        <p:spPr/>
        <p:txBody>
          <a:bodyPr/>
          <a:lstStyle/>
          <a:p>
            <a:fld id="{2E8AB646-5AEA-3B49-9CF6-25E07660F97B}" type="slidenum">
              <a:rPr lang="en-US" smtClean="0">
                <a:solidFill>
                  <a:srgbClr val="000000"/>
                </a:solidFill>
              </a:rPr>
              <a:pPr/>
              <a:t>26</a:t>
            </a:fld>
            <a:endParaRPr lang="en-US">
              <a:solidFill>
                <a:srgbClr val="000000"/>
              </a:solidFill>
            </a:endParaRPr>
          </a:p>
        </p:txBody>
      </p:sp>
    </p:spTree>
    <p:extLst>
      <p:ext uri="{BB962C8B-B14F-4D97-AF65-F5344CB8AC3E}">
        <p14:creationId xmlns:p14="http://schemas.microsoft.com/office/powerpoint/2010/main" val="2449236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6"/>
          <p:cNvSpPr>
            <a:spLocks noGrp="1"/>
          </p:cNvSpPr>
          <p:nvPr>
            <p:ph type="title"/>
          </p:nvPr>
        </p:nvSpPr>
        <p:spPr/>
        <p:txBody>
          <a:bodyPr/>
          <a:lstStyle/>
          <a:p>
            <a:r>
              <a:rPr lang="en-US"/>
              <a:t>Summary</a:t>
            </a:r>
          </a:p>
        </p:txBody>
      </p:sp>
      <p:sp>
        <p:nvSpPr>
          <p:cNvPr id="30723" name="Text Placeholder 7"/>
          <p:cNvSpPr>
            <a:spLocks noGrp="1"/>
          </p:cNvSpPr>
          <p:nvPr>
            <p:ph type="body" idx="1"/>
          </p:nvPr>
        </p:nvSpPr>
        <p:spPr/>
        <p:txBody>
          <a:bodyPr/>
          <a:lstStyle/>
          <a:p>
            <a:r>
              <a:rPr lang="en-US" dirty="0"/>
              <a:t>Design patterns</a:t>
            </a:r>
          </a:p>
          <a:p>
            <a:pPr lvl="1"/>
            <a:r>
              <a:rPr lang="en-US" dirty="0"/>
              <a:t>View tree is the primary structuring pattern for GUIs, used for output, input, and layout</a:t>
            </a:r>
          </a:p>
          <a:p>
            <a:pPr lvl="1"/>
            <a:r>
              <a:rPr lang="en-US" dirty="0"/>
              <a:t>Listener is used for input and model-view communication</a:t>
            </a:r>
          </a:p>
          <a:p>
            <a:pPr lvl="1"/>
            <a:r>
              <a:rPr lang="en-US" dirty="0"/>
              <a:t>Model-view-controller decouples backend from GUI</a:t>
            </a:r>
          </a:p>
          <a:p>
            <a:r>
              <a:rPr lang="en-US" dirty="0"/>
              <a:t>Approaches to GUI programming</a:t>
            </a:r>
          </a:p>
          <a:p>
            <a:pPr lvl="1"/>
            <a:r>
              <a:rPr lang="en-US" dirty="0"/>
              <a:t>Procedural, declarative, direct </a:t>
            </a:r>
            <a:r>
              <a:rPr lang="en-US" dirty="0" smtClean="0"/>
              <a:t>manipulation</a:t>
            </a:r>
          </a:p>
        </p:txBody>
      </p:sp>
      <p:sp>
        <p:nvSpPr>
          <p:cNvPr id="30724" name="Date Placeholder 3"/>
          <p:cNvSpPr>
            <a:spLocks noGrp="1"/>
          </p:cNvSpPr>
          <p:nvPr>
            <p:ph type="dt" sz="quarter" idx="10"/>
          </p:nvPr>
        </p:nvSpPr>
        <p:spPr>
          <a:noFill/>
        </p:spPr>
        <p:txBody>
          <a:bodyPr/>
          <a:lstStyle/>
          <a:p>
            <a:r>
              <a:rPr lang="en-US" dirty="0" smtClean="0">
                <a:solidFill>
                  <a:srgbClr val="000000"/>
                </a:solidFill>
                <a:ea typeface="Arial" charset="0"/>
              </a:rPr>
              <a:t>Spring </a:t>
            </a:r>
            <a:r>
              <a:rPr lang="en-US" dirty="0" smtClean="0">
                <a:solidFill>
                  <a:srgbClr val="000000"/>
                </a:solidFill>
                <a:ea typeface="Arial" charset="0"/>
              </a:rPr>
              <a:t>2013</a:t>
            </a:r>
            <a:endParaRPr lang="en-US" dirty="0">
              <a:solidFill>
                <a:srgbClr val="000000"/>
              </a:solidFill>
              <a:ea typeface="Arial" charset="0"/>
            </a:endParaRPr>
          </a:p>
        </p:txBody>
      </p:sp>
      <p:sp>
        <p:nvSpPr>
          <p:cNvPr id="30725" name="Footer Placeholder 4"/>
          <p:cNvSpPr>
            <a:spLocks noGrp="1"/>
          </p:cNvSpPr>
          <p:nvPr>
            <p:ph type="ftr" sz="quarter" idx="11"/>
          </p:nvPr>
        </p:nvSpPr>
        <p:spPr>
          <a:noFill/>
        </p:spPr>
        <p:txBody>
          <a:bodyPr/>
          <a:lstStyle/>
          <a:p>
            <a:r>
              <a:rPr lang="en-US" smtClean="0">
                <a:solidFill>
                  <a:srgbClr val="000000"/>
                </a:solidFill>
                <a:ea typeface="Arial" charset="0"/>
              </a:rPr>
              <a:t>6.813/6.831 User Interface Design and Implementation</a:t>
            </a:r>
            <a:endParaRPr lang="en-US">
              <a:solidFill>
                <a:srgbClr val="000000"/>
              </a:solidFill>
              <a:ea typeface="Arial" charset="0"/>
            </a:endParaRPr>
          </a:p>
        </p:txBody>
      </p:sp>
      <p:sp>
        <p:nvSpPr>
          <p:cNvPr id="30726" name="Slide Number Placeholder 5"/>
          <p:cNvSpPr>
            <a:spLocks noGrp="1"/>
          </p:cNvSpPr>
          <p:nvPr>
            <p:ph type="sldNum" sz="quarter" idx="12"/>
          </p:nvPr>
        </p:nvSpPr>
        <p:spPr>
          <a:noFill/>
        </p:spPr>
        <p:txBody>
          <a:bodyPr/>
          <a:lstStyle/>
          <a:p>
            <a:fld id="{899918D3-C402-3742-A9CA-28750C704AA6}" type="slidenum">
              <a:rPr lang="en-US">
                <a:solidFill>
                  <a:srgbClr val="000000"/>
                </a:solidFill>
              </a:rPr>
              <a:pPr/>
              <a:t>27</a:t>
            </a:fld>
            <a:endParaRPr lang="en-US">
              <a:solidFill>
                <a:srgbClr val="000000"/>
              </a:solidFill>
            </a:endParaRPr>
          </a:p>
        </p:txBody>
      </p:sp>
    </p:spTree>
    <p:extLst>
      <p:ext uri="{BB962C8B-B14F-4D97-AF65-F5344CB8AC3E}">
        <p14:creationId xmlns:p14="http://schemas.microsoft.com/office/powerpoint/2010/main" val="2605116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r>
              <a:rPr lang="en-US"/>
              <a:t>UI Hall of Fame or Shame?</a:t>
            </a:r>
          </a:p>
        </p:txBody>
      </p:sp>
      <p:sp>
        <p:nvSpPr>
          <p:cNvPr id="21507" name="Text Placeholder 7"/>
          <p:cNvSpPr>
            <a:spLocks noGrp="1"/>
          </p:cNvSpPr>
          <p:nvPr>
            <p:ph type="body" idx="1"/>
          </p:nvPr>
        </p:nvSpPr>
        <p:spPr/>
        <p:txBody>
          <a:bodyPr/>
          <a:lstStyle/>
          <a:p>
            <a:endParaRPr lang="en-US"/>
          </a:p>
        </p:txBody>
      </p:sp>
      <p:sp>
        <p:nvSpPr>
          <p:cNvPr id="21508" name="Date Placeholder 2"/>
          <p:cNvSpPr>
            <a:spLocks noGrp="1"/>
          </p:cNvSpPr>
          <p:nvPr>
            <p:ph type="dt" sz="quarter" idx="10"/>
          </p:nvPr>
        </p:nvSpPr>
        <p:spPr>
          <a:noFill/>
        </p:spPr>
        <p:txBody>
          <a:bodyPr/>
          <a:lstStyle/>
          <a:p>
            <a:r>
              <a:rPr lang="en-US" dirty="0" smtClean="0">
                <a:ea typeface="Arial" charset="0"/>
              </a:rPr>
              <a:t>Spring </a:t>
            </a:r>
            <a:r>
              <a:rPr lang="en-US" dirty="0" smtClean="0">
                <a:ea typeface="Arial" charset="0"/>
              </a:rPr>
              <a:t>2013</a:t>
            </a:r>
            <a:endParaRPr lang="en-US" dirty="0">
              <a:ea typeface="Arial" charset="0"/>
            </a:endParaRPr>
          </a:p>
        </p:txBody>
      </p:sp>
      <p:sp>
        <p:nvSpPr>
          <p:cNvPr id="21509" name="Footer Placeholder 3"/>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21510" name="Slide Number Placeholder 4"/>
          <p:cNvSpPr>
            <a:spLocks noGrp="1"/>
          </p:cNvSpPr>
          <p:nvPr>
            <p:ph type="sldNum" sz="quarter" idx="12"/>
          </p:nvPr>
        </p:nvSpPr>
        <p:spPr>
          <a:noFill/>
        </p:spPr>
        <p:txBody>
          <a:bodyPr/>
          <a:lstStyle/>
          <a:p>
            <a:fld id="{7BB6BE24-6AA3-6A41-9848-07D070F09C51}" type="slidenum">
              <a:rPr lang="en-US"/>
              <a:pPr/>
              <a:t>3</a:t>
            </a:fld>
            <a:endParaRPr lang="en-US"/>
          </a:p>
        </p:txBody>
      </p:sp>
      <p:pic>
        <p:nvPicPr>
          <p:cNvPr id="21511" name="Picture 5"/>
          <p:cNvPicPr>
            <a:picLocks noChangeAspect="1" noChangeArrowheads="1"/>
          </p:cNvPicPr>
          <p:nvPr/>
        </p:nvPicPr>
        <p:blipFill>
          <a:blip r:embed="rId3"/>
          <a:srcRect/>
          <a:stretch>
            <a:fillRect/>
          </a:stretch>
        </p:blipFill>
        <p:spPr bwMode="auto">
          <a:xfrm>
            <a:off x="1524000" y="1189038"/>
            <a:ext cx="5943600" cy="4754562"/>
          </a:xfrm>
          <a:prstGeom prst="rect">
            <a:avLst/>
          </a:prstGeom>
          <a:noFill/>
          <a:ln w="25400">
            <a:noFill/>
            <a:miter lim="800000"/>
            <a:headEnd/>
            <a:tailEnd type="none" w="lg" len="lg"/>
          </a:ln>
        </p:spPr>
      </p:pic>
    </p:spTree>
    <p:extLst>
      <p:ext uri="{BB962C8B-B14F-4D97-AF65-F5344CB8AC3E}">
        <p14:creationId xmlns:p14="http://schemas.microsoft.com/office/powerpoint/2010/main" val="175688545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Today’s Topics</a:t>
            </a:r>
          </a:p>
        </p:txBody>
      </p:sp>
      <p:sp>
        <p:nvSpPr>
          <p:cNvPr id="5123" name="Rectangle 3"/>
          <p:cNvSpPr>
            <a:spLocks noGrp="1" noChangeArrowheads="1"/>
          </p:cNvSpPr>
          <p:nvPr>
            <p:ph type="body" idx="1"/>
          </p:nvPr>
        </p:nvSpPr>
        <p:spPr/>
        <p:txBody>
          <a:bodyPr/>
          <a:lstStyle/>
          <a:p>
            <a:r>
              <a:rPr lang="en-US" dirty="0"/>
              <a:t>Design patterns for GUIs</a:t>
            </a:r>
          </a:p>
          <a:p>
            <a:pPr lvl="1"/>
            <a:r>
              <a:rPr lang="en-US" dirty="0"/>
              <a:t>View tree</a:t>
            </a:r>
          </a:p>
          <a:p>
            <a:pPr lvl="1"/>
            <a:r>
              <a:rPr lang="en-US" dirty="0" smtClean="0"/>
              <a:t>Listener</a:t>
            </a:r>
          </a:p>
          <a:p>
            <a:pPr lvl="1"/>
            <a:r>
              <a:rPr lang="en-US" dirty="0" smtClean="0"/>
              <a:t>Model</a:t>
            </a:r>
            <a:r>
              <a:rPr lang="en-US" dirty="0"/>
              <a:t>-view-controller</a:t>
            </a:r>
          </a:p>
          <a:p>
            <a:r>
              <a:rPr lang="en-US" dirty="0"/>
              <a:t>Approaches to GUI programming</a:t>
            </a:r>
          </a:p>
          <a:p>
            <a:pPr lvl="1"/>
            <a:r>
              <a:rPr lang="en-US" dirty="0"/>
              <a:t>Procedural</a:t>
            </a:r>
          </a:p>
          <a:p>
            <a:pPr lvl="1"/>
            <a:r>
              <a:rPr lang="en-US" dirty="0"/>
              <a:t>Declarative</a:t>
            </a:r>
          </a:p>
          <a:p>
            <a:pPr lvl="1"/>
            <a:r>
              <a:rPr lang="en-US" dirty="0"/>
              <a:t>Direct </a:t>
            </a:r>
            <a:r>
              <a:rPr lang="en-US" dirty="0" smtClean="0"/>
              <a:t>manipulation</a:t>
            </a:r>
            <a:endParaRPr lang="en-US" dirty="0"/>
          </a:p>
        </p:txBody>
      </p:sp>
      <p:sp>
        <p:nvSpPr>
          <p:cNvPr id="5124" name="Date Placeholder 3"/>
          <p:cNvSpPr>
            <a:spLocks noGrp="1"/>
          </p:cNvSpPr>
          <p:nvPr>
            <p:ph type="dt" sz="quarter" idx="10"/>
          </p:nvPr>
        </p:nvSpPr>
        <p:spPr>
          <a:noFill/>
        </p:spPr>
        <p:txBody>
          <a:bodyPr/>
          <a:lstStyle/>
          <a:p>
            <a:r>
              <a:rPr lang="en-US" dirty="0" smtClean="0">
                <a:solidFill>
                  <a:srgbClr val="000000"/>
                </a:solidFill>
                <a:ea typeface="Arial" charset="0"/>
              </a:rPr>
              <a:t>Spring </a:t>
            </a:r>
            <a:r>
              <a:rPr lang="en-US" dirty="0" smtClean="0">
                <a:solidFill>
                  <a:srgbClr val="000000"/>
                </a:solidFill>
                <a:ea typeface="Arial" charset="0"/>
              </a:rPr>
              <a:t>2013</a:t>
            </a:r>
            <a:endParaRPr lang="en-US" dirty="0">
              <a:solidFill>
                <a:srgbClr val="000000"/>
              </a:solidFill>
              <a:ea typeface="Arial" charset="0"/>
            </a:endParaRPr>
          </a:p>
        </p:txBody>
      </p:sp>
      <p:sp>
        <p:nvSpPr>
          <p:cNvPr id="5125" name="Footer Placeholder 4"/>
          <p:cNvSpPr>
            <a:spLocks noGrp="1"/>
          </p:cNvSpPr>
          <p:nvPr>
            <p:ph type="ftr" sz="quarter" idx="11"/>
          </p:nvPr>
        </p:nvSpPr>
        <p:spPr>
          <a:noFill/>
        </p:spPr>
        <p:txBody>
          <a:bodyPr/>
          <a:lstStyle/>
          <a:p>
            <a:r>
              <a:rPr lang="en-US" smtClean="0">
                <a:solidFill>
                  <a:srgbClr val="000000"/>
                </a:solidFill>
                <a:ea typeface="Arial" charset="0"/>
              </a:rPr>
              <a:t>6.813/6.831 User Interface Design and Implementation</a:t>
            </a:r>
            <a:endParaRPr lang="en-US">
              <a:solidFill>
                <a:srgbClr val="000000"/>
              </a:solidFill>
              <a:ea typeface="Arial" charset="0"/>
            </a:endParaRPr>
          </a:p>
        </p:txBody>
      </p:sp>
      <p:sp>
        <p:nvSpPr>
          <p:cNvPr id="5126" name="Slide Number Placeholder 5"/>
          <p:cNvSpPr>
            <a:spLocks noGrp="1"/>
          </p:cNvSpPr>
          <p:nvPr>
            <p:ph type="sldNum" sz="quarter" idx="12"/>
          </p:nvPr>
        </p:nvSpPr>
        <p:spPr>
          <a:noFill/>
        </p:spPr>
        <p:txBody>
          <a:bodyPr/>
          <a:lstStyle/>
          <a:p>
            <a:fld id="{8B383A84-B768-5545-8DE5-C1D71D537395}" type="slidenum">
              <a:rPr lang="en-US">
                <a:solidFill>
                  <a:srgbClr val="000000"/>
                </a:solidFill>
              </a:rPr>
              <a:pPr/>
              <a:t>4</a:t>
            </a:fld>
            <a:endParaRPr lang="en-US">
              <a:solidFill>
                <a:srgbClr val="000000"/>
              </a:solidFill>
            </a:endParaRPr>
          </a:p>
        </p:txBody>
      </p:sp>
    </p:spTree>
    <p:extLst>
      <p:ext uri="{BB962C8B-B14F-4D97-AF65-F5344CB8AC3E}">
        <p14:creationId xmlns:p14="http://schemas.microsoft.com/office/powerpoint/2010/main" val="98095500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View tree and the listener pattern</a:t>
            </a:r>
            <a:endParaRPr lang="en-US" dirty="0"/>
          </a:p>
        </p:txBody>
      </p:sp>
      <p:sp>
        <p:nvSpPr>
          <p:cNvPr id="4" name="Date Placeholder 3"/>
          <p:cNvSpPr>
            <a:spLocks noGrp="1"/>
          </p:cNvSpPr>
          <p:nvPr>
            <p:ph type="dt" sz="half" idx="10"/>
          </p:nvPr>
        </p:nvSpPr>
        <p:spPr/>
        <p:txBody>
          <a:bodyPr/>
          <a:lstStyle/>
          <a:p>
            <a:pPr>
              <a:defRPr/>
            </a:pPr>
            <a:r>
              <a:rPr lang="en-US" dirty="0" smtClean="0">
                <a:solidFill>
                  <a:srgbClr val="000000"/>
                </a:solidFill>
              </a:rPr>
              <a:t>Spring </a:t>
            </a:r>
            <a:r>
              <a:rPr lang="en-US" dirty="0" smtClean="0">
                <a:solidFill>
                  <a:srgbClr val="000000"/>
                </a:solidFill>
              </a:rPr>
              <a:t>2013</a:t>
            </a:r>
            <a:endParaRPr 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smtClean="0">
                <a:solidFill>
                  <a:srgbClr val="000000"/>
                </a:solidFill>
              </a:rPr>
              <a:t>6.813/6.831 User Interface Design and Implementation</a:t>
            </a:r>
            <a:endParaRPr lang="en-US">
              <a:solidFill>
                <a:srgbClr val="000000"/>
              </a:solidFill>
            </a:endParaRPr>
          </a:p>
        </p:txBody>
      </p:sp>
      <p:sp>
        <p:nvSpPr>
          <p:cNvPr id="6" name="Slide Number Placeholder 5"/>
          <p:cNvSpPr>
            <a:spLocks noGrp="1"/>
          </p:cNvSpPr>
          <p:nvPr>
            <p:ph type="sldNum" sz="quarter" idx="12"/>
          </p:nvPr>
        </p:nvSpPr>
        <p:spPr/>
        <p:txBody>
          <a:bodyPr/>
          <a:lstStyle/>
          <a:p>
            <a:fld id="{2E8AB646-5AEA-3B49-9CF6-25E07660F97B}" type="slidenum">
              <a:rPr lang="en-US" smtClean="0">
                <a:solidFill>
                  <a:srgbClr val="000000"/>
                </a:solidFill>
              </a:rPr>
              <a:pPr/>
              <a:t>5</a:t>
            </a:fld>
            <a:endParaRPr lang="en-US">
              <a:solidFill>
                <a:srgbClr val="000000"/>
              </a:solidFill>
            </a:endParaRPr>
          </a:p>
        </p:txBody>
      </p:sp>
    </p:spTree>
    <p:extLst>
      <p:ext uri="{BB962C8B-B14F-4D97-AF65-F5344CB8AC3E}">
        <p14:creationId xmlns:p14="http://schemas.microsoft.com/office/powerpoint/2010/main" val="49365997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View Tree</a:t>
            </a:r>
          </a:p>
        </p:txBody>
      </p:sp>
      <p:sp>
        <p:nvSpPr>
          <p:cNvPr id="7171" name="Text Placeholder 2"/>
          <p:cNvSpPr>
            <a:spLocks noGrp="1"/>
          </p:cNvSpPr>
          <p:nvPr>
            <p:ph type="body" idx="1"/>
          </p:nvPr>
        </p:nvSpPr>
        <p:spPr>
          <a:xfrm>
            <a:off x="304800" y="914400"/>
            <a:ext cx="8534400" cy="5105400"/>
          </a:xfrm>
        </p:spPr>
        <p:txBody>
          <a:bodyPr/>
          <a:lstStyle/>
          <a:p>
            <a:r>
              <a:rPr lang="en-US"/>
              <a:t>A GUI is structured as a tree of views</a:t>
            </a:r>
          </a:p>
          <a:p>
            <a:pPr lvl="1"/>
            <a:r>
              <a:rPr lang="en-US"/>
              <a:t>A view is an object that displays itself on a region of the screen</a:t>
            </a:r>
          </a:p>
          <a:p>
            <a:pPr lvl="1"/>
            <a:endParaRPr lang="en-US"/>
          </a:p>
          <a:p>
            <a:endParaRPr lang="en-US"/>
          </a:p>
          <a:p>
            <a:endParaRPr lang="en-US"/>
          </a:p>
          <a:p>
            <a:endParaRPr lang="en-US"/>
          </a:p>
          <a:p>
            <a:endParaRPr lang="en-US"/>
          </a:p>
          <a:p>
            <a:endParaRPr lang="en-US"/>
          </a:p>
          <a:p>
            <a:endParaRPr lang="en-US"/>
          </a:p>
        </p:txBody>
      </p:sp>
      <p:sp>
        <p:nvSpPr>
          <p:cNvPr id="7172" name="Footer Placeholder 3"/>
          <p:cNvSpPr>
            <a:spLocks noGrp="1"/>
          </p:cNvSpPr>
          <p:nvPr>
            <p:ph type="ftr" sz="quarter" idx="11"/>
          </p:nvPr>
        </p:nvSpPr>
        <p:spPr>
          <a:noFill/>
        </p:spPr>
        <p:txBody>
          <a:bodyPr/>
          <a:lstStyle/>
          <a:p>
            <a:r>
              <a:rPr lang="en-US" smtClean="0">
                <a:solidFill>
                  <a:srgbClr val="000000"/>
                </a:solidFill>
                <a:ea typeface="Arial" charset="0"/>
              </a:rPr>
              <a:t>6.813/6.831 User Interface Design and Implementation</a:t>
            </a:r>
            <a:endParaRPr lang="en-US">
              <a:solidFill>
                <a:srgbClr val="000000"/>
              </a:solidFill>
              <a:ea typeface="Arial" charset="0"/>
            </a:endParaRPr>
          </a:p>
        </p:txBody>
      </p:sp>
      <p:sp>
        <p:nvSpPr>
          <p:cNvPr id="6" name="Oval 5"/>
          <p:cNvSpPr/>
          <p:nvPr/>
        </p:nvSpPr>
        <p:spPr>
          <a:xfrm>
            <a:off x="6781800" y="1981200"/>
            <a:ext cx="1905000" cy="685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800" dirty="0" err="1">
                <a:solidFill>
                  <a:srgbClr val="000000"/>
                </a:solidFill>
                <a:latin typeface="Arial"/>
                <a:cs typeface="Arial"/>
              </a:rPr>
              <a:t>main panel</a:t>
            </a:r>
            <a:endParaRPr lang="en-US" sz="1800" dirty="0">
              <a:solidFill>
                <a:srgbClr val="000000"/>
              </a:solidFill>
              <a:latin typeface="Arial"/>
              <a:cs typeface="Arial"/>
            </a:endParaRPr>
          </a:p>
        </p:txBody>
      </p:sp>
      <p:sp>
        <p:nvSpPr>
          <p:cNvPr id="7" name="Oval 6"/>
          <p:cNvSpPr/>
          <p:nvPr/>
        </p:nvSpPr>
        <p:spPr>
          <a:xfrm>
            <a:off x="7543800" y="2895600"/>
            <a:ext cx="1295400" cy="5334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800" dirty="0" err="1">
                <a:solidFill>
                  <a:srgbClr val="000000"/>
                </a:solidFill>
                <a:latin typeface="Arial"/>
                <a:cs typeface="Arial"/>
              </a:rPr>
              <a:t>toolbar</a:t>
            </a:r>
            <a:endParaRPr lang="en-US" sz="1800" dirty="0">
              <a:solidFill>
                <a:srgbClr val="000000"/>
              </a:solidFill>
              <a:latin typeface="Arial"/>
              <a:cs typeface="Arial"/>
            </a:endParaRPr>
          </a:p>
        </p:txBody>
      </p:sp>
      <p:sp>
        <p:nvSpPr>
          <p:cNvPr id="13" name="Oval 12"/>
          <p:cNvSpPr/>
          <p:nvPr/>
        </p:nvSpPr>
        <p:spPr>
          <a:xfrm>
            <a:off x="6215063" y="4343400"/>
            <a:ext cx="1403350" cy="5334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800" dirty="0" err="1">
                <a:solidFill>
                  <a:srgbClr val="000000"/>
                </a:solidFill>
                <a:latin typeface="Arial"/>
                <a:cs typeface="Arial"/>
              </a:rPr>
              <a:t>palette</a:t>
            </a:r>
            <a:endParaRPr lang="en-US" sz="1800" dirty="0">
              <a:solidFill>
                <a:srgbClr val="000000"/>
              </a:solidFill>
              <a:latin typeface="Arial"/>
              <a:cs typeface="Arial"/>
            </a:endParaRPr>
          </a:p>
        </p:txBody>
      </p:sp>
      <p:sp>
        <p:nvSpPr>
          <p:cNvPr id="16" name="Oval 15"/>
          <p:cNvSpPr/>
          <p:nvPr/>
        </p:nvSpPr>
        <p:spPr>
          <a:xfrm>
            <a:off x="7662863" y="4495800"/>
            <a:ext cx="1404937" cy="5334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800" dirty="0" err="1">
                <a:solidFill>
                  <a:srgbClr val="000000"/>
                </a:solidFill>
                <a:latin typeface="Arial"/>
                <a:cs typeface="Arial"/>
              </a:rPr>
              <a:t>drawing area</a:t>
            </a:r>
            <a:endParaRPr lang="en-US" sz="1800" dirty="0">
              <a:solidFill>
                <a:srgbClr val="000000"/>
              </a:solidFill>
              <a:latin typeface="Arial"/>
              <a:cs typeface="Arial"/>
            </a:endParaRPr>
          </a:p>
        </p:txBody>
      </p:sp>
      <p:sp>
        <p:nvSpPr>
          <p:cNvPr id="7207" name="Date Placeholder 50"/>
          <p:cNvSpPr>
            <a:spLocks noGrp="1"/>
          </p:cNvSpPr>
          <p:nvPr>
            <p:ph type="dt" sz="quarter" idx="10"/>
          </p:nvPr>
        </p:nvSpPr>
        <p:spPr>
          <a:noFill/>
        </p:spPr>
        <p:txBody>
          <a:bodyPr/>
          <a:lstStyle/>
          <a:p>
            <a:r>
              <a:rPr lang="en-US" dirty="0" smtClean="0">
                <a:solidFill>
                  <a:srgbClr val="000000"/>
                </a:solidFill>
                <a:ea typeface="Arial" charset="0"/>
              </a:rPr>
              <a:t>Spring </a:t>
            </a:r>
            <a:r>
              <a:rPr lang="en-US" dirty="0" smtClean="0">
                <a:solidFill>
                  <a:srgbClr val="000000"/>
                </a:solidFill>
                <a:ea typeface="Arial" charset="0"/>
              </a:rPr>
              <a:t>2013</a:t>
            </a:r>
            <a:endParaRPr lang="en-US" dirty="0">
              <a:solidFill>
                <a:srgbClr val="000000"/>
              </a:solidFill>
              <a:ea typeface="Arial" charset="0"/>
            </a:endParaRPr>
          </a:p>
        </p:txBody>
      </p:sp>
      <p:sp>
        <p:nvSpPr>
          <p:cNvPr id="7208" name="Slide Number Placeholder 51"/>
          <p:cNvSpPr>
            <a:spLocks noGrp="1"/>
          </p:cNvSpPr>
          <p:nvPr>
            <p:ph type="sldNum" sz="quarter" idx="12"/>
          </p:nvPr>
        </p:nvSpPr>
        <p:spPr>
          <a:noFill/>
        </p:spPr>
        <p:txBody>
          <a:bodyPr/>
          <a:lstStyle/>
          <a:p>
            <a:fld id="{3662C9E3-4049-9346-8111-E3D982AC064B}" type="slidenum">
              <a:rPr lang="en-US">
                <a:solidFill>
                  <a:srgbClr val="000000"/>
                </a:solidFill>
              </a:rPr>
              <a:pPr/>
              <a:t>6</a:t>
            </a:fld>
            <a:endParaRPr lang="en-US">
              <a:solidFill>
                <a:srgbClr val="000000"/>
              </a:solidFill>
            </a:endParaRPr>
          </a:p>
        </p:txBody>
      </p:sp>
      <p:pic>
        <p:nvPicPr>
          <p:cNvPr id="45" name="Picture 44"/>
          <p:cNvPicPr>
            <a:picLocks noChangeAspect="1"/>
          </p:cNvPicPr>
          <p:nvPr/>
        </p:nvPicPr>
        <p:blipFill>
          <a:blip r:embed="rId3"/>
          <a:stretch>
            <a:fillRect/>
          </a:stretch>
        </p:blipFill>
        <p:spPr>
          <a:xfrm>
            <a:off x="228600" y="1828800"/>
            <a:ext cx="5743959" cy="4038600"/>
          </a:xfrm>
          <a:prstGeom prst="rect">
            <a:avLst/>
          </a:prstGeom>
        </p:spPr>
      </p:pic>
      <p:sp>
        <p:nvSpPr>
          <p:cNvPr id="68" name="Oval 67"/>
          <p:cNvSpPr/>
          <p:nvPr/>
        </p:nvSpPr>
        <p:spPr>
          <a:xfrm>
            <a:off x="6748463" y="3581400"/>
            <a:ext cx="1403350" cy="5334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800" dirty="0" err="1">
                <a:solidFill>
                  <a:srgbClr val="000000"/>
                </a:solidFill>
                <a:latin typeface="Arial"/>
                <a:cs typeface="Arial"/>
              </a:rPr>
              <a:t>splitter</a:t>
            </a:r>
            <a:endParaRPr lang="en-US" sz="1800" dirty="0">
              <a:solidFill>
                <a:srgbClr val="000000"/>
              </a:solidFill>
              <a:latin typeface="Arial"/>
              <a:cs typeface="Arial"/>
            </a:endParaRPr>
          </a:p>
        </p:txBody>
      </p:sp>
      <p:cxnSp>
        <p:nvCxnSpPr>
          <p:cNvPr id="74" name="Shape 25"/>
          <p:cNvCxnSpPr>
            <a:stCxn id="6" idx="5"/>
            <a:endCxn id="7" idx="0"/>
          </p:cNvCxnSpPr>
          <p:nvPr/>
        </p:nvCxnSpPr>
        <p:spPr>
          <a:xfrm rot="5400000">
            <a:off x="8135144" y="2622924"/>
            <a:ext cx="329033" cy="216319"/>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hape 25"/>
          <p:cNvCxnSpPr>
            <a:stCxn id="6" idx="3"/>
            <a:endCxn id="68" idx="0"/>
          </p:cNvCxnSpPr>
          <p:nvPr/>
        </p:nvCxnSpPr>
        <p:spPr>
          <a:xfrm rot="16200000" flipH="1">
            <a:off x="6748043" y="2879304"/>
            <a:ext cx="1014833" cy="38935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Shape 25"/>
          <p:cNvCxnSpPr>
            <a:stCxn id="68" idx="3"/>
            <a:endCxn id="13" idx="0"/>
          </p:cNvCxnSpPr>
          <p:nvPr/>
        </p:nvCxnSpPr>
        <p:spPr>
          <a:xfrm rot="5400000">
            <a:off x="6782002" y="4171422"/>
            <a:ext cx="306715" cy="37241"/>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hape 25"/>
          <p:cNvCxnSpPr>
            <a:endCxn id="16" idx="0"/>
          </p:cNvCxnSpPr>
          <p:nvPr/>
        </p:nvCxnSpPr>
        <p:spPr>
          <a:xfrm>
            <a:off x="7815263" y="4038600"/>
            <a:ext cx="550069" cy="4572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bwMode="auto">
          <a:xfrm>
            <a:off x="228600" y="2057400"/>
            <a:ext cx="2362200" cy="228600"/>
          </a:xfrm>
          <a:prstGeom prst="rect">
            <a:avLst/>
          </a:prstGeom>
          <a:noFill/>
          <a:ln w="60325" cap="flat" cmpd="sng" algn="ctr">
            <a:solidFill>
              <a:srgbClr val="FFFF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endParaRPr lang="en-US" smtClean="0">
              <a:solidFill>
                <a:srgbClr val="000000"/>
              </a:solidFill>
              <a:ea typeface="Arial" charset="0"/>
            </a:endParaRPr>
          </a:p>
        </p:txBody>
      </p:sp>
      <p:sp>
        <p:nvSpPr>
          <p:cNvPr id="101" name="Rectangle 100"/>
          <p:cNvSpPr/>
          <p:nvPr/>
        </p:nvSpPr>
        <p:spPr bwMode="auto">
          <a:xfrm>
            <a:off x="304800" y="2286000"/>
            <a:ext cx="1447800" cy="3505200"/>
          </a:xfrm>
          <a:prstGeom prst="rect">
            <a:avLst/>
          </a:prstGeom>
          <a:noFill/>
          <a:ln w="60325" cap="flat" cmpd="sng" algn="ctr">
            <a:solidFill>
              <a:srgbClr val="FFFF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endParaRPr lang="en-US" smtClean="0">
              <a:solidFill>
                <a:srgbClr val="000000"/>
              </a:solidFill>
              <a:ea typeface="Arial" charset="0"/>
            </a:endParaRPr>
          </a:p>
        </p:txBody>
      </p:sp>
      <p:sp>
        <p:nvSpPr>
          <p:cNvPr id="102" name="Rectangle 101"/>
          <p:cNvSpPr/>
          <p:nvPr/>
        </p:nvSpPr>
        <p:spPr bwMode="auto">
          <a:xfrm>
            <a:off x="1828800" y="2286000"/>
            <a:ext cx="3962400" cy="3505200"/>
          </a:xfrm>
          <a:prstGeom prst="rect">
            <a:avLst/>
          </a:prstGeom>
          <a:noFill/>
          <a:ln w="60325" cap="flat" cmpd="sng" algn="ctr">
            <a:solidFill>
              <a:srgbClr val="FFFF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endParaRPr lang="en-US" smtClean="0">
              <a:solidFill>
                <a:srgbClr val="000000"/>
              </a:solidFill>
              <a:ea typeface="Arial" charset="0"/>
            </a:endParaRPr>
          </a:p>
        </p:txBody>
      </p:sp>
      <p:cxnSp>
        <p:nvCxnSpPr>
          <p:cNvPr id="104" name="Shape 103"/>
          <p:cNvCxnSpPr>
            <a:stCxn id="16" idx="4"/>
          </p:cNvCxnSpPr>
          <p:nvPr/>
        </p:nvCxnSpPr>
        <p:spPr bwMode="auto">
          <a:xfrm rot="5400000">
            <a:off x="6925866" y="3894534"/>
            <a:ext cx="304800" cy="2574132"/>
          </a:xfrm>
          <a:prstGeom prst="curvedConnector2">
            <a:avLst/>
          </a:prstGeom>
          <a:solidFill>
            <a:schemeClr val="bg1"/>
          </a:solidFill>
          <a:ln w="25400" cap="flat" cmpd="sng" algn="ctr">
            <a:solidFill>
              <a:schemeClr val="tx1"/>
            </a:solidFill>
            <a:prstDash val="solid"/>
            <a:round/>
            <a:headEnd type="none" w="med" len="med"/>
            <a:tailEnd type="triangle" w="lg" len="lg"/>
          </a:ln>
          <a:effectLst/>
        </p:spPr>
      </p:cxnSp>
      <p:cxnSp>
        <p:nvCxnSpPr>
          <p:cNvPr id="106" name="Curved Connector 105"/>
          <p:cNvCxnSpPr>
            <a:stCxn id="13" idx="4"/>
            <a:endCxn id="101" idx="2"/>
          </p:cNvCxnSpPr>
          <p:nvPr/>
        </p:nvCxnSpPr>
        <p:spPr bwMode="auto">
          <a:xfrm rot="5400000">
            <a:off x="3515519" y="2389981"/>
            <a:ext cx="914400" cy="5888038"/>
          </a:xfrm>
          <a:prstGeom prst="curvedConnector3">
            <a:avLst>
              <a:gd name="adj1" fmla="val 145062"/>
            </a:avLst>
          </a:prstGeom>
          <a:solidFill>
            <a:schemeClr val="bg1"/>
          </a:solidFill>
          <a:ln w="25400" cap="flat" cmpd="sng" algn="ctr">
            <a:solidFill>
              <a:schemeClr val="tx1"/>
            </a:solidFill>
            <a:prstDash val="solid"/>
            <a:round/>
            <a:headEnd type="none" w="med" len="med"/>
            <a:tailEnd type="arrow"/>
          </a:ln>
          <a:effectLst/>
        </p:spPr>
      </p:cxnSp>
      <p:cxnSp>
        <p:nvCxnSpPr>
          <p:cNvPr id="110" name="Curved Connector 109"/>
          <p:cNvCxnSpPr>
            <a:stCxn id="7" idx="2"/>
            <a:endCxn id="100" idx="3"/>
          </p:cNvCxnSpPr>
          <p:nvPr/>
        </p:nvCxnSpPr>
        <p:spPr bwMode="auto">
          <a:xfrm rot="10800000">
            <a:off x="2590800" y="2171700"/>
            <a:ext cx="4953000" cy="990600"/>
          </a:xfrm>
          <a:prstGeom prst="curvedConnector3">
            <a:avLst>
              <a:gd name="adj1" fmla="val 50000"/>
            </a:avLst>
          </a:prstGeom>
          <a:solidFill>
            <a:schemeClr val="bg1"/>
          </a:solidFill>
          <a:ln w="254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40132394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How the View Tree Is Used</a:t>
            </a:r>
          </a:p>
        </p:txBody>
      </p:sp>
      <p:sp>
        <p:nvSpPr>
          <p:cNvPr id="8195" name="Text Placeholder 2"/>
          <p:cNvSpPr>
            <a:spLocks noGrp="1"/>
          </p:cNvSpPr>
          <p:nvPr>
            <p:ph type="body" idx="1"/>
          </p:nvPr>
        </p:nvSpPr>
        <p:spPr>
          <a:xfrm>
            <a:off x="304800" y="990600"/>
            <a:ext cx="8534400" cy="5105400"/>
          </a:xfrm>
        </p:spPr>
        <p:txBody>
          <a:bodyPr/>
          <a:lstStyle/>
          <a:p>
            <a:r>
              <a:rPr lang="en-US"/>
              <a:t>Output </a:t>
            </a:r>
          </a:p>
          <a:p>
            <a:pPr lvl="1"/>
            <a:r>
              <a:rPr lang="en-US"/>
              <a:t>GUIs change their output by </a:t>
            </a:r>
            <a:r>
              <a:rPr lang="en-US" b="1"/>
              <a:t>mutating </a:t>
            </a:r>
            <a:r>
              <a:rPr lang="en-US"/>
              <a:t>the view tree</a:t>
            </a:r>
          </a:p>
          <a:p>
            <a:pPr lvl="1"/>
            <a:r>
              <a:rPr lang="en-US"/>
              <a:t>A redraw algorithm automatically redraws the affected views </a:t>
            </a:r>
          </a:p>
          <a:p>
            <a:r>
              <a:rPr lang="en-US"/>
              <a:t>Input</a:t>
            </a:r>
          </a:p>
          <a:p>
            <a:pPr lvl="1"/>
            <a:r>
              <a:rPr lang="en-US"/>
              <a:t>GUIs receive keyboard and mouse input by attaching listeners to views (more on this in a bit)</a:t>
            </a:r>
          </a:p>
          <a:p>
            <a:r>
              <a:rPr lang="en-US"/>
              <a:t>Layout</a:t>
            </a:r>
          </a:p>
          <a:p>
            <a:pPr lvl="1"/>
            <a:r>
              <a:rPr lang="en-US"/>
              <a:t>Automatic layout algorithm traverses the tree to calculate positions and sizes of views </a:t>
            </a:r>
          </a:p>
          <a:p>
            <a:endParaRPr lang="en-US"/>
          </a:p>
          <a:p>
            <a:endParaRPr lang="en-US"/>
          </a:p>
        </p:txBody>
      </p:sp>
      <p:sp>
        <p:nvSpPr>
          <p:cNvPr id="8196" name="Footer Placeholder 3"/>
          <p:cNvSpPr>
            <a:spLocks noGrp="1"/>
          </p:cNvSpPr>
          <p:nvPr>
            <p:ph type="ftr" sz="quarter" idx="11"/>
          </p:nvPr>
        </p:nvSpPr>
        <p:spPr>
          <a:noFill/>
        </p:spPr>
        <p:txBody>
          <a:bodyPr/>
          <a:lstStyle/>
          <a:p>
            <a:r>
              <a:rPr lang="en-US" smtClean="0">
                <a:solidFill>
                  <a:srgbClr val="000000"/>
                </a:solidFill>
                <a:ea typeface="Arial" charset="0"/>
              </a:rPr>
              <a:t>6.813/6.831 User Interface Design and Implementation</a:t>
            </a:r>
            <a:endParaRPr lang="en-US">
              <a:solidFill>
                <a:srgbClr val="000000"/>
              </a:solidFill>
              <a:ea typeface="Arial" charset="0"/>
            </a:endParaRPr>
          </a:p>
        </p:txBody>
      </p:sp>
      <p:sp>
        <p:nvSpPr>
          <p:cNvPr id="8197" name="Date Placeholder 4"/>
          <p:cNvSpPr>
            <a:spLocks noGrp="1"/>
          </p:cNvSpPr>
          <p:nvPr>
            <p:ph type="dt" sz="quarter" idx="10"/>
          </p:nvPr>
        </p:nvSpPr>
        <p:spPr>
          <a:noFill/>
        </p:spPr>
        <p:txBody>
          <a:bodyPr/>
          <a:lstStyle/>
          <a:p>
            <a:r>
              <a:rPr lang="en-US" dirty="0" smtClean="0">
                <a:solidFill>
                  <a:srgbClr val="000000"/>
                </a:solidFill>
                <a:ea typeface="Arial" charset="0"/>
              </a:rPr>
              <a:t>Spring </a:t>
            </a:r>
            <a:r>
              <a:rPr lang="en-US" dirty="0" smtClean="0">
                <a:solidFill>
                  <a:srgbClr val="000000"/>
                </a:solidFill>
                <a:ea typeface="Arial" charset="0"/>
              </a:rPr>
              <a:t>2013</a:t>
            </a:r>
            <a:endParaRPr lang="en-US" dirty="0">
              <a:solidFill>
                <a:srgbClr val="000000"/>
              </a:solidFill>
              <a:ea typeface="Arial" charset="0"/>
            </a:endParaRPr>
          </a:p>
        </p:txBody>
      </p:sp>
      <p:sp>
        <p:nvSpPr>
          <p:cNvPr id="8198" name="Slide Number Placeholder 5"/>
          <p:cNvSpPr>
            <a:spLocks noGrp="1"/>
          </p:cNvSpPr>
          <p:nvPr>
            <p:ph type="sldNum" sz="quarter" idx="12"/>
          </p:nvPr>
        </p:nvSpPr>
        <p:spPr>
          <a:noFill/>
        </p:spPr>
        <p:txBody>
          <a:bodyPr/>
          <a:lstStyle/>
          <a:p>
            <a:fld id="{7A0127FD-4DD2-FB45-8894-C68E498285F7}" type="slidenum">
              <a:rPr lang="en-US">
                <a:solidFill>
                  <a:srgbClr val="000000"/>
                </a:solidFill>
              </a:rPr>
              <a:pPr/>
              <a:t>7</a:t>
            </a:fld>
            <a:endParaRPr lang="en-US">
              <a:solidFill>
                <a:srgbClr val="000000"/>
              </a:solidFill>
            </a:endParaRPr>
          </a:p>
        </p:txBody>
      </p:sp>
    </p:spTree>
    <p:extLst>
      <p:ext uri="{BB962C8B-B14F-4D97-AF65-F5344CB8AC3E}">
        <p14:creationId xmlns:p14="http://schemas.microsoft.com/office/powerpoint/2010/main" val="372917739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title"/>
          </p:nvPr>
        </p:nvSpPr>
        <p:spPr/>
        <p:txBody>
          <a:bodyPr/>
          <a:lstStyle/>
          <a:p>
            <a:r>
              <a:rPr lang="en-US"/>
              <a:t>Input Handling</a:t>
            </a:r>
          </a:p>
        </p:txBody>
      </p:sp>
      <p:sp>
        <p:nvSpPr>
          <p:cNvPr id="9219" name="Text Placeholder 4"/>
          <p:cNvSpPr>
            <a:spLocks noGrp="1"/>
          </p:cNvSpPr>
          <p:nvPr>
            <p:ph type="body" idx="1"/>
          </p:nvPr>
        </p:nvSpPr>
        <p:spPr>
          <a:xfrm>
            <a:off x="381000" y="990600"/>
            <a:ext cx="8763000" cy="5105400"/>
          </a:xfrm>
        </p:spPr>
        <p:txBody>
          <a:bodyPr/>
          <a:lstStyle/>
          <a:p>
            <a:r>
              <a:rPr lang="en-US"/>
              <a:t>Input handlers are associated with views</a:t>
            </a:r>
          </a:p>
          <a:p>
            <a:pPr lvl="1"/>
            <a:r>
              <a:rPr lang="en-US"/>
              <a:t>Also called </a:t>
            </a:r>
            <a:r>
              <a:rPr lang="en-US" b="1"/>
              <a:t>listeners</a:t>
            </a:r>
            <a:r>
              <a:rPr lang="en-US"/>
              <a:t>, event handlers, subscribers, observers</a:t>
            </a:r>
          </a:p>
        </p:txBody>
      </p:sp>
      <p:sp>
        <p:nvSpPr>
          <p:cNvPr id="9220" name="Footer Placeholder 23"/>
          <p:cNvSpPr>
            <a:spLocks noGrp="1"/>
          </p:cNvSpPr>
          <p:nvPr>
            <p:ph type="ftr" sz="quarter" idx="11"/>
          </p:nvPr>
        </p:nvSpPr>
        <p:spPr>
          <a:noFill/>
        </p:spPr>
        <p:txBody>
          <a:bodyPr/>
          <a:lstStyle/>
          <a:p>
            <a:r>
              <a:rPr lang="en-US" smtClean="0">
                <a:solidFill>
                  <a:srgbClr val="000000"/>
                </a:solidFill>
                <a:ea typeface="Arial" charset="0"/>
              </a:rPr>
              <a:t>6.813/6.831 User Interface Design and Implementation</a:t>
            </a:r>
            <a:endParaRPr lang="en-US">
              <a:solidFill>
                <a:srgbClr val="000000"/>
              </a:solidFill>
              <a:ea typeface="Arial" charset="0"/>
            </a:endParaRPr>
          </a:p>
        </p:txBody>
      </p:sp>
      <p:cxnSp>
        <p:nvCxnSpPr>
          <p:cNvPr id="25" name="Shape 25"/>
          <p:cNvCxnSpPr>
            <a:stCxn id="29" idx="6"/>
            <a:endCxn id="28" idx="2"/>
          </p:cNvCxnSpPr>
          <p:nvPr/>
        </p:nvCxnSpPr>
        <p:spPr>
          <a:xfrm>
            <a:off x="4529137" y="3543300"/>
            <a:ext cx="728663" cy="76200"/>
          </a:xfrm>
          <a:prstGeom prst="curvedConnector3">
            <a:avLst>
              <a:gd name="adj1" fmla="val 50000"/>
            </a:avLst>
          </a:prstGeom>
          <a:ln>
            <a:tailEnd type="arrow"/>
          </a:ln>
        </p:spPr>
        <p:style>
          <a:lnRef idx="2">
            <a:schemeClr val="accent2"/>
          </a:lnRef>
          <a:fillRef idx="1">
            <a:schemeClr val="lt1"/>
          </a:fillRef>
          <a:effectRef idx="0">
            <a:schemeClr val="accent2"/>
          </a:effectRef>
          <a:fontRef idx="minor">
            <a:schemeClr val="dk1"/>
          </a:fontRef>
        </p:style>
      </p:cxnSp>
      <p:sp>
        <p:nvSpPr>
          <p:cNvPr id="28" name="Oval 27"/>
          <p:cNvSpPr/>
          <p:nvPr/>
        </p:nvSpPr>
        <p:spPr>
          <a:xfrm>
            <a:off x="5257800" y="3276600"/>
            <a:ext cx="2286000" cy="685800"/>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dirty="0" err="1">
                <a:solidFill>
                  <a:srgbClr val="000000"/>
                </a:solidFill>
                <a:latin typeface="Arial"/>
                <a:cs typeface="Arial"/>
              </a:rPr>
              <a:t>click</a:t>
            </a:r>
            <a:r>
              <a:rPr lang="en-US" dirty="0">
                <a:solidFill>
                  <a:srgbClr val="000000"/>
                </a:solidFill>
                <a:latin typeface="Arial"/>
                <a:cs typeface="Arial"/>
              </a:rPr>
              <a:t> listener</a:t>
            </a:r>
          </a:p>
        </p:txBody>
      </p:sp>
      <p:sp>
        <p:nvSpPr>
          <p:cNvPr id="33" name="Oval 32"/>
          <p:cNvSpPr/>
          <p:nvPr/>
        </p:nvSpPr>
        <p:spPr>
          <a:xfrm>
            <a:off x="4953000" y="4191000"/>
            <a:ext cx="2438400" cy="609600"/>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dirty="0" err="1">
                <a:solidFill>
                  <a:srgbClr val="000000"/>
                </a:solidFill>
                <a:latin typeface="Arial"/>
                <a:cs typeface="Arial"/>
              </a:rPr>
              <a:t>drag listener</a:t>
            </a:r>
            <a:endParaRPr lang="en-US" dirty="0">
              <a:solidFill>
                <a:srgbClr val="000000"/>
              </a:solidFill>
              <a:latin typeface="Arial"/>
              <a:cs typeface="Arial"/>
            </a:endParaRPr>
          </a:p>
        </p:txBody>
      </p:sp>
      <p:cxnSp>
        <p:nvCxnSpPr>
          <p:cNvPr id="34" name="Shape 25"/>
          <p:cNvCxnSpPr>
            <a:stCxn id="32" idx="6"/>
            <a:endCxn id="33" idx="2"/>
          </p:cNvCxnSpPr>
          <p:nvPr/>
        </p:nvCxnSpPr>
        <p:spPr>
          <a:xfrm>
            <a:off x="3841750" y="4229100"/>
            <a:ext cx="1111250" cy="266700"/>
          </a:xfrm>
          <a:prstGeom prst="curvedConnector3">
            <a:avLst>
              <a:gd name="adj1" fmla="val 50000"/>
            </a:avLst>
          </a:prstGeom>
          <a:ln>
            <a:tailEnd type="arrow"/>
          </a:ln>
        </p:spPr>
        <p:style>
          <a:lnRef idx="2">
            <a:schemeClr val="accent2"/>
          </a:lnRef>
          <a:fillRef idx="1">
            <a:schemeClr val="lt1"/>
          </a:fillRef>
          <a:effectRef idx="0">
            <a:schemeClr val="accent2"/>
          </a:effectRef>
          <a:fontRef idx="minor">
            <a:schemeClr val="dk1"/>
          </a:fontRef>
        </p:style>
      </p:cxnSp>
      <p:sp>
        <p:nvSpPr>
          <p:cNvPr id="9239" name="Date Placeholder 25"/>
          <p:cNvSpPr>
            <a:spLocks noGrp="1"/>
          </p:cNvSpPr>
          <p:nvPr>
            <p:ph type="dt" sz="quarter" idx="10"/>
          </p:nvPr>
        </p:nvSpPr>
        <p:spPr>
          <a:noFill/>
        </p:spPr>
        <p:txBody>
          <a:bodyPr/>
          <a:lstStyle/>
          <a:p>
            <a:r>
              <a:rPr lang="en-US" dirty="0" smtClean="0">
                <a:solidFill>
                  <a:srgbClr val="000000"/>
                </a:solidFill>
                <a:ea typeface="Arial" charset="0"/>
              </a:rPr>
              <a:t>Spring </a:t>
            </a:r>
            <a:r>
              <a:rPr lang="en-US" dirty="0" smtClean="0">
                <a:solidFill>
                  <a:srgbClr val="000000"/>
                </a:solidFill>
                <a:ea typeface="Arial" charset="0"/>
              </a:rPr>
              <a:t>2013</a:t>
            </a:r>
            <a:endParaRPr lang="en-US" dirty="0">
              <a:solidFill>
                <a:srgbClr val="000000"/>
              </a:solidFill>
              <a:ea typeface="Arial" charset="0"/>
            </a:endParaRPr>
          </a:p>
        </p:txBody>
      </p:sp>
      <p:sp>
        <p:nvSpPr>
          <p:cNvPr id="9240" name="Slide Number Placeholder 26"/>
          <p:cNvSpPr>
            <a:spLocks noGrp="1"/>
          </p:cNvSpPr>
          <p:nvPr>
            <p:ph type="sldNum" sz="quarter" idx="12"/>
          </p:nvPr>
        </p:nvSpPr>
        <p:spPr>
          <a:noFill/>
        </p:spPr>
        <p:txBody>
          <a:bodyPr/>
          <a:lstStyle/>
          <a:p>
            <a:fld id="{473CADCD-25D2-CA45-8AC8-0912E704DB25}" type="slidenum">
              <a:rPr lang="en-US">
                <a:solidFill>
                  <a:srgbClr val="000000"/>
                </a:solidFill>
              </a:rPr>
              <a:pPr/>
              <a:t>8</a:t>
            </a:fld>
            <a:endParaRPr lang="en-US">
              <a:solidFill>
                <a:srgbClr val="000000"/>
              </a:solidFill>
            </a:endParaRPr>
          </a:p>
        </p:txBody>
      </p:sp>
      <p:sp>
        <p:nvSpPr>
          <p:cNvPr id="27" name="Oval 26"/>
          <p:cNvSpPr/>
          <p:nvPr/>
        </p:nvSpPr>
        <p:spPr>
          <a:xfrm>
            <a:off x="2471737" y="2362200"/>
            <a:ext cx="1905000" cy="685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800" dirty="0" err="1">
                <a:solidFill>
                  <a:srgbClr val="000000"/>
                </a:solidFill>
                <a:latin typeface="Arial"/>
                <a:cs typeface="Arial"/>
              </a:rPr>
              <a:t>main panel</a:t>
            </a:r>
            <a:endParaRPr lang="en-US" sz="1800" dirty="0">
              <a:solidFill>
                <a:srgbClr val="000000"/>
              </a:solidFill>
              <a:latin typeface="Arial"/>
              <a:cs typeface="Arial"/>
            </a:endParaRPr>
          </a:p>
        </p:txBody>
      </p:sp>
      <p:sp>
        <p:nvSpPr>
          <p:cNvPr id="29" name="Oval 28"/>
          <p:cNvSpPr/>
          <p:nvPr/>
        </p:nvSpPr>
        <p:spPr>
          <a:xfrm>
            <a:off x="3233737" y="3276600"/>
            <a:ext cx="1295400" cy="5334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800" dirty="0" err="1">
                <a:solidFill>
                  <a:srgbClr val="000000"/>
                </a:solidFill>
                <a:latin typeface="Arial"/>
                <a:cs typeface="Arial"/>
              </a:rPr>
              <a:t>toolbar</a:t>
            </a:r>
            <a:endParaRPr lang="en-US" sz="1800" dirty="0">
              <a:solidFill>
                <a:srgbClr val="000000"/>
              </a:solidFill>
              <a:latin typeface="Arial"/>
              <a:cs typeface="Arial"/>
            </a:endParaRPr>
          </a:p>
        </p:txBody>
      </p:sp>
      <p:sp>
        <p:nvSpPr>
          <p:cNvPr id="30" name="Oval 29"/>
          <p:cNvSpPr/>
          <p:nvPr/>
        </p:nvSpPr>
        <p:spPr>
          <a:xfrm>
            <a:off x="1905000" y="4724400"/>
            <a:ext cx="1403350" cy="5334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800" dirty="0" err="1">
                <a:solidFill>
                  <a:srgbClr val="000000"/>
                </a:solidFill>
                <a:latin typeface="Arial"/>
                <a:cs typeface="Arial"/>
              </a:rPr>
              <a:t>palette</a:t>
            </a:r>
            <a:endParaRPr lang="en-US" sz="1800" dirty="0">
              <a:solidFill>
                <a:srgbClr val="000000"/>
              </a:solidFill>
              <a:latin typeface="Arial"/>
              <a:cs typeface="Arial"/>
            </a:endParaRPr>
          </a:p>
        </p:txBody>
      </p:sp>
      <p:sp>
        <p:nvSpPr>
          <p:cNvPr id="31" name="Oval 30"/>
          <p:cNvSpPr/>
          <p:nvPr/>
        </p:nvSpPr>
        <p:spPr>
          <a:xfrm>
            <a:off x="3352800" y="4876800"/>
            <a:ext cx="1404937" cy="5334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800" dirty="0" err="1">
                <a:solidFill>
                  <a:srgbClr val="000000"/>
                </a:solidFill>
                <a:latin typeface="Arial"/>
                <a:cs typeface="Arial"/>
              </a:rPr>
              <a:t>drawing area</a:t>
            </a:r>
            <a:endParaRPr lang="en-US" sz="1800" dirty="0">
              <a:solidFill>
                <a:srgbClr val="000000"/>
              </a:solidFill>
              <a:latin typeface="Arial"/>
              <a:cs typeface="Arial"/>
            </a:endParaRPr>
          </a:p>
        </p:txBody>
      </p:sp>
      <p:sp>
        <p:nvSpPr>
          <p:cNvPr id="32" name="Oval 31"/>
          <p:cNvSpPr/>
          <p:nvPr/>
        </p:nvSpPr>
        <p:spPr>
          <a:xfrm>
            <a:off x="2438400" y="3962400"/>
            <a:ext cx="1403350" cy="5334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800" dirty="0" err="1">
                <a:solidFill>
                  <a:srgbClr val="000000"/>
                </a:solidFill>
                <a:latin typeface="Arial"/>
                <a:cs typeface="Arial"/>
              </a:rPr>
              <a:t>splitter</a:t>
            </a:r>
            <a:endParaRPr lang="en-US" sz="1800" dirty="0">
              <a:solidFill>
                <a:srgbClr val="000000"/>
              </a:solidFill>
              <a:latin typeface="Arial"/>
              <a:cs typeface="Arial"/>
            </a:endParaRPr>
          </a:p>
        </p:txBody>
      </p:sp>
      <p:cxnSp>
        <p:nvCxnSpPr>
          <p:cNvPr id="35" name="Shape 25"/>
          <p:cNvCxnSpPr>
            <a:stCxn id="27" idx="5"/>
            <a:endCxn id="29" idx="0"/>
          </p:cNvCxnSpPr>
          <p:nvPr/>
        </p:nvCxnSpPr>
        <p:spPr>
          <a:xfrm rot="5400000">
            <a:off x="3825081" y="3003924"/>
            <a:ext cx="329033" cy="216319"/>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hape 25"/>
          <p:cNvCxnSpPr>
            <a:stCxn id="27" idx="3"/>
            <a:endCxn id="32" idx="0"/>
          </p:cNvCxnSpPr>
          <p:nvPr/>
        </p:nvCxnSpPr>
        <p:spPr>
          <a:xfrm rot="16200000" flipH="1">
            <a:off x="2437980" y="3260304"/>
            <a:ext cx="1014833" cy="38935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hape 25"/>
          <p:cNvCxnSpPr>
            <a:stCxn id="32" idx="3"/>
            <a:endCxn id="30" idx="0"/>
          </p:cNvCxnSpPr>
          <p:nvPr/>
        </p:nvCxnSpPr>
        <p:spPr>
          <a:xfrm rot="5400000">
            <a:off x="2471939" y="4552422"/>
            <a:ext cx="306715" cy="37241"/>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hape 25"/>
          <p:cNvCxnSpPr>
            <a:endCxn id="31" idx="0"/>
          </p:cNvCxnSpPr>
          <p:nvPr/>
        </p:nvCxnSpPr>
        <p:spPr>
          <a:xfrm>
            <a:off x="3505200" y="4419600"/>
            <a:ext cx="550069" cy="4572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506135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3"/>
          <p:cNvSpPr>
            <a:spLocks noGrp="1"/>
          </p:cNvSpPr>
          <p:nvPr>
            <p:ph type="title"/>
          </p:nvPr>
        </p:nvSpPr>
        <p:spPr/>
        <p:txBody>
          <a:bodyPr/>
          <a:lstStyle/>
          <a:p>
            <a:r>
              <a:rPr lang="en-US"/>
              <a:t>Listener Pattern</a:t>
            </a:r>
          </a:p>
        </p:txBody>
      </p:sp>
      <p:sp>
        <p:nvSpPr>
          <p:cNvPr id="11267" name="Text Placeholder 4"/>
          <p:cNvSpPr>
            <a:spLocks noGrp="1"/>
          </p:cNvSpPr>
          <p:nvPr>
            <p:ph type="body" idx="1"/>
          </p:nvPr>
        </p:nvSpPr>
        <p:spPr>
          <a:xfrm>
            <a:off x="304800" y="990600"/>
            <a:ext cx="8610600" cy="5105400"/>
          </a:xfrm>
        </p:spPr>
        <p:txBody>
          <a:bodyPr/>
          <a:lstStyle/>
          <a:p>
            <a:r>
              <a:rPr lang="en-US"/>
              <a:t>GUI input handling is an example of the Listener pattern</a:t>
            </a:r>
          </a:p>
          <a:p>
            <a:pPr lvl="1"/>
            <a:r>
              <a:rPr lang="en-US"/>
              <a:t>aka Publish-Subscribe, Event, Observer</a:t>
            </a:r>
          </a:p>
          <a:p>
            <a:r>
              <a:rPr lang="en-US"/>
              <a:t>An event source generates a stream of discrete events</a:t>
            </a:r>
          </a:p>
          <a:p>
            <a:pPr lvl="1"/>
            <a:r>
              <a:rPr lang="en-US"/>
              <a:t>e.g., mouse events</a:t>
            </a:r>
          </a:p>
          <a:p>
            <a:r>
              <a:rPr lang="en-US"/>
              <a:t>Listeners register interest in events from the source</a:t>
            </a:r>
          </a:p>
          <a:p>
            <a:pPr lvl="1"/>
            <a:r>
              <a:rPr lang="en-US"/>
              <a:t>Can often register only for specific events – e.g.,  only want mouse events occurring inside a view’s bounds</a:t>
            </a:r>
          </a:p>
          <a:p>
            <a:pPr lvl="1"/>
            <a:r>
              <a:rPr lang="en-US"/>
              <a:t>Listeners can unsubscribe when they no longer want events</a:t>
            </a:r>
          </a:p>
          <a:p>
            <a:r>
              <a:rPr lang="en-US"/>
              <a:t>When an event occurs, the event source distributes it to all interested listeners</a:t>
            </a:r>
          </a:p>
        </p:txBody>
      </p:sp>
      <p:sp>
        <p:nvSpPr>
          <p:cNvPr id="11268" name="Footer Placeholder 4"/>
          <p:cNvSpPr>
            <a:spLocks noGrp="1"/>
          </p:cNvSpPr>
          <p:nvPr>
            <p:ph type="ftr" sz="quarter" idx="11"/>
          </p:nvPr>
        </p:nvSpPr>
        <p:spPr>
          <a:noFill/>
        </p:spPr>
        <p:txBody>
          <a:bodyPr/>
          <a:lstStyle/>
          <a:p>
            <a:r>
              <a:rPr lang="en-US" smtClean="0">
                <a:solidFill>
                  <a:srgbClr val="000000"/>
                </a:solidFill>
                <a:ea typeface="Arial" charset="0"/>
              </a:rPr>
              <a:t>6.813/6.831 User Interface Design and Implementation</a:t>
            </a:r>
            <a:endParaRPr lang="en-US">
              <a:solidFill>
                <a:srgbClr val="000000"/>
              </a:solidFill>
              <a:ea typeface="Arial" charset="0"/>
            </a:endParaRPr>
          </a:p>
        </p:txBody>
      </p:sp>
      <p:sp>
        <p:nvSpPr>
          <p:cNvPr id="11269" name="Date Placeholder 5"/>
          <p:cNvSpPr>
            <a:spLocks noGrp="1"/>
          </p:cNvSpPr>
          <p:nvPr>
            <p:ph type="dt" sz="quarter" idx="10"/>
          </p:nvPr>
        </p:nvSpPr>
        <p:spPr>
          <a:noFill/>
        </p:spPr>
        <p:txBody>
          <a:bodyPr/>
          <a:lstStyle/>
          <a:p>
            <a:r>
              <a:rPr lang="en-US" dirty="0" smtClean="0">
                <a:solidFill>
                  <a:srgbClr val="000000"/>
                </a:solidFill>
                <a:ea typeface="Arial" charset="0"/>
              </a:rPr>
              <a:t>Spring </a:t>
            </a:r>
            <a:r>
              <a:rPr lang="en-US" dirty="0" smtClean="0">
                <a:solidFill>
                  <a:srgbClr val="000000"/>
                </a:solidFill>
                <a:ea typeface="Arial" charset="0"/>
              </a:rPr>
              <a:t>2013</a:t>
            </a:r>
            <a:endParaRPr lang="en-US" dirty="0">
              <a:solidFill>
                <a:srgbClr val="000000"/>
              </a:solidFill>
              <a:ea typeface="Arial" charset="0"/>
            </a:endParaRPr>
          </a:p>
        </p:txBody>
      </p:sp>
      <p:sp>
        <p:nvSpPr>
          <p:cNvPr id="11270" name="Slide Number Placeholder 6"/>
          <p:cNvSpPr>
            <a:spLocks noGrp="1"/>
          </p:cNvSpPr>
          <p:nvPr>
            <p:ph type="sldNum" sz="quarter" idx="12"/>
          </p:nvPr>
        </p:nvSpPr>
        <p:spPr>
          <a:noFill/>
        </p:spPr>
        <p:txBody>
          <a:bodyPr/>
          <a:lstStyle/>
          <a:p>
            <a:fld id="{62E66ADC-7088-B24B-AB3F-578EC12396FA}" type="slidenum">
              <a:rPr lang="en-US">
                <a:solidFill>
                  <a:srgbClr val="000000"/>
                </a:solidFill>
              </a:rPr>
              <a:pPr/>
              <a:t>9</a:t>
            </a:fld>
            <a:endParaRPr lang="en-US">
              <a:solidFill>
                <a:srgbClr val="000000"/>
              </a:solidFill>
            </a:endParaRPr>
          </a:p>
        </p:txBody>
      </p:sp>
    </p:spTree>
    <p:extLst>
      <p:ext uri="{BB962C8B-B14F-4D97-AF65-F5344CB8AC3E}">
        <p14:creationId xmlns:p14="http://schemas.microsoft.com/office/powerpoint/2010/main" val="221005881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mit-6893">
  <a:themeElements>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it-6893">
      <a:majorFont>
        <a:latin typeface="Arial Black"/>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mit-6893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t-6893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t-6893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t-689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t-689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t-689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mit-6893">
  <a:themeElements>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it-6893">
      <a:majorFont>
        <a:latin typeface="Arial Black"/>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mit-6893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t-6893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t-6893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t-689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t-689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t-689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mit-6893</Template>
  <TotalTime>5347</TotalTime>
  <Words>5234</Words>
  <Application>Microsoft Macintosh PowerPoint</Application>
  <PresentationFormat>Letter Paper (8.5x11 in)</PresentationFormat>
  <Paragraphs>410</Paragraphs>
  <Slides>27</Slides>
  <Notes>26</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mit-6893</vt:lpstr>
      <vt:lpstr>1_mit-6893</vt:lpstr>
      <vt:lpstr>L6: UI Software Architecture</vt:lpstr>
      <vt:lpstr>UI Hall of Fame or Shame?</vt:lpstr>
      <vt:lpstr>UI Hall of Fame or Shame?</vt:lpstr>
      <vt:lpstr>Today’s Topics</vt:lpstr>
      <vt:lpstr>View tree and the listener pattern</vt:lpstr>
      <vt:lpstr>View Tree</vt:lpstr>
      <vt:lpstr>How the View Tree Is Used</vt:lpstr>
      <vt:lpstr>Input Handling</vt:lpstr>
      <vt:lpstr>Listener Pattern</vt:lpstr>
      <vt:lpstr>Picoquiz</vt:lpstr>
      <vt:lpstr>Model-View-Controller</vt:lpstr>
      <vt:lpstr>Separating Frontend from Backend</vt:lpstr>
      <vt:lpstr>Model-View-Controller Pattern</vt:lpstr>
      <vt:lpstr>Advantages of Model-View-Controller</vt:lpstr>
      <vt:lpstr>A Small MVC Example: Textbox</vt:lpstr>
      <vt:lpstr>A Larger MVC Example</vt:lpstr>
      <vt:lpstr>Hard to Separate Controller and View</vt:lpstr>
      <vt:lpstr>Widget: Tightly Coupled View &amp; Controller</vt:lpstr>
      <vt:lpstr>A Different Perspective on MVC</vt:lpstr>
      <vt:lpstr>Picoquiz</vt:lpstr>
      <vt:lpstr>GUI Implementation Approaches</vt:lpstr>
      <vt:lpstr>GUI Implementation Approaches</vt:lpstr>
      <vt:lpstr>Markup Languages</vt:lpstr>
      <vt:lpstr>View Tree Manipulation</vt:lpstr>
      <vt:lpstr>Advantages &amp; Disadvantages of Declarative UI</vt:lpstr>
      <vt:lpstr>Picoquiz</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Haoqi Zhang</cp:lastModifiedBy>
  <cp:revision>863</cp:revision>
  <cp:lastPrinted>2012-02-22T17:05:16Z</cp:lastPrinted>
  <dcterms:created xsi:type="dcterms:W3CDTF">2011-02-02T13:01:24Z</dcterms:created>
  <dcterms:modified xsi:type="dcterms:W3CDTF">2013-02-17T05:51:13Z</dcterms:modified>
</cp:coreProperties>
</file>