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3"/>
  </p:notesMasterIdLst>
  <p:handoutMasterIdLst>
    <p:handoutMasterId r:id="rId34"/>
  </p:handoutMasterIdLst>
  <p:sldIdLst>
    <p:sldId id="256" r:id="rId2"/>
    <p:sldId id="338" r:id="rId3"/>
    <p:sldId id="339" r:id="rId4"/>
    <p:sldId id="340" r:id="rId5"/>
    <p:sldId id="277" r:id="rId6"/>
    <p:sldId id="321" r:id="rId7"/>
    <p:sldId id="320" r:id="rId8"/>
    <p:sldId id="322" r:id="rId9"/>
    <p:sldId id="324" r:id="rId10"/>
    <p:sldId id="325" r:id="rId11"/>
    <p:sldId id="326" r:id="rId12"/>
    <p:sldId id="328" r:id="rId13"/>
    <p:sldId id="342" r:id="rId14"/>
    <p:sldId id="329" r:id="rId15"/>
    <p:sldId id="330" r:id="rId16"/>
    <p:sldId id="343" r:id="rId17"/>
    <p:sldId id="351" r:id="rId18"/>
    <p:sldId id="337" r:id="rId19"/>
    <p:sldId id="349" r:id="rId20"/>
    <p:sldId id="332" r:id="rId21"/>
    <p:sldId id="333" r:id="rId22"/>
    <p:sldId id="334" r:id="rId23"/>
    <p:sldId id="344" r:id="rId24"/>
    <p:sldId id="350" r:id="rId25"/>
    <p:sldId id="352" r:id="rId26"/>
    <p:sldId id="345" r:id="rId27"/>
    <p:sldId id="347" r:id="rId28"/>
    <p:sldId id="346" r:id="rId29"/>
    <p:sldId id="348" r:id="rId30"/>
    <p:sldId id="353" r:id="rId31"/>
    <p:sldId id="314" r:id="rId32"/>
  </p:sldIdLst>
  <p:sldSz cx="9144000" cy="6858000" type="letter"/>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94" autoAdjust="0"/>
    <p:restoredTop sz="73223" autoAdjust="0"/>
  </p:normalViewPr>
  <p:slideViewPr>
    <p:cSldViewPr>
      <p:cViewPr varScale="1">
        <p:scale>
          <a:sx n="75" d="100"/>
          <a:sy n="75" d="100"/>
        </p:scale>
        <p:origin x="-96" y="-304"/>
      </p:cViewPr>
      <p:guideLst>
        <p:guide orient="horz" pos="2160"/>
        <p:guide pos="2880"/>
      </p:guideLst>
    </p:cSldViewPr>
  </p:slideViewPr>
  <p:notesTextViewPr>
    <p:cViewPr>
      <p:scale>
        <a:sx n="100" d="100"/>
        <a:sy n="100" d="100"/>
      </p:scale>
      <p:origin x="0" y="312"/>
    </p:cViewPr>
  </p:notesTextViewPr>
  <p:notesViewPr>
    <p:cSldViewPr>
      <p:cViewPr>
        <p:scale>
          <a:sx n="100" d="100"/>
          <a:sy n="100" d="100"/>
        </p:scale>
        <p:origin x="-72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08073646-1C4A-4721-B3F5-586AE1318327}" type="slidenum">
              <a:rPr lang="en-US"/>
              <a:pPr/>
              <a:t>‹#›</a:t>
            </a:fld>
            <a:endParaRPr lang="en-US"/>
          </a:p>
        </p:txBody>
      </p:sp>
    </p:spTree>
    <p:extLst>
      <p:ext uri="{BB962C8B-B14F-4D97-AF65-F5344CB8AC3E}">
        <p14:creationId xmlns:p14="http://schemas.microsoft.com/office/powerpoint/2010/main" val="3843529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503363" y="720725"/>
            <a:ext cx="4119562" cy="308927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3962400"/>
            <a:ext cx="5851525" cy="491807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261C154A-8278-49E9-8F8D-CE2B7335DD43}" type="slidenum">
              <a:rPr lang="en-US"/>
              <a:pPr/>
              <a:t>‹#›</a:t>
            </a:fld>
            <a:endParaRPr lang="en-US"/>
          </a:p>
        </p:txBody>
      </p:sp>
    </p:spTree>
    <p:extLst>
      <p:ext uri="{BB962C8B-B14F-4D97-AF65-F5344CB8AC3E}">
        <p14:creationId xmlns:p14="http://schemas.microsoft.com/office/powerpoint/2010/main" val="3356511644"/>
      </p:ext>
    </p:extLst>
  </p:cSld>
  <p:clrMap bg1="lt1" tx1="dk1" bg2="lt2" tx2="dk2" accent1="accent1" accent2="accent2" accent3="accent3" accent4="accent4" accent5="accent5" accent6="accent6" hlink="hlink" folHlink="folHlink"/>
  <p:hf hdr="0" ftr="0" dt="0"/>
  <p:notesStyle>
    <a:lvl1pPr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1pPr>
    <a:lvl2pPr marL="182563" indent="-90488" algn="l" rtl="0" eaLnBrk="0" fontAlgn="base" hangingPunct="0">
      <a:spcBef>
        <a:spcPct val="0"/>
      </a:spcBef>
      <a:spcAft>
        <a:spcPct val="0"/>
      </a:spcAft>
      <a:buFont typeface="Arial" charset="0"/>
      <a:buChar char="•"/>
      <a:defRPr sz="1000" kern="1200">
        <a:solidFill>
          <a:schemeClr val="tx1"/>
        </a:solidFill>
        <a:latin typeface="Times New Roman" pitchFamily="18" charset="0"/>
        <a:ea typeface="Arial" charset="0"/>
        <a:cs typeface="Arial" charset="0"/>
      </a:defRPr>
    </a:lvl2pPr>
    <a:lvl3pPr marL="9144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3pPr>
    <a:lvl4pPr marL="13716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4pPr>
    <a:lvl5pPr marL="18288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a:t>
            </a:fld>
            <a:endParaRPr lang="en-US"/>
          </a:p>
        </p:txBody>
      </p:sp>
    </p:spTree>
    <p:extLst>
      <p:ext uri="{BB962C8B-B14F-4D97-AF65-F5344CB8AC3E}">
        <p14:creationId xmlns:p14="http://schemas.microsoft.com/office/powerpoint/2010/main" val="361630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89A4939-99AB-F646-A05B-D49F22088F13}" type="slidenum">
              <a:rPr lang="en-US"/>
              <a:pPr/>
              <a:t>11</a:t>
            </a:fld>
            <a:endParaRPr lang="en-US"/>
          </a:p>
        </p:txBody>
      </p:sp>
      <p:sp>
        <p:nvSpPr>
          <p:cNvPr id="37891" name="Rectangle 2"/>
          <p:cNvSpPr>
            <a:spLocks noGrp="1" noRot="1" noChangeAspect="1" noChangeArrowheads="1" noTextEdit="1"/>
          </p:cNvSpPr>
          <p:nvPr>
            <p:ph type="sldImg"/>
          </p:nvPr>
        </p:nvSpPr>
        <p:spPr>
          <a:xfrm>
            <a:off x="1503363" y="720725"/>
            <a:ext cx="4119562" cy="3089275"/>
          </a:xfrm>
          <a:ln/>
        </p:spPr>
      </p:sp>
      <p:sp>
        <p:nvSpPr>
          <p:cNvPr id="37892" name="Rectangle 3"/>
          <p:cNvSpPr>
            <a:spLocks noGrp="1" noChangeArrowheads="1"/>
          </p:cNvSpPr>
          <p:nvPr>
            <p:ph type="body" idx="1"/>
          </p:nvPr>
        </p:nvSpPr>
        <p:spPr>
          <a:noFill/>
          <a:ln/>
        </p:spPr>
        <p:txBody>
          <a:bodyPr/>
          <a:lstStyle/>
          <a:p>
            <a:r>
              <a:rPr lang="en-US" b="1" dirty="0">
                <a:latin typeface="Times New Roman" charset="0"/>
              </a:rPr>
              <a:t>Iterative design</a:t>
            </a:r>
            <a:r>
              <a:rPr lang="en-US" dirty="0">
                <a:latin typeface="Times New Roman" charset="0"/>
              </a:rPr>
              <a:t> offers a way to manage the inherent risk in user interface design.  In iterative design, the software is refined by repeated trips around a design cycle: first imagining it (design), then realizing it physically (implementation), then testing it (evaluation)</a:t>
            </a:r>
            <a:r>
              <a:rPr lang="en-US" dirty="0" smtClean="0">
                <a:latin typeface="Times New Roman" charset="0"/>
              </a:rPr>
              <a:t>.</a:t>
            </a:r>
          </a:p>
          <a:p>
            <a:r>
              <a:rPr lang="en-US" dirty="0" smtClean="0">
                <a:latin typeface="Times New Roman" charset="0"/>
              </a:rPr>
              <a:t>In other words, we have to admit to ourselves that we aren’t going to get it right on the first try, and plan for it.  Using the results of evaluation, we redesign the interface, build new prototypes, and do more evaluation.  Eventually, hopefully, the process produces a sufficiently usable interface. </a:t>
            </a:r>
            <a:r>
              <a:rPr lang="en-US" baseline="0" dirty="0" smtClean="0">
                <a:latin typeface="Times New Roman" charset="0"/>
              </a:rPr>
              <a:t> </a:t>
            </a:r>
          </a:p>
          <a:p>
            <a:r>
              <a:rPr lang="en-US" baseline="0" dirty="0" smtClean="0">
                <a:latin typeface="Times New Roman" charset="0"/>
              </a:rPr>
              <a:t>Sometimes </a:t>
            </a:r>
            <a:r>
              <a:rPr lang="en-US" dirty="0" smtClean="0">
                <a:latin typeface="Times New Roman" charset="0"/>
              </a:rPr>
              <a:t>you just iterate until you're satisfied or run out of time and resources, but a more principled approach is to set usability goals for your system.  For example, an e-commerce web site might set a goal that users should be able to complete a purchase in less than 30 seconds.</a:t>
            </a:r>
          </a:p>
          <a:p>
            <a:r>
              <a:rPr lang="en-US" dirty="0" smtClean="0">
                <a:latin typeface="Times New Roman" charset="0"/>
              </a:rPr>
              <a:t>Many of the techniques we’ll learn in this course are optimizations for the iterative design process: design guidelines reduce the number of iterations by helping us make better designs; cheap prototypes and discount evaluation techniques reduce the cost of each iteration.  But even more important than these techniques is the basic realization that in general, </a:t>
            </a:r>
            <a:r>
              <a:rPr lang="en-US" b="1" dirty="0" smtClean="0">
                <a:latin typeface="Times New Roman" charset="0"/>
              </a:rPr>
              <a:t>you won’t get it right the first time</a:t>
            </a:r>
            <a:r>
              <a:rPr lang="en-US" dirty="0" smtClean="0">
                <a:latin typeface="Times New Roman" charset="0"/>
              </a:rPr>
              <a:t>.  If you learn nothing else about user interfaces from this class, I hope you learn this.</a:t>
            </a:r>
            <a:endParaRPr lang="en-US" dirty="0">
              <a:latin typeface="Times New Roman" charset="0"/>
            </a:endParaRPr>
          </a:p>
          <a:p>
            <a:r>
              <a:rPr lang="en-US" dirty="0" smtClean="0">
                <a:latin typeface="Times New Roman" charset="0"/>
              </a:rPr>
              <a:t>You</a:t>
            </a:r>
            <a:r>
              <a:rPr lang="en-US" baseline="0" dirty="0" smtClean="0">
                <a:latin typeface="Times New Roman" charset="0"/>
              </a:rPr>
              <a:t> might object to this, though.  At a high level, iterative design </a:t>
            </a:r>
            <a:r>
              <a:rPr lang="en-US" dirty="0" smtClean="0">
                <a:latin typeface="Times New Roman" charset="0"/>
              </a:rPr>
              <a:t>just </a:t>
            </a:r>
            <a:r>
              <a:rPr lang="en-US" dirty="0">
                <a:latin typeface="Times New Roman" charset="0"/>
              </a:rPr>
              <a:t>looks like the worst-case waterfall model, where we made it all the way from design to acceptance testing before discovering a design flaw that </a:t>
            </a:r>
            <a:r>
              <a:rPr lang="en-US" dirty="0" smtClean="0">
                <a:latin typeface="Times New Roman" charset="0"/>
              </a:rPr>
              <a:t>*forced* us </a:t>
            </a:r>
            <a:r>
              <a:rPr lang="en-US" dirty="0">
                <a:latin typeface="Times New Roman" charset="0"/>
              </a:rPr>
              <a:t>to repeat the </a:t>
            </a:r>
            <a:r>
              <a:rPr lang="en-US" dirty="0" smtClean="0">
                <a:latin typeface="Times New Roman" charset="0"/>
              </a:rPr>
              <a:t>process.</a:t>
            </a:r>
            <a:r>
              <a:rPr lang="en-US" baseline="0" dirty="0" smtClean="0">
                <a:latin typeface="Times New Roman" charset="0"/>
              </a:rPr>
              <a:t>  Is iterative design just saying that we’re going to have to repeat the waterfall over and over and over?</a:t>
            </a:r>
            <a:r>
              <a:rPr lang="en-US" dirty="0" smtClean="0">
                <a:latin typeface="Times New Roman" charset="0"/>
              </a:rPr>
              <a:t>  </a:t>
            </a:r>
            <a:r>
              <a:rPr lang="en-US" dirty="0">
                <a:latin typeface="Times New Roman" charset="0"/>
              </a:rPr>
              <a:t>What’s the trick here?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5CAC3668-4C07-004B-A983-009F1AFAD17E}" type="slidenum">
              <a:rPr lang="en-US"/>
              <a:pPr/>
              <a:t>12</a:t>
            </a:fld>
            <a:endParaRPr lang="en-US"/>
          </a:p>
        </p:txBody>
      </p:sp>
      <p:sp>
        <p:nvSpPr>
          <p:cNvPr id="39939" name="Rectangle 2"/>
          <p:cNvSpPr>
            <a:spLocks noGrp="1" noRot="1" noChangeAspect="1" noChangeArrowheads="1" noTextEdit="1"/>
          </p:cNvSpPr>
          <p:nvPr>
            <p:ph type="sldImg"/>
          </p:nvPr>
        </p:nvSpPr>
        <p:spPr>
          <a:xfrm>
            <a:off x="1503363" y="720725"/>
            <a:ext cx="4119562" cy="3089275"/>
          </a:xfrm>
          <a:ln/>
        </p:spPr>
      </p:sp>
      <p:sp>
        <p:nvSpPr>
          <p:cNvPr id="39940" name="Rectangle 3"/>
          <p:cNvSpPr>
            <a:spLocks noGrp="1" noChangeArrowheads="1"/>
          </p:cNvSpPr>
          <p:nvPr>
            <p:ph type="body" idx="1"/>
          </p:nvPr>
        </p:nvSpPr>
        <p:spPr>
          <a:noFill/>
          <a:ln/>
        </p:spPr>
        <p:txBody>
          <a:bodyPr/>
          <a:lstStyle/>
          <a:p>
            <a:r>
              <a:rPr lang="en-US" dirty="0">
                <a:latin typeface="Times New Roman" charset="0"/>
              </a:rPr>
              <a:t>The </a:t>
            </a:r>
            <a:r>
              <a:rPr lang="en-US" b="1" dirty="0">
                <a:latin typeface="Times New Roman" charset="0"/>
              </a:rPr>
              <a:t>spiral model</a:t>
            </a:r>
            <a:r>
              <a:rPr lang="en-US" dirty="0">
                <a:latin typeface="Times New Roman" charset="0"/>
              </a:rPr>
              <a:t> offers a way out of the dilemma.  We build room for several iterations into our design process, and we do it by making the early iterations as cheap as possible.</a:t>
            </a:r>
          </a:p>
          <a:p>
            <a:r>
              <a:rPr lang="en-US" dirty="0">
                <a:latin typeface="Times New Roman" charset="0"/>
              </a:rPr>
              <a:t>The radial dimension of the spiral model corresponds to the </a:t>
            </a:r>
            <a:r>
              <a:rPr lang="en-US" b="1" dirty="0">
                <a:latin typeface="Times New Roman" charset="0"/>
              </a:rPr>
              <a:t>cost</a:t>
            </a:r>
            <a:r>
              <a:rPr lang="en-US" dirty="0">
                <a:latin typeface="Times New Roman" charset="0"/>
              </a:rPr>
              <a:t> of the iteration step – or, equivalently, its </a:t>
            </a:r>
            <a:r>
              <a:rPr lang="en-US" b="1" dirty="0">
                <a:latin typeface="Times New Roman" charset="0"/>
              </a:rPr>
              <a:t>fidelity</a:t>
            </a:r>
            <a:r>
              <a:rPr lang="en-US" dirty="0">
                <a:latin typeface="Times New Roman" charset="0"/>
              </a:rPr>
              <a:t> or </a:t>
            </a:r>
            <a:r>
              <a:rPr lang="en-US" b="1" dirty="0">
                <a:latin typeface="Times New Roman" charset="0"/>
              </a:rPr>
              <a:t>accuracy</a:t>
            </a:r>
            <a:r>
              <a:rPr lang="en-US" dirty="0">
                <a:latin typeface="Times New Roman" charset="0"/>
              </a:rPr>
              <a:t>. For example, an early implementation might be a paper sketch or mockup.  It’s low-fidelity, only a pale shadow of what it would look and behave like as interactive software.  But it’s incredibly cheap to make, and we can evaluate it by showing it to users and asking them questions about it.</a:t>
            </a:r>
          </a:p>
          <a:p>
            <a:endParaRPr lang="en-US" dirty="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some examples of early-stage prototyping for graphical user interfaces.  We’ll talk about these techniques and more in a future Prototyping lecture.</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13</a:t>
            </a:fld>
            <a:endParaRPr lang="en-US"/>
          </a:p>
        </p:txBody>
      </p:sp>
    </p:spTree>
    <p:extLst>
      <p:ext uri="{BB962C8B-B14F-4D97-AF65-F5344CB8AC3E}">
        <p14:creationId xmlns:p14="http://schemas.microsoft.com/office/powerpoint/2010/main" val="3924018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43CF844D-47EB-BB45-AE1B-D933FBCDD884}" type="slidenum">
              <a:rPr lang="en-US"/>
              <a:pPr/>
              <a:t>14</a:t>
            </a:fld>
            <a:endParaRPr lang="en-US"/>
          </a:p>
        </p:txBody>
      </p:sp>
      <p:sp>
        <p:nvSpPr>
          <p:cNvPr id="40963" name="Rectangle 2"/>
          <p:cNvSpPr>
            <a:spLocks noGrp="1" noRot="1" noChangeAspect="1" noChangeArrowheads="1" noTextEdit="1"/>
          </p:cNvSpPr>
          <p:nvPr>
            <p:ph type="sldImg"/>
          </p:nvPr>
        </p:nvSpPr>
        <p:spPr>
          <a:xfrm>
            <a:off x="1503363" y="720725"/>
            <a:ext cx="4119562" cy="3089275"/>
          </a:xfrm>
          <a:ln/>
        </p:spPr>
      </p:sp>
      <p:sp>
        <p:nvSpPr>
          <p:cNvPr id="40964" name="Rectangle 3"/>
          <p:cNvSpPr>
            <a:spLocks noGrp="1" noChangeArrowheads="1"/>
          </p:cNvSpPr>
          <p:nvPr>
            <p:ph type="body" idx="1"/>
          </p:nvPr>
        </p:nvSpPr>
        <p:spPr>
          <a:noFill/>
          <a:ln/>
        </p:spPr>
        <p:txBody>
          <a:bodyPr/>
          <a:lstStyle/>
          <a:p>
            <a:r>
              <a:rPr lang="en-US" dirty="0">
                <a:latin typeface="Times New Roman" charset="0"/>
              </a:rPr>
              <a:t>Remember this Hall of Shame candidate from</a:t>
            </a:r>
            <a:r>
              <a:rPr lang="en-US" dirty="0" smtClean="0">
                <a:latin typeface="Times New Roman" charset="0"/>
              </a:rPr>
              <a:t> the first lecture</a:t>
            </a:r>
            <a:r>
              <a:rPr lang="en-US" dirty="0">
                <a:latin typeface="Times New Roman" charset="0"/>
              </a:rPr>
              <a:t>?  This dialog’s design problems would have been easy to catch if it were only tested as a simple paper sketch, in an early iteration of a spiral design. At that point, changing the design would have cost only another sketch, instead of a </a:t>
            </a:r>
            <a:r>
              <a:rPr lang="en-US" dirty="0" smtClean="0">
                <a:latin typeface="Times New Roman" charset="0"/>
              </a:rPr>
              <a:t>da</a:t>
            </a:r>
            <a:r>
              <a:rPr lang="en-US" baseline="0" dirty="0" smtClean="0">
                <a:latin typeface="Times New Roman" charset="0"/>
              </a:rPr>
              <a:t>y of</a:t>
            </a:r>
            <a:r>
              <a:rPr lang="en-US" dirty="0" smtClean="0">
                <a:latin typeface="Times New Roman" charset="0"/>
              </a:rPr>
              <a:t> coding.</a:t>
            </a:r>
            <a:endParaRPr lang="en-US" dirty="0">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3A7A7F65-A42A-7D4B-AB1D-44975194B233}" type="slidenum">
              <a:rPr lang="en-US"/>
              <a:pPr/>
              <a:t>15</a:t>
            </a:fld>
            <a:endParaRPr lang="en-US"/>
          </a:p>
        </p:txBody>
      </p:sp>
      <p:sp>
        <p:nvSpPr>
          <p:cNvPr id="41987" name="Rectangle 2"/>
          <p:cNvSpPr>
            <a:spLocks noGrp="1" noRot="1" noChangeAspect="1" noChangeArrowheads="1" noTextEdit="1"/>
          </p:cNvSpPr>
          <p:nvPr>
            <p:ph type="sldImg"/>
          </p:nvPr>
        </p:nvSpPr>
        <p:spPr>
          <a:xfrm>
            <a:off x="1503363" y="720725"/>
            <a:ext cx="4119562" cy="3089275"/>
          </a:xfrm>
          <a:ln/>
        </p:spPr>
      </p:sp>
      <p:sp>
        <p:nvSpPr>
          <p:cNvPr id="41988" name="Rectangle 3"/>
          <p:cNvSpPr>
            <a:spLocks noGrp="1" noChangeArrowheads="1"/>
          </p:cNvSpPr>
          <p:nvPr>
            <p:ph type="body" idx="1"/>
          </p:nvPr>
        </p:nvSpPr>
        <p:spPr>
          <a:noFill/>
          <a:ln/>
        </p:spPr>
        <p:txBody>
          <a:bodyPr/>
          <a:lstStyle/>
          <a:p>
            <a:r>
              <a:rPr lang="en-US" dirty="0">
                <a:latin typeface="Times New Roman" charset="0"/>
              </a:rPr>
              <a:t>Why is the spiral model a good idea?  Risk is greatest in the early iterations, when we know the least.  So we put our least commitment into the early implementations.  Early prototypes are made to be thrown away.  If we find ourselves with several design alternatives, we can build multiple prototypes (</a:t>
            </a:r>
            <a:r>
              <a:rPr lang="en-US" b="1" dirty="0">
                <a:latin typeface="Times New Roman" charset="0"/>
              </a:rPr>
              <a:t>parallel design</a:t>
            </a:r>
            <a:r>
              <a:rPr lang="en-US" dirty="0">
                <a:latin typeface="Times New Roman" charset="0"/>
              </a:rPr>
              <a:t>)</a:t>
            </a:r>
            <a:r>
              <a:rPr lang="en-US" b="1" dirty="0">
                <a:latin typeface="Times New Roman" charset="0"/>
              </a:rPr>
              <a:t> </a:t>
            </a:r>
            <a:r>
              <a:rPr lang="en-US" dirty="0">
                <a:latin typeface="Times New Roman" charset="0"/>
              </a:rPr>
              <a:t>and evaluate them, without much expense</a:t>
            </a:r>
            <a:r>
              <a:rPr lang="en-US" dirty="0" smtClean="0">
                <a:latin typeface="Times New Roman" charset="0"/>
              </a:rPr>
              <a:t>.  The end of this</a:t>
            </a:r>
            <a:r>
              <a:rPr lang="en-US" baseline="0" dirty="0" smtClean="0">
                <a:latin typeface="Times New Roman" charset="0"/>
              </a:rPr>
              <a:t> lecture will make more arguments for the value of parallel design.</a:t>
            </a:r>
            <a:endParaRPr lang="en-US" dirty="0">
              <a:latin typeface="Times New Roman" charset="0"/>
            </a:endParaRPr>
          </a:p>
          <a:p>
            <a:r>
              <a:rPr lang="en-US" dirty="0">
                <a:latin typeface="Times New Roman" charset="0"/>
              </a:rPr>
              <a:t>After we have evaluated and redesigned several times, we have (hopefully) learned enough to avoid making a major UI design error.  Then we actually implement the UI – which is to say, we build a prototype that we intend to keep.  Then we evaluate it again, and refine it further.</a:t>
            </a:r>
          </a:p>
          <a:p>
            <a:r>
              <a:rPr lang="en-US" dirty="0">
                <a:latin typeface="Times New Roman" charset="0"/>
              </a:rPr>
              <a:t>The more iterations we can make, the more refinements in the design are possible.  We’re hill-climbing here, not exploring the design space randomly.  We keep the parts of the design that work, and redesign the parts that don’t.  So we should get a better design if we can do more iterations.</a:t>
            </a:r>
          </a:p>
          <a:p>
            <a:endParaRPr lang="en-US" dirty="0">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B8BC8CC-7256-6B43-A052-029458368E51}" type="slidenum">
              <a:rPr lang="en-US"/>
              <a:pPr/>
              <a:t>16</a:t>
            </a:fld>
            <a:endParaRPr lang="en-US"/>
          </a:p>
        </p:txBody>
      </p:sp>
      <p:sp>
        <p:nvSpPr>
          <p:cNvPr id="44035" name="Rectangle 2"/>
          <p:cNvSpPr>
            <a:spLocks noGrp="1" noRot="1" noChangeAspect="1" noChangeArrowheads="1" noTextEdit="1"/>
          </p:cNvSpPr>
          <p:nvPr>
            <p:ph type="sldImg"/>
          </p:nvPr>
        </p:nvSpPr>
        <p:spPr>
          <a:xfrm>
            <a:off x="1503363" y="720725"/>
            <a:ext cx="4119562" cy="3089275"/>
          </a:xfrm>
          <a:ln/>
        </p:spPr>
      </p:sp>
      <p:sp>
        <p:nvSpPr>
          <p:cNvPr id="44036" name="Rectangle 3"/>
          <p:cNvSpPr>
            <a:spLocks noGrp="1" noChangeArrowheads="1"/>
          </p:cNvSpPr>
          <p:nvPr>
            <p:ph type="body" idx="1"/>
          </p:nvPr>
        </p:nvSpPr>
        <p:spPr>
          <a:noFill/>
          <a:ln/>
        </p:spPr>
        <p:txBody>
          <a:bodyPr/>
          <a:lstStyle/>
          <a:p>
            <a:r>
              <a:rPr lang="en-US" dirty="0">
                <a:latin typeface="Times New Roman" charset="0"/>
              </a:rPr>
              <a:t>The Olympic Message System is a classic demonstration of the effectiveness of user-centered design (Gould et al, “The 1984 Olympic Message System”, CACM, v30 n9, Sept 1987).  The OMS designers used a variety of cheap prototypes: scenarios (stories envisioning a user interacting with the system), manuals, and simulation (in which the experimenter read the system’s prompts aloud, and the user typed responses into a terminal). All of these prototypes could be (and were) shown to users to solicit reactions and feedback.</a:t>
            </a:r>
          </a:p>
          <a:p>
            <a:r>
              <a:rPr lang="en-US" dirty="0">
                <a:latin typeface="Times New Roman" charset="0"/>
              </a:rPr>
              <a:t>Iteration was pursued aggressively.  The user guide went through 200 iterations!</a:t>
            </a:r>
          </a:p>
          <a:p>
            <a:r>
              <a:rPr lang="en-US" dirty="0">
                <a:latin typeface="Times New Roman" charset="0"/>
              </a:rPr>
              <a:t>The OMS also has some interesting cases reinforcing the point that the designers cannot rely entirely on themselves for evaluating usability.  Most prompts requested numeric input (“press 1, 2, or 3”), but some prompts needed alphabetic entry (“enter your three-letter country code”).  Non-English speakers – particularly from countries with non-Latin languages – found this confusing, because, as one athlete reported in an early field test, “you have to read the keys differently.”  The designers didn’t remove the alphabetic prompts, but they did change the user guide’s examples to use only uppercase letters, just like the telephone keys.</a:t>
            </a:r>
          </a:p>
          <a:p>
            <a:r>
              <a:rPr lang="en-US" dirty="0">
                <a:latin typeface="Times New Roman" charset="0"/>
              </a:rPr>
              <a:t>A video about OMS can be found on YouTube (http://</a:t>
            </a:r>
            <a:r>
              <a:rPr lang="en-US" dirty="0" err="1">
                <a:latin typeface="Times New Roman" charset="0"/>
              </a:rPr>
              <a:t>youtube.com</a:t>
            </a:r>
            <a:r>
              <a:rPr lang="en-US" dirty="0">
                <a:latin typeface="Times New Roman" charset="0"/>
              </a:rPr>
              <a:t>/</a:t>
            </a:r>
            <a:r>
              <a:rPr lang="en-US" dirty="0" err="1">
                <a:latin typeface="Times New Roman" charset="0"/>
              </a:rPr>
              <a:t>watch?v</a:t>
            </a:r>
            <a:r>
              <a:rPr lang="en-US" dirty="0">
                <a:latin typeface="Times New Roman" charset="0"/>
              </a:rPr>
              <a:t>=W6UYpXc4czM&amp;feature=related).  Check it out – it includes a mime demonstrating the system.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=7</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17</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1000"/>
              </a:spcBef>
              <a:spcAft>
                <a:spcPct val="0"/>
              </a:spcAft>
              <a:buClrTx/>
              <a:buSzTx/>
              <a:buFontTx/>
              <a:buNone/>
              <a:tabLst/>
              <a:defRPr/>
            </a:pPr>
            <a:r>
              <a:rPr lang="en-US" dirty="0" smtClean="0">
                <a:latin typeface="Times New Roman" charset="0"/>
              </a:rPr>
              <a:t>The best sources of information for </a:t>
            </a:r>
            <a:r>
              <a:rPr lang="en-US" dirty="0" err="1" smtClean="0">
                <a:latin typeface="Times New Roman" charset="0"/>
              </a:rPr>
              <a:t>needfinding</a:t>
            </a:r>
            <a:r>
              <a:rPr lang="en-US" dirty="0" smtClean="0">
                <a:latin typeface="Times New Roman" charset="0"/>
              </a:rPr>
              <a:t> are user interviews and direct observation.  Usually, you’ll have to observe how users </a:t>
            </a:r>
            <a:r>
              <a:rPr lang="en-US" i="1" dirty="0" smtClean="0">
                <a:latin typeface="Times New Roman" charset="0"/>
              </a:rPr>
              <a:t>currently</a:t>
            </a:r>
            <a:r>
              <a:rPr lang="en-US" dirty="0" smtClean="0">
                <a:latin typeface="Times New Roman" charset="0"/>
              </a:rPr>
              <a:t> solve</a:t>
            </a:r>
            <a:r>
              <a:rPr lang="en-US" baseline="0" dirty="0" smtClean="0">
                <a:latin typeface="Times New Roman" charset="0"/>
              </a:rPr>
              <a:t> the problem</a:t>
            </a:r>
            <a:r>
              <a:rPr lang="en-US" dirty="0" smtClean="0">
                <a:latin typeface="Times New Roman" charset="0"/>
              </a:rPr>
              <a:t>.  For the OMS example, we would want to observe athletes interacting with each other, and with family and friends, while they’re training for or competing in events.  We would also want to interview the athletes, in order to understand better their goals</a:t>
            </a:r>
            <a:r>
              <a:rPr lang="en-US" dirty="0" smtClean="0">
                <a:latin typeface="Times New Roman" charset="0"/>
              </a:rPr>
              <a:t>.</a:t>
            </a:r>
          </a:p>
          <a:p>
            <a:pPr marL="0" marR="0" indent="0" algn="l" defTabSz="914400" rtl="0" eaLnBrk="1" fontAlgn="base" latinLnBrk="0" hangingPunct="1">
              <a:lnSpc>
                <a:spcPct val="100000"/>
              </a:lnSpc>
              <a:spcBef>
                <a:spcPts val="1000"/>
              </a:spcBef>
              <a:spcAft>
                <a:spcPct val="0"/>
              </a:spcAft>
              <a:buClrTx/>
              <a:buSzTx/>
              <a:buFontTx/>
              <a:buNone/>
              <a:tabLst/>
              <a:defRPr/>
            </a:pPr>
            <a:r>
              <a:rPr lang="en-US" dirty="0" smtClean="0">
                <a:latin typeface="Times New Roman" charset="0"/>
              </a:rPr>
              <a:t>A good</a:t>
            </a:r>
            <a:r>
              <a:rPr lang="en-US" baseline="0" dirty="0" smtClean="0">
                <a:latin typeface="Times New Roman" charset="0"/>
              </a:rPr>
              <a:t> collection of information-collection techniques is summarized by </a:t>
            </a:r>
            <a:r>
              <a:rPr lang="en-US" baseline="0" smtClean="0">
                <a:latin typeface="Times New Roman" charset="0"/>
              </a:rPr>
              <a:t>Need Finding Tools,</a:t>
            </a:r>
            <a:endParaRPr lang="en-US" baseline="0" dirty="0" smtClean="0">
              <a:latin typeface="Times New Roman" charset="0"/>
            </a:endParaRPr>
          </a:p>
          <a:p>
            <a:pPr marL="0" marR="0" indent="0" algn="l" defTabSz="914400" rtl="0" eaLnBrk="1" fontAlgn="base" latinLnBrk="0" hangingPunct="1">
              <a:lnSpc>
                <a:spcPct val="100000"/>
              </a:lnSpc>
              <a:spcBef>
                <a:spcPts val="1000"/>
              </a:spcBef>
              <a:spcAft>
                <a:spcPct val="0"/>
              </a:spcAft>
              <a:buClrTx/>
              <a:buSzTx/>
              <a:buFontTx/>
              <a:buNone/>
              <a:tabLst/>
              <a:defRPr/>
            </a:pPr>
            <a:r>
              <a:rPr lang="en-US" dirty="0" smtClean="0">
                <a:latin typeface="Times New Roman" charset="0"/>
              </a:rPr>
              <a:t>http://</a:t>
            </a:r>
            <a:r>
              <a:rPr lang="en-US" dirty="0" err="1" smtClean="0">
                <a:latin typeface="Times New Roman" charset="0"/>
              </a:rPr>
              <a:t>dsoftware.stanford.edu</a:t>
            </a:r>
            <a:r>
              <a:rPr lang="en-US" dirty="0" smtClean="0">
                <a:latin typeface="Times New Roman" charset="0"/>
              </a:rPr>
              <a:t>/handouts/</a:t>
            </a:r>
            <a:r>
              <a:rPr lang="en-US" dirty="0" err="1" smtClean="0">
                <a:latin typeface="Times New Roman" charset="0"/>
              </a:rPr>
              <a:t>NeedFindingCribSheet.pdf</a:t>
            </a:r>
            <a:endParaRPr lang="en-US" dirty="0" smtClean="0">
              <a:latin typeface="Times New Roman" charset="0"/>
            </a:endParaRPr>
          </a:p>
          <a:p>
            <a:pPr eaLnBrk="1" hangingPunct="1"/>
            <a:r>
              <a:rPr lang="en-US" b="1" dirty="0" smtClean="0">
                <a:latin typeface="Times New Roman" charset="0"/>
              </a:rPr>
              <a:t>Contextual inquiry</a:t>
            </a:r>
            <a:r>
              <a:rPr lang="en-US" dirty="0" smtClean="0">
                <a:latin typeface="Times New Roman" charset="0"/>
              </a:rPr>
              <a:t> is a technique that combines interviewing and observation, in the user’s actual work environment, discussing actual work products.  Contextual inquiry fosters strong collaboration between the designers and the users.  (</a:t>
            </a:r>
            <a:r>
              <a:rPr lang="en-US" dirty="0" err="1" smtClean="0">
                <a:latin typeface="Times New Roman" charset="0"/>
              </a:rPr>
              <a:t>Wixon</a:t>
            </a:r>
            <a:r>
              <a:rPr lang="en-US" dirty="0" smtClean="0">
                <a:latin typeface="Times New Roman" charset="0"/>
              </a:rPr>
              <a:t>, </a:t>
            </a:r>
            <a:r>
              <a:rPr lang="en-US" dirty="0" err="1" smtClean="0">
                <a:latin typeface="Times New Roman" charset="0"/>
              </a:rPr>
              <a:t>Holtzblatt</a:t>
            </a:r>
            <a:r>
              <a:rPr lang="en-US" dirty="0" smtClean="0">
                <a:latin typeface="Times New Roman" charset="0"/>
              </a:rPr>
              <a:t> &amp; Knox, “Contextual design: an emergent view of system design”, CHI ’90)</a:t>
            </a:r>
          </a:p>
          <a:p>
            <a:pPr marL="0" marR="0" indent="0" algn="l" defTabSz="914400" rtl="0" eaLnBrk="1" fontAlgn="base" latinLnBrk="0" hangingPunct="1">
              <a:lnSpc>
                <a:spcPct val="100000"/>
              </a:lnSpc>
              <a:spcBef>
                <a:spcPts val="1000"/>
              </a:spcBef>
              <a:spcAft>
                <a:spcPct val="0"/>
              </a:spcAft>
              <a:buClrTx/>
              <a:buSzTx/>
              <a:buFontTx/>
              <a:buNone/>
              <a:tabLst/>
              <a:defRPr/>
            </a:pPr>
            <a:r>
              <a:rPr lang="en-US" b="1" dirty="0" smtClean="0">
                <a:latin typeface="Times New Roman" charset="0"/>
              </a:rPr>
              <a:t>Participatory design</a:t>
            </a:r>
            <a:r>
              <a:rPr lang="en-US" dirty="0" smtClean="0">
                <a:latin typeface="Times New Roman" charset="0"/>
              </a:rPr>
              <a:t> includes users directly on the design team – participating in </a:t>
            </a:r>
            <a:r>
              <a:rPr lang="en-US" dirty="0" err="1" smtClean="0">
                <a:latin typeface="Times New Roman" charset="0"/>
              </a:rPr>
              <a:t>needfinding</a:t>
            </a:r>
            <a:r>
              <a:rPr lang="en-US" dirty="0" smtClean="0">
                <a:latin typeface="Times New Roman" charset="0"/>
              </a:rPr>
              <a:t>, proposing design ideas, helping with evaluation.  This is particularly vital when the target users have much deeper domain knowledge than the design team.  It would be unwise to build an interface for stock trading without an expert in stock trading on the team, for example.</a:t>
            </a:r>
          </a:p>
          <a:p>
            <a:pPr eaLnBrk="1" hangingPunct="1"/>
            <a:endParaRPr lang="en-US" dirty="0" smtClean="0">
              <a:latin typeface="Times New Roman" charset="0"/>
            </a:endParaRPr>
          </a:p>
        </p:txBody>
      </p:sp>
      <p:sp>
        <p:nvSpPr>
          <p:cNvPr id="4" name="Slide Number Placeholder 3"/>
          <p:cNvSpPr>
            <a:spLocks noGrp="1"/>
          </p:cNvSpPr>
          <p:nvPr>
            <p:ph type="sldNum" sz="quarter" idx="10"/>
          </p:nvPr>
        </p:nvSpPr>
        <p:spPr/>
        <p:txBody>
          <a:bodyPr/>
          <a:lstStyle/>
          <a:p>
            <a:fld id="{261C154A-8278-49E9-8F8D-CE2B7335DD43}" type="slidenum">
              <a:rPr lang="en-US" smtClean="0"/>
              <a:pPr/>
              <a:t>19</a:t>
            </a:fld>
            <a:endParaRPr lang="en-US"/>
          </a:p>
        </p:txBody>
      </p:sp>
    </p:spTree>
    <p:extLst>
      <p:ext uri="{BB962C8B-B14F-4D97-AF65-F5344CB8AC3E}">
        <p14:creationId xmlns:p14="http://schemas.microsoft.com/office/powerpoint/2010/main" val="1165764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4C1A1AF9-0DF4-AC4F-A982-B41FAA9CA899}" type="slidenum">
              <a:rPr lang="en-US"/>
              <a:pPr/>
              <a:t>20</a:t>
            </a:fld>
            <a:endParaRPr lang="en-US"/>
          </a:p>
        </p:txBody>
      </p:sp>
      <p:sp>
        <p:nvSpPr>
          <p:cNvPr id="26627" name="Rectangle 2"/>
          <p:cNvSpPr>
            <a:spLocks noGrp="1" noRot="1" noChangeAspect="1" noChangeArrowheads="1" noTextEdit="1"/>
          </p:cNvSpPr>
          <p:nvPr>
            <p:ph type="sldImg"/>
          </p:nvPr>
        </p:nvSpPr>
        <p:spPr>
          <a:xfrm>
            <a:off x="1503363" y="720725"/>
            <a:ext cx="4119562" cy="3089275"/>
          </a:xfrm>
          <a:ln/>
        </p:spPr>
      </p:sp>
      <p:sp>
        <p:nvSpPr>
          <p:cNvPr id="26628" name="Rectangle 3"/>
          <p:cNvSpPr>
            <a:spLocks noGrp="1" noChangeArrowheads="1"/>
          </p:cNvSpPr>
          <p:nvPr>
            <p:ph type="body" idx="1"/>
          </p:nvPr>
        </p:nvSpPr>
        <p:spPr>
          <a:noFill/>
          <a:ln/>
        </p:spPr>
        <p:txBody>
          <a:bodyPr/>
          <a:lstStyle/>
          <a:p>
            <a:pPr eaLnBrk="1" hangingPunct="1"/>
            <a:r>
              <a:rPr lang="en-US" dirty="0">
                <a:latin typeface="Times New Roman" charset="0"/>
              </a:rPr>
              <a:t>The reason for user analysis is straightforward: since you’re not the user, you need to find out who the user actually is.</a:t>
            </a:r>
          </a:p>
          <a:p>
            <a:pPr eaLnBrk="1" hangingPunct="1"/>
            <a:r>
              <a:rPr lang="en-US" dirty="0">
                <a:latin typeface="Times New Roman" charset="0"/>
              </a:rPr>
              <a:t>User analysis seems so obvious that it’s often skipped.  But failing to do it explicitly makes it easier to fall into the trap of assuming every user is like you.  It’s better to do some thinking and collect some information first.</a:t>
            </a:r>
          </a:p>
          <a:p>
            <a:pPr eaLnBrk="1" hangingPunct="1"/>
            <a:r>
              <a:rPr lang="en-US" dirty="0">
                <a:latin typeface="Times New Roman" charset="0"/>
              </a:rPr>
              <a:t>Knowing about the user means not just their individual characteristics, but also their situation.  In what environment will they use your software? What else might be distracting their attention? What is the social context? A movie theater, a quiet library, inside a car, on the deck of an aircraft carrier; environment can place widely varying constraints on your user interface.</a:t>
            </a:r>
          </a:p>
          <a:p>
            <a:pPr eaLnBrk="1" hangingPunct="1"/>
            <a:r>
              <a:rPr lang="en-US" dirty="0">
                <a:latin typeface="Times New Roman" charset="0"/>
              </a:rPr>
              <a:t>Other aspects of the user’s situation include their relationship to other users in their organization, and typical communication patterns.  Can users ask each other for help, or are they isolated?  How do students relate differently to lab assistants, teaching assistants, and professors?</a:t>
            </a:r>
          </a:p>
          <a:p>
            <a:pPr marL="0" marR="0" indent="0" algn="l" defTabSz="914400" rtl="0" eaLnBrk="1" fontAlgn="base" latinLnBrk="0" hangingPunct="1">
              <a:lnSpc>
                <a:spcPct val="100000"/>
              </a:lnSpc>
              <a:spcBef>
                <a:spcPts val="1000"/>
              </a:spcBef>
              <a:spcAft>
                <a:spcPct val="0"/>
              </a:spcAft>
              <a:buClrTx/>
              <a:buSzTx/>
              <a:buFontTx/>
              <a:buNone/>
              <a:tabLst/>
              <a:defRPr/>
            </a:pPr>
            <a:r>
              <a:rPr lang="en-US" dirty="0" smtClean="0">
                <a:latin typeface="Times New Roman" charset="0"/>
              </a:rPr>
              <a:t>Many problems in </a:t>
            </a:r>
            <a:r>
              <a:rPr lang="en-US" dirty="0" err="1" smtClean="0">
                <a:latin typeface="Times New Roman" charset="0"/>
              </a:rPr>
              <a:t>needfinding</a:t>
            </a:r>
            <a:r>
              <a:rPr lang="en-US" dirty="0" smtClean="0">
                <a:latin typeface="Times New Roman" charset="0"/>
              </a:rPr>
              <a:t> are caused by jumping too quickly into a system design.  This sometimes results in wishful thinking, rather than looking at reality.  Saying “OMS users </a:t>
            </a:r>
            <a:r>
              <a:rPr lang="en-US" i="1" dirty="0" smtClean="0">
                <a:latin typeface="Times New Roman" charset="0"/>
              </a:rPr>
              <a:t>should</a:t>
            </a:r>
            <a:r>
              <a:rPr lang="en-US" dirty="0" smtClean="0">
                <a:latin typeface="Times New Roman" charset="0"/>
              </a:rPr>
              <a:t> all have touchtone phones” is stating </a:t>
            </a:r>
            <a:r>
              <a:rPr lang="en-US" baseline="0" dirty="0" smtClean="0">
                <a:latin typeface="Times New Roman" charset="0"/>
              </a:rPr>
              <a:t>a requirement on the system</a:t>
            </a:r>
            <a:r>
              <a:rPr lang="en-US" dirty="0" smtClean="0">
                <a:latin typeface="Times New Roman" charset="0"/>
              </a:rPr>
              <a:t>, not a characteristic of the existing users.  One reason we do </a:t>
            </a:r>
            <a:r>
              <a:rPr lang="en-US" dirty="0" err="1" smtClean="0">
                <a:latin typeface="Times New Roman" charset="0"/>
              </a:rPr>
              <a:t>needfinding</a:t>
            </a:r>
            <a:r>
              <a:rPr lang="en-US" dirty="0" smtClean="0">
                <a:latin typeface="Times New Roman" charset="0"/>
              </a:rPr>
              <a:t> is to see whether these requirements can actually be</a:t>
            </a:r>
            <a:r>
              <a:rPr lang="en-US" baseline="0" dirty="0" smtClean="0">
                <a:latin typeface="Times New Roman" charset="0"/>
              </a:rPr>
              <a:t> </a:t>
            </a:r>
            <a:r>
              <a:rPr lang="en-US" dirty="0" smtClean="0">
                <a:latin typeface="Times New Roman" charset="0"/>
              </a:rPr>
              <a:t>satisfied, or whether we’d have to add something to the system to make sure it’s satisfied.  For example, maybe we’d have to offer touchtone phones to every athlete’s friends and family…</a:t>
            </a:r>
          </a:p>
          <a:p>
            <a:pPr eaLnBrk="1" hangingPunct="1"/>
            <a:endParaRPr lang="en-US" dirty="0">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DAAA6D48-3A95-1141-8AB3-DB4B4214BB8A}" type="slidenum">
              <a:rPr lang="en-US"/>
              <a:pPr/>
              <a:t>21</a:t>
            </a:fld>
            <a:endParaRPr lang="en-US"/>
          </a:p>
        </p:txBody>
      </p:sp>
      <p:sp>
        <p:nvSpPr>
          <p:cNvPr id="28675" name="Rectangle 2"/>
          <p:cNvSpPr>
            <a:spLocks noGrp="1" noRot="1" noChangeAspect="1" noChangeArrowheads="1" noTextEdit="1"/>
          </p:cNvSpPr>
          <p:nvPr>
            <p:ph type="sldImg"/>
          </p:nvPr>
        </p:nvSpPr>
        <p:spPr>
          <a:xfrm>
            <a:off x="1503363" y="720725"/>
            <a:ext cx="4119562" cy="3089275"/>
          </a:xfrm>
          <a:ln/>
        </p:spPr>
      </p:sp>
      <p:sp>
        <p:nvSpPr>
          <p:cNvPr id="28676" name="Rectangle 3"/>
          <p:cNvSpPr>
            <a:spLocks noGrp="1" noChangeArrowheads="1"/>
          </p:cNvSpPr>
          <p:nvPr>
            <p:ph type="body" idx="1"/>
          </p:nvPr>
        </p:nvSpPr>
        <p:spPr>
          <a:noFill/>
          <a:ln/>
        </p:spPr>
        <p:txBody>
          <a:bodyPr/>
          <a:lstStyle/>
          <a:p>
            <a:pPr eaLnBrk="1" hangingPunct="1"/>
            <a:r>
              <a:rPr lang="en-US">
                <a:latin typeface="Times New Roman" charset="0"/>
              </a:rPr>
              <a:t>Many, if not most, applications have to worry about multiple classes of users.</a:t>
            </a:r>
          </a:p>
          <a:p>
            <a:pPr eaLnBrk="1" hangingPunct="1"/>
            <a:r>
              <a:rPr lang="en-US">
                <a:latin typeface="Times New Roman" charset="0"/>
              </a:rPr>
              <a:t>Some user groups are defined by the roles that the user plays in the system: student, teacher, reader, editor.  </a:t>
            </a:r>
          </a:p>
          <a:p>
            <a:pPr eaLnBrk="1" hangingPunct="1"/>
            <a:r>
              <a:rPr lang="en-US">
                <a:latin typeface="Times New Roman" charset="0"/>
              </a:rPr>
              <a:t>Other groups are defined by characteristics: age (teenagers, middle-aged, elderly); motivation (early adopters, frequent users, casual users).  You have to decide which user groups are important for your problem, and do a user analysis for every class.</a:t>
            </a:r>
          </a:p>
          <a:p>
            <a:pPr eaLnBrk="1" hangingPunct="1"/>
            <a:r>
              <a:rPr lang="en-US">
                <a:latin typeface="Times New Roman" charset="0"/>
              </a:rPr>
              <a:t>The Olympic Message System case study we saw in a previous lecture identified several important user classes by role.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16309EAE-20EE-9A4F-9B4A-CCF5540CD974}" type="slidenum">
              <a:rPr lang="en-US"/>
              <a:pPr/>
              <a:t>2</a:t>
            </a:fld>
            <a:endParaRPr lang="en-US"/>
          </a:p>
        </p:txBody>
      </p:sp>
      <p:sp>
        <p:nvSpPr>
          <p:cNvPr id="28675" name="Rectangle 2"/>
          <p:cNvSpPr>
            <a:spLocks noGrp="1" noRot="1" noChangeAspect="1" noChangeArrowheads="1" noTextEdit="1"/>
          </p:cNvSpPr>
          <p:nvPr>
            <p:ph type="sldImg"/>
          </p:nvPr>
        </p:nvSpPr>
        <p:spPr>
          <a:xfrm>
            <a:off x="1514475" y="720725"/>
            <a:ext cx="4286250" cy="3214688"/>
          </a:xfrm>
          <a:ln/>
        </p:spPr>
      </p:sp>
      <p:sp>
        <p:nvSpPr>
          <p:cNvPr id="28676" name="Rectangle 3"/>
          <p:cNvSpPr>
            <a:spLocks noGrp="1" noChangeArrowheads="1"/>
          </p:cNvSpPr>
          <p:nvPr>
            <p:ph type="body" idx="1"/>
          </p:nvPr>
        </p:nvSpPr>
        <p:spPr>
          <a:xfrm>
            <a:off x="731838" y="4013200"/>
            <a:ext cx="5851525" cy="5037138"/>
          </a:xfrm>
          <a:noFill/>
          <a:ln/>
        </p:spPr>
        <p:txBody>
          <a:bodyPr/>
          <a:lstStyle/>
          <a:p>
            <a:pPr eaLnBrk="1" hangingPunct="1"/>
            <a:r>
              <a:rPr lang="en-US" dirty="0">
                <a:latin typeface="Times New Roman" charset="0"/>
              </a:rPr>
              <a:t>Today’s candidate for the User Interface Hall of Fame is </a:t>
            </a:r>
            <a:r>
              <a:rPr lang="en-US" b="1" dirty="0">
                <a:latin typeface="Times New Roman" charset="0"/>
              </a:rPr>
              <a:t>tabbed browsing</a:t>
            </a:r>
            <a:r>
              <a:rPr lang="en-US" dirty="0">
                <a:latin typeface="Times New Roman" charset="0"/>
              </a:rPr>
              <a:t>, a feature found in almost all web browsers. With tabbed browsing, multiple browser windows are grouped into a single top-level window and accessed by a row of </a:t>
            </a:r>
            <a:r>
              <a:rPr lang="en-US" dirty="0" smtClean="0">
                <a:latin typeface="Times New Roman" charset="0"/>
              </a:rPr>
              <a:t>tabs.</a:t>
            </a:r>
          </a:p>
          <a:p>
            <a:pPr eaLnBrk="1" hangingPunct="1"/>
            <a:r>
              <a:rPr lang="en-US" dirty="0" smtClean="0">
                <a:latin typeface="Times New Roman" charset="0"/>
              </a:rPr>
              <a:t>One advantage of tabbed browsing is that each </a:t>
            </a:r>
            <a:r>
              <a:rPr lang="en-US" dirty="0">
                <a:latin typeface="Times New Roman" charset="0"/>
              </a:rPr>
              <a:t>browser window can then be dedicated to a particular task, e.g. apartment hunting, airfare searching, programming documentation, web surfing.  It’s an easy and natural way for you to create task-specific groupings of your browser </a:t>
            </a:r>
            <a:r>
              <a:rPr lang="en-US" dirty="0" smtClean="0">
                <a:latin typeface="Times New Roman" charset="0"/>
              </a:rPr>
              <a:t>windows.</a:t>
            </a:r>
            <a:endParaRPr lang="en-US" dirty="0">
              <a:latin typeface="Times New Roman" charset="0"/>
            </a:endParaRPr>
          </a:p>
          <a:p>
            <a:pPr eaLnBrk="1" hangingPunct="1"/>
            <a:r>
              <a:rPr lang="en-US" dirty="0">
                <a:latin typeface="Times New Roman" charset="0"/>
              </a:rPr>
              <a:t>Another neat feature of tabbed browsing</a:t>
            </a:r>
            <a:r>
              <a:rPr lang="en-US" baseline="0" dirty="0">
                <a:latin typeface="Times New Roman" charset="0"/>
              </a:rPr>
              <a:t> </a:t>
            </a:r>
            <a:r>
              <a:rPr lang="en-US" dirty="0">
                <a:latin typeface="Times New Roman" charset="0"/>
              </a:rPr>
              <a:t>is that you can bookmark a set of tabs so you can recover them again later – a nice </a:t>
            </a:r>
            <a:r>
              <a:rPr lang="en-US" b="1" dirty="0">
                <a:latin typeface="Times New Roman" charset="0"/>
              </a:rPr>
              <a:t>shortcut</a:t>
            </a:r>
            <a:r>
              <a:rPr lang="en-US" dirty="0">
                <a:latin typeface="Times New Roman" charset="0"/>
              </a:rPr>
              <a:t> for task-oriented users.</a:t>
            </a:r>
          </a:p>
          <a:p>
            <a:pPr eaLnBrk="1" hangingPunct="1"/>
            <a:r>
              <a:rPr lang="en-US" dirty="0">
                <a:latin typeface="Times New Roman" charset="0"/>
              </a:rPr>
              <a:t>What are the downsides of tabbed browsing?  For one thing, you can’t compare the contents of one tab with another.  External windows let you do this by resizing and repositioning the windows.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1000"/>
              </a:spcBef>
              <a:spcAft>
                <a:spcPct val="0"/>
              </a:spcAft>
              <a:buClrTx/>
              <a:buSzTx/>
              <a:buFontTx/>
              <a:buNone/>
              <a:tabLst/>
              <a:defRPr/>
            </a:pPr>
            <a:r>
              <a:rPr lang="en-US" dirty="0" smtClean="0">
                <a:latin typeface="Times New Roman" charset="0"/>
              </a:rPr>
              <a:t>The best sources of information are user interviews and direct observation.  Usually, you’ll have to observe how users </a:t>
            </a:r>
            <a:r>
              <a:rPr lang="en-US" i="1" dirty="0" smtClean="0">
                <a:latin typeface="Times New Roman" charset="0"/>
              </a:rPr>
              <a:t>currently</a:t>
            </a:r>
            <a:r>
              <a:rPr lang="en-US" dirty="0" smtClean="0">
                <a:latin typeface="Times New Roman" charset="0"/>
              </a:rPr>
              <a:t> perform the task.  For the OMS example, we would want to observe athletes interacting with each other, and with family and friends, while they’re training for or competing in events.  We would also want to interview the athletes, in order to understand better their goals in the task.</a:t>
            </a:r>
          </a:p>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22</a:t>
            </a:fld>
            <a:endParaRPr lang="en-US"/>
          </a:p>
        </p:txBody>
      </p:sp>
    </p:spTree>
    <p:extLst>
      <p:ext uri="{BB962C8B-B14F-4D97-AF65-F5344CB8AC3E}">
        <p14:creationId xmlns:p14="http://schemas.microsoft.com/office/powerpoint/2010/main" val="2012118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1503363" y="720725"/>
            <a:ext cx="4119562" cy="3089275"/>
          </a:xfrm>
          <a:ln/>
        </p:spPr>
      </p:sp>
      <p:sp>
        <p:nvSpPr>
          <p:cNvPr id="57347" name="Notes Placeholder 2"/>
          <p:cNvSpPr>
            <a:spLocks noGrp="1"/>
          </p:cNvSpPr>
          <p:nvPr>
            <p:ph type="body" idx="1"/>
          </p:nvPr>
        </p:nvSpPr>
        <p:spPr>
          <a:noFill/>
          <a:ln/>
        </p:spPr>
        <p:txBody>
          <a:bodyPr/>
          <a:lstStyle/>
          <a:p>
            <a:pPr eaLnBrk="1" hangingPunct="1">
              <a:lnSpc>
                <a:spcPct val="90000"/>
              </a:lnSpc>
            </a:pPr>
            <a:r>
              <a:rPr lang="en-US" dirty="0">
                <a:latin typeface="Times New Roman" charset="0"/>
              </a:rPr>
              <a:t>The </a:t>
            </a:r>
            <a:r>
              <a:rPr lang="en-US" dirty="0" smtClean="0">
                <a:latin typeface="Times New Roman" charset="0"/>
              </a:rPr>
              <a:t>premature-system-design mindset can affect this part too.  </a:t>
            </a:r>
            <a:r>
              <a:rPr lang="en-US" dirty="0">
                <a:latin typeface="Times New Roman" charset="0"/>
              </a:rPr>
              <a:t>If you’re writing down tasks from the system’s point of view, like “Notify user about appointment”, then you’re writing </a:t>
            </a:r>
            <a:r>
              <a:rPr lang="en-US" b="0" dirty="0">
                <a:latin typeface="Times New Roman" charset="0"/>
              </a:rPr>
              <a:t>requirements</a:t>
            </a:r>
            <a:r>
              <a:rPr lang="en-US" dirty="0">
                <a:latin typeface="Times New Roman" charset="0"/>
              </a:rPr>
              <a:t> (what the system should do), not </a:t>
            </a:r>
            <a:r>
              <a:rPr lang="en-US" dirty="0" smtClean="0">
                <a:latin typeface="Times New Roman" charset="0"/>
              </a:rPr>
              <a:t>user </a:t>
            </a:r>
            <a:r>
              <a:rPr lang="en-US" b="0" dirty="0" smtClean="0">
                <a:latin typeface="Times New Roman" charset="0"/>
              </a:rPr>
              <a:t>goals</a:t>
            </a:r>
            <a:r>
              <a:rPr lang="en-US" dirty="0" smtClean="0">
                <a:latin typeface="Times New Roman" charset="0"/>
              </a:rPr>
              <a:t>.  </a:t>
            </a:r>
            <a:r>
              <a:rPr lang="en-US" dirty="0">
                <a:latin typeface="Times New Roman" charset="0"/>
              </a:rPr>
              <a:t>Sometimes this is merely semantics, and you can just write it the other way; but it may also mean you’re focusing too much on what the system </a:t>
            </a:r>
            <a:r>
              <a:rPr lang="en-US" i="1" dirty="0">
                <a:latin typeface="Times New Roman" charset="0"/>
              </a:rPr>
              <a:t>can</a:t>
            </a:r>
            <a:r>
              <a:rPr lang="en-US" dirty="0">
                <a:latin typeface="Times New Roman" charset="0"/>
              </a:rPr>
              <a:t> do, rather than what the user </a:t>
            </a:r>
            <a:r>
              <a:rPr lang="en-US" i="1" dirty="0">
                <a:latin typeface="Times New Roman" charset="0"/>
              </a:rPr>
              <a:t>wants</a:t>
            </a:r>
            <a:r>
              <a:rPr lang="en-US" dirty="0">
                <a:latin typeface="Times New Roman" charset="0"/>
              </a:rPr>
              <a:t>. Tradeoffs between user goals and implementation feasibility are inevitable, but you don’t want them to dominate your thinking at this early stage of the game.</a:t>
            </a:r>
          </a:p>
          <a:p>
            <a:pPr eaLnBrk="1" hangingPunct="1">
              <a:lnSpc>
                <a:spcPct val="90000"/>
              </a:lnSpc>
            </a:pPr>
            <a:r>
              <a:rPr lang="en-US" dirty="0" err="1" smtClean="0">
                <a:latin typeface="Times New Roman" charset="0"/>
              </a:rPr>
              <a:t>Needfinding</a:t>
            </a:r>
            <a:r>
              <a:rPr lang="en-US" dirty="0" smtClean="0">
                <a:latin typeface="Times New Roman" charset="0"/>
              </a:rPr>
              <a:t> derived </a:t>
            </a:r>
            <a:r>
              <a:rPr lang="en-US" dirty="0">
                <a:latin typeface="Times New Roman" charset="0"/>
              </a:rPr>
              <a:t>from observation may give too much weight to the way things are currently done. </a:t>
            </a:r>
            <a:r>
              <a:rPr lang="en-US" dirty="0" smtClean="0">
                <a:latin typeface="Times New Roman" charset="0"/>
              </a:rPr>
              <a:t>The </a:t>
            </a:r>
            <a:r>
              <a:rPr lang="en-US" dirty="0">
                <a:latin typeface="Times New Roman" charset="0"/>
              </a:rPr>
              <a:t>steps of a current system </a:t>
            </a:r>
            <a:r>
              <a:rPr lang="en-US" dirty="0" smtClean="0">
                <a:latin typeface="Times New Roman" charset="0"/>
              </a:rPr>
              <a:t>are </a:t>
            </a:r>
            <a:r>
              <a:rPr lang="en-US" b="1" dirty="0" smtClean="0">
                <a:latin typeface="Times New Roman" charset="0"/>
              </a:rPr>
              <a:t>concrete</a:t>
            </a:r>
            <a:r>
              <a:rPr lang="en-US" b="0" baseline="0" dirty="0">
                <a:latin typeface="Times New Roman" charset="0"/>
              </a:rPr>
              <a:t> </a:t>
            </a:r>
            <a:r>
              <a:rPr lang="en-US" b="0" baseline="0" dirty="0" smtClean="0">
                <a:latin typeface="Times New Roman" charset="0"/>
              </a:rPr>
              <a:t>tasks, like “save file to disk.”  But if we </a:t>
            </a:r>
            <a:r>
              <a:rPr lang="en-US" dirty="0" smtClean="0">
                <a:latin typeface="Times New Roman" charset="0"/>
              </a:rPr>
              <a:t>instead </a:t>
            </a:r>
            <a:r>
              <a:rPr lang="en-US" dirty="0">
                <a:latin typeface="Times New Roman" charset="0"/>
              </a:rPr>
              <a:t>generalize </a:t>
            </a:r>
            <a:r>
              <a:rPr lang="en-US" dirty="0" smtClean="0">
                <a:latin typeface="Times New Roman" charset="0"/>
              </a:rPr>
              <a:t>that to a user goal, like “make sure my work is kept”, then </a:t>
            </a:r>
            <a:r>
              <a:rPr lang="en-US" dirty="0">
                <a:latin typeface="Times New Roman" charset="0"/>
              </a:rPr>
              <a:t>we have an </a:t>
            </a:r>
            <a:r>
              <a:rPr lang="en-US" b="1" dirty="0">
                <a:latin typeface="Times New Roman" charset="0"/>
              </a:rPr>
              <a:t>essential</a:t>
            </a:r>
            <a:r>
              <a:rPr lang="en-US" dirty="0">
                <a:latin typeface="Times New Roman" charset="0"/>
              </a:rPr>
              <a:t> task, which admits much richer design possibilities when it’s time to translate this task into a user interface.</a:t>
            </a:r>
          </a:p>
          <a:p>
            <a:pPr eaLnBrk="1" hangingPunct="1">
              <a:lnSpc>
                <a:spcPct val="90000"/>
              </a:lnSpc>
            </a:pPr>
            <a:r>
              <a:rPr lang="en-US" dirty="0">
                <a:latin typeface="Times New Roman" charset="0"/>
              </a:rPr>
              <a:t>A danger of concrete </a:t>
            </a:r>
            <a:r>
              <a:rPr lang="en-US" dirty="0" smtClean="0">
                <a:latin typeface="Times New Roman" charset="0"/>
              </a:rPr>
              <a:t>analysis </a:t>
            </a:r>
            <a:r>
              <a:rPr lang="en-US" dirty="0">
                <a:latin typeface="Times New Roman" charset="0"/>
              </a:rPr>
              <a:t>is that it might preserve tasks that are inefficient or could be done a completely different way in software.  Suppose </a:t>
            </a:r>
            <a:r>
              <a:rPr lang="en-US" dirty="0" smtClean="0">
                <a:latin typeface="Times New Roman" charset="0"/>
              </a:rPr>
              <a:t>we observed users </a:t>
            </a:r>
            <a:r>
              <a:rPr lang="en-US" dirty="0">
                <a:latin typeface="Times New Roman" charset="0"/>
              </a:rPr>
              <a:t>interacting with paper manuals.  We’d see a lot of page flipping: “Find page N” might be an important subtask.  We might naively conclude from this that an online manual should provide really good mechanisms for paging &amp; scrolling, and that we should pour development effort into making those mechanisms as fast as possible.  But page flipping is an artifact of physical books!  It </a:t>
            </a:r>
            <a:r>
              <a:rPr lang="en-US" dirty="0" smtClean="0">
                <a:latin typeface="Times New Roman" charset="0"/>
              </a:rPr>
              <a:t>might pay </a:t>
            </a:r>
            <a:r>
              <a:rPr lang="en-US" dirty="0">
                <a:latin typeface="Times New Roman" charset="0"/>
              </a:rPr>
              <a:t>off much more to have fast and effective searching and hyperlinking in an online manual.  That’s why it’s important to focus on </a:t>
            </a:r>
            <a:r>
              <a:rPr lang="en-US" b="1" dirty="0">
                <a:latin typeface="Times New Roman" charset="0"/>
              </a:rPr>
              <a:t>why</a:t>
            </a:r>
            <a:r>
              <a:rPr lang="en-US" dirty="0">
                <a:latin typeface="Times New Roman" charset="0"/>
              </a:rPr>
              <a:t> users do what they do (the essential tasks), not just what they do (the concrete tasks).</a:t>
            </a:r>
          </a:p>
          <a:p>
            <a:pPr eaLnBrk="1" hangingPunct="1">
              <a:lnSpc>
                <a:spcPct val="90000"/>
              </a:lnSpc>
            </a:pPr>
            <a:r>
              <a:rPr lang="en-US" dirty="0" smtClean="0">
                <a:latin typeface="Times New Roman" charset="0"/>
              </a:rPr>
              <a:t>Conversely, an </a:t>
            </a:r>
            <a:r>
              <a:rPr lang="en-US" dirty="0">
                <a:latin typeface="Times New Roman" charset="0"/>
              </a:rPr>
              <a:t>incomplete </a:t>
            </a:r>
            <a:r>
              <a:rPr lang="en-US" dirty="0" smtClean="0">
                <a:latin typeface="Times New Roman" charset="0"/>
              </a:rPr>
              <a:t>analysis may </a:t>
            </a:r>
            <a:r>
              <a:rPr lang="en-US" dirty="0">
                <a:latin typeface="Times New Roman" charset="0"/>
              </a:rPr>
              <a:t>fail to capture important aspects of the existing procedure.  In one case, a dentist’s office converted from manual billing to an automated system.  But the office assistants didn’t like the new system, because they were accustomed to keeping important notes on the paper forms, like “this patient’s insurance takes longer than normal.”  The automated system provided no way to capture those kinds of annotations.  That’s why interviewing and observing real users is still important, even though you’re observing a concrete task process.</a:t>
            </a:r>
          </a:p>
          <a:p>
            <a:pPr>
              <a:lnSpc>
                <a:spcPct val="90000"/>
              </a:lnSpc>
            </a:pPr>
            <a:endParaRPr lang="en-US" dirty="0">
              <a:latin typeface="Times New Roman" charset="0"/>
            </a:endParaRPr>
          </a:p>
        </p:txBody>
      </p:sp>
      <p:sp>
        <p:nvSpPr>
          <p:cNvPr id="57348" name="Slide Number Placeholder 3"/>
          <p:cNvSpPr>
            <a:spLocks noGrp="1"/>
          </p:cNvSpPr>
          <p:nvPr>
            <p:ph type="sldNum" sz="quarter" idx="5"/>
          </p:nvPr>
        </p:nvSpPr>
        <p:spPr>
          <a:noFill/>
        </p:spPr>
        <p:txBody>
          <a:bodyPr/>
          <a:lstStyle/>
          <a:p>
            <a:fld id="{6B012DF9-C4F3-264B-AE4C-AC1922CDA7E9}" type="slidenum">
              <a:rPr lang="en-US"/>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Watch this video</a:t>
            </a:r>
            <a:r>
              <a:rPr lang="en-US" baseline="0" dirty="0" smtClean="0"/>
              <a:t> about the design firm IDEO’s process:</a:t>
            </a:r>
          </a:p>
          <a:p>
            <a:r>
              <a:rPr lang="en-US" baseline="0" dirty="0" smtClean="0"/>
              <a:t>http://</a:t>
            </a:r>
            <a:r>
              <a:rPr lang="en-US" baseline="0" dirty="0" err="1" smtClean="0"/>
              <a:t>www.youtube.com</a:t>
            </a:r>
            <a:r>
              <a:rPr lang="en-US" baseline="0" dirty="0" smtClean="0"/>
              <a:t>/</a:t>
            </a:r>
            <a:r>
              <a:rPr lang="en-US" baseline="0" dirty="0" err="1" smtClean="0"/>
              <a:t>watch?v</a:t>
            </a:r>
            <a:r>
              <a:rPr lang="en-US" baseline="0" dirty="0" smtClean="0"/>
              <a:t>=M66ZU2PCIcM</a:t>
            </a:r>
          </a:p>
          <a:p>
            <a:endParaRPr lang="en-US" baseline="0" dirty="0" smtClean="0"/>
          </a:p>
          <a:p>
            <a:r>
              <a:rPr lang="en-US" baseline="0" dirty="0" smtClean="0"/>
              <a:t>Where do they collect information from users and observation?  What problems and goals do they discover from their observation?</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24</a:t>
            </a:fld>
            <a:endParaRPr lang="en-US"/>
          </a:p>
        </p:txBody>
      </p:sp>
    </p:spTree>
    <p:extLst>
      <p:ext uri="{BB962C8B-B14F-4D97-AF65-F5344CB8AC3E}">
        <p14:creationId xmlns:p14="http://schemas.microsoft.com/office/powerpoint/2010/main" val="2826007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=7</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25</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you collect information about the users and their goals, you’ll have to identify a key </a:t>
            </a:r>
            <a:r>
              <a:rPr lang="en-US" b="1" dirty="0" smtClean="0"/>
              <a:t>problem</a:t>
            </a:r>
            <a:r>
              <a:rPr lang="en-US" b="0" dirty="0" smtClean="0"/>
              <a:t> that you’re going to solve by</a:t>
            </a:r>
            <a:r>
              <a:rPr lang="en-US" b="0" baseline="0" dirty="0" smtClean="0"/>
              <a:t> building new software</a:t>
            </a:r>
            <a:r>
              <a:rPr lang="en-US" b="0" dirty="0" smtClean="0"/>
              <a:t>.  Sometimes the problem will jump out at you; if so great.  If not, you’ll need to generate some ideas for problems to solve.  That means reading and thinking about all the information you’ve collected,</a:t>
            </a:r>
            <a:r>
              <a:rPr lang="en-US" b="0" baseline="0" dirty="0" smtClean="0"/>
              <a:t> and then doing some </a:t>
            </a:r>
            <a:r>
              <a:rPr lang="en-US" b="1" baseline="0" dirty="0" smtClean="0"/>
              <a:t>idea generation</a:t>
            </a:r>
            <a:r>
              <a:rPr lang="en-US" b="0" baseline="0" dirty="0" smtClean="0"/>
              <a:t>.  These slides talk about the idea generation process.  You’ll find this useful not just at this stage, but also for the next step in your project, when you’ll have to generate ideas for </a:t>
            </a:r>
            <a:r>
              <a:rPr lang="en-US" b="0" i="1" baseline="0" dirty="0" smtClean="0"/>
              <a:t>solutions</a:t>
            </a:r>
            <a:r>
              <a:rPr lang="en-US" b="0" i="0" baseline="0" dirty="0" smtClean="0"/>
              <a:t> to the problem you’ve identified.</a:t>
            </a:r>
            <a:endParaRPr lang="en-US" b="0" baseline="0" dirty="0" smtClean="0"/>
          </a:p>
          <a:p>
            <a:r>
              <a:rPr lang="en-US" b="0" baseline="0" dirty="0" smtClean="0"/>
              <a:t>Note that </a:t>
            </a:r>
            <a:r>
              <a:rPr lang="en-US" b="1" baseline="0" dirty="0" smtClean="0"/>
              <a:t>group brainstorming by itself is not the best approach</a:t>
            </a:r>
            <a:r>
              <a:rPr lang="en-US" b="0" baseline="0" dirty="0" smtClean="0"/>
              <a:t>.  It’s been shown that you’ll generate more ideas if you and your teammates first think about it privately, write down your individual ideas, then come together as a group to synthesize and build on each other’s ideas.  At top design firms like IDEO, if you don’t bring in at least 5 ideas to every ideation meeting, then you won’t last long as a designer.</a:t>
            </a:r>
          </a:p>
        </p:txBody>
      </p:sp>
      <p:sp>
        <p:nvSpPr>
          <p:cNvPr id="4" name="Slide Number Placeholder 3"/>
          <p:cNvSpPr>
            <a:spLocks noGrp="1"/>
          </p:cNvSpPr>
          <p:nvPr>
            <p:ph type="sldNum" sz="quarter" idx="10"/>
          </p:nvPr>
        </p:nvSpPr>
        <p:spPr/>
        <p:txBody>
          <a:bodyPr/>
          <a:lstStyle/>
          <a:p>
            <a:fld id="{261C154A-8278-49E9-8F8D-CE2B7335DD43}" type="slidenum">
              <a:rPr lang="en-US" smtClean="0"/>
              <a:pPr/>
              <a:t>27</a:t>
            </a:fld>
            <a:endParaRPr lang="en-US"/>
          </a:p>
        </p:txBody>
      </p:sp>
    </p:spTree>
    <p:extLst>
      <p:ext uri="{BB962C8B-B14F-4D97-AF65-F5344CB8AC3E}">
        <p14:creationId xmlns:p14="http://schemas.microsoft.com/office/powerpoint/2010/main" val="2878177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IDEO</a:t>
            </a:r>
            <a:r>
              <a:rPr lang="en-US" baseline="0" dirty="0" smtClean="0"/>
              <a:t> has developed a list of rules for good brainstorming as a group.  Read more about them at http://</a:t>
            </a:r>
            <a:r>
              <a:rPr lang="en-US" baseline="0" dirty="0" err="1" smtClean="0"/>
              <a:t>www.openideo.com</a:t>
            </a:r>
            <a:r>
              <a:rPr lang="en-US" baseline="0" dirty="0" smtClean="0"/>
              <a:t>/</a:t>
            </a:r>
            <a:r>
              <a:rPr lang="en-US" baseline="0" dirty="0" err="1" smtClean="0"/>
              <a:t>fieldnotes</a:t>
            </a:r>
            <a:r>
              <a:rPr lang="en-US" baseline="0" dirty="0" smtClean="0"/>
              <a:t>/</a:t>
            </a:r>
            <a:r>
              <a:rPr lang="en-US" baseline="0" dirty="0" err="1" smtClean="0"/>
              <a:t>openideo</a:t>
            </a:r>
            <a:r>
              <a:rPr lang="en-US" baseline="0" dirty="0" smtClean="0"/>
              <a:t>-team-notes/seven-tips-on-better-brainstorming.</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28</a:t>
            </a:fld>
            <a:endParaRPr lang="en-US"/>
          </a:p>
        </p:txBody>
      </p:sp>
    </p:spTree>
    <p:extLst>
      <p:ext uri="{BB962C8B-B14F-4D97-AF65-F5344CB8AC3E}">
        <p14:creationId xmlns:p14="http://schemas.microsoft.com/office/powerpoint/2010/main" val="517013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fixate on one approach</a:t>
            </a:r>
            <a:r>
              <a:rPr lang="en-US" baseline="0" dirty="0" smtClean="0"/>
              <a:t> to early</a:t>
            </a:r>
            <a:r>
              <a:rPr lang="en-US" dirty="0" smtClean="0"/>
              <a:t>.  Instead</a:t>
            </a:r>
            <a:r>
              <a:rPr lang="en-US" baseline="0" dirty="0" smtClean="0"/>
              <a:t>, </a:t>
            </a:r>
            <a:r>
              <a:rPr lang="en-US" dirty="0" smtClean="0"/>
              <a:t>keeping multiple alternatives on</a:t>
            </a:r>
            <a:r>
              <a:rPr lang="en-US" baseline="0" dirty="0" smtClean="0"/>
              <a:t> the table helps with all </a:t>
            </a:r>
            <a:r>
              <a:rPr lang="en-US" b="0" baseline="0" dirty="0" smtClean="0"/>
              <a:t>parts of the user-centered design process – design, implementation, and evaluation.  Human beings need multiple alternatives to be creative and give good feedback.  Here’s some evidence.</a:t>
            </a:r>
          </a:p>
          <a:p>
            <a:pPr marL="171450" indent="-171450">
              <a:buFont typeface="Arial"/>
              <a:buChar char="•"/>
            </a:pPr>
            <a:r>
              <a:rPr lang="en-US" b="1" baseline="0" dirty="0" smtClean="0"/>
              <a:t>For individual designers: </a:t>
            </a:r>
            <a:r>
              <a:rPr lang="en-US" b="0" baseline="0" dirty="0" smtClean="0"/>
              <a:t>designers produce designs that are more creative and divergent when they keep multiple designs around throughout the iterative process.  They also feel more confident about their designs, and the resulting final design is objectively better. (Dow et al, “Parallel Prototyping Leads to Better Design Results, More Divergence, and Increased Self-Efﬁcacy”, TOCHI, 2010).</a:t>
            </a:r>
            <a:endParaRPr lang="en-US" dirty="0" smtClean="0"/>
          </a:p>
          <a:p>
            <a:pPr marL="171450" indent="-171450">
              <a:buFont typeface="Arial"/>
              <a:buChar char="•"/>
            </a:pPr>
            <a:r>
              <a:rPr lang="en-US" b="1" dirty="0" smtClean="0"/>
              <a:t>For groups</a:t>
            </a:r>
            <a:r>
              <a:rPr lang="en-US" dirty="0" smtClean="0"/>
              <a:t>: when you’re sharing ideas </a:t>
            </a:r>
            <a:r>
              <a:rPr lang="en-US" baseline="0" dirty="0" smtClean="0"/>
              <a:t>with a group, sharing </a:t>
            </a:r>
            <a:r>
              <a:rPr lang="en-US" i="1" baseline="0" dirty="0" smtClean="0"/>
              <a:t>multiple ideas</a:t>
            </a:r>
            <a:r>
              <a:rPr lang="en-US" i="0" baseline="0" dirty="0" smtClean="0"/>
              <a:t> is better than sharing your single favorite.  The group is more likely to integrate parts of multiple ideas together, the group explore more of the design space, and others in the group provide more productive critiques. </a:t>
            </a:r>
            <a:r>
              <a:rPr lang="en-US" dirty="0" smtClean="0"/>
              <a:t>(Dow et</a:t>
            </a:r>
            <a:r>
              <a:rPr lang="en-US" baseline="0" dirty="0" smtClean="0"/>
              <a:t> al., “</a:t>
            </a:r>
            <a:r>
              <a:rPr lang="en-US" dirty="0" smtClean="0"/>
              <a:t>Prototyping Dynamics: Sharing Multiple Designs</a:t>
            </a:r>
            <a:r>
              <a:rPr lang="en-US" baseline="0" dirty="0" smtClean="0"/>
              <a:t> </a:t>
            </a:r>
            <a:r>
              <a:rPr lang="en-US" dirty="0" smtClean="0"/>
              <a:t>Improves Exploration, Group Rapport, and Results,” CHI 2011).</a:t>
            </a:r>
          </a:p>
          <a:p>
            <a:pPr marL="171450" indent="-171450">
              <a:buFont typeface="Arial"/>
              <a:buChar char="•"/>
            </a:pPr>
            <a:r>
              <a:rPr lang="en-US" b="1" dirty="0" smtClean="0"/>
              <a:t>For users</a:t>
            </a:r>
            <a:r>
              <a:rPr lang="en-US" dirty="0" smtClean="0"/>
              <a:t>: users</a:t>
            </a:r>
            <a:r>
              <a:rPr lang="en-US" baseline="0" dirty="0" smtClean="0"/>
              <a:t> </a:t>
            </a:r>
            <a:r>
              <a:rPr lang="en-US" dirty="0" smtClean="0"/>
              <a:t>give more constructive critiques </a:t>
            </a:r>
            <a:r>
              <a:rPr lang="en-US" b="0" baseline="0" dirty="0" smtClean="0"/>
              <a:t>when they’re asked to use multiple alternative prototypes.  (</a:t>
            </a:r>
            <a:r>
              <a:rPr lang="en-US" b="0" baseline="0" dirty="0" err="1" smtClean="0"/>
              <a:t>Tohidi</a:t>
            </a:r>
            <a:r>
              <a:rPr lang="en-US" b="0" baseline="0" dirty="0" smtClean="0"/>
              <a:t> et al, “Getting the Right Design and the Design Right: Testing Many Is Better Than One.” CHI 2006.)</a:t>
            </a:r>
          </a:p>
          <a:p>
            <a:r>
              <a:rPr lang="en-US" b="0" baseline="0" dirty="0" smtClean="0"/>
              <a:t>Two reasons why multiple alternatives help.  First, humans are better at comparing things than they are at judging the absolute value of one thing in isolation.  Second, presenting only one idea puts a lot of emotional weight on it, so the idea’s presenter feels obliged to defend it, and others feel reluctant to criticize it.</a:t>
            </a:r>
          </a:p>
        </p:txBody>
      </p:sp>
      <p:sp>
        <p:nvSpPr>
          <p:cNvPr id="4" name="Slide Number Placeholder 3"/>
          <p:cNvSpPr>
            <a:spLocks noGrp="1"/>
          </p:cNvSpPr>
          <p:nvPr>
            <p:ph type="sldNum" sz="quarter" idx="10"/>
          </p:nvPr>
        </p:nvSpPr>
        <p:spPr/>
        <p:txBody>
          <a:bodyPr/>
          <a:lstStyle/>
          <a:p>
            <a:fld id="{261C154A-8278-49E9-8F8D-CE2B7335DD43}" type="slidenum">
              <a:rPr lang="en-US" smtClean="0"/>
              <a:pPr/>
              <a:t>29</a:t>
            </a:fld>
            <a:endParaRPr lang="en-US"/>
          </a:p>
        </p:txBody>
      </p:sp>
    </p:spTree>
    <p:extLst>
      <p:ext uri="{BB962C8B-B14F-4D97-AF65-F5344CB8AC3E}">
        <p14:creationId xmlns:p14="http://schemas.microsoft.com/office/powerpoint/2010/main" val="1209223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=7</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30</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31</a:t>
            </a:fld>
            <a:endParaRPr lang="en-US"/>
          </a:p>
        </p:txBody>
      </p:sp>
    </p:spTree>
    <p:extLst>
      <p:ext uri="{BB962C8B-B14F-4D97-AF65-F5344CB8AC3E}">
        <p14:creationId xmlns:p14="http://schemas.microsoft.com/office/powerpoint/2010/main" val="4115476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62B5C90-3DD0-EA42-8073-95C8670B0603}" type="slidenum">
              <a:rPr lang="en-US"/>
              <a:pPr/>
              <a:t>3</a:t>
            </a:fld>
            <a:endParaRPr lang="en-US"/>
          </a:p>
        </p:txBody>
      </p:sp>
      <p:sp>
        <p:nvSpPr>
          <p:cNvPr id="29699" name="Rectangle 2"/>
          <p:cNvSpPr>
            <a:spLocks noGrp="1" noRot="1" noChangeAspect="1" noChangeArrowheads="1" noTextEdit="1"/>
          </p:cNvSpPr>
          <p:nvPr>
            <p:ph type="sldImg"/>
          </p:nvPr>
        </p:nvSpPr>
        <p:spPr>
          <a:xfrm>
            <a:off x="1514475" y="720725"/>
            <a:ext cx="4286250" cy="3214688"/>
          </a:xfrm>
          <a:ln/>
        </p:spPr>
      </p:sp>
      <p:sp>
        <p:nvSpPr>
          <p:cNvPr id="29700" name="Rectangle 3"/>
          <p:cNvSpPr>
            <a:spLocks noGrp="1" noChangeArrowheads="1"/>
          </p:cNvSpPr>
          <p:nvPr>
            <p:ph type="body" idx="1"/>
          </p:nvPr>
        </p:nvSpPr>
        <p:spPr>
          <a:xfrm>
            <a:off x="731838" y="4013200"/>
            <a:ext cx="5851525" cy="5037138"/>
          </a:xfrm>
          <a:noFill/>
          <a:ln/>
        </p:spPr>
        <p:txBody>
          <a:bodyPr/>
          <a:lstStyle/>
          <a:p>
            <a:pPr eaLnBrk="1" hangingPunct="1"/>
            <a:r>
              <a:rPr lang="en-US" dirty="0" smtClean="0">
                <a:latin typeface="Times New Roman" charset="0"/>
              </a:rPr>
              <a:t>Another </a:t>
            </a:r>
            <a:r>
              <a:rPr lang="en-US" dirty="0">
                <a:latin typeface="Times New Roman" charset="0"/>
              </a:rPr>
              <a:t>problem is that tabs don’t really scale up either – you can’t have more than 5-10 without shrinking their labels so much that they’re unreadable. Some designers have tried using </a:t>
            </a:r>
            <a:r>
              <a:rPr lang="en-US" b="1" dirty="0">
                <a:latin typeface="Times New Roman" charset="0"/>
              </a:rPr>
              <a:t>multiple rows of tabs</a:t>
            </a:r>
            <a:r>
              <a:rPr lang="en-US" dirty="0">
                <a:latin typeface="Times New Roman" charset="0"/>
              </a:rPr>
              <a:t>, but if you stick slavishly to the tabbing metaphor, this turns out to be a horrible idea.  Here’s the Microsoft Word 6 option dialog. Clicking on a tab in a back row (like Spelling) </a:t>
            </a:r>
            <a:r>
              <a:rPr lang="en-US" dirty="0" smtClean="0">
                <a:latin typeface="Times New Roman" charset="0"/>
              </a:rPr>
              <a:t>moves</a:t>
            </a:r>
            <a:r>
              <a:rPr lang="en-US" baseline="0" dirty="0" smtClean="0">
                <a:latin typeface="Times New Roman" charset="0"/>
              </a:rPr>
              <a:t> </a:t>
            </a:r>
            <a:r>
              <a:rPr lang="en-US" dirty="0" smtClean="0">
                <a:latin typeface="Times New Roman" charset="0"/>
              </a:rPr>
              <a:t>the </a:t>
            </a:r>
            <a:r>
              <a:rPr lang="en-US" dirty="0">
                <a:latin typeface="Times New Roman" charset="0"/>
              </a:rPr>
              <a:t>whole row forward in order to maintain the tabbing metaphor.  </a:t>
            </a:r>
            <a:r>
              <a:rPr lang="en-US" dirty="0" smtClean="0">
                <a:latin typeface="Times New Roman" charset="0"/>
              </a:rPr>
              <a:t>What’s the problem with this?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70D14845-F823-014D-A430-EDBEECFE3516}" type="slidenum">
              <a:rPr lang="en-US"/>
              <a:pPr/>
              <a:t>4</a:t>
            </a:fld>
            <a:endParaRPr lang="en-US"/>
          </a:p>
        </p:txBody>
      </p:sp>
      <p:sp>
        <p:nvSpPr>
          <p:cNvPr id="30723" name="Rectangle 2"/>
          <p:cNvSpPr>
            <a:spLocks noGrp="1" noRot="1" noChangeAspect="1" noChangeArrowheads="1" noTextEdit="1"/>
          </p:cNvSpPr>
          <p:nvPr>
            <p:ph type="sldImg"/>
          </p:nvPr>
        </p:nvSpPr>
        <p:spPr>
          <a:xfrm>
            <a:off x="1503363" y="720725"/>
            <a:ext cx="4119562" cy="3089275"/>
          </a:xfrm>
          <a:ln/>
        </p:spPr>
      </p:sp>
      <p:sp>
        <p:nvSpPr>
          <p:cNvPr id="30724" name="Rectangle 3"/>
          <p:cNvSpPr>
            <a:spLocks noGrp="1" noChangeArrowheads="1"/>
          </p:cNvSpPr>
          <p:nvPr>
            <p:ph type="body" idx="1"/>
          </p:nvPr>
        </p:nvSpPr>
        <p:spPr>
          <a:noFill/>
          <a:ln/>
        </p:spPr>
        <p:txBody>
          <a:bodyPr/>
          <a:lstStyle/>
          <a:p>
            <a:pPr eaLnBrk="1" hangingPunct="1"/>
            <a:r>
              <a:rPr lang="en-US" dirty="0">
                <a:latin typeface="Times New Roman" charset="0"/>
              </a:rPr>
              <a:t>Here’s how Eclipse tries to address the tab scaling problem: it shows a few tabs, and the rest are found in a </a:t>
            </a:r>
            <a:r>
              <a:rPr lang="en-US" dirty="0" err="1">
                <a:latin typeface="Times New Roman" charset="0"/>
              </a:rPr>
              <a:t>pulldown</a:t>
            </a:r>
            <a:r>
              <a:rPr lang="en-US" dirty="0">
                <a:latin typeface="Times New Roman" charset="0"/>
              </a:rPr>
              <a:t> menu on the right end of the tab bar</a:t>
            </a:r>
            <a:r>
              <a:rPr lang="en-US" dirty="0" smtClean="0">
                <a:latin typeface="Times New Roman" charset="0"/>
              </a:rPr>
              <a:t>.</a:t>
            </a:r>
          </a:p>
          <a:p>
            <a:pPr eaLnBrk="1" hangingPunct="1"/>
            <a:r>
              <a:rPr lang="en-US" dirty="0" smtClean="0">
                <a:latin typeface="Times New Roman" charset="0"/>
              </a:rPr>
              <a:t>The </a:t>
            </a:r>
            <a:r>
              <a:rPr lang="en-US" dirty="0">
                <a:latin typeface="Times New Roman" charset="0"/>
              </a:rPr>
              <a:t>menu tries to distinguish between the visible tabs and the hidden tabs using boldface. Quick, before studying the names of the tabs carefully -- which do you think is which?  Was that a good decision</a:t>
            </a:r>
            <a:r>
              <a:rPr lang="en-US" dirty="0" smtClean="0">
                <a:latin typeface="Times New Roman" charset="0"/>
              </a:rPr>
              <a:t>?</a:t>
            </a:r>
          </a:p>
          <a:p>
            <a:pPr eaLnBrk="1" hangingPunct="1"/>
            <a:r>
              <a:rPr lang="en-US" dirty="0" smtClean="0">
                <a:latin typeface="Times New Roman" charset="0"/>
              </a:rPr>
              <a:t>Picking </a:t>
            </a:r>
            <a:r>
              <a:rPr lang="en-US" dirty="0">
                <a:latin typeface="Times New Roman" charset="0"/>
              </a:rPr>
              <a:t>an item from the menu will make it appear as a tab – replacing one of the tabs that’s currently showing.  Which tab will get replaced</a:t>
            </a:r>
            <a:r>
              <a:rPr lang="en-US" dirty="0" smtClean="0">
                <a:latin typeface="Times New Roman" charset="0"/>
              </a:rPr>
              <a:t>?</a:t>
            </a:r>
          </a:p>
          <a:p>
            <a:pPr eaLnBrk="1" hangingPunct="1"/>
            <a:endParaRPr lang="en-US" dirty="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5</a:t>
            </a:fld>
            <a:endParaRPr lang="en-US"/>
          </a:p>
        </p:txBody>
      </p:sp>
    </p:spTree>
    <p:extLst>
      <p:ext uri="{BB962C8B-B14F-4D97-AF65-F5344CB8AC3E}">
        <p14:creationId xmlns:p14="http://schemas.microsoft.com/office/powerpoint/2010/main" val="392039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CABDC6CC-BD61-864B-AB57-8744BDDFF837}" type="slidenum">
              <a:rPr lang="en-US"/>
              <a:pPr/>
              <a:t>6</a:t>
            </a:fld>
            <a:endParaRPr lang="en-US"/>
          </a:p>
        </p:txBody>
      </p:sp>
      <p:sp>
        <p:nvSpPr>
          <p:cNvPr id="43011" name="Rectangle 2"/>
          <p:cNvSpPr>
            <a:spLocks noGrp="1" noRot="1" noChangeAspect="1" noChangeArrowheads="1" noTextEdit="1"/>
          </p:cNvSpPr>
          <p:nvPr>
            <p:ph type="sldImg"/>
          </p:nvPr>
        </p:nvSpPr>
        <p:spPr>
          <a:xfrm>
            <a:off x="1503363" y="720725"/>
            <a:ext cx="4119562" cy="3089275"/>
          </a:xfrm>
          <a:ln/>
        </p:spPr>
      </p:sp>
      <p:sp>
        <p:nvSpPr>
          <p:cNvPr id="43012" name="Rectangle 3"/>
          <p:cNvSpPr>
            <a:spLocks noGrp="1" noChangeArrowheads="1"/>
          </p:cNvSpPr>
          <p:nvPr>
            <p:ph type="body" idx="1"/>
          </p:nvPr>
        </p:nvSpPr>
        <p:spPr>
          <a:noFill/>
          <a:ln/>
        </p:spPr>
        <p:txBody>
          <a:bodyPr/>
          <a:lstStyle/>
          <a:p>
            <a:r>
              <a:rPr lang="en-US" dirty="0" smtClean="0">
                <a:latin typeface="Times New Roman" charset="0"/>
              </a:rPr>
              <a:t>The standard approach to designing user interfaces is </a:t>
            </a:r>
            <a:r>
              <a:rPr lang="en-US" b="1" dirty="0">
                <a:latin typeface="Times New Roman" charset="0"/>
              </a:rPr>
              <a:t>user-centered </a:t>
            </a:r>
            <a:r>
              <a:rPr lang="en-US" b="1" dirty="0" smtClean="0">
                <a:latin typeface="Times New Roman" charset="0"/>
              </a:rPr>
              <a:t>design</a:t>
            </a:r>
            <a:r>
              <a:rPr lang="en-US" b="0" dirty="0" smtClean="0">
                <a:latin typeface="Times New Roman" charset="0"/>
              </a:rPr>
              <a:t>,</a:t>
            </a:r>
            <a:r>
              <a:rPr lang="en-US" b="0" baseline="0" dirty="0" smtClean="0">
                <a:latin typeface="Times New Roman" charset="0"/>
              </a:rPr>
              <a:t> which has three components.  We’ll talk about the first two today; we’ll defer evaluation (testing with users) until a later lecture.</a:t>
            </a:r>
            <a:endParaRPr lang="en-US" dirty="0">
              <a:latin typeface="Times New Roman" charset="0"/>
            </a:endParaRPr>
          </a:p>
          <a:p>
            <a:endParaRPr lang="en-US" dirty="0">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3927C4A6-9E98-2341-9D08-EF6AC42AF725}" type="slidenum">
              <a:rPr lang="en-US"/>
              <a:pPr/>
              <a:t>8</a:t>
            </a:fld>
            <a:endParaRPr lang="en-US"/>
          </a:p>
        </p:txBody>
      </p:sp>
      <p:sp>
        <p:nvSpPr>
          <p:cNvPr id="33795" name="Rectangle 2"/>
          <p:cNvSpPr>
            <a:spLocks noGrp="1" noRot="1" noChangeAspect="1" noChangeArrowheads="1" noTextEdit="1"/>
          </p:cNvSpPr>
          <p:nvPr>
            <p:ph type="sldImg"/>
          </p:nvPr>
        </p:nvSpPr>
        <p:spPr>
          <a:xfrm>
            <a:off x="1503363" y="720725"/>
            <a:ext cx="4119562" cy="3089275"/>
          </a:xfrm>
          <a:ln/>
        </p:spPr>
      </p:sp>
      <p:sp>
        <p:nvSpPr>
          <p:cNvPr id="33796" name="Rectangle 3"/>
          <p:cNvSpPr>
            <a:spLocks noGrp="1" noChangeArrowheads="1"/>
          </p:cNvSpPr>
          <p:nvPr>
            <p:ph type="body" idx="1"/>
          </p:nvPr>
        </p:nvSpPr>
        <p:spPr>
          <a:noFill/>
          <a:ln/>
        </p:spPr>
        <p:txBody>
          <a:bodyPr/>
          <a:lstStyle/>
          <a:p>
            <a:endParaRPr lang="en-US" dirty="0">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1B3BB2F-B02B-0D4A-BB43-820028675739}" type="slidenum">
              <a:rPr lang="en-US"/>
              <a:pPr/>
              <a:t>9</a:t>
            </a:fld>
            <a:endParaRPr lang="en-US"/>
          </a:p>
        </p:txBody>
      </p:sp>
      <p:sp>
        <p:nvSpPr>
          <p:cNvPr id="35843" name="Rectangle 2"/>
          <p:cNvSpPr>
            <a:spLocks noGrp="1" noRot="1" noChangeAspect="1" noChangeArrowheads="1" noTextEdit="1"/>
          </p:cNvSpPr>
          <p:nvPr>
            <p:ph type="sldImg"/>
          </p:nvPr>
        </p:nvSpPr>
        <p:spPr>
          <a:xfrm>
            <a:off x="1503363" y="720725"/>
            <a:ext cx="4119562" cy="3089275"/>
          </a:xfrm>
          <a:ln/>
        </p:spPr>
      </p:sp>
      <p:sp>
        <p:nvSpPr>
          <p:cNvPr id="35844" name="Rectangle 3"/>
          <p:cNvSpPr>
            <a:spLocks noGrp="1" noChangeArrowheads="1"/>
          </p:cNvSpPr>
          <p:nvPr>
            <p:ph type="body" idx="1"/>
          </p:nvPr>
        </p:nvSpPr>
        <p:spPr>
          <a:noFill/>
          <a:ln/>
        </p:spPr>
        <p:txBody>
          <a:bodyPr/>
          <a:lstStyle/>
          <a:p>
            <a:r>
              <a:rPr lang="en-US" dirty="0" smtClean="0">
                <a:latin typeface="Times New Roman" charset="0"/>
              </a:rPr>
              <a:t>Let’s contrast the iterative design process against another way. The </a:t>
            </a:r>
            <a:r>
              <a:rPr lang="en-US" b="1" dirty="0" smtClean="0">
                <a:latin typeface="Times New Roman" charset="0"/>
              </a:rPr>
              <a:t>waterfall model</a:t>
            </a:r>
            <a:r>
              <a:rPr lang="en-US" dirty="0" smtClean="0">
                <a:latin typeface="Times New Roman" charset="0"/>
              </a:rPr>
              <a:t> was one of the earliest carefully-articulated design processes for software development.  It models the design process as a sequence of stages.  Each stage results in a concrete product – a requirements document, a design, a set of coded modules – that feeds into the next stage. Each stage also includes its own </a:t>
            </a:r>
            <a:r>
              <a:rPr lang="en-US" b="1" dirty="0" smtClean="0">
                <a:latin typeface="Times New Roman" charset="0"/>
              </a:rPr>
              <a:t>validation: </a:t>
            </a:r>
            <a:r>
              <a:rPr lang="en-US" dirty="0" smtClean="0">
                <a:latin typeface="Times New Roman" charset="0"/>
              </a:rPr>
              <a:t>the design is validated against the requirements, the code is validated (unit-tested) against the design, etc.</a:t>
            </a:r>
          </a:p>
          <a:p>
            <a:r>
              <a:rPr lang="en-US" dirty="0" smtClean="0">
                <a:latin typeface="Times New Roman" charset="0"/>
              </a:rPr>
              <a:t>The biggest improvement of the waterfall model over previous (chaotic) approaches to software development is the discipline it puts on developers to </a:t>
            </a:r>
            <a:r>
              <a:rPr lang="en-US" b="1" dirty="0" smtClean="0">
                <a:latin typeface="Times New Roman" charset="0"/>
              </a:rPr>
              <a:t>think first, and code second</a:t>
            </a:r>
            <a:r>
              <a:rPr lang="en-US" dirty="0" smtClean="0">
                <a:latin typeface="Times New Roman" charset="0"/>
              </a:rPr>
              <a:t>.  Requirements and designs generally precede the first line of code.</a:t>
            </a:r>
          </a:p>
          <a:p>
            <a:r>
              <a:rPr lang="en-US" dirty="0" smtClean="0">
                <a:latin typeface="Times New Roman" charset="0"/>
              </a:rPr>
              <a:t>If you’ve taken a software engineering course, you’ve experienced this process yourself.  The course staff probably handed you a set of requirements for the software you had to build --- e.g. the specification of a chat client or </a:t>
            </a:r>
            <a:r>
              <a:rPr lang="en-US" dirty="0" err="1" smtClean="0">
                <a:latin typeface="Times New Roman" charset="0"/>
              </a:rPr>
              <a:t>AntiBattleship</a:t>
            </a:r>
            <a:r>
              <a:rPr lang="en-US" dirty="0" smtClean="0">
                <a:latin typeface="Times New Roman" charset="0"/>
              </a:rPr>
              <a:t>. (In the real world, identifying these requirements would be part of your job as software developers.) You were then expected to meet certain milestones for each stage of your project, and each milestone had a concrete product: (1) a design document; (2) code modules that implemented certain functionality; (3) an integrated system.</a:t>
            </a:r>
          </a:p>
          <a:p>
            <a:r>
              <a:rPr lang="en-US" dirty="0" smtClean="0">
                <a:latin typeface="Times New Roman" charset="0"/>
              </a:rPr>
              <a:t>Validation is not always sufficient; sometimes problems are missed until the next stage.  Trying to code the design  may reveal flaws in the design – e.g., that it can’t be implemented in a way that meets the performance requirements.  Trying to integrate may reveal bugs in the code that weren’t exposed by unit tests.  So the waterfall model implicitly needs </a:t>
            </a:r>
            <a:r>
              <a:rPr lang="en-US" b="1" dirty="0" smtClean="0">
                <a:latin typeface="Times New Roman" charset="0"/>
              </a:rPr>
              <a:t>feedback between stages</a:t>
            </a:r>
            <a:r>
              <a:rPr lang="en-US" dirty="0" smtClean="0">
                <a:latin typeface="Times New Roman" charset="0"/>
              </a:rPr>
              <a:t>.</a:t>
            </a:r>
          </a:p>
          <a:p>
            <a:r>
              <a:rPr lang="en-US" dirty="0" smtClean="0">
                <a:latin typeface="Times New Roman" charset="0"/>
              </a:rPr>
              <a:t>The danger arises when a mistake in an early stage – such as a missing requirement – isn’t discovered until a very late stage – like acceptance testing.  Mistakes like this can force costly rework of the intervening stages.  (That box labeled “Code” may look small, but you know from experience that it isn’t!)</a:t>
            </a:r>
            <a:endParaRPr lang="en-US" dirty="0">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122605C-6C05-4B4D-817D-6125B0E54ABB}" type="slidenum">
              <a:rPr lang="en-US"/>
              <a:pPr/>
              <a:t>10</a:t>
            </a:fld>
            <a:endParaRPr lang="en-US"/>
          </a:p>
        </p:txBody>
      </p:sp>
      <p:sp>
        <p:nvSpPr>
          <p:cNvPr id="36867" name="Rectangle 2"/>
          <p:cNvSpPr>
            <a:spLocks noGrp="1" noRot="1" noChangeAspect="1" noChangeArrowheads="1" noTextEdit="1"/>
          </p:cNvSpPr>
          <p:nvPr>
            <p:ph type="sldImg"/>
          </p:nvPr>
        </p:nvSpPr>
        <p:spPr>
          <a:xfrm>
            <a:off x="1503363" y="720725"/>
            <a:ext cx="4119562" cy="3089275"/>
          </a:xfrm>
          <a:ln/>
        </p:spPr>
      </p:sp>
      <p:sp>
        <p:nvSpPr>
          <p:cNvPr id="36868" name="Rectangle 3"/>
          <p:cNvSpPr>
            <a:spLocks noGrp="1" noChangeArrowheads="1"/>
          </p:cNvSpPr>
          <p:nvPr>
            <p:ph type="body" idx="1"/>
          </p:nvPr>
        </p:nvSpPr>
        <p:spPr>
          <a:noFill/>
          <a:ln/>
        </p:spPr>
        <p:txBody>
          <a:bodyPr/>
          <a:lstStyle/>
          <a:p>
            <a:r>
              <a:rPr lang="en-US">
                <a:latin typeface="Times New Roman" charset="0"/>
              </a:rPr>
              <a:t>Although the waterfall model is useful for some kinds of software development, it’s very poorly suited to user interface development.</a:t>
            </a:r>
          </a:p>
          <a:p>
            <a:r>
              <a:rPr lang="en-US">
                <a:latin typeface="Times New Roman" charset="0"/>
              </a:rPr>
              <a:t>First, UI development is inherently </a:t>
            </a:r>
            <a:r>
              <a:rPr lang="en-US" b="1">
                <a:latin typeface="Times New Roman" charset="0"/>
              </a:rPr>
              <a:t>risky</a:t>
            </a:r>
            <a:r>
              <a:rPr lang="en-US">
                <a:latin typeface="Times New Roman" charset="0"/>
              </a:rPr>
              <a:t>.  UI design is hard for all the reasons we discussed in the previous lecture.  (You are not the user; the user is always right, except when the user isn’t; users aren’t designers either.)  We don’t (yet) have an easy way to predict how whether a UI design will succeed.</a:t>
            </a:r>
          </a:p>
          <a:p>
            <a:r>
              <a:rPr lang="en-US">
                <a:latin typeface="Times New Roman" charset="0"/>
              </a:rPr>
              <a:t>Second, in the usual way that the waterfall model is applied, </a:t>
            </a:r>
            <a:r>
              <a:rPr lang="en-US" b="1">
                <a:latin typeface="Times New Roman" charset="0"/>
              </a:rPr>
              <a:t>users appear in the process in only two places</a:t>
            </a:r>
            <a:r>
              <a:rPr lang="en-US">
                <a:latin typeface="Times New Roman" charset="0"/>
              </a:rPr>
              <a:t>: requirements analysis and acceptance testing.  Hopefully we asked the users what they needed at the beginning (requirements analysis), but then we code happily away and don’t check back with the users until we’re ready to present them with a finished system.  So if we screwed up the design, the waterfall process won’t tell us until the end.</a:t>
            </a:r>
          </a:p>
          <a:p>
            <a:r>
              <a:rPr lang="en-US">
                <a:latin typeface="Times New Roman" charset="0"/>
              </a:rPr>
              <a:t>Third, when UI problems arise, they often </a:t>
            </a:r>
            <a:r>
              <a:rPr lang="en-US" b="1">
                <a:latin typeface="Times New Roman" charset="0"/>
              </a:rPr>
              <a:t>require dramatic fixes</a:t>
            </a:r>
            <a:r>
              <a:rPr lang="en-US">
                <a:latin typeface="Times New Roman" charset="0"/>
              </a:rPr>
              <a:t>: new requirements or new design.  We saw in Lecture 1 that slapping on patches doesn’t fix serious usability problems.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4BCEAB8-06A5-4674-AF58-2362FC21A00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5748B2B5-41D7-4159-90FD-04EC08CDB5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A9A3D2C-E7B0-41F9-B6D9-1DC15535461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08BF3C87-60DA-48BB-AE3C-B67AEA40402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DED02BFE-7271-4A80-94B1-FD65C6DFD2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460131C0-6659-4378-84D7-9E75C1B357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52AC1F09-2D7A-445F-A3D4-12F5B47D9B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9" name="Rectangle 7"/>
          <p:cNvSpPr>
            <a:spLocks noGrp="1" noChangeArrowheads="1"/>
          </p:cNvSpPr>
          <p:nvPr>
            <p:ph type="sldNum" sz="quarter" idx="12"/>
          </p:nvPr>
        </p:nvSpPr>
        <p:spPr>
          <a:ln/>
        </p:spPr>
        <p:txBody>
          <a:bodyPr/>
          <a:lstStyle>
            <a:lvl1pPr>
              <a:defRPr/>
            </a:lvl1pPr>
          </a:lstStyle>
          <a:p>
            <a:fld id="{2B1927E9-FA1F-408A-B600-8D85138103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5" name="Rectangle 7"/>
          <p:cNvSpPr>
            <a:spLocks noGrp="1" noChangeArrowheads="1"/>
          </p:cNvSpPr>
          <p:nvPr>
            <p:ph type="sldNum" sz="quarter" idx="12"/>
          </p:nvPr>
        </p:nvSpPr>
        <p:spPr>
          <a:ln/>
        </p:spPr>
        <p:txBody>
          <a:bodyPr/>
          <a:lstStyle>
            <a:lvl1pPr>
              <a:defRPr/>
            </a:lvl1pPr>
          </a:lstStyle>
          <a:p>
            <a:fld id="{0865F683-D6B1-41F4-BD57-49C8073962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4" name="Rectangle 7"/>
          <p:cNvSpPr>
            <a:spLocks noGrp="1" noChangeArrowheads="1"/>
          </p:cNvSpPr>
          <p:nvPr>
            <p:ph type="sldNum" sz="quarter" idx="12"/>
          </p:nvPr>
        </p:nvSpPr>
        <p:spPr>
          <a:ln/>
        </p:spPr>
        <p:txBody>
          <a:bodyPr/>
          <a:lstStyle>
            <a:lvl1pPr>
              <a:defRPr/>
            </a:lvl1pPr>
          </a:lstStyle>
          <a:p>
            <a:fld id="{7769B0E4-5AD4-4B74-8A1A-60581190802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891FF7C6-2E5B-4C40-A5DE-8BE7C4685FD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2B1F7454-AB04-4E8F-A161-493FBE9E57F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US" smtClean="0"/>
              <a:t>Spring 2013</a:t>
            </a:r>
            <a:endParaRPr lang="en-US"/>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en-US" smtClean="0"/>
              <a:t>6.813/6.831 User Interface Design and Implementation</a:t>
            </a:r>
            <a:endParaRPr lang="en-US"/>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1FD525-82AD-4D83-90EB-0F743BF092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png"/><Relationship Id="rId8"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L7: User-Centered Design</a:t>
            </a:r>
            <a:endParaRPr lang="en-US" dirty="0"/>
          </a:p>
        </p:txBody>
      </p:sp>
      <p:sp>
        <p:nvSpPr>
          <p:cNvPr id="3" name="Subtitle 2"/>
          <p:cNvSpPr>
            <a:spLocks noGrp="1"/>
          </p:cNvSpPr>
          <p:nvPr>
            <p:ph type="subTitle" idx="1"/>
          </p:nvPr>
        </p:nvSpPr>
        <p:spPr/>
        <p:txBody>
          <a:bodyPr/>
          <a:lstStyle/>
          <a:p>
            <a:pPr marL="342900" indent="-342900" algn="l">
              <a:buFont typeface="Arial"/>
              <a:buChar char="•"/>
            </a:pPr>
            <a:endParaRPr lang="en-US" sz="2000"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E4BCEAB8-06A5-4674-AF58-2362FC21A007}" type="slidenum">
              <a:rPr lang="en-US" smtClean="0"/>
              <a:pPr/>
              <a:t>1</a:t>
            </a:fld>
            <a:endParaRPr lang="en-US"/>
          </a:p>
        </p:txBody>
      </p:sp>
    </p:spTree>
    <p:extLst>
      <p:ext uri="{BB962C8B-B14F-4D97-AF65-F5344CB8AC3E}">
        <p14:creationId xmlns:p14="http://schemas.microsoft.com/office/powerpoint/2010/main" val="490787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Waterfall Model Is Bad for UI Design</a:t>
            </a:r>
          </a:p>
        </p:txBody>
      </p:sp>
      <p:sp>
        <p:nvSpPr>
          <p:cNvPr id="12291" name="Rectangle 3"/>
          <p:cNvSpPr>
            <a:spLocks noGrp="1" noChangeArrowheads="1"/>
          </p:cNvSpPr>
          <p:nvPr>
            <p:ph type="body" idx="1"/>
          </p:nvPr>
        </p:nvSpPr>
        <p:spPr/>
        <p:txBody>
          <a:bodyPr/>
          <a:lstStyle/>
          <a:p>
            <a:r>
              <a:rPr lang="en-US"/>
              <a:t>User interface design is risky</a:t>
            </a:r>
          </a:p>
          <a:p>
            <a:pPr lvl="1"/>
            <a:r>
              <a:rPr lang="en-US"/>
              <a:t>So we</a:t>
            </a:r>
            <a:r>
              <a:rPr lang="en-US">
                <a:latin typeface="Verdana" charset="0"/>
              </a:rPr>
              <a:t>’</a:t>
            </a:r>
            <a:r>
              <a:rPr lang="en-US"/>
              <a:t>re likely to get it wrong</a:t>
            </a:r>
          </a:p>
          <a:p>
            <a:r>
              <a:rPr lang="en-US"/>
              <a:t>Users are not involved in validation until acceptance testing</a:t>
            </a:r>
          </a:p>
          <a:p>
            <a:pPr lvl="1"/>
            <a:r>
              <a:rPr lang="en-US"/>
              <a:t>So we won</a:t>
            </a:r>
            <a:r>
              <a:rPr lang="en-US">
                <a:latin typeface="Verdana" charset="0"/>
              </a:rPr>
              <a:t>’</a:t>
            </a:r>
            <a:r>
              <a:rPr lang="en-US"/>
              <a:t>t find out until the end</a:t>
            </a:r>
          </a:p>
          <a:p>
            <a:r>
              <a:rPr lang="en-US"/>
              <a:t>UI flaws often cause changes in requirements and design</a:t>
            </a:r>
          </a:p>
          <a:p>
            <a:pPr lvl="1"/>
            <a:r>
              <a:rPr lang="en-US"/>
              <a:t>So we have to throw away carefully-written and tested code</a:t>
            </a:r>
          </a:p>
        </p:txBody>
      </p:sp>
      <p:sp>
        <p:nvSpPr>
          <p:cNvPr id="1229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229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2294" name="Slide Number Placeholder 5"/>
          <p:cNvSpPr>
            <a:spLocks noGrp="1"/>
          </p:cNvSpPr>
          <p:nvPr>
            <p:ph type="sldNum" sz="quarter" idx="12"/>
          </p:nvPr>
        </p:nvSpPr>
        <p:spPr>
          <a:noFill/>
        </p:spPr>
        <p:txBody>
          <a:bodyPr/>
          <a:lstStyle/>
          <a:p>
            <a:fld id="{B1A22543-5BA3-9943-88C9-94ADC4DAF304}" type="slidenum">
              <a:rPr lang="en-US"/>
              <a:pPr/>
              <a:t>10</a:t>
            </a:fld>
            <a:endParaRPr lang="en-US"/>
          </a:p>
        </p:txBody>
      </p:sp>
    </p:spTree>
    <p:extLst>
      <p:ext uri="{BB962C8B-B14F-4D97-AF65-F5344CB8AC3E}">
        <p14:creationId xmlns:p14="http://schemas.microsoft.com/office/powerpoint/2010/main" val="1104117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Iterative Design</a:t>
            </a:r>
          </a:p>
        </p:txBody>
      </p:sp>
      <p:sp>
        <p:nvSpPr>
          <p:cNvPr id="13315" name="Text Placeholder 11"/>
          <p:cNvSpPr>
            <a:spLocks noGrp="1"/>
          </p:cNvSpPr>
          <p:nvPr>
            <p:ph type="body" idx="1"/>
          </p:nvPr>
        </p:nvSpPr>
        <p:spPr/>
        <p:txBody>
          <a:bodyPr/>
          <a:lstStyle/>
          <a:p>
            <a:endParaRPr lang="en-US"/>
          </a:p>
        </p:txBody>
      </p:sp>
      <p:sp>
        <p:nvSpPr>
          <p:cNvPr id="13316" name="Date Placeholder 2"/>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3317"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3318" name="Slide Number Placeholder 4"/>
          <p:cNvSpPr>
            <a:spLocks noGrp="1"/>
          </p:cNvSpPr>
          <p:nvPr>
            <p:ph type="sldNum" sz="quarter" idx="12"/>
          </p:nvPr>
        </p:nvSpPr>
        <p:spPr>
          <a:noFill/>
        </p:spPr>
        <p:txBody>
          <a:bodyPr/>
          <a:lstStyle/>
          <a:p>
            <a:fld id="{DE8AE961-2353-6F47-9A8B-7A67F887EE89}" type="slidenum">
              <a:rPr lang="en-US"/>
              <a:pPr/>
              <a:t>11</a:t>
            </a:fld>
            <a:endParaRPr lang="en-US"/>
          </a:p>
        </p:txBody>
      </p:sp>
      <p:sp>
        <p:nvSpPr>
          <p:cNvPr id="13319" name="Text Box 4"/>
          <p:cNvSpPr txBox="1">
            <a:spLocks noChangeArrowheads="1"/>
          </p:cNvSpPr>
          <p:nvPr/>
        </p:nvSpPr>
        <p:spPr bwMode="auto">
          <a:xfrm>
            <a:off x="3733800" y="1676400"/>
            <a:ext cx="1649413" cy="579438"/>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sz="3200" b="1">
                <a:solidFill>
                  <a:schemeClr val="bg2"/>
                </a:solidFill>
                <a:latin typeface="Gill Sans MT" charset="0"/>
              </a:rPr>
              <a:t>Design </a:t>
            </a:r>
          </a:p>
        </p:txBody>
      </p:sp>
      <p:sp>
        <p:nvSpPr>
          <p:cNvPr id="13320" name="Text Box 5"/>
          <p:cNvSpPr txBox="1">
            <a:spLocks noChangeArrowheads="1"/>
          </p:cNvSpPr>
          <p:nvPr/>
        </p:nvSpPr>
        <p:spPr bwMode="auto">
          <a:xfrm>
            <a:off x="5683250" y="3500438"/>
            <a:ext cx="2214563" cy="579437"/>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sz="3200" b="1">
                <a:solidFill>
                  <a:schemeClr val="bg2"/>
                </a:solidFill>
                <a:latin typeface="Gill Sans MT" charset="0"/>
              </a:rPr>
              <a:t>Implement</a:t>
            </a:r>
          </a:p>
        </p:txBody>
      </p:sp>
      <p:sp>
        <p:nvSpPr>
          <p:cNvPr id="13321" name="Text Box 6"/>
          <p:cNvSpPr txBox="1">
            <a:spLocks noChangeArrowheads="1"/>
          </p:cNvSpPr>
          <p:nvPr/>
        </p:nvSpPr>
        <p:spPr bwMode="auto">
          <a:xfrm>
            <a:off x="1568450" y="3500438"/>
            <a:ext cx="1852613" cy="579437"/>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sz="3200" b="1">
                <a:solidFill>
                  <a:schemeClr val="bg2"/>
                </a:solidFill>
                <a:latin typeface="Gill Sans MT" charset="0"/>
              </a:rPr>
              <a:t>Evaluate</a:t>
            </a:r>
          </a:p>
        </p:txBody>
      </p:sp>
      <p:cxnSp>
        <p:nvCxnSpPr>
          <p:cNvPr id="13322" name="AutoShape 7"/>
          <p:cNvCxnSpPr>
            <a:cxnSpLocks noChangeShapeType="1"/>
            <a:stCxn id="13321" idx="0"/>
            <a:endCxn id="13319" idx="1"/>
          </p:cNvCxnSpPr>
          <p:nvPr/>
        </p:nvCxnSpPr>
        <p:spPr bwMode="auto">
          <a:xfrm rot="-5400000">
            <a:off x="2347912" y="2114551"/>
            <a:ext cx="1533525" cy="1238250"/>
          </a:xfrm>
          <a:prstGeom prst="curvedConnector2">
            <a:avLst/>
          </a:prstGeom>
          <a:noFill/>
          <a:ln w="76200" cap="sq">
            <a:solidFill>
              <a:schemeClr val="accent1"/>
            </a:solidFill>
            <a:round/>
            <a:headEnd type="none" w="sm" len="sm"/>
            <a:tailEnd type="triangle" w="med" len="med"/>
          </a:ln>
        </p:spPr>
      </p:cxnSp>
      <p:cxnSp>
        <p:nvCxnSpPr>
          <p:cNvPr id="13323" name="AutoShape 8"/>
          <p:cNvCxnSpPr>
            <a:cxnSpLocks noChangeShapeType="1"/>
            <a:stCxn id="13319" idx="3"/>
            <a:endCxn id="13320" idx="0"/>
          </p:cNvCxnSpPr>
          <p:nvPr/>
        </p:nvCxnSpPr>
        <p:spPr bwMode="auto">
          <a:xfrm>
            <a:off x="5383213" y="1966913"/>
            <a:ext cx="1408112" cy="1533525"/>
          </a:xfrm>
          <a:prstGeom prst="curvedConnector2">
            <a:avLst/>
          </a:prstGeom>
          <a:noFill/>
          <a:ln w="76200" cap="sq">
            <a:solidFill>
              <a:schemeClr val="accent1"/>
            </a:solidFill>
            <a:round/>
            <a:headEnd type="none" w="sm" len="sm"/>
            <a:tailEnd type="triangle" w="med" len="med"/>
          </a:ln>
        </p:spPr>
      </p:cxnSp>
      <p:cxnSp>
        <p:nvCxnSpPr>
          <p:cNvPr id="13324" name="AutoShape 9"/>
          <p:cNvCxnSpPr>
            <a:cxnSpLocks noChangeShapeType="1"/>
            <a:stCxn id="13320" idx="2"/>
            <a:endCxn id="13321" idx="2"/>
          </p:cNvCxnSpPr>
          <p:nvPr/>
        </p:nvCxnSpPr>
        <p:spPr bwMode="auto">
          <a:xfrm rot="5400000">
            <a:off x="4642644" y="1932781"/>
            <a:ext cx="1588" cy="4295775"/>
          </a:xfrm>
          <a:prstGeom prst="curvedConnector3">
            <a:avLst>
              <a:gd name="adj1" fmla="val 50500014"/>
            </a:avLst>
          </a:prstGeom>
          <a:noFill/>
          <a:ln w="76200" cap="sq">
            <a:solidFill>
              <a:schemeClr val="accent1"/>
            </a:solidFill>
            <a:round/>
            <a:headEnd type="none" w="sm" len="sm"/>
            <a:tailEnd type="triangle" w="med" len="med"/>
          </a:ln>
        </p:spPr>
      </p:cxnSp>
    </p:spTree>
    <p:extLst>
      <p:ext uri="{BB962C8B-B14F-4D97-AF65-F5344CB8AC3E}">
        <p14:creationId xmlns:p14="http://schemas.microsoft.com/office/powerpoint/2010/main" val="96033933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Spiral Model</a:t>
            </a:r>
          </a:p>
        </p:txBody>
      </p:sp>
      <p:sp>
        <p:nvSpPr>
          <p:cNvPr id="15363" name="Text Placeholder 12"/>
          <p:cNvSpPr>
            <a:spLocks noGrp="1"/>
          </p:cNvSpPr>
          <p:nvPr>
            <p:ph type="body" idx="1"/>
          </p:nvPr>
        </p:nvSpPr>
        <p:spPr/>
        <p:txBody>
          <a:bodyPr/>
          <a:lstStyle/>
          <a:p>
            <a:endParaRPr lang="en-US"/>
          </a:p>
        </p:txBody>
      </p:sp>
      <p:sp>
        <p:nvSpPr>
          <p:cNvPr id="15364" name="Date Placeholder 2"/>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5365"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5366" name="Slide Number Placeholder 4"/>
          <p:cNvSpPr>
            <a:spLocks noGrp="1"/>
          </p:cNvSpPr>
          <p:nvPr>
            <p:ph type="sldNum" sz="quarter" idx="12"/>
          </p:nvPr>
        </p:nvSpPr>
        <p:spPr>
          <a:noFill/>
        </p:spPr>
        <p:txBody>
          <a:bodyPr/>
          <a:lstStyle/>
          <a:p>
            <a:fld id="{77AD0103-43D1-824F-BB5C-E00A19A01046}" type="slidenum">
              <a:rPr lang="en-US"/>
              <a:pPr/>
              <a:t>12</a:t>
            </a:fld>
            <a:endParaRPr lang="en-US"/>
          </a:p>
        </p:txBody>
      </p:sp>
      <p:sp>
        <p:nvSpPr>
          <p:cNvPr id="15367" name="Text Box 4"/>
          <p:cNvSpPr txBox="1">
            <a:spLocks noChangeArrowheads="1"/>
          </p:cNvSpPr>
          <p:nvPr/>
        </p:nvSpPr>
        <p:spPr bwMode="auto">
          <a:xfrm>
            <a:off x="3810000" y="1295400"/>
            <a:ext cx="1649413" cy="579438"/>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sz="3200" b="1">
                <a:solidFill>
                  <a:schemeClr val="bg2"/>
                </a:solidFill>
                <a:latin typeface="Gill Sans MT" charset="0"/>
              </a:rPr>
              <a:t>Design </a:t>
            </a:r>
          </a:p>
        </p:txBody>
      </p:sp>
      <p:sp>
        <p:nvSpPr>
          <p:cNvPr id="15368" name="Text Box 5"/>
          <p:cNvSpPr txBox="1">
            <a:spLocks noChangeArrowheads="1"/>
          </p:cNvSpPr>
          <p:nvPr/>
        </p:nvSpPr>
        <p:spPr bwMode="auto">
          <a:xfrm>
            <a:off x="6324600" y="4648200"/>
            <a:ext cx="2214563" cy="579438"/>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sz="3200" b="1">
                <a:solidFill>
                  <a:schemeClr val="bg2"/>
                </a:solidFill>
                <a:latin typeface="Gill Sans MT" charset="0"/>
              </a:rPr>
              <a:t>Implement</a:t>
            </a:r>
          </a:p>
        </p:txBody>
      </p:sp>
      <p:sp>
        <p:nvSpPr>
          <p:cNvPr id="15369" name="Text Box 6"/>
          <p:cNvSpPr txBox="1">
            <a:spLocks noChangeArrowheads="1"/>
          </p:cNvSpPr>
          <p:nvPr/>
        </p:nvSpPr>
        <p:spPr bwMode="auto">
          <a:xfrm>
            <a:off x="838200" y="4724400"/>
            <a:ext cx="1852613" cy="579438"/>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sz="3200" b="1">
                <a:solidFill>
                  <a:schemeClr val="bg2"/>
                </a:solidFill>
                <a:latin typeface="Gill Sans MT" charset="0"/>
              </a:rPr>
              <a:t>Evaluate</a:t>
            </a:r>
          </a:p>
        </p:txBody>
      </p:sp>
      <p:sp>
        <p:nvSpPr>
          <p:cNvPr id="15370" name="Line 11"/>
          <p:cNvSpPr>
            <a:spLocks noChangeShapeType="1"/>
          </p:cNvSpPr>
          <p:nvPr/>
        </p:nvSpPr>
        <p:spPr bwMode="auto">
          <a:xfrm>
            <a:off x="4495800" y="1905000"/>
            <a:ext cx="0" cy="1447800"/>
          </a:xfrm>
          <a:prstGeom prst="line">
            <a:avLst/>
          </a:prstGeom>
          <a:noFill/>
          <a:ln w="12700" cap="sq">
            <a:solidFill>
              <a:schemeClr val="tx1"/>
            </a:solidFill>
            <a:round/>
            <a:headEnd type="none" w="sm" len="sm"/>
            <a:tailEnd type="none" w="sm" len="sm"/>
          </a:ln>
        </p:spPr>
        <p:txBody>
          <a:bodyPr wrap="none" anchorCtr="1">
            <a:prstTxWarp prst="textNoShape">
              <a:avLst/>
            </a:prstTxWarp>
          </a:bodyPr>
          <a:lstStyle/>
          <a:p>
            <a:endParaRPr lang="en-US"/>
          </a:p>
        </p:txBody>
      </p:sp>
      <p:sp>
        <p:nvSpPr>
          <p:cNvPr id="15371" name="Line 12"/>
          <p:cNvSpPr>
            <a:spLocks noChangeShapeType="1"/>
          </p:cNvSpPr>
          <p:nvPr/>
        </p:nvSpPr>
        <p:spPr bwMode="auto">
          <a:xfrm flipH="1">
            <a:off x="2667000" y="3352800"/>
            <a:ext cx="1828800" cy="1295400"/>
          </a:xfrm>
          <a:prstGeom prst="line">
            <a:avLst/>
          </a:prstGeom>
          <a:noFill/>
          <a:ln w="12700" cap="sq">
            <a:solidFill>
              <a:schemeClr val="tx1"/>
            </a:solidFill>
            <a:round/>
            <a:headEnd type="none" w="sm" len="sm"/>
            <a:tailEnd type="none" w="sm" len="sm"/>
          </a:ln>
        </p:spPr>
        <p:txBody>
          <a:bodyPr wrap="none" anchorCtr="1">
            <a:prstTxWarp prst="textNoShape">
              <a:avLst/>
            </a:prstTxWarp>
          </a:bodyPr>
          <a:lstStyle/>
          <a:p>
            <a:endParaRPr lang="en-US"/>
          </a:p>
        </p:txBody>
      </p:sp>
      <p:sp>
        <p:nvSpPr>
          <p:cNvPr id="15372" name="Line 13"/>
          <p:cNvSpPr>
            <a:spLocks noChangeShapeType="1"/>
          </p:cNvSpPr>
          <p:nvPr/>
        </p:nvSpPr>
        <p:spPr bwMode="auto">
          <a:xfrm>
            <a:off x="4495800" y="3352800"/>
            <a:ext cx="1828800" cy="1219200"/>
          </a:xfrm>
          <a:prstGeom prst="line">
            <a:avLst/>
          </a:prstGeom>
          <a:noFill/>
          <a:ln w="12700" cap="sq">
            <a:solidFill>
              <a:schemeClr val="tx1"/>
            </a:solidFill>
            <a:round/>
            <a:headEnd type="none" w="sm" len="sm"/>
            <a:tailEnd type="none" w="sm" len="sm"/>
          </a:ln>
        </p:spPr>
        <p:txBody>
          <a:bodyPr wrap="none" anchorCtr="1">
            <a:prstTxWarp prst="textNoShape">
              <a:avLst/>
            </a:prstTxWarp>
          </a:bodyPr>
          <a:lstStyle/>
          <a:p>
            <a:endParaRPr lang="en-US"/>
          </a:p>
        </p:txBody>
      </p:sp>
      <p:sp>
        <p:nvSpPr>
          <p:cNvPr id="15373" name="Freeform 14"/>
          <p:cNvSpPr>
            <a:spLocks/>
          </p:cNvSpPr>
          <p:nvPr/>
        </p:nvSpPr>
        <p:spPr bwMode="auto">
          <a:xfrm>
            <a:off x="2819400" y="2044700"/>
            <a:ext cx="3263900" cy="2895600"/>
          </a:xfrm>
          <a:custGeom>
            <a:avLst/>
            <a:gdLst>
              <a:gd name="T0" fmla="*/ 2147483647 w 2056"/>
              <a:gd name="T1" fmla="*/ 2147483647 h 1824"/>
              <a:gd name="T2" fmla="*/ 2147483647 w 2056"/>
              <a:gd name="T3" fmla="*/ 2147483647 h 1824"/>
              <a:gd name="T4" fmla="*/ 2147483647 w 2056"/>
              <a:gd name="T5" fmla="*/ 2147483647 h 1824"/>
              <a:gd name="T6" fmla="*/ 2147483647 w 2056"/>
              <a:gd name="T7" fmla="*/ 2147483647 h 1824"/>
              <a:gd name="T8" fmla="*/ 2147483647 w 2056"/>
              <a:gd name="T9" fmla="*/ 2147483647 h 1824"/>
              <a:gd name="T10" fmla="*/ 2147483647 w 2056"/>
              <a:gd name="T11" fmla="*/ 2147483647 h 1824"/>
              <a:gd name="T12" fmla="*/ 2147483647 w 2056"/>
              <a:gd name="T13" fmla="*/ 2147483647 h 1824"/>
              <a:gd name="T14" fmla="*/ 2147483647 w 2056"/>
              <a:gd name="T15" fmla="*/ 2147483647 h 1824"/>
              <a:gd name="T16" fmla="*/ 2147483647 w 2056"/>
              <a:gd name="T17" fmla="*/ 2147483647 h 1824"/>
              <a:gd name="T18" fmla="*/ 2147483647 w 2056"/>
              <a:gd name="T19" fmla="*/ 2147483647 h 1824"/>
              <a:gd name="T20" fmla="*/ 2147483647 w 2056"/>
              <a:gd name="T21" fmla="*/ 2147483647 h 1824"/>
              <a:gd name="T22" fmla="*/ 2147483647 w 2056"/>
              <a:gd name="T23" fmla="*/ 2147483647 h 1824"/>
              <a:gd name="T24" fmla="*/ 2147483647 w 2056"/>
              <a:gd name="T25" fmla="*/ 2147483647 h 1824"/>
              <a:gd name="T26" fmla="*/ 2147483647 w 2056"/>
              <a:gd name="T27" fmla="*/ 2147483647 h 1824"/>
              <a:gd name="T28" fmla="*/ 2147483647 w 2056"/>
              <a:gd name="T29" fmla="*/ 2147483647 h 1824"/>
              <a:gd name="T30" fmla="*/ 2147483647 w 2056"/>
              <a:gd name="T31" fmla="*/ 2147483647 h 1824"/>
              <a:gd name="T32" fmla="*/ 2147483647 w 2056"/>
              <a:gd name="T33" fmla="*/ 2147483647 h 1824"/>
              <a:gd name="T34" fmla="*/ 2147483647 w 2056"/>
              <a:gd name="T35" fmla="*/ 2147483647 h 1824"/>
              <a:gd name="T36" fmla="*/ 2147483647 w 2056"/>
              <a:gd name="T37" fmla="*/ 2147483647 h 1824"/>
              <a:gd name="T38" fmla="*/ 2147483647 w 2056"/>
              <a:gd name="T39" fmla="*/ 2147483647 h 1824"/>
              <a:gd name="T40" fmla="*/ 2147483647 w 2056"/>
              <a:gd name="T41" fmla="*/ 2147483647 h 1824"/>
              <a:gd name="T42" fmla="*/ 2147483647 w 2056"/>
              <a:gd name="T43" fmla="*/ 2147483647 h 1824"/>
              <a:gd name="T44" fmla="*/ 2147483647 w 2056"/>
              <a:gd name="T45" fmla="*/ 2147483647 h 1824"/>
              <a:gd name="T46" fmla="*/ 2147483647 w 2056"/>
              <a:gd name="T47" fmla="*/ 2147483647 h 1824"/>
              <a:gd name="T48" fmla="*/ 2147483647 w 2056"/>
              <a:gd name="T49" fmla="*/ 2147483647 h 1824"/>
              <a:gd name="T50" fmla="*/ 0 w 2056"/>
              <a:gd name="T51" fmla="*/ 2147483647 h 18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56"/>
              <a:gd name="T79" fmla="*/ 0 h 1824"/>
              <a:gd name="T80" fmla="*/ 2056 w 2056"/>
              <a:gd name="T81" fmla="*/ 1824 h 182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56" h="1824">
                <a:moveTo>
                  <a:pt x="1056" y="632"/>
                </a:moveTo>
                <a:cubicBezTo>
                  <a:pt x="1112" y="640"/>
                  <a:pt x="1168" y="648"/>
                  <a:pt x="1200" y="680"/>
                </a:cubicBezTo>
                <a:cubicBezTo>
                  <a:pt x="1232" y="712"/>
                  <a:pt x="1248" y="768"/>
                  <a:pt x="1248" y="824"/>
                </a:cubicBezTo>
                <a:cubicBezTo>
                  <a:pt x="1248" y="880"/>
                  <a:pt x="1232" y="976"/>
                  <a:pt x="1200" y="1016"/>
                </a:cubicBezTo>
                <a:cubicBezTo>
                  <a:pt x="1168" y="1056"/>
                  <a:pt x="1112" y="1056"/>
                  <a:pt x="1056" y="1064"/>
                </a:cubicBezTo>
                <a:cubicBezTo>
                  <a:pt x="1000" y="1072"/>
                  <a:pt x="912" y="1080"/>
                  <a:pt x="864" y="1064"/>
                </a:cubicBezTo>
                <a:cubicBezTo>
                  <a:pt x="816" y="1048"/>
                  <a:pt x="784" y="1032"/>
                  <a:pt x="768" y="968"/>
                </a:cubicBezTo>
                <a:cubicBezTo>
                  <a:pt x="752" y="904"/>
                  <a:pt x="744" y="768"/>
                  <a:pt x="768" y="680"/>
                </a:cubicBezTo>
                <a:cubicBezTo>
                  <a:pt x="792" y="592"/>
                  <a:pt x="848" y="488"/>
                  <a:pt x="912" y="440"/>
                </a:cubicBezTo>
                <a:cubicBezTo>
                  <a:pt x="976" y="392"/>
                  <a:pt x="1056" y="384"/>
                  <a:pt x="1152" y="392"/>
                </a:cubicBezTo>
                <a:cubicBezTo>
                  <a:pt x="1248" y="400"/>
                  <a:pt x="1416" y="392"/>
                  <a:pt x="1488" y="488"/>
                </a:cubicBezTo>
                <a:cubicBezTo>
                  <a:pt x="1560" y="584"/>
                  <a:pt x="1632" y="824"/>
                  <a:pt x="1584" y="968"/>
                </a:cubicBezTo>
                <a:cubicBezTo>
                  <a:pt x="1536" y="1112"/>
                  <a:pt x="1344" y="1288"/>
                  <a:pt x="1200" y="1352"/>
                </a:cubicBezTo>
                <a:cubicBezTo>
                  <a:pt x="1056" y="1416"/>
                  <a:pt x="864" y="1376"/>
                  <a:pt x="720" y="1352"/>
                </a:cubicBezTo>
                <a:cubicBezTo>
                  <a:pt x="576" y="1328"/>
                  <a:pt x="416" y="1352"/>
                  <a:pt x="336" y="1208"/>
                </a:cubicBezTo>
                <a:cubicBezTo>
                  <a:pt x="256" y="1064"/>
                  <a:pt x="216" y="664"/>
                  <a:pt x="240" y="488"/>
                </a:cubicBezTo>
                <a:cubicBezTo>
                  <a:pt x="264" y="312"/>
                  <a:pt x="344" y="232"/>
                  <a:pt x="480" y="152"/>
                </a:cubicBezTo>
                <a:cubicBezTo>
                  <a:pt x="616" y="72"/>
                  <a:pt x="840" y="16"/>
                  <a:pt x="1056" y="8"/>
                </a:cubicBezTo>
                <a:cubicBezTo>
                  <a:pt x="1272" y="0"/>
                  <a:pt x="1616" y="8"/>
                  <a:pt x="1776" y="104"/>
                </a:cubicBezTo>
                <a:cubicBezTo>
                  <a:pt x="1936" y="200"/>
                  <a:pt x="1976" y="440"/>
                  <a:pt x="2016" y="584"/>
                </a:cubicBezTo>
                <a:cubicBezTo>
                  <a:pt x="2056" y="728"/>
                  <a:pt x="2032" y="848"/>
                  <a:pt x="2016" y="968"/>
                </a:cubicBezTo>
                <a:cubicBezTo>
                  <a:pt x="2000" y="1088"/>
                  <a:pt x="1984" y="1200"/>
                  <a:pt x="1920" y="1304"/>
                </a:cubicBezTo>
                <a:cubicBezTo>
                  <a:pt x="1856" y="1408"/>
                  <a:pt x="1752" y="1512"/>
                  <a:pt x="1632" y="1592"/>
                </a:cubicBezTo>
                <a:cubicBezTo>
                  <a:pt x="1512" y="1672"/>
                  <a:pt x="1384" y="1752"/>
                  <a:pt x="1200" y="1784"/>
                </a:cubicBezTo>
                <a:cubicBezTo>
                  <a:pt x="1016" y="1816"/>
                  <a:pt x="728" y="1824"/>
                  <a:pt x="528" y="1784"/>
                </a:cubicBezTo>
                <a:cubicBezTo>
                  <a:pt x="328" y="1744"/>
                  <a:pt x="164" y="1644"/>
                  <a:pt x="0" y="1544"/>
                </a:cubicBezTo>
              </a:path>
            </a:pathLst>
          </a:custGeom>
          <a:noFill/>
          <a:ln w="60325" cap="sq" cmpd="sng" algn="ctr">
            <a:solidFill>
              <a:srgbClr val="00CC99"/>
            </a:solidFill>
            <a:prstDash val="solid"/>
            <a:round/>
            <a:headEnd type="none" w="sm" len="sm"/>
            <a:tailEnd type="arrow" w="lg" len="lg"/>
          </a:ln>
        </p:spPr>
        <p:txBody>
          <a:bodyPr wrap="none" anchorCtr="1">
            <a:prstTxWarp prst="textNoShape">
              <a:avLst/>
            </a:prstTxWarp>
          </a:bodyPr>
          <a:lstStyle/>
          <a:p>
            <a:endParaRPr lang="en-US"/>
          </a:p>
        </p:txBody>
      </p:sp>
    </p:spTree>
    <p:extLst>
      <p:ext uri="{BB962C8B-B14F-4D97-AF65-F5344CB8AC3E}">
        <p14:creationId xmlns:p14="http://schemas.microsoft.com/office/powerpoint/2010/main" val="179082526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Prototyping</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13</a:t>
            </a:fld>
            <a:endParaRPr lang="en-US"/>
          </a:p>
        </p:txBody>
      </p:sp>
      <p:pic>
        <p:nvPicPr>
          <p:cNvPr id="7" name="Picture 2"/>
          <p:cNvPicPr>
            <a:picLocks noChangeAspect="1" noChangeArrowheads="1"/>
          </p:cNvPicPr>
          <p:nvPr/>
        </p:nvPicPr>
        <p:blipFill>
          <a:blip r:embed="rId3"/>
          <a:srcRect/>
          <a:stretch>
            <a:fillRect/>
          </a:stretch>
        </p:blipFill>
        <p:spPr bwMode="auto">
          <a:xfrm>
            <a:off x="609600" y="914400"/>
            <a:ext cx="2516936" cy="3017829"/>
          </a:xfrm>
          <a:prstGeom prst="rect">
            <a:avLst/>
          </a:prstGeom>
          <a:ln>
            <a:noFill/>
          </a:ln>
          <a:effectLst>
            <a:outerShdw blurRad="292100" dist="139700" dir="2700000" algn="tl" rotWithShape="0">
              <a:srgbClr val="333333">
                <a:alpha val="65000"/>
              </a:srgbClr>
            </a:outerShdw>
          </a:effectLst>
        </p:spPr>
      </p:pic>
      <p:pic>
        <p:nvPicPr>
          <p:cNvPr id="9" name="Picture 3"/>
          <p:cNvPicPr>
            <a:picLocks noChangeAspect="1" noChangeArrowheads="1"/>
          </p:cNvPicPr>
          <p:nvPr/>
        </p:nvPicPr>
        <p:blipFill>
          <a:blip r:embed="rId4"/>
          <a:srcRect/>
          <a:stretch>
            <a:fillRect/>
          </a:stretch>
        </p:blipFill>
        <p:spPr bwMode="auto">
          <a:xfrm>
            <a:off x="1524000" y="1676400"/>
            <a:ext cx="3429000" cy="2147659"/>
          </a:xfrm>
          <a:prstGeom prst="rect">
            <a:avLst/>
          </a:prstGeom>
          <a:ln>
            <a:noFill/>
          </a:ln>
          <a:effectLst>
            <a:outerShdw blurRad="292100" dist="139700" dir="2700000" algn="tl" rotWithShape="0">
              <a:srgbClr val="333333">
                <a:alpha val="65000"/>
              </a:srgbClr>
            </a:outerShdw>
          </a:effectLst>
        </p:spPr>
      </p:pic>
      <p:sp>
        <p:nvSpPr>
          <p:cNvPr id="11" name="Rectangle 10"/>
          <p:cNvSpPr/>
          <p:nvPr/>
        </p:nvSpPr>
        <p:spPr>
          <a:xfrm>
            <a:off x="152400" y="3124200"/>
            <a:ext cx="1210588" cy="400110"/>
          </a:xfrm>
          <a:prstGeom prst="rect">
            <a:avLst/>
          </a:prstGeom>
        </p:spPr>
        <p:txBody>
          <a:bodyPr wrap="none">
            <a:spAutoFit/>
          </a:bodyPr>
          <a:lstStyle/>
          <a:p>
            <a:r>
              <a:rPr lang="en-US" sz="2000" b="1" dirty="0" smtClean="0">
                <a:latin typeface="Gill Sans MT" charset="0"/>
              </a:rPr>
              <a:t>sketches</a:t>
            </a:r>
            <a:endParaRPr lang="en-US" sz="2000" b="1" dirty="0"/>
          </a:p>
        </p:txBody>
      </p:sp>
      <p:sp>
        <p:nvSpPr>
          <p:cNvPr id="12" name="Rectangle 11"/>
          <p:cNvSpPr/>
          <p:nvPr/>
        </p:nvSpPr>
        <p:spPr>
          <a:xfrm>
            <a:off x="6172200" y="3733800"/>
            <a:ext cx="2249334" cy="400110"/>
          </a:xfrm>
          <a:prstGeom prst="rect">
            <a:avLst/>
          </a:prstGeom>
        </p:spPr>
        <p:txBody>
          <a:bodyPr wrap="none">
            <a:spAutoFit/>
          </a:bodyPr>
          <a:lstStyle/>
          <a:p>
            <a:r>
              <a:rPr lang="en-US" sz="2000" b="1" dirty="0" smtClean="0">
                <a:latin typeface="Gill Sans MT" charset="0"/>
              </a:rPr>
              <a:t>paper prototypes</a:t>
            </a:r>
            <a:endParaRPr lang="en-US" sz="2000" b="1" dirty="0"/>
          </a:p>
        </p:txBody>
      </p:sp>
      <p:pic>
        <p:nvPicPr>
          <p:cNvPr id="13" name="Picture 3" descr="social"/>
          <p:cNvPicPr>
            <a:picLocks noChangeAspect="1" noChangeArrowheads="1"/>
          </p:cNvPicPr>
          <p:nvPr/>
        </p:nvPicPr>
        <p:blipFill>
          <a:blip r:embed="rId5"/>
          <a:srcRect/>
          <a:stretch>
            <a:fillRect/>
          </a:stretch>
        </p:blipFill>
        <p:spPr bwMode="auto">
          <a:xfrm>
            <a:off x="4876800" y="381000"/>
            <a:ext cx="2971800" cy="1981929"/>
          </a:xfrm>
          <a:prstGeom prst="rect">
            <a:avLst/>
          </a:prstGeom>
          <a:noFill/>
          <a:ln w="9525">
            <a:noFill/>
            <a:miter lim="800000"/>
            <a:headEnd/>
            <a:tailEnd/>
          </a:ln>
        </p:spPr>
      </p:pic>
      <p:pic>
        <p:nvPicPr>
          <p:cNvPr id="14" name="Picture 5"/>
          <p:cNvPicPr>
            <a:picLocks noChangeAspect="1" noChangeArrowheads="1"/>
          </p:cNvPicPr>
          <p:nvPr/>
        </p:nvPicPr>
        <p:blipFill>
          <a:blip r:embed="rId6"/>
          <a:srcRect/>
          <a:stretch>
            <a:fillRect/>
          </a:stretch>
        </p:blipFill>
        <p:spPr bwMode="auto">
          <a:xfrm>
            <a:off x="5715000" y="1828800"/>
            <a:ext cx="3070080" cy="2012950"/>
          </a:xfrm>
          <a:prstGeom prst="rect">
            <a:avLst/>
          </a:prstGeom>
          <a:noFill/>
          <a:ln w="12700">
            <a:noFill/>
            <a:miter lim="800000"/>
            <a:headEnd type="none" w="sm" len="sm"/>
            <a:tailEnd type="none" w="sm" len="sm"/>
          </a:ln>
        </p:spPr>
      </p:pic>
      <p:sp>
        <p:nvSpPr>
          <p:cNvPr id="15" name="Rectangle 14"/>
          <p:cNvSpPr/>
          <p:nvPr/>
        </p:nvSpPr>
        <p:spPr>
          <a:xfrm>
            <a:off x="304800" y="5257800"/>
            <a:ext cx="1377300" cy="707886"/>
          </a:xfrm>
          <a:prstGeom prst="rect">
            <a:avLst/>
          </a:prstGeom>
        </p:spPr>
        <p:txBody>
          <a:bodyPr wrap="none">
            <a:spAutoFit/>
          </a:bodyPr>
          <a:lstStyle/>
          <a:p>
            <a:r>
              <a:rPr lang="en-US" sz="2000" b="1" dirty="0" smtClean="0">
                <a:latin typeface="Gill Sans MT" charset="0"/>
              </a:rPr>
              <a:t>computer</a:t>
            </a:r>
          </a:p>
          <a:p>
            <a:r>
              <a:rPr lang="en-US" b="1" dirty="0" smtClean="0">
                <a:latin typeface="Gill Sans MT" charset="0"/>
              </a:rPr>
              <a:t>mockups</a:t>
            </a:r>
            <a:endParaRPr lang="en-US" sz="2000" b="1" dirty="0"/>
          </a:p>
        </p:txBody>
      </p:sp>
      <p:pic>
        <p:nvPicPr>
          <p:cNvPr id="3" name="Picture 2"/>
          <p:cNvPicPr>
            <a:picLocks noChangeAspect="1"/>
          </p:cNvPicPr>
          <p:nvPr/>
        </p:nvPicPr>
        <p:blipFill>
          <a:blip r:embed="rId7"/>
          <a:stretch>
            <a:fillRect/>
          </a:stretch>
        </p:blipFill>
        <p:spPr>
          <a:xfrm>
            <a:off x="1676400" y="4267200"/>
            <a:ext cx="3200400" cy="1923691"/>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rotWithShape="1">
          <a:blip r:embed="rId8"/>
          <a:srcRect b="59431"/>
          <a:stretch/>
        </p:blipFill>
        <p:spPr>
          <a:xfrm>
            <a:off x="4419600" y="4953000"/>
            <a:ext cx="3271381" cy="11658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0696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US"/>
              <a:t>Early Prototypes Can Detect Usability Problems</a:t>
            </a:r>
          </a:p>
        </p:txBody>
      </p:sp>
      <p:sp>
        <p:nvSpPr>
          <p:cNvPr id="16387" name="Text Placeholder 6"/>
          <p:cNvSpPr>
            <a:spLocks noGrp="1"/>
          </p:cNvSpPr>
          <p:nvPr>
            <p:ph type="body" idx="1"/>
          </p:nvPr>
        </p:nvSpPr>
        <p:spPr/>
        <p:txBody>
          <a:bodyPr/>
          <a:lstStyle/>
          <a:p>
            <a:endParaRPr lang="en-US"/>
          </a:p>
        </p:txBody>
      </p:sp>
      <p:sp>
        <p:nvSpPr>
          <p:cNvPr id="16388" name="Date Placeholder 2"/>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6389"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6390" name="Slide Number Placeholder 4"/>
          <p:cNvSpPr>
            <a:spLocks noGrp="1"/>
          </p:cNvSpPr>
          <p:nvPr>
            <p:ph type="sldNum" sz="quarter" idx="12"/>
          </p:nvPr>
        </p:nvSpPr>
        <p:spPr>
          <a:noFill/>
        </p:spPr>
        <p:txBody>
          <a:bodyPr/>
          <a:lstStyle/>
          <a:p>
            <a:fld id="{B5899763-CCA2-5A40-B421-3608663FF999}" type="slidenum">
              <a:rPr lang="en-US"/>
              <a:pPr/>
              <a:t>14</a:t>
            </a:fld>
            <a:endParaRPr lang="en-US"/>
          </a:p>
        </p:txBody>
      </p:sp>
      <p:pic>
        <p:nvPicPr>
          <p:cNvPr id="16391" name="Picture 5" descr="Picture1"/>
          <p:cNvPicPr>
            <a:picLocks noChangeAspect="1" noChangeArrowheads="1"/>
          </p:cNvPicPr>
          <p:nvPr/>
        </p:nvPicPr>
        <p:blipFill>
          <a:blip r:embed="rId3"/>
          <a:srcRect/>
          <a:stretch>
            <a:fillRect/>
          </a:stretch>
        </p:blipFill>
        <p:spPr bwMode="auto">
          <a:xfrm>
            <a:off x="1600200" y="1219200"/>
            <a:ext cx="5715000" cy="4554538"/>
          </a:xfrm>
          <a:prstGeom prst="rect">
            <a:avLst/>
          </a:prstGeom>
          <a:noFill/>
          <a:ln w="9525">
            <a:noFill/>
            <a:miter lim="800000"/>
            <a:headEnd/>
            <a:tailEnd/>
          </a:ln>
        </p:spPr>
      </p:pic>
    </p:spTree>
    <p:extLst>
      <p:ext uri="{BB962C8B-B14F-4D97-AF65-F5344CB8AC3E}">
        <p14:creationId xmlns:p14="http://schemas.microsoft.com/office/powerpoint/2010/main" val="267625733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Iterative Design of User Interfaces</a:t>
            </a:r>
          </a:p>
        </p:txBody>
      </p:sp>
      <p:sp>
        <p:nvSpPr>
          <p:cNvPr id="17411" name="Rectangle 3"/>
          <p:cNvSpPr>
            <a:spLocks noGrp="1" noChangeArrowheads="1"/>
          </p:cNvSpPr>
          <p:nvPr>
            <p:ph type="body" idx="1"/>
          </p:nvPr>
        </p:nvSpPr>
        <p:spPr/>
        <p:txBody>
          <a:bodyPr/>
          <a:lstStyle/>
          <a:p>
            <a:r>
              <a:rPr lang="en-US"/>
              <a:t>Early iterations use cheap prototypes</a:t>
            </a:r>
          </a:p>
          <a:p>
            <a:pPr lvl="1"/>
            <a:r>
              <a:rPr lang="en-US" b="1"/>
              <a:t>Parallel design </a:t>
            </a:r>
            <a:r>
              <a:rPr lang="en-US"/>
              <a:t>is feasible: build &amp; test multiple prototypes to explore design alternatives</a:t>
            </a:r>
          </a:p>
          <a:p>
            <a:r>
              <a:rPr lang="en-US"/>
              <a:t>Later iterations use richer implementations, after UI risk has been mitigated</a:t>
            </a:r>
          </a:p>
          <a:p>
            <a:r>
              <a:rPr lang="en-US"/>
              <a:t>More iterations generally means better UI</a:t>
            </a:r>
          </a:p>
          <a:p>
            <a:r>
              <a:rPr lang="en-US"/>
              <a:t>Only mature iterations are seen by the world</a:t>
            </a:r>
          </a:p>
        </p:txBody>
      </p:sp>
      <p:sp>
        <p:nvSpPr>
          <p:cNvPr id="1741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741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7414" name="Slide Number Placeholder 5"/>
          <p:cNvSpPr>
            <a:spLocks noGrp="1"/>
          </p:cNvSpPr>
          <p:nvPr>
            <p:ph type="sldNum" sz="quarter" idx="12"/>
          </p:nvPr>
        </p:nvSpPr>
        <p:spPr>
          <a:noFill/>
        </p:spPr>
        <p:txBody>
          <a:bodyPr/>
          <a:lstStyle/>
          <a:p>
            <a:fld id="{06FB767D-3A64-AD4E-95AF-2EE6CFDA72E9}" type="slidenum">
              <a:rPr lang="en-US"/>
              <a:pPr/>
              <a:t>15</a:t>
            </a:fld>
            <a:endParaRPr lang="en-US"/>
          </a:p>
        </p:txBody>
      </p:sp>
    </p:spTree>
    <p:extLst>
      <p:ext uri="{BB962C8B-B14F-4D97-AF65-F5344CB8AC3E}">
        <p14:creationId xmlns:p14="http://schemas.microsoft.com/office/powerpoint/2010/main" val="18841073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Case Study of User-Centered Design: </a:t>
            </a:r>
            <a:br>
              <a:rPr lang="en-US"/>
            </a:br>
            <a:r>
              <a:rPr lang="en-US"/>
              <a:t>The Olympic Message System</a:t>
            </a:r>
          </a:p>
        </p:txBody>
      </p:sp>
      <p:sp>
        <p:nvSpPr>
          <p:cNvPr id="19459" name="Rectangle 3"/>
          <p:cNvSpPr>
            <a:spLocks noGrp="1" noChangeArrowheads="1"/>
          </p:cNvSpPr>
          <p:nvPr>
            <p:ph type="body" idx="1"/>
          </p:nvPr>
        </p:nvSpPr>
        <p:spPr/>
        <p:txBody>
          <a:bodyPr/>
          <a:lstStyle/>
          <a:p>
            <a:pPr>
              <a:lnSpc>
                <a:spcPct val="90000"/>
              </a:lnSpc>
            </a:pPr>
            <a:r>
              <a:rPr lang="en-US" sz="2400" dirty="0"/>
              <a:t>Cheap prototypes</a:t>
            </a:r>
          </a:p>
          <a:p>
            <a:pPr lvl="1">
              <a:lnSpc>
                <a:spcPct val="90000"/>
              </a:lnSpc>
            </a:pPr>
            <a:r>
              <a:rPr lang="en-US" sz="2000" dirty="0"/>
              <a:t>Scenarios </a:t>
            </a:r>
          </a:p>
          <a:p>
            <a:pPr lvl="1">
              <a:lnSpc>
                <a:spcPct val="90000"/>
              </a:lnSpc>
            </a:pPr>
            <a:r>
              <a:rPr lang="en-US" sz="2000" dirty="0"/>
              <a:t>User guides</a:t>
            </a:r>
          </a:p>
          <a:p>
            <a:pPr lvl="1">
              <a:lnSpc>
                <a:spcPct val="90000"/>
              </a:lnSpc>
            </a:pPr>
            <a:r>
              <a:rPr lang="en-US" sz="2000" dirty="0"/>
              <a:t>Simulation (Wizard of Oz)</a:t>
            </a:r>
          </a:p>
          <a:p>
            <a:pPr lvl="1">
              <a:lnSpc>
                <a:spcPct val="90000"/>
              </a:lnSpc>
            </a:pPr>
            <a:r>
              <a:rPr lang="en-US" sz="2000" dirty="0"/>
              <a:t>Prototyping tools (IBM </a:t>
            </a:r>
            <a:r>
              <a:rPr lang="en-US" sz="2000" dirty="0" smtClean="0"/>
              <a:t/>
            </a:r>
            <a:br>
              <a:rPr lang="en-US" sz="2000" dirty="0" smtClean="0"/>
            </a:br>
            <a:r>
              <a:rPr lang="en-US" sz="2000" dirty="0" smtClean="0"/>
              <a:t>Voice </a:t>
            </a:r>
            <a:r>
              <a:rPr lang="en-US" sz="2000" dirty="0"/>
              <a:t>Toolkit)</a:t>
            </a:r>
          </a:p>
          <a:p>
            <a:pPr>
              <a:lnSpc>
                <a:spcPct val="90000"/>
              </a:lnSpc>
            </a:pPr>
            <a:r>
              <a:rPr lang="en-US" sz="2400" dirty="0"/>
              <a:t>Iterative design</a:t>
            </a:r>
          </a:p>
          <a:p>
            <a:pPr lvl="1">
              <a:lnSpc>
                <a:spcPct val="90000"/>
              </a:lnSpc>
            </a:pPr>
            <a:r>
              <a:rPr lang="en-US" sz="2000" dirty="0"/>
              <a:t>200 (!) iterations for user guide</a:t>
            </a:r>
          </a:p>
          <a:p>
            <a:pPr>
              <a:lnSpc>
                <a:spcPct val="90000"/>
              </a:lnSpc>
            </a:pPr>
            <a:r>
              <a:rPr lang="en-US" sz="2400" dirty="0"/>
              <a:t>Evaluation at every step</a:t>
            </a:r>
          </a:p>
          <a:p>
            <a:pPr>
              <a:lnSpc>
                <a:spcPct val="90000"/>
              </a:lnSpc>
            </a:pPr>
            <a:r>
              <a:rPr lang="en-US" sz="2400" dirty="0"/>
              <a:t>You are not the user</a:t>
            </a:r>
          </a:p>
          <a:p>
            <a:pPr lvl="1">
              <a:lnSpc>
                <a:spcPct val="90000"/>
              </a:lnSpc>
            </a:pPr>
            <a:r>
              <a:rPr lang="en-US" sz="2000" dirty="0"/>
              <a:t>Non-English speakers had trouble with alphabetic entry on telephone keypad</a:t>
            </a:r>
          </a:p>
        </p:txBody>
      </p:sp>
      <p:sp>
        <p:nvSpPr>
          <p:cNvPr id="1946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946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9462" name="Slide Number Placeholder 5"/>
          <p:cNvSpPr>
            <a:spLocks noGrp="1"/>
          </p:cNvSpPr>
          <p:nvPr>
            <p:ph type="sldNum" sz="quarter" idx="12"/>
          </p:nvPr>
        </p:nvSpPr>
        <p:spPr>
          <a:noFill/>
        </p:spPr>
        <p:txBody>
          <a:bodyPr/>
          <a:lstStyle/>
          <a:p>
            <a:fld id="{A8C36E0E-5ED6-5A4B-AE2F-84F6B7363000}" type="slidenum">
              <a:rPr lang="en-US"/>
              <a:pPr/>
              <a:t>16</a:t>
            </a:fld>
            <a:endParaRPr lang="en-US"/>
          </a:p>
        </p:txBody>
      </p:sp>
      <p:pic>
        <p:nvPicPr>
          <p:cNvPr id="2" name="Picture 1"/>
          <p:cNvPicPr>
            <a:picLocks noChangeAspect="1"/>
          </p:cNvPicPr>
          <p:nvPr/>
        </p:nvPicPr>
        <p:blipFill>
          <a:blip r:embed="rId3"/>
          <a:stretch>
            <a:fillRect/>
          </a:stretch>
        </p:blipFill>
        <p:spPr>
          <a:xfrm>
            <a:off x="5334000" y="1143000"/>
            <a:ext cx="3459024" cy="2603500"/>
          </a:xfrm>
          <a:prstGeom prst="rect">
            <a:avLst/>
          </a:prstGeom>
        </p:spPr>
      </p:pic>
    </p:spTree>
    <p:extLst>
      <p:ext uri="{BB962C8B-B14F-4D97-AF65-F5344CB8AC3E}">
        <p14:creationId xmlns:p14="http://schemas.microsoft.com/office/powerpoint/2010/main" val="355687505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Which of the following are aspects of the spiral model but not the waterfall model?  (</a:t>
            </a:r>
            <a:r>
              <a:rPr lang="en-US" b="1" dirty="0" smtClean="0"/>
              <a:t>choose all good answers</a:t>
            </a:r>
            <a:r>
              <a:rPr lang="en-US" dirty="0" smtClean="0"/>
              <a:t>)</a:t>
            </a:r>
          </a:p>
          <a:p>
            <a:pPr marL="914400" lvl="1" indent="-457200">
              <a:buFont typeface="+mj-lt"/>
              <a:buAutoNum type="alphaUcPeriod"/>
            </a:pPr>
            <a:r>
              <a:rPr lang="en-US" dirty="0" smtClean="0"/>
              <a:t>Frequent interaction with users throughout the process</a:t>
            </a:r>
          </a:p>
          <a:p>
            <a:pPr marL="914400" lvl="1" indent="-457200">
              <a:buFont typeface="+mj-lt"/>
              <a:buAutoNum type="alphaUcPeriod"/>
            </a:pPr>
            <a:r>
              <a:rPr lang="en-US" dirty="0" smtClean="0"/>
              <a:t>Repetition of steps</a:t>
            </a:r>
          </a:p>
          <a:p>
            <a:pPr marL="914400" lvl="1" indent="-457200">
              <a:buFont typeface="+mj-lt"/>
              <a:buAutoNum type="alphaUcPeriod"/>
            </a:pPr>
            <a:r>
              <a:rPr lang="en-US" dirty="0" smtClean="0"/>
              <a:t>Building prototypes intended to be thrown away</a:t>
            </a:r>
          </a:p>
          <a:p>
            <a:pPr marL="914400" lvl="1" indent="-457200">
              <a:buFont typeface="+mj-lt"/>
              <a:buAutoNum type="alphaUcPeriod"/>
            </a:pPr>
            <a:r>
              <a:rPr lang="en-US" dirty="0" smtClean="0"/>
              <a:t>Unit testing of the code</a:t>
            </a:r>
            <a:endParaRPr lang="en-US" dirty="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17</a:t>
            </a:fld>
            <a:endParaRPr lang="en-US"/>
          </a:p>
        </p:txBody>
      </p:sp>
    </p:spTree>
    <p:extLst>
      <p:ext uri="{BB962C8B-B14F-4D97-AF65-F5344CB8AC3E}">
        <p14:creationId xmlns:p14="http://schemas.microsoft.com/office/powerpoint/2010/main" val="998944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NeedFinding</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460131C0-6659-4378-84D7-9E75C1B357D8}" type="slidenum">
              <a:rPr lang="en-US" smtClean="0"/>
              <a:pPr/>
              <a:t>18</a:t>
            </a:fld>
            <a:endParaRPr lang="en-US"/>
          </a:p>
        </p:txBody>
      </p:sp>
    </p:spTree>
    <p:extLst>
      <p:ext uri="{BB962C8B-B14F-4D97-AF65-F5344CB8AC3E}">
        <p14:creationId xmlns:p14="http://schemas.microsoft.com/office/powerpoint/2010/main" val="1322639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for Understanding Users &amp; Tasks</a:t>
            </a:r>
            <a:endParaRPr lang="en-US" dirty="0"/>
          </a:p>
        </p:txBody>
      </p:sp>
      <p:sp>
        <p:nvSpPr>
          <p:cNvPr id="3" name="Text Placeholder 2"/>
          <p:cNvSpPr>
            <a:spLocks noGrp="1"/>
          </p:cNvSpPr>
          <p:nvPr>
            <p:ph type="body" idx="1"/>
          </p:nvPr>
        </p:nvSpPr>
        <p:spPr/>
        <p:txBody>
          <a:bodyPr/>
          <a:lstStyle/>
          <a:p>
            <a:r>
              <a:rPr lang="en-US" dirty="0" smtClean="0"/>
              <a:t>Interviews &amp; observation</a:t>
            </a:r>
          </a:p>
          <a:p>
            <a:r>
              <a:rPr lang="en-US" dirty="0" smtClean="0"/>
              <a:t>Contextual inquiry technique</a:t>
            </a:r>
          </a:p>
          <a:p>
            <a:pPr lvl="1"/>
            <a:r>
              <a:rPr lang="en-US" dirty="0" smtClean="0"/>
              <a:t>Interviews &amp; observation conducted “in context”, i.e. with real people dealing with the real problem in the real environment</a:t>
            </a:r>
          </a:p>
          <a:p>
            <a:pPr lvl="1"/>
            <a:r>
              <a:rPr lang="en-US" dirty="0" smtClean="0"/>
              <a:t>Establish a master-apprentice relationship</a:t>
            </a:r>
          </a:p>
          <a:p>
            <a:pPr lvl="2"/>
            <a:r>
              <a:rPr lang="en-US" dirty="0" smtClean="0"/>
              <a:t>User shows how and talks about it</a:t>
            </a:r>
          </a:p>
          <a:p>
            <a:pPr lvl="2"/>
            <a:r>
              <a:rPr lang="en-US" dirty="0" smtClean="0"/>
              <a:t>Interviewer watches and asks questions</a:t>
            </a:r>
          </a:p>
          <a:p>
            <a:r>
              <a:rPr lang="en-US" dirty="0" smtClean="0"/>
              <a:t>Participatory design technique</a:t>
            </a:r>
          </a:p>
          <a:p>
            <a:pPr lvl="1"/>
            <a:r>
              <a:rPr lang="en-US" dirty="0" smtClean="0"/>
              <a:t>Including a user directly on the design team</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19</a:t>
            </a:fld>
            <a:endParaRPr lang="en-US"/>
          </a:p>
        </p:txBody>
      </p:sp>
    </p:spTree>
    <p:extLst>
      <p:ext uri="{BB962C8B-B14F-4D97-AF65-F5344CB8AC3E}">
        <p14:creationId xmlns:p14="http://schemas.microsoft.com/office/powerpoint/2010/main" val="363669209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UI Hall of Fame or Shame?</a:t>
            </a:r>
          </a:p>
        </p:txBody>
      </p:sp>
      <p:sp>
        <p:nvSpPr>
          <p:cNvPr id="4099" name="Text Placeholder 7"/>
          <p:cNvSpPr>
            <a:spLocks noGrp="1"/>
          </p:cNvSpPr>
          <p:nvPr>
            <p:ph type="body" idx="1"/>
          </p:nvPr>
        </p:nvSpPr>
        <p:spPr/>
        <p:txBody>
          <a:bodyPr/>
          <a:lstStyle/>
          <a:p>
            <a:endParaRPr lang="en-US"/>
          </a:p>
        </p:txBody>
      </p:sp>
      <p:sp>
        <p:nvSpPr>
          <p:cNvPr id="4100" name="Date Placeholder 2"/>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4101"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4102" name="Slide Number Placeholder 4"/>
          <p:cNvSpPr>
            <a:spLocks noGrp="1"/>
          </p:cNvSpPr>
          <p:nvPr>
            <p:ph type="sldNum" sz="quarter" idx="12"/>
          </p:nvPr>
        </p:nvSpPr>
        <p:spPr>
          <a:noFill/>
        </p:spPr>
        <p:txBody>
          <a:bodyPr/>
          <a:lstStyle/>
          <a:p>
            <a:fld id="{ED46C2EA-3B26-8544-8EA0-951B61713545}" type="slidenum">
              <a:rPr lang="en-US"/>
              <a:pPr/>
              <a:t>2</a:t>
            </a:fld>
            <a:endParaRPr lang="en-US"/>
          </a:p>
        </p:txBody>
      </p:sp>
      <p:pic>
        <p:nvPicPr>
          <p:cNvPr id="10" name="Picture 9"/>
          <p:cNvPicPr>
            <a:picLocks noChangeAspect="1"/>
          </p:cNvPicPr>
          <p:nvPr/>
        </p:nvPicPr>
        <p:blipFill>
          <a:blip r:embed="rId3"/>
          <a:stretch>
            <a:fillRect/>
          </a:stretch>
        </p:blipFill>
        <p:spPr>
          <a:xfrm>
            <a:off x="330200" y="1219200"/>
            <a:ext cx="8813800" cy="2287793"/>
          </a:xfrm>
          <a:prstGeom prst="rect">
            <a:avLst/>
          </a:prstGeom>
        </p:spPr>
      </p:pic>
    </p:spTree>
    <p:extLst>
      <p:ext uri="{BB962C8B-B14F-4D97-AF65-F5344CB8AC3E}">
        <p14:creationId xmlns:p14="http://schemas.microsoft.com/office/powerpoint/2010/main" val="427263194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Know Your User</a:t>
            </a:r>
          </a:p>
        </p:txBody>
      </p:sp>
      <p:sp>
        <p:nvSpPr>
          <p:cNvPr id="25603" name="Rectangle 3"/>
          <p:cNvSpPr>
            <a:spLocks noGrp="1" noChangeArrowheads="1"/>
          </p:cNvSpPr>
          <p:nvPr>
            <p:ph type="body" idx="1"/>
          </p:nvPr>
        </p:nvSpPr>
        <p:spPr>
          <a:xfrm>
            <a:off x="685800" y="1066800"/>
            <a:ext cx="7772400" cy="5029200"/>
          </a:xfrm>
        </p:spPr>
        <p:txBody>
          <a:bodyPr/>
          <a:lstStyle/>
          <a:p>
            <a:pPr eaLnBrk="1" hangingPunct="1">
              <a:lnSpc>
                <a:spcPct val="90000"/>
              </a:lnSpc>
            </a:pPr>
            <a:r>
              <a:rPr lang="en-US" sz="2400" dirty="0" smtClean="0"/>
              <a:t>Things to learn</a:t>
            </a:r>
          </a:p>
          <a:p>
            <a:pPr lvl="1" eaLnBrk="1" hangingPunct="1">
              <a:lnSpc>
                <a:spcPct val="90000"/>
              </a:lnSpc>
            </a:pPr>
            <a:r>
              <a:rPr lang="en-US" sz="2000" dirty="0" smtClean="0"/>
              <a:t>Age</a:t>
            </a:r>
            <a:r>
              <a:rPr lang="en-US" sz="2000" dirty="0"/>
              <a:t>, gender, culture, language</a:t>
            </a:r>
          </a:p>
          <a:p>
            <a:pPr lvl="1" eaLnBrk="1" hangingPunct="1">
              <a:lnSpc>
                <a:spcPct val="90000"/>
              </a:lnSpc>
            </a:pPr>
            <a:r>
              <a:rPr lang="en-US" sz="2000" dirty="0"/>
              <a:t>Education (literacy? numeracy?)</a:t>
            </a:r>
          </a:p>
          <a:p>
            <a:pPr lvl="1" eaLnBrk="1" hangingPunct="1">
              <a:lnSpc>
                <a:spcPct val="90000"/>
              </a:lnSpc>
            </a:pPr>
            <a:r>
              <a:rPr lang="en-US" sz="2000" dirty="0"/>
              <a:t>Physical limitations</a:t>
            </a:r>
          </a:p>
          <a:p>
            <a:pPr lvl="1" eaLnBrk="1" hangingPunct="1">
              <a:lnSpc>
                <a:spcPct val="90000"/>
              </a:lnSpc>
            </a:pPr>
            <a:r>
              <a:rPr lang="en-US" sz="2000" dirty="0"/>
              <a:t>Computer experience (typing</a:t>
            </a:r>
            <a:r>
              <a:rPr lang="en-US" sz="2000" dirty="0" smtClean="0"/>
              <a:t>? mouse?)</a:t>
            </a:r>
            <a:endParaRPr lang="en-US" sz="2000" dirty="0"/>
          </a:p>
          <a:p>
            <a:pPr lvl="1" eaLnBrk="1" hangingPunct="1">
              <a:lnSpc>
                <a:spcPct val="90000"/>
              </a:lnSpc>
            </a:pPr>
            <a:r>
              <a:rPr lang="en-US" sz="2000" dirty="0"/>
              <a:t>Motivation, attitude</a:t>
            </a:r>
          </a:p>
          <a:p>
            <a:pPr lvl="1" eaLnBrk="1" hangingPunct="1">
              <a:lnSpc>
                <a:spcPct val="90000"/>
              </a:lnSpc>
            </a:pPr>
            <a:r>
              <a:rPr lang="en-US" sz="2000" dirty="0"/>
              <a:t>Domain experience</a:t>
            </a:r>
          </a:p>
          <a:p>
            <a:pPr lvl="1" eaLnBrk="1" hangingPunct="1">
              <a:lnSpc>
                <a:spcPct val="90000"/>
              </a:lnSpc>
            </a:pPr>
            <a:r>
              <a:rPr lang="en-US" sz="2000" dirty="0"/>
              <a:t>Application experience</a:t>
            </a:r>
          </a:p>
          <a:p>
            <a:pPr lvl="1" eaLnBrk="1" hangingPunct="1">
              <a:lnSpc>
                <a:spcPct val="90000"/>
              </a:lnSpc>
            </a:pPr>
            <a:r>
              <a:rPr lang="en-US" sz="2000" dirty="0"/>
              <a:t>Work environment and other social context</a:t>
            </a:r>
          </a:p>
          <a:p>
            <a:pPr lvl="1" eaLnBrk="1" hangingPunct="1">
              <a:lnSpc>
                <a:spcPct val="90000"/>
              </a:lnSpc>
            </a:pPr>
            <a:r>
              <a:rPr lang="en-US" sz="2000" dirty="0"/>
              <a:t>Relationships and communication </a:t>
            </a:r>
            <a:r>
              <a:rPr lang="en-US" sz="2000" dirty="0" smtClean="0"/>
              <a:t>patterns with other people</a:t>
            </a:r>
          </a:p>
          <a:p>
            <a:pPr eaLnBrk="1" hangingPunct="1">
              <a:lnSpc>
                <a:spcPct val="80000"/>
              </a:lnSpc>
            </a:pPr>
            <a:r>
              <a:rPr lang="en-US" sz="2400" dirty="0" smtClean="0"/>
              <a:t>Pitfall</a:t>
            </a:r>
          </a:p>
          <a:p>
            <a:pPr lvl="1" eaLnBrk="1" hangingPunct="1">
              <a:lnSpc>
                <a:spcPct val="80000"/>
              </a:lnSpc>
            </a:pPr>
            <a:r>
              <a:rPr lang="en-US" sz="2000" dirty="0" smtClean="0"/>
              <a:t>describing </a:t>
            </a:r>
            <a:r>
              <a:rPr lang="en-US" sz="2000" dirty="0"/>
              <a:t>what </a:t>
            </a:r>
            <a:r>
              <a:rPr lang="en-US" sz="2000" dirty="0" smtClean="0"/>
              <a:t>you </a:t>
            </a:r>
            <a:r>
              <a:rPr lang="en-US" sz="2000" i="1" dirty="0" smtClean="0"/>
              <a:t>want </a:t>
            </a:r>
            <a:r>
              <a:rPr lang="en-US" sz="2000" dirty="0" smtClean="0"/>
              <a:t>your users to be</a:t>
            </a:r>
            <a:r>
              <a:rPr lang="en-US" sz="2000" dirty="0"/>
              <a:t>, rather than what they actually </a:t>
            </a:r>
            <a:r>
              <a:rPr lang="en-US" sz="2000" i="1" dirty="0" smtClean="0"/>
              <a:t>are</a:t>
            </a:r>
            <a:endParaRPr lang="en-US" sz="2000" dirty="0"/>
          </a:p>
          <a:p>
            <a:pPr lvl="2" eaLnBrk="1" hangingPunct="1">
              <a:lnSpc>
                <a:spcPct val="80000"/>
              </a:lnSpc>
            </a:pPr>
            <a:r>
              <a:rPr lang="en-US" sz="1800" dirty="0" smtClean="0">
                <a:latin typeface="Verdana" charset="0"/>
              </a:rPr>
              <a:t>“</a:t>
            </a:r>
            <a:r>
              <a:rPr lang="en-US" sz="1800" dirty="0"/>
              <a:t>Users should be literate in English, fluent in spoken Swahili, right-handed, and color-blind”</a:t>
            </a:r>
            <a:endParaRPr lang="en-US" sz="1800" dirty="0">
              <a:latin typeface="Verdana" charset="0"/>
            </a:endParaRPr>
          </a:p>
          <a:p>
            <a:pPr eaLnBrk="1" hangingPunct="1">
              <a:lnSpc>
                <a:spcPct val="90000"/>
              </a:lnSpc>
            </a:pPr>
            <a:endParaRPr lang="en-US" sz="2400" dirty="0"/>
          </a:p>
          <a:p>
            <a:pPr lvl="1" eaLnBrk="1" hangingPunct="1">
              <a:lnSpc>
                <a:spcPct val="90000"/>
              </a:lnSpc>
            </a:pPr>
            <a:endParaRPr lang="en-US" sz="2000" dirty="0"/>
          </a:p>
        </p:txBody>
      </p:sp>
      <p:sp>
        <p:nvSpPr>
          <p:cNvPr id="25604"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560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5606" name="Slide Number Placeholder 5"/>
          <p:cNvSpPr>
            <a:spLocks noGrp="1"/>
          </p:cNvSpPr>
          <p:nvPr>
            <p:ph type="sldNum" sz="quarter" idx="12"/>
          </p:nvPr>
        </p:nvSpPr>
        <p:spPr>
          <a:noFill/>
        </p:spPr>
        <p:txBody>
          <a:bodyPr/>
          <a:lstStyle/>
          <a:p>
            <a:fld id="{EADE2009-278E-2849-9C9F-483A7060084C}" type="slidenum">
              <a:rPr lang="en-US"/>
              <a:pPr/>
              <a:t>20</a:t>
            </a:fld>
            <a:endParaRPr lang="en-US"/>
          </a:p>
        </p:txBody>
      </p:sp>
    </p:spTree>
    <p:extLst>
      <p:ext uri="{BB962C8B-B14F-4D97-AF65-F5344CB8AC3E}">
        <p14:creationId xmlns:p14="http://schemas.microsoft.com/office/powerpoint/2010/main" val="229545382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Multiple Classes of Users</a:t>
            </a:r>
          </a:p>
        </p:txBody>
      </p:sp>
      <p:sp>
        <p:nvSpPr>
          <p:cNvPr id="27651" name="Rectangle 3"/>
          <p:cNvSpPr>
            <a:spLocks noGrp="1" noChangeArrowheads="1"/>
          </p:cNvSpPr>
          <p:nvPr>
            <p:ph type="body" idx="1"/>
          </p:nvPr>
        </p:nvSpPr>
        <p:spPr/>
        <p:txBody>
          <a:bodyPr/>
          <a:lstStyle/>
          <a:p>
            <a:pPr eaLnBrk="1" hangingPunct="1">
              <a:lnSpc>
                <a:spcPct val="80000"/>
              </a:lnSpc>
            </a:pPr>
            <a:r>
              <a:rPr lang="en-US" dirty="0"/>
              <a:t>Many applications have several kinds of users</a:t>
            </a:r>
          </a:p>
          <a:p>
            <a:pPr lvl="1" eaLnBrk="1" hangingPunct="1">
              <a:lnSpc>
                <a:spcPct val="80000"/>
              </a:lnSpc>
            </a:pPr>
            <a:r>
              <a:rPr lang="en-US" dirty="0"/>
              <a:t>By role (student, teacher)</a:t>
            </a:r>
          </a:p>
          <a:p>
            <a:pPr lvl="1" eaLnBrk="1" hangingPunct="1">
              <a:lnSpc>
                <a:spcPct val="80000"/>
              </a:lnSpc>
            </a:pPr>
            <a:r>
              <a:rPr lang="en-US" dirty="0"/>
              <a:t>By characteristics (age, motivation)</a:t>
            </a:r>
          </a:p>
          <a:p>
            <a:pPr eaLnBrk="1" hangingPunct="1">
              <a:lnSpc>
                <a:spcPct val="80000"/>
              </a:lnSpc>
            </a:pPr>
            <a:endParaRPr lang="en-US" dirty="0" smtClean="0"/>
          </a:p>
          <a:p>
            <a:pPr eaLnBrk="1" hangingPunct="1">
              <a:lnSpc>
                <a:spcPct val="80000"/>
              </a:lnSpc>
            </a:pPr>
            <a:r>
              <a:rPr lang="en-US" dirty="0" smtClean="0"/>
              <a:t>Example</a:t>
            </a:r>
            <a:r>
              <a:rPr lang="en-US" dirty="0"/>
              <a:t>: Olympic Message System</a:t>
            </a:r>
          </a:p>
          <a:p>
            <a:pPr lvl="1" eaLnBrk="1" hangingPunct="1">
              <a:lnSpc>
                <a:spcPct val="80000"/>
              </a:lnSpc>
            </a:pPr>
            <a:r>
              <a:rPr lang="en-US" dirty="0"/>
              <a:t>Athletes</a:t>
            </a:r>
          </a:p>
          <a:p>
            <a:pPr lvl="1" eaLnBrk="1" hangingPunct="1">
              <a:lnSpc>
                <a:spcPct val="80000"/>
              </a:lnSpc>
            </a:pPr>
            <a:r>
              <a:rPr lang="en-US" dirty="0"/>
              <a:t>Friends &amp; family</a:t>
            </a:r>
          </a:p>
          <a:p>
            <a:pPr lvl="1" eaLnBrk="1" hangingPunct="1">
              <a:lnSpc>
                <a:spcPct val="80000"/>
              </a:lnSpc>
            </a:pPr>
            <a:r>
              <a:rPr lang="en-US" dirty="0"/>
              <a:t>Telephone operators</a:t>
            </a:r>
          </a:p>
          <a:p>
            <a:pPr lvl="1" eaLnBrk="1" hangingPunct="1">
              <a:lnSpc>
                <a:spcPct val="80000"/>
              </a:lnSpc>
            </a:pPr>
            <a:r>
              <a:rPr lang="en-US" dirty="0" err="1"/>
              <a:t>Sysadmins</a:t>
            </a:r>
            <a:endParaRPr lang="en-US" dirty="0"/>
          </a:p>
          <a:p>
            <a:pPr lvl="1" eaLnBrk="1" hangingPunct="1">
              <a:lnSpc>
                <a:spcPct val="80000"/>
              </a:lnSpc>
            </a:pPr>
            <a:endParaRPr lang="en-US" dirty="0"/>
          </a:p>
        </p:txBody>
      </p:sp>
      <p:sp>
        <p:nvSpPr>
          <p:cNvPr id="2765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765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7654" name="Slide Number Placeholder 5"/>
          <p:cNvSpPr>
            <a:spLocks noGrp="1"/>
          </p:cNvSpPr>
          <p:nvPr>
            <p:ph type="sldNum" sz="quarter" idx="12"/>
          </p:nvPr>
        </p:nvSpPr>
        <p:spPr>
          <a:noFill/>
        </p:spPr>
        <p:txBody>
          <a:bodyPr/>
          <a:lstStyle/>
          <a:p>
            <a:fld id="{92C2D4C7-8045-3941-B01C-37A2F14D9E57}" type="slidenum">
              <a:rPr lang="en-US"/>
              <a:pPr/>
              <a:t>21</a:t>
            </a:fld>
            <a:endParaRPr lang="en-US"/>
          </a:p>
        </p:txBody>
      </p:sp>
    </p:spTree>
    <p:extLst>
      <p:ext uri="{BB962C8B-B14F-4D97-AF65-F5344CB8AC3E}">
        <p14:creationId xmlns:p14="http://schemas.microsoft.com/office/powerpoint/2010/main" val="38177848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the User’s Goals</a:t>
            </a:r>
            <a:endParaRPr lang="en-US" dirty="0"/>
          </a:p>
        </p:txBody>
      </p:sp>
      <p:sp>
        <p:nvSpPr>
          <p:cNvPr id="3" name="Text Placeholder 2"/>
          <p:cNvSpPr>
            <a:spLocks noGrp="1"/>
          </p:cNvSpPr>
          <p:nvPr>
            <p:ph idx="1"/>
          </p:nvPr>
        </p:nvSpPr>
        <p:spPr/>
        <p:txBody>
          <a:bodyPr/>
          <a:lstStyle/>
          <a:p>
            <a:r>
              <a:rPr lang="en-US" sz="2400" dirty="0" smtClean="0"/>
              <a:t>Identify the goals involved in the problem</a:t>
            </a:r>
          </a:p>
          <a:p>
            <a:pPr lvl="1"/>
            <a:r>
              <a:rPr lang="en-US" sz="2000" dirty="0" smtClean="0"/>
              <a:t>Decompose them into subtasks</a:t>
            </a:r>
          </a:p>
          <a:p>
            <a:pPr lvl="1"/>
            <a:r>
              <a:rPr lang="en-US" sz="2000" dirty="0" smtClean="0"/>
              <a:t>Abstract them into goals </a:t>
            </a:r>
          </a:p>
          <a:p>
            <a:endParaRPr lang="en-US" sz="2400" dirty="0" smtClean="0"/>
          </a:p>
          <a:p>
            <a:r>
              <a:rPr lang="en-US" sz="2400" dirty="0" smtClean="0"/>
              <a:t>Example: Olympic Message System</a:t>
            </a:r>
          </a:p>
          <a:p>
            <a:pPr lvl="1"/>
            <a:r>
              <a:rPr lang="en-US" sz="2000" dirty="0" smtClean="0"/>
              <a:t>send message to an athlete</a:t>
            </a:r>
          </a:p>
          <a:p>
            <a:pPr lvl="1"/>
            <a:r>
              <a:rPr lang="en-US" sz="2000" dirty="0" smtClean="0"/>
              <a:t>find out if I have messages</a:t>
            </a:r>
          </a:p>
          <a:p>
            <a:pPr lvl="1"/>
            <a:r>
              <a:rPr lang="en-US" sz="2000" dirty="0" smtClean="0"/>
              <a:t>listen to my messages</a:t>
            </a:r>
          </a:p>
          <a:p>
            <a:endParaRPr lang="en-US" sz="2400" dirty="0"/>
          </a:p>
        </p:txBody>
      </p:sp>
      <p:sp>
        <p:nvSpPr>
          <p:cNvPr id="4" name="Date Placeholder 3"/>
          <p:cNvSpPr>
            <a:spLocks noGrp="1"/>
          </p:cNvSpPr>
          <p:nvPr>
            <p:ph type="dt" sz="half" idx="10"/>
          </p:nvPr>
        </p:nvSpPr>
        <p:spPr/>
        <p:txBody>
          <a:bodyPr/>
          <a:lstStyle/>
          <a:p>
            <a:r>
              <a:rPr lang="en-US" smtClean="0"/>
              <a:t>Spring 2013</a:t>
            </a:r>
            <a:endParaRPr lang="en-US"/>
          </a:p>
        </p:txBody>
      </p:sp>
      <p:sp>
        <p:nvSpPr>
          <p:cNvPr id="5" name="Footer Placeholder 4"/>
          <p:cNvSpPr>
            <a:spLocks noGrp="1"/>
          </p:cNvSpPr>
          <p:nvPr>
            <p:ph type="ftr" sz="quarter" idx="11"/>
          </p:nvPr>
        </p:nvSpPr>
        <p:spPr/>
        <p:txBody>
          <a:bodyPr/>
          <a:lstStyle/>
          <a:p>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22</a:t>
            </a:fld>
            <a:endParaRPr lang="en-US"/>
          </a:p>
        </p:txBody>
      </p:sp>
    </p:spTree>
    <p:extLst>
      <p:ext uri="{BB962C8B-B14F-4D97-AF65-F5344CB8AC3E}">
        <p14:creationId xmlns:p14="http://schemas.microsoft.com/office/powerpoint/2010/main" val="995007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6"/>
          <p:cNvSpPr>
            <a:spLocks noGrp="1"/>
          </p:cNvSpPr>
          <p:nvPr>
            <p:ph type="title"/>
          </p:nvPr>
        </p:nvSpPr>
        <p:spPr/>
        <p:txBody>
          <a:bodyPr/>
          <a:lstStyle/>
          <a:p>
            <a:r>
              <a:rPr lang="en-US" dirty="0"/>
              <a:t>Common Errors in </a:t>
            </a:r>
            <a:r>
              <a:rPr lang="en-US" dirty="0" err="1" smtClean="0"/>
              <a:t>Needfinding</a:t>
            </a:r>
            <a:endParaRPr lang="en-US" dirty="0"/>
          </a:p>
        </p:txBody>
      </p:sp>
      <p:sp>
        <p:nvSpPr>
          <p:cNvPr id="56323" name="Text Placeholder 7"/>
          <p:cNvSpPr>
            <a:spLocks noGrp="1"/>
          </p:cNvSpPr>
          <p:nvPr>
            <p:ph type="body" idx="1"/>
          </p:nvPr>
        </p:nvSpPr>
        <p:spPr>
          <a:xfrm>
            <a:off x="685800" y="914400"/>
            <a:ext cx="7772400" cy="5181600"/>
          </a:xfrm>
        </p:spPr>
        <p:txBody>
          <a:bodyPr/>
          <a:lstStyle/>
          <a:p>
            <a:pPr eaLnBrk="1" hangingPunct="1">
              <a:lnSpc>
                <a:spcPct val="80000"/>
              </a:lnSpc>
            </a:pPr>
            <a:r>
              <a:rPr lang="en-US" sz="2400" dirty="0"/>
              <a:t>Thinking from the system</a:t>
            </a:r>
            <a:r>
              <a:rPr lang="en-US" sz="2400" dirty="0">
                <a:latin typeface="Verdana" charset="0"/>
              </a:rPr>
              <a:t>’</a:t>
            </a:r>
            <a:r>
              <a:rPr lang="en-US" sz="2400" dirty="0"/>
              <a:t>s point of view, rather than the user</a:t>
            </a:r>
            <a:r>
              <a:rPr lang="en-US" sz="2400" dirty="0">
                <a:latin typeface="Verdana" charset="0"/>
              </a:rPr>
              <a:t>’</a:t>
            </a:r>
            <a:r>
              <a:rPr lang="en-US" sz="2400" dirty="0"/>
              <a:t>s</a:t>
            </a:r>
          </a:p>
          <a:p>
            <a:pPr lvl="1" eaLnBrk="1" hangingPunct="1">
              <a:lnSpc>
                <a:spcPct val="80000"/>
              </a:lnSpc>
            </a:pPr>
            <a:r>
              <a:rPr lang="en-US" sz="2000" dirty="0">
                <a:latin typeface="Verdana" charset="0"/>
              </a:rPr>
              <a:t>“</a:t>
            </a:r>
            <a:r>
              <a:rPr lang="en-US" sz="2000" dirty="0"/>
              <a:t>Notify user about appointment</a:t>
            </a:r>
            <a:r>
              <a:rPr lang="en-US" sz="2000" dirty="0">
                <a:latin typeface="Verdana" charset="0"/>
              </a:rPr>
              <a:t>”</a:t>
            </a:r>
            <a:endParaRPr lang="en-US" sz="2000" dirty="0"/>
          </a:p>
          <a:p>
            <a:pPr lvl="1" eaLnBrk="1" hangingPunct="1">
              <a:lnSpc>
                <a:spcPct val="80000"/>
              </a:lnSpc>
            </a:pPr>
            <a:r>
              <a:rPr lang="en-US" sz="2000" dirty="0"/>
              <a:t>vs. </a:t>
            </a:r>
            <a:r>
              <a:rPr lang="en-US" sz="2000" dirty="0">
                <a:latin typeface="Verdana" charset="0"/>
              </a:rPr>
              <a:t>“</a:t>
            </a:r>
            <a:r>
              <a:rPr lang="en-US" sz="2000" dirty="0"/>
              <a:t>Get a notification about appointment</a:t>
            </a:r>
            <a:r>
              <a:rPr lang="en-US" sz="2000" dirty="0">
                <a:latin typeface="Verdana" charset="0"/>
              </a:rPr>
              <a:t>”</a:t>
            </a:r>
            <a:endParaRPr lang="en-US" sz="2000" dirty="0"/>
          </a:p>
          <a:p>
            <a:pPr eaLnBrk="1" hangingPunct="1">
              <a:lnSpc>
                <a:spcPct val="80000"/>
              </a:lnSpc>
            </a:pPr>
            <a:r>
              <a:rPr lang="en-US" sz="2400" dirty="0"/>
              <a:t>Fixating too early on a UI design vision </a:t>
            </a:r>
          </a:p>
          <a:p>
            <a:pPr lvl="1" eaLnBrk="1" hangingPunct="1">
              <a:lnSpc>
                <a:spcPct val="80000"/>
              </a:lnSpc>
            </a:pPr>
            <a:r>
              <a:rPr lang="en-US" sz="2000" dirty="0">
                <a:latin typeface="Verdana" charset="0"/>
              </a:rPr>
              <a:t>“</a:t>
            </a:r>
            <a:r>
              <a:rPr lang="en-US" sz="2000" dirty="0"/>
              <a:t>The system bell will ring to notify the user about an appointment</a:t>
            </a:r>
            <a:r>
              <a:rPr lang="en-US" sz="2000" dirty="0">
                <a:latin typeface="Verdana" charset="0"/>
              </a:rPr>
              <a:t>…”</a:t>
            </a:r>
            <a:endParaRPr lang="en-US" sz="2000" dirty="0"/>
          </a:p>
          <a:p>
            <a:pPr eaLnBrk="1" hangingPunct="1">
              <a:lnSpc>
                <a:spcPct val="80000"/>
              </a:lnSpc>
            </a:pPr>
            <a:r>
              <a:rPr lang="en-US" sz="2400" dirty="0"/>
              <a:t>Bogging down in </a:t>
            </a:r>
            <a:r>
              <a:rPr lang="en-US" sz="2400" i="1" dirty="0"/>
              <a:t>what</a:t>
            </a:r>
            <a:r>
              <a:rPr lang="en-US" sz="2400" dirty="0"/>
              <a:t> users do now (</a:t>
            </a:r>
            <a:r>
              <a:rPr lang="en-US" sz="2400" b="1" dirty="0"/>
              <a:t>concrete </a:t>
            </a:r>
            <a:r>
              <a:rPr lang="en-US" sz="2400" dirty="0"/>
              <a:t>tasks), rather than </a:t>
            </a:r>
            <a:r>
              <a:rPr lang="en-US" sz="2400" i="1" dirty="0"/>
              <a:t>why</a:t>
            </a:r>
            <a:r>
              <a:rPr lang="en-US" sz="2400" dirty="0"/>
              <a:t> they do it (</a:t>
            </a:r>
            <a:r>
              <a:rPr lang="en-US" sz="2400" b="1" dirty="0"/>
              <a:t>essential </a:t>
            </a:r>
            <a:r>
              <a:rPr lang="en-US" sz="2400" dirty="0" smtClean="0"/>
              <a:t>tasks or goals)</a:t>
            </a:r>
            <a:endParaRPr lang="en-US" sz="2400" dirty="0"/>
          </a:p>
          <a:p>
            <a:pPr lvl="1" eaLnBrk="1" hangingPunct="1">
              <a:lnSpc>
                <a:spcPct val="80000"/>
              </a:lnSpc>
            </a:pPr>
            <a:r>
              <a:rPr lang="en-US" sz="2000" dirty="0">
                <a:latin typeface="Verdana" charset="0"/>
              </a:rPr>
              <a:t>“</a:t>
            </a:r>
            <a:r>
              <a:rPr lang="en-US" sz="2000" dirty="0"/>
              <a:t>Save file to disk</a:t>
            </a:r>
            <a:r>
              <a:rPr lang="en-US" sz="2000" dirty="0">
                <a:latin typeface="Verdana" charset="0"/>
              </a:rPr>
              <a:t>”</a:t>
            </a:r>
            <a:endParaRPr lang="en-US" sz="2000" dirty="0"/>
          </a:p>
          <a:p>
            <a:pPr lvl="1" eaLnBrk="1" hangingPunct="1">
              <a:lnSpc>
                <a:spcPct val="80000"/>
              </a:lnSpc>
            </a:pPr>
            <a:r>
              <a:rPr lang="en-US" sz="2000" dirty="0"/>
              <a:t>vs. </a:t>
            </a:r>
            <a:r>
              <a:rPr lang="en-US" sz="2000" dirty="0">
                <a:latin typeface="Verdana" charset="0"/>
              </a:rPr>
              <a:t>“</a:t>
            </a:r>
            <a:r>
              <a:rPr lang="en-US" sz="2000" dirty="0"/>
              <a:t>Make sure my work is kept</a:t>
            </a:r>
            <a:r>
              <a:rPr lang="en-US" sz="2000" dirty="0">
                <a:latin typeface="Verdana" charset="0"/>
              </a:rPr>
              <a:t>”</a:t>
            </a:r>
            <a:endParaRPr lang="en-US" sz="2000" dirty="0"/>
          </a:p>
          <a:p>
            <a:pPr eaLnBrk="1" hangingPunct="1">
              <a:lnSpc>
                <a:spcPct val="80000"/>
              </a:lnSpc>
            </a:pPr>
            <a:r>
              <a:rPr lang="en-US" sz="2400" dirty="0"/>
              <a:t>Duplicating a bad existing procedure in software</a:t>
            </a:r>
          </a:p>
          <a:p>
            <a:pPr eaLnBrk="1" hangingPunct="1">
              <a:lnSpc>
                <a:spcPct val="80000"/>
              </a:lnSpc>
            </a:pPr>
            <a:r>
              <a:rPr lang="en-US" sz="2400" dirty="0"/>
              <a:t>Failing to capture good aspects of existing procedure </a:t>
            </a:r>
          </a:p>
          <a:p>
            <a:pPr eaLnBrk="1" hangingPunct="1">
              <a:lnSpc>
                <a:spcPct val="80000"/>
              </a:lnSpc>
            </a:pPr>
            <a:endParaRPr lang="en-US" sz="2400" dirty="0"/>
          </a:p>
        </p:txBody>
      </p:sp>
      <p:sp>
        <p:nvSpPr>
          <p:cNvPr id="56324"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5632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56326" name="Slide Number Placeholder 5"/>
          <p:cNvSpPr>
            <a:spLocks noGrp="1"/>
          </p:cNvSpPr>
          <p:nvPr>
            <p:ph type="sldNum" sz="quarter" idx="12"/>
          </p:nvPr>
        </p:nvSpPr>
        <p:spPr>
          <a:noFill/>
        </p:spPr>
        <p:txBody>
          <a:bodyPr/>
          <a:lstStyle/>
          <a:p>
            <a:fld id="{C7BF3BF4-5B56-E54E-9EB1-9AD1FB61E67F}" type="slidenum">
              <a:rPr lang="en-US"/>
              <a:pPr/>
              <a:t>23</a:t>
            </a:fld>
            <a:endParaRPr lang="en-US"/>
          </a:p>
        </p:txBody>
      </p:sp>
    </p:spTree>
    <p:extLst>
      <p:ext uri="{BB962C8B-B14F-4D97-AF65-F5344CB8AC3E}">
        <p14:creationId xmlns:p14="http://schemas.microsoft.com/office/powerpoint/2010/main" val="275589918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IDEO Shopping Cart</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24</a:t>
            </a:fld>
            <a:endParaRPr lang="en-US"/>
          </a:p>
        </p:txBody>
      </p:sp>
      <p:pic>
        <p:nvPicPr>
          <p:cNvPr id="7" name="Picture 6"/>
          <p:cNvPicPr>
            <a:picLocks noChangeAspect="1"/>
          </p:cNvPicPr>
          <p:nvPr/>
        </p:nvPicPr>
        <p:blipFill>
          <a:blip r:embed="rId3"/>
          <a:stretch>
            <a:fillRect/>
          </a:stretch>
        </p:blipFill>
        <p:spPr>
          <a:xfrm>
            <a:off x="1511300" y="1193800"/>
            <a:ext cx="6121400" cy="4470400"/>
          </a:xfrm>
          <a:prstGeom prst="rect">
            <a:avLst/>
          </a:prstGeom>
        </p:spPr>
      </p:pic>
    </p:spTree>
    <p:extLst>
      <p:ext uri="{BB962C8B-B14F-4D97-AF65-F5344CB8AC3E}">
        <p14:creationId xmlns:p14="http://schemas.microsoft.com/office/powerpoint/2010/main" val="1909727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What’s the fastest speed that a wind-blown shopping cart has been clocked crossing a parking lot?  (</a:t>
            </a:r>
            <a:r>
              <a:rPr lang="en-US" b="1" dirty="0" smtClean="0"/>
              <a:t>choose one best answer</a:t>
            </a:r>
            <a:r>
              <a:rPr lang="en-US" dirty="0" smtClean="0"/>
              <a:t>)</a:t>
            </a:r>
          </a:p>
          <a:p>
            <a:pPr marL="914400" lvl="1" indent="-457200">
              <a:buFont typeface="+mj-lt"/>
              <a:buAutoNum type="alphaUcPeriod"/>
            </a:pPr>
            <a:r>
              <a:rPr lang="en-US" dirty="0" smtClean="0"/>
              <a:t>5 mph</a:t>
            </a:r>
          </a:p>
          <a:p>
            <a:pPr marL="914400" lvl="1" indent="-457200">
              <a:buFont typeface="+mj-lt"/>
              <a:buAutoNum type="alphaUcPeriod"/>
            </a:pPr>
            <a:r>
              <a:rPr lang="en-US" dirty="0" smtClean="0"/>
              <a:t>15 mph</a:t>
            </a:r>
          </a:p>
          <a:p>
            <a:pPr marL="914400" lvl="1" indent="-457200">
              <a:buFont typeface="+mj-lt"/>
              <a:buAutoNum type="alphaUcPeriod"/>
            </a:pPr>
            <a:r>
              <a:rPr lang="en-US" dirty="0" smtClean="0"/>
              <a:t>25 mph</a:t>
            </a:r>
          </a:p>
          <a:p>
            <a:pPr marL="914400" lvl="1" indent="-457200">
              <a:buFont typeface="+mj-lt"/>
              <a:buAutoNum type="alphaUcPeriod"/>
            </a:pPr>
            <a:r>
              <a:rPr lang="en-US" dirty="0" smtClean="0"/>
              <a:t>35 mph</a:t>
            </a:r>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25</a:t>
            </a:fld>
            <a:endParaRPr lang="en-US"/>
          </a:p>
        </p:txBody>
      </p:sp>
    </p:spTree>
    <p:extLst>
      <p:ext uri="{BB962C8B-B14F-4D97-AF65-F5344CB8AC3E}">
        <p14:creationId xmlns:p14="http://schemas.microsoft.com/office/powerpoint/2010/main" val="1415169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Idea Generation</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26</a:t>
            </a:fld>
            <a:endParaRPr lang="en-US"/>
          </a:p>
        </p:txBody>
      </p:sp>
    </p:spTree>
    <p:extLst>
      <p:ext uri="{BB962C8B-B14F-4D97-AF65-F5344CB8AC3E}">
        <p14:creationId xmlns:p14="http://schemas.microsoft.com/office/powerpoint/2010/main" val="2447604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Generating Ideas</a:t>
            </a:r>
            <a:endParaRPr lang="en-US" dirty="0"/>
          </a:p>
        </p:txBody>
      </p:sp>
      <p:sp>
        <p:nvSpPr>
          <p:cNvPr id="8" name="Content Placeholder 7"/>
          <p:cNvSpPr>
            <a:spLocks noGrp="1"/>
          </p:cNvSpPr>
          <p:nvPr>
            <p:ph idx="1"/>
          </p:nvPr>
        </p:nvSpPr>
        <p:spPr/>
        <p:txBody>
          <a:bodyPr/>
          <a:lstStyle/>
          <a:p>
            <a:r>
              <a:rPr lang="en-US" dirty="0" smtClean="0"/>
              <a:t>Generate ideas individually first</a:t>
            </a:r>
          </a:p>
          <a:p>
            <a:r>
              <a:rPr lang="en-US" dirty="0"/>
              <a:t>T</a:t>
            </a:r>
            <a:r>
              <a:rPr lang="en-US" dirty="0" smtClean="0"/>
              <a:t>hen come together as a group and brainstorm</a:t>
            </a:r>
          </a:p>
          <a:p>
            <a:r>
              <a:rPr lang="en-US" dirty="0" smtClean="0"/>
              <a:t>Write down everything on a board</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460131C0-6659-4378-84D7-9E75C1B357D8}" type="slidenum">
              <a:rPr lang="en-US" smtClean="0"/>
              <a:pPr/>
              <a:t>27</a:t>
            </a:fld>
            <a:endParaRPr lang="en-US"/>
          </a:p>
        </p:txBody>
      </p:sp>
    </p:spTree>
    <p:extLst>
      <p:ext uri="{BB962C8B-B14F-4D97-AF65-F5344CB8AC3E}">
        <p14:creationId xmlns:p14="http://schemas.microsoft.com/office/powerpoint/2010/main" val="3844637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IDEO’s Rules for Brainstorming</a:t>
            </a:r>
            <a:endParaRPr lang="en-US" dirty="0"/>
          </a:p>
        </p:txBody>
      </p:sp>
      <p:sp>
        <p:nvSpPr>
          <p:cNvPr id="8" name="Content Placeholder 7"/>
          <p:cNvSpPr>
            <a:spLocks noGrp="1"/>
          </p:cNvSpPr>
          <p:nvPr>
            <p:ph idx="1"/>
          </p:nvPr>
        </p:nvSpPr>
        <p:spPr/>
        <p:txBody>
          <a:bodyPr/>
          <a:lstStyle/>
          <a:p>
            <a:r>
              <a:rPr lang="en-US" dirty="0" smtClean="0"/>
              <a:t>Be visual</a:t>
            </a:r>
          </a:p>
          <a:p>
            <a:r>
              <a:rPr lang="en-US" dirty="0" smtClean="0"/>
              <a:t>Defer judgment</a:t>
            </a:r>
          </a:p>
          <a:p>
            <a:r>
              <a:rPr lang="en-US" dirty="0" smtClean="0"/>
              <a:t>Encourage wild ideas</a:t>
            </a:r>
          </a:p>
          <a:p>
            <a:r>
              <a:rPr lang="en-US" dirty="0" smtClean="0"/>
              <a:t>Build on the ideas of others</a:t>
            </a:r>
          </a:p>
          <a:p>
            <a:r>
              <a:rPr lang="en-US" dirty="0" smtClean="0"/>
              <a:t>Go for quantity</a:t>
            </a:r>
          </a:p>
          <a:p>
            <a:r>
              <a:rPr lang="en-US" dirty="0" smtClean="0"/>
              <a:t>One conversation at a time</a:t>
            </a:r>
          </a:p>
          <a:p>
            <a:r>
              <a:rPr lang="en-US" dirty="0" smtClean="0"/>
              <a:t>Stay focused on the topic</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460131C0-6659-4378-84D7-9E75C1B357D8}" type="slidenum">
              <a:rPr lang="en-US" smtClean="0"/>
              <a:pPr/>
              <a:t>28</a:t>
            </a:fld>
            <a:endParaRPr lang="en-US"/>
          </a:p>
        </p:txBody>
      </p:sp>
    </p:spTree>
    <p:extLst>
      <p:ext uri="{BB962C8B-B14F-4D97-AF65-F5344CB8AC3E}">
        <p14:creationId xmlns:p14="http://schemas.microsoft.com/office/powerpoint/2010/main" val="3130809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Multiple Alternatives Around</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DED02BFE-7271-4A80-94B1-FD65C6DFD2D4}" type="slidenum">
              <a:rPr lang="en-US" smtClean="0"/>
              <a:pPr/>
              <a:t>29</a:t>
            </a:fld>
            <a:endParaRPr lang="en-US"/>
          </a:p>
        </p:txBody>
      </p:sp>
      <p:pic>
        <p:nvPicPr>
          <p:cNvPr id="7" name="Picture 6"/>
          <p:cNvPicPr>
            <a:picLocks noChangeAspect="1"/>
          </p:cNvPicPr>
          <p:nvPr/>
        </p:nvPicPr>
        <p:blipFill>
          <a:blip r:embed="rId3"/>
          <a:stretch>
            <a:fillRect/>
          </a:stretch>
        </p:blipFill>
        <p:spPr>
          <a:xfrm>
            <a:off x="152400" y="838200"/>
            <a:ext cx="2568708" cy="5410200"/>
          </a:xfrm>
          <a:prstGeom prst="rect">
            <a:avLst/>
          </a:prstGeom>
        </p:spPr>
      </p:pic>
      <p:grpSp>
        <p:nvGrpSpPr>
          <p:cNvPr id="15" name="Group 14"/>
          <p:cNvGrpSpPr/>
          <p:nvPr/>
        </p:nvGrpSpPr>
        <p:grpSpPr>
          <a:xfrm>
            <a:off x="2819400" y="3200400"/>
            <a:ext cx="3595497" cy="2411819"/>
            <a:chOff x="1644309" y="1295400"/>
            <a:chExt cx="5433754" cy="3644900"/>
          </a:xfrm>
        </p:grpSpPr>
        <p:sp>
          <p:nvSpPr>
            <p:cNvPr id="8" name="Text Box 4"/>
            <p:cNvSpPr txBox="1">
              <a:spLocks noChangeArrowheads="1"/>
            </p:cNvSpPr>
            <p:nvPr/>
          </p:nvSpPr>
          <p:spPr bwMode="auto">
            <a:xfrm>
              <a:off x="3810000" y="1295400"/>
              <a:ext cx="999317" cy="400110"/>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b="1">
                  <a:solidFill>
                    <a:schemeClr val="bg2"/>
                  </a:solidFill>
                  <a:latin typeface="Gill Sans MT" charset="0"/>
                </a:rPr>
                <a:t>Design </a:t>
              </a:r>
            </a:p>
          </p:txBody>
        </p:sp>
        <p:sp>
          <p:nvSpPr>
            <p:cNvPr id="9" name="Text Box 5"/>
            <p:cNvSpPr txBox="1">
              <a:spLocks noChangeArrowheads="1"/>
            </p:cNvSpPr>
            <p:nvPr/>
          </p:nvSpPr>
          <p:spPr bwMode="auto">
            <a:xfrm>
              <a:off x="5559698" y="4404679"/>
              <a:ext cx="1518365" cy="400111"/>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b="1" dirty="0">
                  <a:solidFill>
                    <a:schemeClr val="bg2"/>
                  </a:solidFill>
                  <a:latin typeface="Gill Sans MT" charset="0"/>
                </a:rPr>
                <a:t>Implement</a:t>
              </a:r>
            </a:p>
          </p:txBody>
        </p:sp>
        <p:sp>
          <p:nvSpPr>
            <p:cNvPr id="10" name="Text Box 6"/>
            <p:cNvSpPr txBox="1">
              <a:spLocks noChangeArrowheads="1"/>
            </p:cNvSpPr>
            <p:nvPr/>
          </p:nvSpPr>
          <p:spPr bwMode="auto">
            <a:xfrm>
              <a:off x="1644309" y="4519837"/>
              <a:ext cx="1215096" cy="400111"/>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b="1" dirty="0">
                  <a:solidFill>
                    <a:schemeClr val="bg2"/>
                  </a:solidFill>
                  <a:latin typeface="Gill Sans MT" charset="0"/>
                </a:rPr>
                <a:t>Evaluate</a:t>
              </a:r>
            </a:p>
          </p:txBody>
        </p:sp>
        <p:sp>
          <p:nvSpPr>
            <p:cNvPr id="11" name="Line 11"/>
            <p:cNvSpPr>
              <a:spLocks noChangeShapeType="1"/>
            </p:cNvSpPr>
            <p:nvPr/>
          </p:nvSpPr>
          <p:spPr bwMode="auto">
            <a:xfrm>
              <a:off x="4495800" y="1905000"/>
              <a:ext cx="0" cy="1447800"/>
            </a:xfrm>
            <a:prstGeom prst="line">
              <a:avLst/>
            </a:prstGeom>
            <a:noFill/>
            <a:ln w="12700" cap="sq">
              <a:solidFill>
                <a:schemeClr val="tx1"/>
              </a:solidFill>
              <a:round/>
              <a:headEnd type="none" w="sm" len="sm"/>
              <a:tailEnd type="none" w="sm" len="sm"/>
            </a:ln>
          </p:spPr>
          <p:txBody>
            <a:bodyPr wrap="none" anchorCtr="1">
              <a:prstTxWarp prst="textNoShape">
                <a:avLst/>
              </a:prstTxWarp>
            </a:bodyPr>
            <a:lstStyle/>
            <a:p>
              <a:endParaRPr lang="en-US" sz="1400"/>
            </a:p>
          </p:txBody>
        </p:sp>
        <p:sp>
          <p:nvSpPr>
            <p:cNvPr id="12" name="Line 12"/>
            <p:cNvSpPr>
              <a:spLocks noChangeShapeType="1"/>
            </p:cNvSpPr>
            <p:nvPr/>
          </p:nvSpPr>
          <p:spPr bwMode="auto">
            <a:xfrm flipH="1">
              <a:off x="2667000" y="3352800"/>
              <a:ext cx="1828800" cy="1295400"/>
            </a:xfrm>
            <a:prstGeom prst="line">
              <a:avLst/>
            </a:prstGeom>
            <a:noFill/>
            <a:ln w="12700" cap="sq">
              <a:solidFill>
                <a:schemeClr val="tx1"/>
              </a:solidFill>
              <a:round/>
              <a:headEnd type="none" w="sm" len="sm"/>
              <a:tailEnd type="none" w="sm" len="sm"/>
            </a:ln>
          </p:spPr>
          <p:txBody>
            <a:bodyPr wrap="none" anchorCtr="1">
              <a:prstTxWarp prst="textNoShape">
                <a:avLst/>
              </a:prstTxWarp>
            </a:bodyPr>
            <a:lstStyle/>
            <a:p>
              <a:endParaRPr lang="en-US" sz="1400"/>
            </a:p>
          </p:txBody>
        </p:sp>
        <p:sp>
          <p:nvSpPr>
            <p:cNvPr id="13" name="Line 13"/>
            <p:cNvSpPr>
              <a:spLocks noChangeShapeType="1"/>
            </p:cNvSpPr>
            <p:nvPr/>
          </p:nvSpPr>
          <p:spPr bwMode="auto">
            <a:xfrm>
              <a:off x="4495800" y="3352800"/>
              <a:ext cx="1828800" cy="1219200"/>
            </a:xfrm>
            <a:prstGeom prst="line">
              <a:avLst/>
            </a:prstGeom>
            <a:noFill/>
            <a:ln w="12700" cap="sq">
              <a:solidFill>
                <a:schemeClr val="tx1"/>
              </a:solidFill>
              <a:round/>
              <a:headEnd type="none" w="sm" len="sm"/>
              <a:tailEnd type="none" w="sm" len="sm"/>
            </a:ln>
          </p:spPr>
          <p:txBody>
            <a:bodyPr wrap="none" anchorCtr="1">
              <a:prstTxWarp prst="textNoShape">
                <a:avLst/>
              </a:prstTxWarp>
            </a:bodyPr>
            <a:lstStyle/>
            <a:p>
              <a:endParaRPr lang="en-US" sz="1400"/>
            </a:p>
          </p:txBody>
        </p:sp>
        <p:sp>
          <p:nvSpPr>
            <p:cNvPr id="14" name="Freeform 14"/>
            <p:cNvSpPr>
              <a:spLocks/>
            </p:cNvSpPr>
            <p:nvPr/>
          </p:nvSpPr>
          <p:spPr bwMode="auto">
            <a:xfrm>
              <a:off x="2819400" y="2044700"/>
              <a:ext cx="3263900" cy="2895600"/>
            </a:xfrm>
            <a:custGeom>
              <a:avLst/>
              <a:gdLst>
                <a:gd name="T0" fmla="*/ 2147483647 w 2056"/>
                <a:gd name="T1" fmla="*/ 2147483647 h 1824"/>
                <a:gd name="T2" fmla="*/ 2147483647 w 2056"/>
                <a:gd name="T3" fmla="*/ 2147483647 h 1824"/>
                <a:gd name="T4" fmla="*/ 2147483647 w 2056"/>
                <a:gd name="T5" fmla="*/ 2147483647 h 1824"/>
                <a:gd name="T6" fmla="*/ 2147483647 w 2056"/>
                <a:gd name="T7" fmla="*/ 2147483647 h 1824"/>
                <a:gd name="T8" fmla="*/ 2147483647 w 2056"/>
                <a:gd name="T9" fmla="*/ 2147483647 h 1824"/>
                <a:gd name="T10" fmla="*/ 2147483647 w 2056"/>
                <a:gd name="T11" fmla="*/ 2147483647 h 1824"/>
                <a:gd name="T12" fmla="*/ 2147483647 w 2056"/>
                <a:gd name="T13" fmla="*/ 2147483647 h 1824"/>
                <a:gd name="T14" fmla="*/ 2147483647 w 2056"/>
                <a:gd name="T15" fmla="*/ 2147483647 h 1824"/>
                <a:gd name="T16" fmla="*/ 2147483647 w 2056"/>
                <a:gd name="T17" fmla="*/ 2147483647 h 1824"/>
                <a:gd name="T18" fmla="*/ 2147483647 w 2056"/>
                <a:gd name="T19" fmla="*/ 2147483647 h 1824"/>
                <a:gd name="T20" fmla="*/ 2147483647 w 2056"/>
                <a:gd name="T21" fmla="*/ 2147483647 h 1824"/>
                <a:gd name="T22" fmla="*/ 2147483647 w 2056"/>
                <a:gd name="T23" fmla="*/ 2147483647 h 1824"/>
                <a:gd name="T24" fmla="*/ 2147483647 w 2056"/>
                <a:gd name="T25" fmla="*/ 2147483647 h 1824"/>
                <a:gd name="T26" fmla="*/ 2147483647 w 2056"/>
                <a:gd name="T27" fmla="*/ 2147483647 h 1824"/>
                <a:gd name="T28" fmla="*/ 2147483647 w 2056"/>
                <a:gd name="T29" fmla="*/ 2147483647 h 1824"/>
                <a:gd name="T30" fmla="*/ 2147483647 w 2056"/>
                <a:gd name="T31" fmla="*/ 2147483647 h 1824"/>
                <a:gd name="T32" fmla="*/ 2147483647 w 2056"/>
                <a:gd name="T33" fmla="*/ 2147483647 h 1824"/>
                <a:gd name="T34" fmla="*/ 2147483647 w 2056"/>
                <a:gd name="T35" fmla="*/ 2147483647 h 1824"/>
                <a:gd name="T36" fmla="*/ 2147483647 w 2056"/>
                <a:gd name="T37" fmla="*/ 2147483647 h 1824"/>
                <a:gd name="T38" fmla="*/ 2147483647 w 2056"/>
                <a:gd name="T39" fmla="*/ 2147483647 h 1824"/>
                <a:gd name="T40" fmla="*/ 2147483647 w 2056"/>
                <a:gd name="T41" fmla="*/ 2147483647 h 1824"/>
                <a:gd name="T42" fmla="*/ 2147483647 w 2056"/>
                <a:gd name="T43" fmla="*/ 2147483647 h 1824"/>
                <a:gd name="T44" fmla="*/ 2147483647 w 2056"/>
                <a:gd name="T45" fmla="*/ 2147483647 h 1824"/>
                <a:gd name="T46" fmla="*/ 2147483647 w 2056"/>
                <a:gd name="T47" fmla="*/ 2147483647 h 1824"/>
                <a:gd name="T48" fmla="*/ 2147483647 w 2056"/>
                <a:gd name="T49" fmla="*/ 2147483647 h 1824"/>
                <a:gd name="T50" fmla="*/ 0 w 2056"/>
                <a:gd name="T51" fmla="*/ 2147483647 h 18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56"/>
                <a:gd name="T79" fmla="*/ 0 h 1824"/>
                <a:gd name="T80" fmla="*/ 2056 w 2056"/>
                <a:gd name="T81" fmla="*/ 1824 h 182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56" h="1824">
                  <a:moveTo>
                    <a:pt x="1056" y="632"/>
                  </a:moveTo>
                  <a:cubicBezTo>
                    <a:pt x="1112" y="640"/>
                    <a:pt x="1168" y="648"/>
                    <a:pt x="1200" y="680"/>
                  </a:cubicBezTo>
                  <a:cubicBezTo>
                    <a:pt x="1232" y="712"/>
                    <a:pt x="1248" y="768"/>
                    <a:pt x="1248" y="824"/>
                  </a:cubicBezTo>
                  <a:cubicBezTo>
                    <a:pt x="1248" y="880"/>
                    <a:pt x="1232" y="976"/>
                    <a:pt x="1200" y="1016"/>
                  </a:cubicBezTo>
                  <a:cubicBezTo>
                    <a:pt x="1168" y="1056"/>
                    <a:pt x="1112" y="1056"/>
                    <a:pt x="1056" y="1064"/>
                  </a:cubicBezTo>
                  <a:cubicBezTo>
                    <a:pt x="1000" y="1072"/>
                    <a:pt x="912" y="1080"/>
                    <a:pt x="864" y="1064"/>
                  </a:cubicBezTo>
                  <a:cubicBezTo>
                    <a:pt x="816" y="1048"/>
                    <a:pt x="784" y="1032"/>
                    <a:pt x="768" y="968"/>
                  </a:cubicBezTo>
                  <a:cubicBezTo>
                    <a:pt x="752" y="904"/>
                    <a:pt x="744" y="768"/>
                    <a:pt x="768" y="680"/>
                  </a:cubicBezTo>
                  <a:cubicBezTo>
                    <a:pt x="792" y="592"/>
                    <a:pt x="848" y="488"/>
                    <a:pt x="912" y="440"/>
                  </a:cubicBezTo>
                  <a:cubicBezTo>
                    <a:pt x="976" y="392"/>
                    <a:pt x="1056" y="384"/>
                    <a:pt x="1152" y="392"/>
                  </a:cubicBezTo>
                  <a:cubicBezTo>
                    <a:pt x="1248" y="400"/>
                    <a:pt x="1416" y="392"/>
                    <a:pt x="1488" y="488"/>
                  </a:cubicBezTo>
                  <a:cubicBezTo>
                    <a:pt x="1560" y="584"/>
                    <a:pt x="1632" y="824"/>
                    <a:pt x="1584" y="968"/>
                  </a:cubicBezTo>
                  <a:cubicBezTo>
                    <a:pt x="1536" y="1112"/>
                    <a:pt x="1344" y="1288"/>
                    <a:pt x="1200" y="1352"/>
                  </a:cubicBezTo>
                  <a:cubicBezTo>
                    <a:pt x="1056" y="1416"/>
                    <a:pt x="864" y="1376"/>
                    <a:pt x="720" y="1352"/>
                  </a:cubicBezTo>
                  <a:cubicBezTo>
                    <a:pt x="576" y="1328"/>
                    <a:pt x="416" y="1352"/>
                    <a:pt x="336" y="1208"/>
                  </a:cubicBezTo>
                  <a:cubicBezTo>
                    <a:pt x="256" y="1064"/>
                    <a:pt x="216" y="664"/>
                    <a:pt x="240" y="488"/>
                  </a:cubicBezTo>
                  <a:cubicBezTo>
                    <a:pt x="264" y="312"/>
                    <a:pt x="344" y="232"/>
                    <a:pt x="480" y="152"/>
                  </a:cubicBezTo>
                  <a:cubicBezTo>
                    <a:pt x="616" y="72"/>
                    <a:pt x="840" y="16"/>
                    <a:pt x="1056" y="8"/>
                  </a:cubicBezTo>
                  <a:cubicBezTo>
                    <a:pt x="1272" y="0"/>
                    <a:pt x="1616" y="8"/>
                    <a:pt x="1776" y="104"/>
                  </a:cubicBezTo>
                  <a:cubicBezTo>
                    <a:pt x="1936" y="200"/>
                    <a:pt x="1976" y="440"/>
                    <a:pt x="2016" y="584"/>
                  </a:cubicBezTo>
                  <a:cubicBezTo>
                    <a:pt x="2056" y="728"/>
                    <a:pt x="2032" y="848"/>
                    <a:pt x="2016" y="968"/>
                  </a:cubicBezTo>
                  <a:cubicBezTo>
                    <a:pt x="2000" y="1088"/>
                    <a:pt x="1984" y="1200"/>
                    <a:pt x="1920" y="1304"/>
                  </a:cubicBezTo>
                  <a:cubicBezTo>
                    <a:pt x="1856" y="1408"/>
                    <a:pt x="1752" y="1512"/>
                    <a:pt x="1632" y="1592"/>
                  </a:cubicBezTo>
                  <a:cubicBezTo>
                    <a:pt x="1512" y="1672"/>
                    <a:pt x="1384" y="1752"/>
                    <a:pt x="1200" y="1784"/>
                  </a:cubicBezTo>
                  <a:cubicBezTo>
                    <a:pt x="1016" y="1816"/>
                    <a:pt x="728" y="1824"/>
                    <a:pt x="528" y="1784"/>
                  </a:cubicBezTo>
                  <a:cubicBezTo>
                    <a:pt x="328" y="1744"/>
                    <a:pt x="164" y="1644"/>
                    <a:pt x="0" y="1544"/>
                  </a:cubicBezTo>
                </a:path>
              </a:pathLst>
            </a:custGeom>
            <a:noFill/>
            <a:ln w="60325" cap="sq" cmpd="sng" algn="ctr">
              <a:solidFill>
                <a:srgbClr val="00CC99"/>
              </a:solidFill>
              <a:prstDash val="solid"/>
              <a:round/>
              <a:headEnd type="none" w="sm" len="sm"/>
              <a:tailEnd type="arrow" w="lg" len="lg"/>
            </a:ln>
          </p:spPr>
          <p:txBody>
            <a:bodyPr wrap="none" anchorCtr="1">
              <a:prstTxWarp prst="textNoShape">
                <a:avLst/>
              </a:prstTxWarp>
            </a:bodyPr>
            <a:lstStyle/>
            <a:p>
              <a:endParaRPr lang="en-US" sz="1400"/>
            </a:p>
          </p:txBody>
        </p:sp>
      </p:grpSp>
      <p:pic>
        <p:nvPicPr>
          <p:cNvPr id="16" name="Picture 15"/>
          <p:cNvPicPr>
            <a:picLocks noChangeAspect="1"/>
          </p:cNvPicPr>
          <p:nvPr/>
        </p:nvPicPr>
        <p:blipFill>
          <a:blip r:embed="rId4"/>
          <a:stretch>
            <a:fillRect/>
          </a:stretch>
        </p:blipFill>
        <p:spPr>
          <a:xfrm>
            <a:off x="5410200" y="1066800"/>
            <a:ext cx="3758036" cy="2596334"/>
          </a:xfrm>
          <a:prstGeom prst="rect">
            <a:avLst/>
          </a:prstGeom>
        </p:spPr>
      </p:pic>
    </p:spTree>
    <p:extLst>
      <p:ext uri="{BB962C8B-B14F-4D97-AF65-F5344CB8AC3E}">
        <p14:creationId xmlns:p14="http://schemas.microsoft.com/office/powerpoint/2010/main" val="4106938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Hall of Shame</a:t>
            </a:r>
          </a:p>
        </p:txBody>
      </p:sp>
      <p:sp>
        <p:nvSpPr>
          <p:cNvPr id="5124" name="Date Placeholder 2"/>
          <p:cNvSpPr>
            <a:spLocks noGrp="1"/>
          </p:cNvSpPr>
          <p:nvPr>
            <p:ph type="dt" sz="half" idx="10"/>
          </p:nvPr>
        </p:nvSpPr>
        <p:spPr>
          <a:noFill/>
        </p:spPr>
        <p:txBody>
          <a:bodyPr/>
          <a:lstStyle/>
          <a:p>
            <a:r>
              <a:rPr lang="en-US" smtClean="0">
                <a:ea typeface="Arial" charset="0"/>
              </a:rPr>
              <a:t>Spring 2013</a:t>
            </a:r>
            <a:endParaRPr lang="en-US">
              <a:ea typeface="Arial" charset="0"/>
            </a:endParaRPr>
          </a:p>
        </p:txBody>
      </p:sp>
      <p:sp>
        <p:nvSpPr>
          <p:cNvPr id="5125"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5126" name="Slide Number Placeholder 4"/>
          <p:cNvSpPr>
            <a:spLocks noGrp="1"/>
          </p:cNvSpPr>
          <p:nvPr>
            <p:ph type="sldNum" sz="quarter" idx="12"/>
          </p:nvPr>
        </p:nvSpPr>
        <p:spPr>
          <a:noFill/>
        </p:spPr>
        <p:txBody>
          <a:bodyPr/>
          <a:lstStyle/>
          <a:p>
            <a:fld id="{4C6C7CFC-E54E-D94A-9B99-9F8E24E63914}" type="slidenum">
              <a:rPr lang="en-US"/>
              <a:pPr/>
              <a:t>3</a:t>
            </a:fld>
            <a:endParaRPr lang="en-US"/>
          </a:p>
        </p:txBody>
      </p:sp>
      <p:pic>
        <p:nvPicPr>
          <p:cNvPr id="3" name="Picture 2" descr="fram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43000"/>
            <a:ext cx="8142357" cy="3401238"/>
          </a:xfrm>
          <a:prstGeom prst="rect">
            <a:avLst/>
          </a:prstGeom>
        </p:spPr>
      </p:pic>
      <p:pic>
        <p:nvPicPr>
          <p:cNvPr id="4" name="Picture 3" descr="frame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143000"/>
            <a:ext cx="8142357" cy="3401238"/>
          </a:xfrm>
          <a:prstGeom prst="rect">
            <a:avLst/>
          </a:prstGeom>
        </p:spPr>
      </p:pic>
      <p:pic>
        <p:nvPicPr>
          <p:cNvPr id="5" name="Picture 4" descr="frame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1143000"/>
            <a:ext cx="8142357" cy="3401238"/>
          </a:xfrm>
          <a:prstGeom prst="rect">
            <a:avLst/>
          </a:prstGeom>
        </p:spPr>
      </p:pic>
      <p:pic>
        <p:nvPicPr>
          <p:cNvPr id="6" name="Picture 5" descr="frame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 y="1143000"/>
            <a:ext cx="8142357" cy="3401238"/>
          </a:xfrm>
          <a:prstGeom prst="rect">
            <a:avLst/>
          </a:prstGeom>
        </p:spPr>
      </p:pic>
      <p:pic>
        <p:nvPicPr>
          <p:cNvPr id="7" name="Picture 6" descr="frame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1143000"/>
            <a:ext cx="8142357" cy="3401238"/>
          </a:xfrm>
          <a:prstGeom prst="rect">
            <a:avLst/>
          </a:prstGeom>
        </p:spPr>
      </p:pic>
      <p:pic>
        <p:nvPicPr>
          <p:cNvPr id="8" name="Picture 7" descr="frame6.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7200" y="1143000"/>
            <a:ext cx="8142357" cy="3401238"/>
          </a:xfrm>
          <a:prstGeom prst="rect">
            <a:avLst/>
          </a:prstGeom>
        </p:spPr>
      </p:pic>
    </p:spTree>
    <p:extLst>
      <p:ext uri="{BB962C8B-B14F-4D97-AF65-F5344CB8AC3E}">
        <p14:creationId xmlns:p14="http://schemas.microsoft.com/office/powerpoint/2010/main" val="14002101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Which of the following are good approaches for idea generation?  (</a:t>
            </a:r>
            <a:r>
              <a:rPr lang="en-US" b="1" dirty="0" smtClean="0"/>
              <a:t>choose all good answers</a:t>
            </a:r>
            <a:r>
              <a:rPr lang="en-US" dirty="0" smtClean="0"/>
              <a:t>)</a:t>
            </a:r>
          </a:p>
          <a:p>
            <a:pPr marL="914400" lvl="1" indent="-457200">
              <a:buFont typeface="+mj-lt"/>
              <a:buAutoNum type="alphaUcPeriod"/>
            </a:pPr>
            <a:r>
              <a:rPr lang="en-US" dirty="0" smtClean="0"/>
              <a:t>Start by thinking alone, then combine ideas in a group</a:t>
            </a:r>
          </a:p>
          <a:p>
            <a:pPr marL="914400" lvl="1" indent="-457200">
              <a:buFont typeface="+mj-lt"/>
              <a:buAutoNum type="alphaUcPeriod"/>
            </a:pPr>
            <a:r>
              <a:rPr lang="en-US" dirty="0" smtClean="0"/>
              <a:t>Arrive at a consensus idea as soon as possible</a:t>
            </a:r>
          </a:p>
          <a:p>
            <a:pPr marL="914400" lvl="1" indent="-457200">
              <a:buFont typeface="+mj-lt"/>
              <a:buAutoNum type="alphaUcPeriod"/>
            </a:pPr>
            <a:r>
              <a:rPr lang="en-US" dirty="0" smtClean="0"/>
              <a:t>Generate crappy ideas too</a:t>
            </a:r>
          </a:p>
          <a:p>
            <a:pPr marL="914400" lvl="1" indent="-457200">
              <a:buFont typeface="+mj-lt"/>
              <a:buAutoNum type="alphaUcPeriod"/>
            </a:pPr>
            <a:r>
              <a:rPr lang="en-US" dirty="0" smtClean="0"/>
              <a:t>Don’t write anything down so that the ideas flow faster</a:t>
            </a:r>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30</a:t>
            </a:fld>
            <a:endParaRPr lang="en-US"/>
          </a:p>
        </p:txBody>
      </p:sp>
    </p:spTree>
    <p:extLst>
      <p:ext uri="{BB962C8B-B14F-4D97-AF65-F5344CB8AC3E}">
        <p14:creationId xmlns:p14="http://schemas.microsoft.com/office/powerpoint/2010/main" val="3312833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r>
              <a:rPr lang="en-US" dirty="0" smtClean="0"/>
              <a:t>Iterative design</a:t>
            </a:r>
          </a:p>
          <a:p>
            <a:pPr lvl="1"/>
            <a:r>
              <a:rPr lang="en-US" sz="2000" dirty="0" smtClean="0"/>
              <a:t>early focus on users and tasks</a:t>
            </a:r>
          </a:p>
          <a:p>
            <a:pPr lvl="1"/>
            <a:r>
              <a:rPr lang="en-US" sz="2000" dirty="0" smtClean="0"/>
              <a:t>plan to iterate with cheap, fast prototypes</a:t>
            </a:r>
          </a:p>
          <a:p>
            <a:pPr lvl="1"/>
            <a:r>
              <a:rPr lang="en-US" sz="2000" dirty="0" smtClean="0"/>
              <a:t>evaluate frequently</a:t>
            </a:r>
          </a:p>
          <a:p>
            <a:r>
              <a:rPr lang="en-US" dirty="0" err="1" smtClean="0"/>
              <a:t>Needfinding</a:t>
            </a:r>
            <a:endParaRPr lang="en-US" dirty="0" smtClean="0"/>
          </a:p>
          <a:p>
            <a:pPr lvl="1"/>
            <a:r>
              <a:rPr lang="en-US" sz="2000" dirty="0" smtClean="0"/>
              <a:t>learn about the users</a:t>
            </a:r>
          </a:p>
          <a:p>
            <a:pPr lvl="1"/>
            <a:r>
              <a:rPr lang="en-US" sz="2000" dirty="0" smtClean="0"/>
              <a:t>don’t fixate on a system design (either current or envisioned)</a:t>
            </a:r>
          </a:p>
          <a:p>
            <a:pPr lvl="1"/>
            <a:r>
              <a:rPr lang="en-US" sz="2000" dirty="0" smtClean="0"/>
              <a:t>seek essential goals</a:t>
            </a:r>
          </a:p>
          <a:p>
            <a:r>
              <a:rPr lang="en-US" dirty="0" smtClean="0"/>
              <a:t>Brainstorming</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31</a:t>
            </a:fld>
            <a:endParaRPr lang="en-US"/>
          </a:p>
        </p:txBody>
      </p:sp>
    </p:spTree>
    <p:extLst>
      <p:ext uri="{BB962C8B-B14F-4D97-AF65-F5344CB8AC3E}">
        <p14:creationId xmlns:p14="http://schemas.microsoft.com/office/powerpoint/2010/main" val="15531227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Hall of Fame or Shame?</a:t>
            </a:r>
          </a:p>
        </p:txBody>
      </p:sp>
      <p:sp>
        <p:nvSpPr>
          <p:cNvPr id="6147" name="Text Placeholder 10"/>
          <p:cNvSpPr>
            <a:spLocks noGrp="1"/>
          </p:cNvSpPr>
          <p:nvPr>
            <p:ph type="body" idx="1"/>
          </p:nvPr>
        </p:nvSpPr>
        <p:spPr/>
        <p:txBody>
          <a:bodyPr/>
          <a:lstStyle/>
          <a:p>
            <a:endParaRPr lang="en-US"/>
          </a:p>
        </p:txBody>
      </p:sp>
      <p:sp>
        <p:nvSpPr>
          <p:cNvPr id="6148" name="Date Placeholder 2"/>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6149"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6150" name="Slide Number Placeholder 4"/>
          <p:cNvSpPr>
            <a:spLocks noGrp="1"/>
          </p:cNvSpPr>
          <p:nvPr>
            <p:ph type="sldNum" sz="quarter" idx="12"/>
          </p:nvPr>
        </p:nvSpPr>
        <p:spPr>
          <a:noFill/>
        </p:spPr>
        <p:txBody>
          <a:bodyPr/>
          <a:lstStyle/>
          <a:p>
            <a:fld id="{EDAE75CB-F20C-924E-ACCD-148789716FE0}" type="slidenum">
              <a:rPr lang="en-US"/>
              <a:pPr/>
              <a:t>4</a:t>
            </a:fld>
            <a:endParaRPr lang="en-US"/>
          </a:p>
        </p:txBody>
      </p:sp>
      <p:grpSp>
        <p:nvGrpSpPr>
          <p:cNvPr id="6151" name="Group 11"/>
          <p:cNvGrpSpPr>
            <a:grpSpLocks/>
          </p:cNvGrpSpPr>
          <p:nvPr/>
        </p:nvGrpSpPr>
        <p:grpSpPr bwMode="auto">
          <a:xfrm>
            <a:off x="304800" y="1524000"/>
            <a:ext cx="8534400" cy="3429000"/>
            <a:chOff x="336" y="1248"/>
            <a:chExt cx="4164" cy="1428"/>
          </a:xfrm>
        </p:grpSpPr>
        <p:pic>
          <p:nvPicPr>
            <p:cNvPr id="6153" name="Picture 10"/>
            <p:cNvPicPr>
              <a:picLocks noChangeAspect="1" noChangeArrowheads="1"/>
            </p:cNvPicPr>
            <p:nvPr/>
          </p:nvPicPr>
          <p:blipFill>
            <a:blip r:embed="rId3"/>
            <a:srcRect l="26903" t="21040" r="656" b="35521"/>
            <a:stretch>
              <a:fillRect/>
            </a:stretch>
          </p:blipFill>
          <p:spPr bwMode="auto">
            <a:xfrm>
              <a:off x="336" y="1248"/>
              <a:ext cx="3312" cy="1152"/>
            </a:xfrm>
            <a:prstGeom prst="rect">
              <a:avLst/>
            </a:prstGeom>
            <a:noFill/>
            <a:ln w="25400">
              <a:noFill/>
              <a:miter lim="800000"/>
              <a:headEnd/>
              <a:tailEnd type="none" w="lg" len="lg"/>
            </a:ln>
          </p:spPr>
        </p:pic>
        <p:pic>
          <p:nvPicPr>
            <p:cNvPr id="6154" name="Picture 9"/>
            <p:cNvPicPr>
              <a:picLocks noChangeAspect="1" noChangeArrowheads="1"/>
            </p:cNvPicPr>
            <p:nvPr/>
          </p:nvPicPr>
          <p:blipFill>
            <a:blip r:embed="rId4"/>
            <a:srcRect/>
            <a:stretch>
              <a:fillRect/>
            </a:stretch>
          </p:blipFill>
          <p:spPr bwMode="auto">
            <a:xfrm>
              <a:off x="3312" y="1392"/>
              <a:ext cx="1188" cy="1284"/>
            </a:xfrm>
            <a:prstGeom prst="rect">
              <a:avLst/>
            </a:prstGeom>
            <a:noFill/>
            <a:ln w="25400">
              <a:noFill/>
              <a:miter lim="800000"/>
              <a:headEnd/>
              <a:tailEnd type="none" w="lg" len="lg"/>
            </a:ln>
          </p:spPr>
        </p:pic>
      </p:grpSp>
      <p:sp>
        <p:nvSpPr>
          <p:cNvPr id="6152" name="Line 8"/>
          <p:cNvSpPr>
            <a:spLocks noChangeShapeType="1"/>
          </p:cNvSpPr>
          <p:nvPr/>
        </p:nvSpPr>
        <p:spPr bwMode="auto">
          <a:xfrm flipV="1">
            <a:off x="6324600" y="1752600"/>
            <a:ext cx="152400" cy="15240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Tree>
    <p:extLst>
      <p:ext uri="{BB962C8B-B14F-4D97-AF65-F5344CB8AC3E}">
        <p14:creationId xmlns:p14="http://schemas.microsoft.com/office/powerpoint/2010/main" val="369935610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p:txBody>
          <a:bodyPr/>
          <a:lstStyle/>
          <a:p>
            <a:r>
              <a:rPr lang="en-US" dirty="0" smtClean="0"/>
              <a:t>Iterative design</a:t>
            </a:r>
          </a:p>
          <a:p>
            <a:r>
              <a:rPr lang="en-US" dirty="0" err="1" smtClean="0"/>
              <a:t>Needfinding</a:t>
            </a:r>
            <a:endParaRPr lang="en-US" dirty="0" smtClean="0"/>
          </a:p>
          <a:p>
            <a:r>
              <a:rPr lang="en-US" dirty="0" smtClean="0"/>
              <a:t>Brainstorming</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DED02BFE-7271-4A80-94B1-FD65C6DFD2D4}" type="slidenum">
              <a:rPr lang="en-US" smtClean="0"/>
              <a:pPr/>
              <a:t>5</a:t>
            </a:fld>
            <a:endParaRPr lang="en-US"/>
          </a:p>
        </p:txBody>
      </p:sp>
    </p:spTree>
    <p:extLst>
      <p:ext uri="{BB962C8B-B14F-4D97-AF65-F5344CB8AC3E}">
        <p14:creationId xmlns:p14="http://schemas.microsoft.com/office/powerpoint/2010/main" val="21065885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User-Centered Design</a:t>
            </a:r>
          </a:p>
        </p:txBody>
      </p:sp>
      <p:sp>
        <p:nvSpPr>
          <p:cNvPr id="18435" name="Rectangle 3"/>
          <p:cNvSpPr>
            <a:spLocks noGrp="1" noChangeArrowheads="1"/>
          </p:cNvSpPr>
          <p:nvPr>
            <p:ph type="body" idx="1"/>
          </p:nvPr>
        </p:nvSpPr>
        <p:spPr/>
        <p:txBody>
          <a:bodyPr/>
          <a:lstStyle/>
          <a:p>
            <a:pPr>
              <a:lnSpc>
                <a:spcPct val="90000"/>
              </a:lnSpc>
            </a:pPr>
            <a:r>
              <a:rPr lang="en-US" dirty="0"/>
              <a:t>Iterative design</a:t>
            </a:r>
          </a:p>
          <a:p>
            <a:pPr>
              <a:lnSpc>
                <a:spcPct val="90000"/>
              </a:lnSpc>
            </a:pPr>
            <a:r>
              <a:rPr lang="en-US" dirty="0"/>
              <a:t>Early focus on users and tasks</a:t>
            </a:r>
          </a:p>
          <a:p>
            <a:pPr>
              <a:lnSpc>
                <a:spcPct val="90000"/>
              </a:lnSpc>
            </a:pPr>
            <a:r>
              <a:rPr lang="en-US" dirty="0" smtClean="0"/>
              <a:t>Constant evaluation</a:t>
            </a:r>
            <a:endParaRPr lang="en-US" dirty="0"/>
          </a:p>
        </p:txBody>
      </p:sp>
      <p:sp>
        <p:nvSpPr>
          <p:cNvPr id="18436"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843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8438" name="Slide Number Placeholder 5"/>
          <p:cNvSpPr>
            <a:spLocks noGrp="1"/>
          </p:cNvSpPr>
          <p:nvPr>
            <p:ph type="sldNum" sz="quarter" idx="12"/>
          </p:nvPr>
        </p:nvSpPr>
        <p:spPr>
          <a:noFill/>
        </p:spPr>
        <p:txBody>
          <a:bodyPr/>
          <a:lstStyle/>
          <a:p>
            <a:fld id="{8AE71633-1A37-B143-8E11-306D932C1914}" type="slidenum">
              <a:rPr lang="en-US"/>
              <a:pPr/>
              <a:t>6</a:t>
            </a:fld>
            <a:endParaRPr lang="en-US"/>
          </a:p>
        </p:txBody>
      </p:sp>
    </p:spTree>
    <p:extLst>
      <p:ext uri="{BB962C8B-B14F-4D97-AF65-F5344CB8AC3E}">
        <p14:creationId xmlns:p14="http://schemas.microsoft.com/office/powerpoint/2010/main" val="1084381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Design</a:t>
            </a:r>
            <a:endParaRPr lang="en-US" dirty="0"/>
          </a:p>
        </p:txBody>
      </p:sp>
      <p:sp>
        <p:nvSpPr>
          <p:cNvPr id="7" name="Text Placeholder 6"/>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7</a:t>
            </a:fld>
            <a:endParaRPr lang="en-US"/>
          </a:p>
        </p:txBody>
      </p:sp>
    </p:spTree>
    <p:extLst>
      <p:ext uri="{BB962C8B-B14F-4D97-AF65-F5344CB8AC3E}">
        <p14:creationId xmlns:p14="http://schemas.microsoft.com/office/powerpoint/2010/main" val="42599053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Iterative Design</a:t>
            </a:r>
          </a:p>
        </p:txBody>
      </p:sp>
      <p:sp>
        <p:nvSpPr>
          <p:cNvPr id="9219" name="Rectangle 3"/>
          <p:cNvSpPr>
            <a:spLocks noGrp="1" noChangeArrowheads="1"/>
          </p:cNvSpPr>
          <p:nvPr>
            <p:ph type="body" idx="1"/>
          </p:nvPr>
        </p:nvSpPr>
        <p:spPr/>
        <p:txBody>
          <a:bodyPr/>
          <a:lstStyle/>
          <a:p>
            <a:r>
              <a:rPr lang="en-US"/>
              <a:t>Rinse, lather, repeat!</a:t>
            </a:r>
          </a:p>
          <a:p>
            <a:endParaRPr lang="en-US"/>
          </a:p>
        </p:txBody>
      </p:sp>
      <p:sp>
        <p:nvSpPr>
          <p:cNvPr id="922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922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9222" name="Slide Number Placeholder 5"/>
          <p:cNvSpPr>
            <a:spLocks noGrp="1"/>
          </p:cNvSpPr>
          <p:nvPr>
            <p:ph type="sldNum" sz="quarter" idx="12"/>
          </p:nvPr>
        </p:nvSpPr>
        <p:spPr>
          <a:noFill/>
        </p:spPr>
        <p:txBody>
          <a:bodyPr/>
          <a:lstStyle/>
          <a:p>
            <a:fld id="{CAF94D14-DE77-0944-B811-F248544729E5}" type="slidenum">
              <a:rPr lang="en-US"/>
              <a:pPr/>
              <a:t>8</a:t>
            </a:fld>
            <a:endParaRPr lang="en-US"/>
          </a:p>
        </p:txBody>
      </p:sp>
      <p:sp>
        <p:nvSpPr>
          <p:cNvPr id="9223" name="Text Box 9"/>
          <p:cNvSpPr txBox="1">
            <a:spLocks noChangeArrowheads="1"/>
          </p:cNvSpPr>
          <p:nvPr/>
        </p:nvSpPr>
        <p:spPr bwMode="auto">
          <a:xfrm>
            <a:off x="3752850" y="2473325"/>
            <a:ext cx="1649413" cy="579438"/>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sz="3200" b="1">
                <a:solidFill>
                  <a:schemeClr val="bg2"/>
                </a:solidFill>
                <a:latin typeface="Gill Sans MT" charset="0"/>
              </a:rPr>
              <a:t>Design </a:t>
            </a:r>
          </a:p>
        </p:txBody>
      </p:sp>
      <p:sp>
        <p:nvSpPr>
          <p:cNvPr id="9224" name="Text Box 10"/>
          <p:cNvSpPr txBox="1">
            <a:spLocks noChangeArrowheads="1"/>
          </p:cNvSpPr>
          <p:nvPr/>
        </p:nvSpPr>
        <p:spPr bwMode="auto">
          <a:xfrm>
            <a:off x="5702300" y="4297363"/>
            <a:ext cx="2214563" cy="579437"/>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sz="3200" b="1">
                <a:solidFill>
                  <a:schemeClr val="bg2"/>
                </a:solidFill>
                <a:latin typeface="Gill Sans MT" charset="0"/>
              </a:rPr>
              <a:t>Implement</a:t>
            </a:r>
          </a:p>
        </p:txBody>
      </p:sp>
      <p:sp>
        <p:nvSpPr>
          <p:cNvPr id="9225" name="Text Box 11"/>
          <p:cNvSpPr txBox="1">
            <a:spLocks noChangeArrowheads="1"/>
          </p:cNvSpPr>
          <p:nvPr/>
        </p:nvSpPr>
        <p:spPr bwMode="auto">
          <a:xfrm>
            <a:off x="1587500" y="4297363"/>
            <a:ext cx="1852613" cy="579437"/>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sz="3200" b="1">
                <a:solidFill>
                  <a:schemeClr val="bg2"/>
                </a:solidFill>
                <a:latin typeface="Gill Sans MT" charset="0"/>
              </a:rPr>
              <a:t>Evaluate</a:t>
            </a:r>
          </a:p>
        </p:txBody>
      </p:sp>
      <p:cxnSp>
        <p:nvCxnSpPr>
          <p:cNvPr id="9226" name="AutoShape 12"/>
          <p:cNvCxnSpPr>
            <a:cxnSpLocks noChangeShapeType="1"/>
            <a:stCxn id="9225" idx="0"/>
            <a:endCxn id="9223" idx="1"/>
          </p:cNvCxnSpPr>
          <p:nvPr/>
        </p:nvCxnSpPr>
        <p:spPr bwMode="auto">
          <a:xfrm rot="-5400000">
            <a:off x="2366962" y="2911476"/>
            <a:ext cx="1533525" cy="1238250"/>
          </a:xfrm>
          <a:prstGeom prst="curvedConnector2">
            <a:avLst/>
          </a:prstGeom>
          <a:noFill/>
          <a:ln w="76200" cap="sq">
            <a:solidFill>
              <a:schemeClr val="accent1"/>
            </a:solidFill>
            <a:round/>
            <a:headEnd type="none" w="sm" len="sm"/>
            <a:tailEnd type="triangle" w="med" len="med"/>
          </a:ln>
        </p:spPr>
      </p:cxnSp>
      <p:cxnSp>
        <p:nvCxnSpPr>
          <p:cNvPr id="9227" name="AutoShape 13"/>
          <p:cNvCxnSpPr>
            <a:cxnSpLocks noChangeShapeType="1"/>
            <a:stCxn id="9223" idx="3"/>
            <a:endCxn id="9224" idx="0"/>
          </p:cNvCxnSpPr>
          <p:nvPr/>
        </p:nvCxnSpPr>
        <p:spPr bwMode="auto">
          <a:xfrm>
            <a:off x="5402263" y="2763838"/>
            <a:ext cx="1408112" cy="1533525"/>
          </a:xfrm>
          <a:prstGeom prst="curvedConnector2">
            <a:avLst/>
          </a:prstGeom>
          <a:noFill/>
          <a:ln w="76200" cap="sq">
            <a:solidFill>
              <a:schemeClr val="accent1"/>
            </a:solidFill>
            <a:round/>
            <a:headEnd type="none" w="sm" len="sm"/>
            <a:tailEnd type="triangle" w="med" len="med"/>
          </a:ln>
        </p:spPr>
      </p:cxnSp>
      <p:cxnSp>
        <p:nvCxnSpPr>
          <p:cNvPr id="9228" name="AutoShape 14"/>
          <p:cNvCxnSpPr>
            <a:cxnSpLocks noChangeShapeType="1"/>
            <a:stCxn id="9224" idx="2"/>
            <a:endCxn id="9225" idx="2"/>
          </p:cNvCxnSpPr>
          <p:nvPr/>
        </p:nvCxnSpPr>
        <p:spPr bwMode="auto">
          <a:xfrm rot="5400000">
            <a:off x="4661694" y="2729706"/>
            <a:ext cx="1588" cy="4295775"/>
          </a:xfrm>
          <a:prstGeom prst="curvedConnector3">
            <a:avLst>
              <a:gd name="adj1" fmla="val 50500014"/>
            </a:avLst>
          </a:prstGeom>
          <a:noFill/>
          <a:ln w="76200" cap="sq">
            <a:solidFill>
              <a:schemeClr val="accent1"/>
            </a:solidFill>
            <a:round/>
            <a:headEnd type="none" w="sm" len="sm"/>
            <a:tailEnd type="triangle" w="med" len="med"/>
          </a:ln>
        </p:spPr>
      </p:cxnSp>
    </p:spTree>
    <p:extLst>
      <p:ext uri="{BB962C8B-B14F-4D97-AF65-F5344CB8AC3E}">
        <p14:creationId xmlns:p14="http://schemas.microsoft.com/office/powerpoint/2010/main" val="215341089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en-US" dirty="0"/>
              <a:t>Traditional Software Engineering Process: </a:t>
            </a:r>
            <a:br>
              <a:rPr lang="en-US" dirty="0"/>
            </a:br>
            <a:r>
              <a:rPr lang="en-US" dirty="0"/>
              <a:t>Waterfall Model</a:t>
            </a:r>
          </a:p>
        </p:txBody>
      </p:sp>
      <p:sp>
        <p:nvSpPr>
          <p:cNvPr id="11267" name="Text Placeholder 21"/>
          <p:cNvSpPr>
            <a:spLocks noGrp="1"/>
          </p:cNvSpPr>
          <p:nvPr>
            <p:ph type="body" idx="1"/>
          </p:nvPr>
        </p:nvSpPr>
        <p:spPr/>
        <p:txBody>
          <a:bodyPr/>
          <a:lstStyle/>
          <a:p>
            <a:endParaRPr lang="en-US"/>
          </a:p>
        </p:txBody>
      </p:sp>
      <p:sp>
        <p:nvSpPr>
          <p:cNvPr id="11268" name="Date Placeholder 2"/>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1269"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1270" name="Slide Number Placeholder 4"/>
          <p:cNvSpPr>
            <a:spLocks noGrp="1"/>
          </p:cNvSpPr>
          <p:nvPr>
            <p:ph type="sldNum" sz="quarter" idx="12"/>
          </p:nvPr>
        </p:nvSpPr>
        <p:spPr>
          <a:noFill/>
        </p:spPr>
        <p:txBody>
          <a:bodyPr/>
          <a:lstStyle/>
          <a:p>
            <a:fld id="{592330E2-9455-D74B-AB1F-76CDA9ED90F7}" type="slidenum">
              <a:rPr lang="en-US"/>
              <a:pPr/>
              <a:t>9</a:t>
            </a:fld>
            <a:endParaRPr lang="en-US"/>
          </a:p>
        </p:txBody>
      </p:sp>
      <p:sp>
        <p:nvSpPr>
          <p:cNvPr id="11271" name="Rectangle 5"/>
          <p:cNvSpPr>
            <a:spLocks noChangeArrowheads="1"/>
          </p:cNvSpPr>
          <p:nvPr/>
        </p:nvSpPr>
        <p:spPr bwMode="auto">
          <a:xfrm>
            <a:off x="533400" y="1371600"/>
            <a:ext cx="2286000" cy="609600"/>
          </a:xfrm>
          <a:prstGeom prst="rect">
            <a:avLst/>
          </a:prstGeom>
          <a:solidFill>
            <a:schemeClr val="accent1"/>
          </a:solidFill>
          <a:ln w="12700" cap="sq">
            <a:solidFill>
              <a:schemeClr val="tx1"/>
            </a:solidFill>
            <a:miter lim="800000"/>
            <a:headEnd type="none" w="sm" len="sm"/>
            <a:tailEnd type="none" w="sm" len="sm"/>
          </a:ln>
        </p:spPr>
        <p:txBody>
          <a:bodyPr wrap="none" anchor="ctr">
            <a:prstTxWarp prst="textNoShape">
              <a:avLst/>
            </a:prstTxWarp>
          </a:bodyPr>
          <a:lstStyle/>
          <a:p>
            <a:pPr algn="ctr"/>
            <a:r>
              <a:rPr lang="en-US" sz="2400" b="1">
                <a:latin typeface="Gill Sans MT" charset="0"/>
              </a:rPr>
              <a:t>Requirements</a:t>
            </a:r>
          </a:p>
        </p:txBody>
      </p:sp>
      <p:sp>
        <p:nvSpPr>
          <p:cNvPr id="11272" name="Rectangle 6"/>
          <p:cNvSpPr>
            <a:spLocks noChangeArrowheads="1"/>
          </p:cNvSpPr>
          <p:nvPr/>
        </p:nvSpPr>
        <p:spPr bwMode="auto">
          <a:xfrm>
            <a:off x="2362200" y="2133600"/>
            <a:ext cx="1600200" cy="609600"/>
          </a:xfrm>
          <a:prstGeom prst="rect">
            <a:avLst/>
          </a:prstGeom>
          <a:solidFill>
            <a:schemeClr val="accent1"/>
          </a:solidFill>
          <a:ln w="12700" cap="sq">
            <a:solidFill>
              <a:schemeClr val="tx1"/>
            </a:solidFill>
            <a:miter lim="800000"/>
            <a:headEnd type="none" w="sm" len="sm"/>
            <a:tailEnd type="none" w="sm" len="sm"/>
          </a:ln>
        </p:spPr>
        <p:txBody>
          <a:bodyPr wrap="none" anchor="ctr">
            <a:prstTxWarp prst="textNoShape">
              <a:avLst/>
            </a:prstTxWarp>
          </a:bodyPr>
          <a:lstStyle/>
          <a:p>
            <a:pPr algn="ctr"/>
            <a:r>
              <a:rPr lang="en-US" sz="2400" b="1">
                <a:latin typeface="Gill Sans MT" charset="0"/>
              </a:rPr>
              <a:t>Design</a:t>
            </a:r>
          </a:p>
        </p:txBody>
      </p:sp>
      <p:sp>
        <p:nvSpPr>
          <p:cNvPr id="11273" name="Rectangle 7"/>
          <p:cNvSpPr>
            <a:spLocks noChangeArrowheads="1"/>
          </p:cNvSpPr>
          <p:nvPr/>
        </p:nvSpPr>
        <p:spPr bwMode="auto">
          <a:xfrm>
            <a:off x="3886200" y="2971800"/>
            <a:ext cx="1066800" cy="609600"/>
          </a:xfrm>
          <a:prstGeom prst="rect">
            <a:avLst/>
          </a:prstGeom>
          <a:solidFill>
            <a:schemeClr val="accent1"/>
          </a:solidFill>
          <a:ln w="12700" cap="sq">
            <a:solidFill>
              <a:schemeClr val="tx1"/>
            </a:solidFill>
            <a:miter lim="800000"/>
            <a:headEnd type="none" w="sm" len="sm"/>
            <a:tailEnd type="none" w="sm" len="sm"/>
          </a:ln>
        </p:spPr>
        <p:txBody>
          <a:bodyPr wrap="none" anchor="ctr">
            <a:prstTxWarp prst="textNoShape">
              <a:avLst/>
            </a:prstTxWarp>
          </a:bodyPr>
          <a:lstStyle/>
          <a:p>
            <a:pPr algn="ctr"/>
            <a:r>
              <a:rPr lang="en-US" sz="2400" b="1">
                <a:latin typeface="Gill Sans MT" charset="0"/>
              </a:rPr>
              <a:t>Code</a:t>
            </a:r>
          </a:p>
        </p:txBody>
      </p:sp>
      <p:sp>
        <p:nvSpPr>
          <p:cNvPr id="11274" name="Rectangle 8"/>
          <p:cNvSpPr>
            <a:spLocks noChangeArrowheads="1"/>
          </p:cNvSpPr>
          <p:nvPr/>
        </p:nvSpPr>
        <p:spPr bwMode="auto">
          <a:xfrm>
            <a:off x="4648200" y="3810000"/>
            <a:ext cx="1828800" cy="609600"/>
          </a:xfrm>
          <a:prstGeom prst="rect">
            <a:avLst/>
          </a:prstGeom>
          <a:solidFill>
            <a:schemeClr val="accent1"/>
          </a:solidFill>
          <a:ln w="12700" cap="sq">
            <a:solidFill>
              <a:schemeClr val="tx1"/>
            </a:solidFill>
            <a:miter lim="800000"/>
            <a:headEnd type="none" w="sm" len="sm"/>
            <a:tailEnd type="none" w="sm" len="sm"/>
          </a:ln>
        </p:spPr>
        <p:txBody>
          <a:bodyPr wrap="none" anchor="ctr">
            <a:prstTxWarp prst="textNoShape">
              <a:avLst/>
            </a:prstTxWarp>
          </a:bodyPr>
          <a:lstStyle/>
          <a:p>
            <a:pPr algn="ctr"/>
            <a:r>
              <a:rPr lang="en-US" sz="2400" b="1">
                <a:latin typeface="Gill Sans MT" charset="0"/>
              </a:rPr>
              <a:t>Integration</a:t>
            </a:r>
          </a:p>
        </p:txBody>
      </p:sp>
      <p:sp>
        <p:nvSpPr>
          <p:cNvPr id="11275" name="Rectangle 9"/>
          <p:cNvSpPr>
            <a:spLocks noChangeArrowheads="1"/>
          </p:cNvSpPr>
          <p:nvPr/>
        </p:nvSpPr>
        <p:spPr bwMode="auto">
          <a:xfrm>
            <a:off x="5867400" y="4648200"/>
            <a:ext cx="1828800" cy="609600"/>
          </a:xfrm>
          <a:prstGeom prst="rect">
            <a:avLst/>
          </a:prstGeom>
          <a:solidFill>
            <a:schemeClr val="accent1"/>
          </a:solidFill>
          <a:ln w="12700" cap="sq">
            <a:solidFill>
              <a:schemeClr val="tx1"/>
            </a:solidFill>
            <a:miter lim="800000"/>
            <a:headEnd type="none" w="sm" len="sm"/>
            <a:tailEnd type="none" w="sm" len="sm"/>
          </a:ln>
        </p:spPr>
        <p:txBody>
          <a:bodyPr wrap="none" anchor="ctr">
            <a:prstTxWarp prst="textNoShape">
              <a:avLst/>
            </a:prstTxWarp>
          </a:bodyPr>
          <a:lstStyle/>
          <a:p>
            <a:pPr algn="ctr"/>
            <a:r>
              <a:rPr lang="en-US" sz="2400" b="1">
                <a:latin typeface="Gill Sans MT" charset="0"/>
              </a:rPr>
              <a:t>Acceptance</a:t>
            </a:r>
          </a:p>
        </p:txBody>
      </p:sp>
      <p:sp>
        <p:nvSpPr>
          <p:cNvPr id="11276" name="Rectangle 10"/>
          <p:cNvSpPr>
            <a:spLocks noChangeArrowheads="1"/>
          </p:cNvSpPr>
          <p:nvPr/>
        </p:nvSpPr>
        <p:spPr bwMode="auto">
          <a:xfrm>
            <a:off x="7010400" y="5486400"/>
            <a:ext cx="1981200" cy="609600"/>
          </a:xfrm>
          <a:prstGeom prst="rect">
            <a:avLst/>
          </a:prstGeom>
          <a:solidFill>
            <a:schemeClr val="accent1"/>
          </a:solidFill>
          <a:ln w="12700" cap="sq">
            <a:solidFill>
              <a:schemeClr val="tx1"/>
            </a:solidFill>
            <a:miter lim="800000"/>
            <a:headEnd type="none" w="sm" len="sm"/>
            <a:tailEnd type="none" w="sm" len="sm"/>
          </a:ln>
        </p:spPr>
        <p:txBody>
          <a:bodyPr wrap="none" anchor="ctr">
            <a:prstTxWarp prst="textNoShape">
              <a:avLst/>
            </a:prstTxWarp>
          </a:bodyPr>
          <a:lstStyle/>
          <a:p>
            <a:pPr algn="ctr"/>
            <a:r>
              <a:rPr lang="en-US" sz="2400" b="1">
                <a:latin typeface="Gill Sans MT" charset="0"/>
              </a:rPr>
              <a:t>Release</a:t>
            </a:r>
          </a:p>
        </p:txBody>
      </p:sp>
      <p:cxnSp>
        <p:nvCxnSpPr>
          <p:cNvPr id="11277" name="AutoShape 11"/>
          <p:cNvCxnSpPr>
            <a:cxnSpLocks noChangeShapeType="1"/>
            <a:stCxn id="11271" idx="3"/>
            <a:endCxn id="11272" idx="0"/>
          </p:cNvCxnSpPr>
          <p:nvPr/>
        </p:nvCxnSpPr>
        <p:spPr bwMode="auto">
          <a:xfrm>
            <a:off x="2819400" y="1676400"/>
            <a:ext cx="342900" cy="457200"/>
          </a:xfrm>
          <a:prstGeom prst="curvedConnector2">
            <a:avLst/>
          </a:prstGeom>
          <a:noFill/>
          <a:ln w="57150" cap="sq">
            <a:solidFill>
              <a:schemeClr val="tx1"/>
            </a:solidFill>
            <a:round/>
            <a:headEnd type="none" w="sm" len="sm"/>
            <a:tailEnd type="triangle" w="med" len="med"/>
          </a:ln>
        </p:spPr>
      </p:cxnSp>
      <p:cxnSp>
        <p:nvCxnSpPr>
          <p:cNvPr id="11278" name="AutoShape 12"/>
          <p:cNvCxnSpPr>
            <a:cxnSpLocks noChangeShapeType="1"/>
            <a:stCxn id="11272" idx="3"/>
            <a:endCxn id="11273" idx="0"/>
          </p:cNvCxnSpPr>
          <p:nvPr/>
        </p:nvCxnSpPr>
        <p:spPr bwMode="auto">
          <a:xfrm>
            <a:off x="3962400" y="2438400"/>
            <a:ext cx="457200" cy="533400"/>
          </a:xfrm>
          <a:prstGeom prst="curvedConnector2">
            <a:avLst/>
          </a:prstGeom>
          <a:noFill/>
          <a:ln w="57150" cap="sq">
            <a:solidFill>
              <a:schemeClr val="tx1"/>
            </a:solidFill>
            <a:round/>
            <a:headEnd type="none" w="sm" len="sm"/>
            <a:tailEnd type="triangle" w="med" len="med"/>
          </a:ln>
        </p:spPr>
      </p:cxnSp>
      <p:cxnSp>
        <p:nvCxnSpPr>
          <p:cNvPr id="11279" name="AutoShape 13"/>
          <p:cNvCxnSpPr>
            <a:cxnSpLocks noChangeShapeType="1"/>
            <a:stCxn id="11273" idx="3"/>
            <a:endCxn id="11274" idx="0"/>
          </p:cNvCxnSpPr>
          <p:nvPr/>
        </p:nvCxnSpPr>
        <p:spPr bwMode="auto">
          <a:xfrm>
            <a:off x="4953000" y="3276600"/>
            <a:ext cx="609600" cy="533400"/>
          </a:xfrm>
          <a:prstGeom prst="curvedConnector2">
            <a:avLst/>
          </a:prstGeom>
          <a:noFill/>
          <a:ln w="57150" cap="sq">
            <a:solidFill>
              <a:schemeClr val="tx1"/>
            </a:solidFill>
            <a:round/>
            <a:headEnd type="none" w="sm" len="sm"/>
            <a:tailEnd type="triangle" w="med" len="med"/>
          </a:ln>
        </p:spPr>
      </p:cxnSp>
      <p:cxnSp>
        <p:nvCxnSpPr>
          <p:cNvPr id="11280" name="AutoShape 14"/>
          <p:cNvCxnSpPr>
            <a:cxnSpLocks noChangeShapeType="1"/>
            <a:stCxn id="11274" idx="3"/>
            <a:endCxn id="11275" idx="0"/>
          </p:cNvCxnSpPr>
          <p:nvPr/>
        </p:nvCxnSpPr>
        <p:spPr bwMode="auto">
          <a:xfrm>
            <a:off x="6477000" y="4114800"/>
            <a:ext cx="304800" cy="533400"/>
          </a:xfrm>
          <a:prstGeom prst="curvedConnector2">
            <a:avLst/>
          </a:prstGeom>
          <a:noFill/>
          <a:ln w="57150" cap="sq">
            <a:solidFill>
              <a:schemeClr val="tx1"/>
            </a:solidFill>
            <a:round/>
            <a:headEnd type="none" w="sm" len="sm"/>
            <a:tailEnd type="triangle" w="med" len="med"/>
          </a:ln>
        </p:spPr>
      </p:cxnSp>
      <p:cxnSp>
        <p:nvCxnSpPr>
          <p:cNvPr id="11281" name="AutoShape 15"/>
          <p:cNvCxnSpPr>
            <a:cxnSpLocks noChangeShapeType="1"/>
            <a:stCxn id="11275" idx="3"/>
            <a:endCxn id="11276" idx="0"/>
          </p:cNvCxnSpPr>
          <p:nvPr/>
        </p:nvCxnSpPr>
        <p:spPr bwMode="auto">
          <a:xfrm>
            <a:off x="7696200" y="4953000"/>
            <a:ext cx="304800" cy="533400"/>
          </a:xfrm>
          <a:prstGeom prst="curvedConnector2">
            <a:avLst/>
          </a:prstGeom>
          <a:noFill/>
          <a:ln w="57150" cap="sq">
            <a:solidFill>
              <a:schemeClr val="tx1"/>
            </a:solidFill>
            <a:round/>
            <a:headEnd type="none" w="sm" len="sm"/>
            <a:tailEnd type="triangle" w="med" len="med"/>
          </a:ln>
        </p:spPr>
      </p:cxnSp>
      <p:cxnSp>
        <p:nvCxnSpPr>
          <p:cNvPr id="11282" name="AutoShape 16"/>
          <p:cNvCxnSpPr>
            <a:cxnSpLocks noChangeShapeType="1"/>
            <a:stCxn id="11272" idx="1"/>
            <a:endCxn id="11271" idx="2"/>
          </p:cNvCxnSpPr>
          <p:nvPr/>
        </p:nvCxnSpPr>
        <p:spPr bwMode="auto">
          <a:xfrm rot="10800000">
            <a:off x="1676400" y="1981200"/>
            <a:ext cx="685800" cy="457200"/>
          </a:xfrm>
          <a:prstGeom prst="curvedConnector2">
            <a:avLst/>
          </a:prstGeom>
          <a:noFill/>
          <a:ln w="57150" cap="rnd">
            <a:solidFill>
              <a:schemeClr val="tx1"/>
            </a:solidFill>
            <a:prstDash val="sysDot"/>
            <a:round/>
            <a:headEnd type="none" w="sm" len="sm"/>
            <a:tailEnd type="triangle" w="med" len="med"/>
          </a:ln>
        </p:spPr>
      </p:cxnSp>
      <p:cxnSp>
        <p:nvCxnSpPr>
          <p:cNvPr id="11283" name="AutoShape 17"/>
          <p:cNvCxnSpPr>
            <a:cxnSpLocks noChangeShapeType="1"/>
            <a:stCxn id="11273" idx="1"/>
            <a:endCxn id="11272" idx="2"/>
          </p:cNvCxnSpPr>
          <p:nvPr/>
        </p:nvCxnSpPr>
        <p:spPr bwMode="auto">
          <a:xfrm rot="10800000">
            <a:off x="3162300" y="2743200"/>
            <a:ext cx="723900" cy="533400"/>
          </a:xfrm>
          <a:prstGeom prst="curvedConnector2">
            <a:avLst/>
          </a:prstGeom>
          <a:noFill/>
          <a:ln w="57150" cap="rnd">
            <a:solidFill>
              <a:schemeClr val="tx1"/>
            </a:solidFill>
            <a:prstDash val="sysDot"/>
            <a:round/>
            <a:headEnd type="none" w="sm" len="sm"/>
            <a:tailEnd type="triangle" w="med" len="med"/>
          </a:ln>
        </p:spPr>
      </p:cxnSp>
      <p:cxnSp>
        <p:nvCxnSpPr>
          <p:cNvPr id="11284" name="AutoShape 18"/>
          <p:cNvCxnSpPr>
            <a:cxnSpLocks noChangeShapeType="1"/>
            <a:stCxn id="11274" idx="1"/>
            <a:endCxn id="11273" idx="2"/>
          </p:cNvCxnSpPr>
          <p:nvPr/>
        </p:nvCxnSpPr>
        <p:spPr bwMode="auto">
          <a:xfrm rot="10800000">
            <a:off x="4419600" y="3581400"/>
            <a:ext cx="228600" cy="533400"/>
          </a:xfrm>
          <a:prstGeom prst="curvedConnector2">
            <a:avLst/>
          </a:prstGeom>
          <a:noFill/>
          <a:ln w="57150" cap="rnd">
            <a:solidFill>
              <a:schemeClr val="tx1"/>
            </a:solidFill>
            <a:prstDash val="sysDot"/>
            <a:round/>
            <a:headEnd type="none" w="sm" len="sm"/>
            <a:tailEnd type="triangle" w="med" len="med"/>
          </a:ln>
        </p:spPr>
      </p:cxnSp>
      <p:cxnSp>
        <p:nvCxnSpPr>
          <p:cNvPr id="11285" name="AutoShape 19"/>
          <p:cNvCxnSpPr>
            <a:cxnSpLocks noChangeShapeType="1"/>
            <a:stCxn id="11275" idx="1"/>
            <a:endCxn id="11274" idx="2"/>
          </p:cNvCxnSpPr>
          <p:nvPr/>
        </p:nvCxnSpPr>
        <p:spPr bwMode="auto">
          <a:xfrm rot="10800000">
            <a:off x="5562600" y="4419600"/>
            <a:ext cx="304800" cy="533400"/>
          </a:xfrm>
          <a:prstGeom prst="curvedConnector2">
            <a:avLst/>
          </a:prstGeom>
          <a:noFill/>
          <a:ln w="57150" cap="rnd">
            <a:solidFill>
              <a:schemeClr val="tx1"/>
            </a:solidFill>
            <a:prstDash val="sysDot"/>
            <a:round/>
            <a:headEnd type="none" w="sm" len="sm"/>
            <a:tailEnd type="triangle" w="med" len="med"/>
          </a:ln>
        </p:spPr>
      </p:cxnSp>
      <p:cxnSp>
        <p:nvCxnSpPr>
          <p:cNvPr id="11286" name="AutoShape 20"/>
          <p:cNvCxnSpPr>
            <a:cxnSpLocks noChangeShapeType="1"/>
            <a:stCxn id="11276" idx="1"/>
            <a:endCxn id="11275" idx="2"/>
          </p:cNvCxnSpPr>
          <p:nvPr/>
        </p:nvCxnSpPr>
        <p:spPr bwMode="auto">
          <a:xfrm rot="10800000">
            <a:off x="6781800" y="5257800"/>
            <a:ext cx="228600" cy="533400"/>
          </a:xfrm>
          <a:prstGeom prst="curvedConnector2">
            <a:avLst/>
          </a:prstGeom>
          <a:noFill/>
          <a:ln w="57150" cap="rnd">
            <a:solidFill>
              <a:schemeClr val="tx1"/>
            </a:solidFill>
            <a:prstDash val="sysDot"/>
            <a:round/>
            <a:headEnd type="none" w="sm" len="sm"/>
            <a:tailEnd type="triangle" w="med" len="med"/>
          </a:ln>
        </p:spPr>
      </p:cxnSp>
    </p:spTree>
    <p:extLst>
      <p:ext uri="{BB962C8B-B14F-4D97-AF65-F5344CB8AC3E}">
        <p14:creationId xmlns:p14="http://schemas.microsoft.com/office/powerpoint/2010/main" val="40021038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8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8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8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mit-6893</Template>
  <TotalTime>4810</TotalTime>
  <Words>4960</Words>
  <Application>Microsoft Macintosh PowerPoint</Application>
  <PresentationFormat>Letter Paper (8.5x11 in)</PresentationFormat>
  <Paragraphs>352</Paragraphs>
  <Slides>31</Slides>
  <Notes>28</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mit-6893</vt:lpstr>
      <vt:lpstr>L7: User-Centered Design</vt:lpstr>
      <vt:lpstr>UI Hall of Fame or Shame?</vt:lpstr>
      <vt:lpstr>Hall of Shame</vt:lpstr>
      <vt:lpstr>Hall of Fame or Shame?</vt:lpstr>
      <vt:lpstr>Today’s Topics</vt:lpstr>
      <vt:lpstr>User-Centered Design</vt:lpstr>
      <vt:lpstr>Iterative Design</vt:lpstr>
      <vt:lpstr>Iterative Design</vt:lpstr>
      <vt:lpstr>Traditional Software Engineering Process:  Waterfall Model</vt:lpstr>
      <vt:lpstr>Waterfall Model Is Bad for UI Design</vt:lpstr>
      <vt:lpstr>Iterative Design</vt:lpstr>
      <vt:lpstr>Spiral Model</vt:lpstr>
      <vt:lpstr>Early Prototyping</vt:lpstr>
      <vt:lpstr>Early Prototypes Can Detect Usability Problems</vt:lpstr>
      <vt:lpstr>Iterative Design of User Interfaces</vt:lpstr>
      <vt:lpstr>Case Study of User-Centered Design:  The Olympic Message System</vt:lpstr>
      <vt:lpstr>Picoquiz</vt:lpstr>
      <vt:lpstr>NeedFinding</vt:lpstr>
      <vt:lpstr>Techniques for Understanding Users &amp; Tasks</vt:lpstr>
      <vt:lpstr>Know Your User</vt:lpstr>
      <vt:lpstr>Multiple Classes of Users</vt:lpstr>
      <vt:lpstr>Identify the User’s Goals</vt:lpstr>
      <vt:lpstr>Common Errors in Needfinding</vt:lpstr>
      <vt:lpstr>Example: IDEO Shopping Cart</vt:lpstr>
      <vt:lpstr>Picoquiz</vt:lpstr>
      <vt:lpstr>Idea Generation</vt:lpstr>
      <vt:lpstr>Generating Ideas</vt:lpstr>
      <vt:lpstr>IDEO’s Rules for Brainstorming</vt:lpstr>
      <vt:lpstr>Keep Multiple Alternatives Around</vt:lpstr>
      <vt:lpstr>Picoquiz</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Rob Miller</cp:lastModifiedBy>
  <cp:revision>942</cp:revision>
  <cp:lastPrinted>2012-02-17T14:10:41Z</cp:lastPrinted>
  <dcterms:created xsi:type="dcterms:W3CDTF">2011-02-02T13:01:24Z</dcterms:created>
  <dcterms:modified xsi:type="dcterms:W3CDTF">2013-02-18T21:31:00Z</dcterms:modified>
</cp:coreProperties>
</file>